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2"/>
  </p:notesMasterIdLst>
  <p:handoutMasterIdLst>
    <p:handoutMasterId r:id="rId13"/>
  </p:handoutMasterIdLst>
  <p:sldIdLst>
    <p:sldId id="410" r:id="rId5"/>
    <p:sldId id="383" r:id="rId6"/>
    <p:sldId id="391" r:id="rId7"/>
    <p:sldId id="408" r:id="rId8"/>
    <p:sldId id="411" r:id="rId9"/>
    <p:sldId id="407" r:id="rId10"/>
    <p:sldId id="41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6327" autoAdjust="0"/>
  </p:normalViewPr>
  <p:slideViewPr>
    <p:cSldViewPr snapToGrid="0">
      <p:cViewPr varScale="1">
        <p:scale>
          <a:sx n="70" d="100"/>
          <a:sy n="70" d="100"/>
        </p:scale>
        <p:origin x="8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2/18/2025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50116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5597210" y="505609"/>
            <a:ext cx="5486400" cy="3291840"/>
          </a:xfrm>
        </p:spPr>
        <p:txBody>
          <a:bodyPr/>
          <a:lstStyle/>
          <a:p>
            <a:br>
              <a:rPr lang="en-US" dirty="0"/>
            </a:br>
            <a:br>
              <a:rPr lang="en-US" dirty="0"/>
            </a:br>
            <a:r>
              <a:rPr lang="en-US" dirty="0"/>
              <a:t>Boosting</a:t>
            </a:r>
            <a:br>
              <a:rPr lang="en-US" dirty="0"/>
            </a:br>
            <a:r>
              <a:rPr lang="en-US" dirty="0"/>
              <a:t>Algorithm</a:t>
            </a:r>
            <a:br>
              <a:rPr lang="en-US" dirty="0"/>
            </a:br>
            <a:endParaRPr lang="en-US" dirty="0"/>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975404"/>
          </a:xfrm>
        </p:spPr>
        <p:txBody>
          <a:bodyPr/>
          <a:lstStyle/>
          <a:p>
            <a:r>
              <a:rPr lang="en-US" sz="3200" dirty="0">
                <a:solidFill>
                  <a:srgbClr val="00B0F0"/>
                </a:solidFill>
              </a:rPr>
              <a:t>Boosting Algorithm – Regression</a:t>
            </a:r>
            <a:br>
              <a:rPr lang="en-US" sz="3200" dirty="0"/>
            </a:br>
            <a:endParaRPr lang="en-US" sz="3200" dirty="0"/>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957" y="2281238"/>
            <a:ext cx="6788150" cy="3709987"/>
          </a:xfrm>
        </p:spPr>
        <p:txBody>
          <a:bodyPr tIns="457200"/>
          <a:lstStyle/>
          <a:p>
            <a:pPr marL="0" indent="0">
              <a:buNone/>
            </a:pPr>
            <a:r>
              <a:rPr lang="en-US" dirty="0"/>
              <a:t> * Ada Boost</a:t>
            </a:r>
          </a:p>
          <a:p>
            <a:pPr marL="0" indent="0">
              <a:buNone/>
            </a:pPr>
            <a:r>
              <a:rPr lang="en-US" dirty="0"/>
              <a:t> * Gradient Boost</a:t>
            </a:r>
          </a:p>
          <a:p>
            <a:pPr marL="0" indent="0">
              <a:buNone/>
            </a:pPr>
            <a:r>
              <a:rPr lang="en-US" dirty="0"/>
              <a:t> * XG Boost</a:t>
            </a:r>
          </a:p>
          <a:p>
            <a:pPr marL="0" indent="0">
              <a:buNone/>
            </a:pPr>
            <a:endParaRPr lang="en-U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solidFill>
                  <a:schemeClr val="accent2">
                    <a:lumMod val="50000"/>
                  </a:schemeClr>
                </a:solidFill>
              </a:rPr>
              <a:t>Ada Boost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702859" y="2393576"/>
            <a:ext cx="8383818" cy="3497156"/>
          </a:xfrm>
        </p:spPr>
        <p:txBody>
          <a:bodyPr>
            <a:normAutofit/>
          </a:bodyPr>
          <a:lstStyle/>
          <a:p>
            <a:pPr marL="0" indent="0">
              <a:buNone/>
            </a:pPr>
            <a:r>
              <a:rPr lang="en-US" dirty="0">
                <a:solidFill>
                  <a:srgbClr val="555555"/>
                </a:solidFill>
                <a:latin typeface="georgia" panose="02040502050405020303" pitchFamily="18" charset="0"/>
              </a:rPr>
              <a:t>  *   A</a:t>
            </a:r>
            <a:r>
              <a:rPr lang="en-US" b="0" i="0" dirty="0">
                <a:solidFill>
                  <a:srgbClr val="555555"/>
                </a:solidFill>
                <a:effectLst/>
                <a:latin typeface="georgia" panose="02040502050405020303" pitchFamily="18" charset="0"/>
              </a:rPr>
              <a:t>da Boost is an group model that continuous builds new models based on the errors of the previous model to improve the predictions.</a:t>
            </a:r>
          </a:p>
          <a:p>
            <a:pPr marL="0" indent="0">
              <a:buNone/>
            </a:pPr>
            <a:r>
              <a:rPr lang="en-US" dirty="0">
                <a:solidFill>
                  <a:srgbClr val="555555"/>
                </a:solidFill>
                <a:latin typeface="georgia" panose="02040502050405020303" pitchFamily="18" charset="0"/>
              </a:rPr>
              <a:t>  *   And most of the case used in Decision Tree Models.</a:t>
            </a:r>
          </a:p>
          <a:p>
            <a:pPr marL="0" indent="0">
              <a:buNone/>
            </a:pPr>
            <a:r>
              <a:rPr lang="en-US" dirty="0">
                <a:solidFill>
                  <a:srgbClr val="555555"/>
                </a:solidFill>
                <a:latin typeface="georgia" panose="02040502050405020303" pitchFamily="18" charset="0"/>
              </a:rPr>
              <a:t>  *   Ada boost also can use in both Classification and Regression.</a:t>
            </a:r>
          </a:p>
          <a:p>
            <a:pPr marL="0" indent="0">
              <a:buNone/>
            </a:pPr>
            <a:r>
              <a:rPr lang="en-US" dirty="0">
                <a:solidFill>
                  <a:srgbClr val="555555"/>
                </a:solidFill>
                <a:latin typeface="georgia" panose="02040502050405020303" pitchFamily="18" charset="0"/>
              </a:rPr>
              <a:t>  *   One of the Decision Tree model we see in next.</a:t>
            </a:r>
            <a:endParaRPr lang="en-US" dirty="0"/>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15153" y="376518"/>
            <a:ext cx="9807949" cy="1773237"/>
          </a:xfrm>
        </p:spPr>
        <p:txBody>
          <a:bodyPr/>
          <a:lstStyle/>
          <a:p>
            <a:r>
              <a:rPr lang="en-US" dirty="0">
                <a:solidFill>
                  <a:schemeClr val="accent2">
                    <a:lumMod val="50000"/>
                  </a:schemeClr>
                </a:solidFill>
              </a:rPr>
              <a:t>Decision Tree Regression with AdaBoost:</a:t>
            </a:r>
            <a:br>
              <a:rPr lang="en-US" dirty="0">
                <a:solidFill>
                  <a:schemeClr val="accent2">
                    <a:lumMod val="50000"/>
                  </a:schemeClr>
                </a:solidFill>
              </a:rPr>
            </a:br>
            <a:endParaRPr lang="en-US" dirty="0">
              <a:solidFill>
                <a:schemeClr val="accent2">
                  <a:lumMod val="50000"/>
                </a:schemeClr>
              </a:solidFill>
            </a:endParaRPr>
          </a:p>
        </p:txBody>
      </p:sp>
      <p:pic>
        <p:nvPicPr>
          <p:cNvPr id="10" name="Picture 9" descr="A graph of a graph showing a number of numbers&#10;&#10;AI-generated content may be incorrect.">
            <a:extLst>
              <a:ext uri="{FF2B5EF4-FFF2-40B4-BE49-F238E27FC236}">
                <a16:creationId xmlns:a16="http://schemas.microsoft.com/office/drawing/2014/main" id="{C6E884BA-B0DD-2510-E033-5E833E388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3750"/>
            <a:ext cx="7315215" cy="5486411"/>
          </a:xfrm>
          <a:prstGeom prst="rect">
            <a:avLst/>
          </a:prstGeom>
        </p:spPr>
      </p:pic>
      <p:sp>
        <p:nvSpPr>
          <p:cNvPr id="14" name="Rectangle 1">
            <a:extLst>
              <a:ext uri="{FF2B5EF4-FFF2-40B4-BE49-F238E27FC236}">
                <a16:creationId xmlns:a16="http://schemas.microsoft.com/office/drawing/2014/main" id="{C0AE0CCE-1950-62C3-1A4C-21DA110E318C}"/>
              </a:ext>
            </a:extLst>
          </p:cNvPr>
          <p:cNvSpPr>
            <a:spLocks noChangeArrowheads="1"/>
          </p:cNvSpPr>
          <p:nvPr/>
        </p:nvSpPr>
        <p:spPr bwMode="auto">
          <a:xfrm>
            <a:off x="7637929" y="3835308"/>
            <a:ext cx="25648" cy="51164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22222"/>
                </a:solidFill>
                <a:effectLst/>
                <a:latin typeface="Monaco"/>
              </a:rPr>
              <a:t> </a:t>
            </a: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Content Placeholder 15">
            <a:extLst>
              <a:ext uri="{FF2B5EF4-FFF2-40B4-BE49-F238E27FC236}">
                <a16:creationId xmlns:a16="http://schemas.microsoft.com/office/drawing/2014/main" id="{FEB4D1CB-1DC0-A5FE-0799-275FBD524E31}"/>
              </a:ext>
            </a:extLst>
          </p:cNvPr>
          <p:cNvSpPr>
            <a:spLocks noGrp="1"/>
          </p:cNvSpPr>
          <p:nvPr>
            <p:ph sz="quarter" idx="15"/>
          </p:nvPr>
        </p:nvSpPr>
        <p:spPr>
          <a:xfrm>
            <a:off x="6941127" y="2770909"/>
            <a:ext cx="5098473" cy="3710573"/>
          </a:xfrm>
        </p:spPr>
        <p:txBody>
          <a:bodyPr/>
          <a:lstStyle/>
          <a:p>
            <a:r>
              <a:rPr lang="en-US" dirty="0"/>
              <a:t>  * </a:t>
            </a:r>
            <a:r>
              <a:rPr lang="en-US" b="0" i="0" dirty="0">
                <a:solidFill>
                  <a:srgbClr val="1D1F22"/>
                </a:solidFill>
                <a:effectLst/>
                <a:latin typeface="Helvetica" panose="020B0604020202020204" pitchFamily="34" charset="0"/>
              </a:rPr>
              <a:t>A decision tree is boosted using the AdaBoost.</a:t>
            </a:r>
          </a:p>
          <a:p>
            <a:r>
              <a:rPr lang="en-US" dirty="0">
                <a:solidFill>
                  <a:srgbClr val="1D1F22"/>
                </a:solidFill>
                <a:latin typeface="Helvetica" panose="020B0604020202020204" pitchFamily="34" charset="0"/>
              </a:rPr>
              <a:t>  * A</a:t>
            </a:r>
            <a:r>
              <a:rPr lang="en-US" b="0" i="0" dirty="0">
                <a:solidFill>
                  <a:srgbClr val="1D1F22"/>
                </a:solidFill>
                <a:effectLst/>
                <a:latin typeface="Helvetica" panose="020B0604020202020204" pitchFamily="34" charset="0"/>
              </a:rPr>
              <a:t>lgorithm on a 1D dataset with a small amount of Gaussian noise. 299 boosts (300 decision trees) is compared with a single decision tree regressor.</a:t>
            </a:r>
          </a:p>
          <a:p>
            <a:endParaRPr lang="en-US" dirty="0"/>
          </a:p>
        </p:txBody>
      </p:sp>
    </p:spTree>
    <p:extLst>
      <p:ext uri="{BB962C8B-B14F-4D97-AF65-F5344CB8AC3E}">
        <p14:creationId xmlns:p14="http://schemas.microsoft.com/office/powerpoint/2010/main" val="88848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73D92-2928-7A15-ECEA-CBDB9309EF92}"/>
              </a:ext>
            </a:extLst>
          </p:cNvPr>
          <p:cNvSpPr>
            <a:spLocks noGrp="1"/>
          </p:cNvSpPr>
          <p:nvPr>
            <p:ph type="title"/>
          </p:nvPr>
        </p:nvSpPr>
        <p:spPr/>
        <p:txBody>
          <a:bodyPr/>
          <a:lstStyle/>
          <a:p>
            <a:r>
              <a:rPr lang="en-US" dirty="0">
                <a:solidFill>
                  <a:schemeClr val="accent2">
                    <a:lumMod val="50000"/>
                  </a:schemeClr>
                </a:solidFill>
              </a:rPr>
              <a:t>Gradient</a:t>
            </a:r>
            <a:r>
              <a:rPr lang="en-US" dirty="0"/>
              <a:t> </a:t>
            </a:r>
            <a:r>
              <a:rPr lang="en-US" dirty="0">
                <a:solidFill>
                  <a:schemeClr val="accent2">
                    <a:lumMod val="50000"/>
                  </a:schemeClr>
                </a:solidFill>
              </a:rPr>
              <a:t>Boosting :</a:t>
            </a:r>
            <a:endParaRPr lang="en-US" dirty="0"/>
          </a:p>
        </p:txBody>
      </p:sp>
      <p:sp>
        <p:nvSpPr>
          <p:cNvPr id="5" name="Text Placeholder 6">
            <a:extLst>
              <a:ext uri="{FF2B5EF4-FFF2-40B4-BE49-F238E27FC236}">
                <a16:creationId xmlns:a16="http://schemas.microsoft.com/office/drawing/2014/main" id="{AAFE4FEF-6CDA-98E7-8CB0-5D1E88662985}"/>
              </a:ext>
            </a:extLst>
          </p:cNvPr>
          <p:cNvSpPr>
            <a:spLocks noGrp="1"/>
          </p:cNvSpPr>
          <p:nvPr>
            <p:ph sz="quarter" idx="15"/>
          </p:nvPr>
        </p:nvSpPr>
        <p:spPr>
          <a:xfrm>
            <a:off x="2036618" y="2982401"/>
            <a:ext cx="9143999" cy="3291400"/>
          </a:xfrm>
        </p:spPr>
        <p:txBody>
          <a:bodyPr>
            <a:normAutofit/>
          </a:bodyPr>
          <a:lstStyle/>
          <a:p>
            <a:pPr marL="0" indent="0">
              <a:buNone/>
            </a:pPr>
            <a:r>
              <a:rPr lang="en-US" dirty="0">
                <a:solidFill>
                  <a:srgbClr val="555555"/>
                </a:solidFill>
                <a:latin typeface="georgia" panose="02040502050405020303" pitchFamily="18" charset="0"/>
              </a:rPr>
              <a:t>  *   Gradient boosting it is also use for both Classification and Regression.</a:t>
            </a:r>
            <a:endParaRPr lang="en-US" b="0" i="0" dirty="0">
              <a:solidFill>
                <a:srgbClr val="555555"/>
              </a:solidFill>
              <a:effectLst/>
              <a:latin typeface="georgia" panose="02040502050405020303" pitchFamily="18" charset="0"/>
            </a:endParaRPr>
          </a:p>
          <a:p>
            <a:pPr marL="0" indent="0">
              <a:buNone/>
            </a:pPr>
            <a:r>
              <a:rPr lang="en-US" dirty="0">
                <a:solidFill>
                  <a:srgbClr val="555555"/>
                </a:solidFill>
                <a:latin typeface="georgia" panose="02040502050405020303" pitchFamily="18" charset="0"/>
              </a:rPr>
              <a:t>  *   </a:t>
            </a:r>
            <a:r>
              <a:rPr lang="en-US" dirty="0">
                <a:solidFill>
                  <a:srgbClr val="474747"/>
                </a:solidFill>
                <a:latin typeface="Google Sans"/>
              </a:rPr>
              <a:t>A Gradient boosting start</a:t>
            </a:r>
            <a:r>
              <a:rPr lang="en-US" b="0" i="0" dirty="0">
                <a:solidFill>
                  <a:srgbClr val="040C28"/>
                </a:solidFill>
                <a:effectLst/>
                <a:latin typeface="Google Sans"/>
              </a:rPr>
              <a:t> with </a:t>
            </a:r>
            <a:r>
              <a:rPr lang="en-US" dirty="0">
                <a:solidFill>
                  <a:srgbClr val="040C28"/>
                </a:solidFill>
                <a:latin typeface="Google Sans"/>
              </a:rPr>
              <a:t>an </a:t>
            </a:r>
            <a:r>
              <a:rPr lang="en-US" b="0" i="0" dirty="0">
                <a:solidFill>
                  <a:srgbClr val="040C28"/>
                </a:solidFill>
                <a:effectLst/>
                <a:latin typeface="Google Sans"/>
              </a:rPr>
              <a:t>average prediction and improves it through multiple trees.</a:t>
            </a:r>
            <a:endParaRPr lang="en-US" dirty="0">
              <a:solidFill>
                <a:srgbClr val="555555"/>
              </a:solidFill>
              <a:latin typeface="georgia" panose="02040502050405020303" pitchFamily="18" charset="0"/>
            </a:endParaRPr>
          </a:p>
          <a:p>
            <a:pPr marL="0" indent="0">
              <a:buNone/>
            </a:pPr>
            <a:r>
              <a:rPr lang="en-US" dirty="0">
                <a:solidFill>
                  <a:srgbClr val="555555"/>
                </a:solidFill>
                <a:latin typeface="georgia" panose="02040502050405020303" pitchFamily="18" charset="0"/>
              </a:rPr>
              <a:t>  *  </a:t>
            </a:r>
            <a:r>
              <a:rPr lang="en-US" dirty="0">
                <a:solidFill>
                  <a:srgbClr val="040C28"/>
                </a:solidFill>
                <a:latin typeface="Google Sans"/>
              </a:rPr>
              <a:t>E</a:t>
            </a:r>
            <a:r>
              <a:rPr lang="en-US" b="0" i="0" dirty="0">
                <a:solidFill>
                  <a:srgbClr val="040C28"/>
                </a:solidFill>
                <a:effectLst/>
                <a:latin typeface="Google Sans"/>
              </a:rPr>
              <a:t>ach one fixing the previous trees' mistakes in small steps, until reaching the final prediction</a:t>
            </a:r>
            <a:r>
              <a:rPr lang="en-US" b="0" i="0" dirty="0">
                <a:solidFill>
                  <a:srgbClr val="474747"/>
                </a:solidFill>
                <a:effectLst/>
                <a:latin typeface="Google Sans"/>
              </a:rPr>
              <a:t>.</a:t>
            </a:r>
          </a:p>
          <a:p>
            <a:pPr marL="0" indent="0">
              <a:buNone/>
            </a:pPr>
            <a:r>
              <a:rPr lang="en-US" dirty="0">
                <a:solidFill>
                  <a:srgbClr val="474747"/>
                </a:solidFill>
                <a:latin typeface="Google Sans"/>
              </a:rPr>
              <a:t>  </a:t>
            </a:r>
            <a:endParaRPr lang="en-US" dirty="0"/>
          </a:p>
          <a:p>
            <a:endParaRPr lang="en-US" dirty="0"/>
          </a:p>
          <a:p>
            <a:endParaRPr lang="en-US" dirty="0"/>
          </a:p>
        </p:txBody>
      </p:sp>
    </p:spTree>
    <p:extLst>
      <p:ext uri="{BB962C8B-B14F-4D97-AF65-F5344CB8AC3E}">
        <p14:creationId xmlns:p14="http://schemas.microsoft.com/office/powerpoint/2010/main" val="293384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tree">
            <a:extLst>
              <a:ext uri="{FF2B5EF4-FFF2-40B4-BE49-F238E27FC236}">
                <a16:creationId xmlns:a16="http://schemas.microsoft.com/office/drawing/2014/main" id="{32085100-21F3-A07F-5483-FF54A96AB3F8}"/>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290963" y="858982"/>
            <a:ext cx="5854700" cy="5112326"/>
          </a:xfrm>
        </p:spPr>
      </p:pic>
      <p:sp>
        <p:nvSpPr>
          <p:cNvPr id="8" name="Content Placeholder 7">
            <a:extLst>
              <a:ext uri="{FF2B5EF4-FFF2-40B4-BE49-F238E27FC236}">
                <a16:creationId xmlns:a16="http://schemas.microsoft.com/office/drawing/2014/main" id="{C6CCDF90-8C1F-3542-AAC8-BF800D60400E}"/>
              </a:ext>
            </a:extLst>
          </p:cNvPr>
          <p:cNvSpPr>
            <a:spLocks noGrp="1"/>
          </p:cNvSpPr>
          <p:nvPr>
            <p:ph sz="quarter" idx="15"/>
          </p:nvPr>
        </p:nvSpPr>
        <p:spPr>
          <a:xfrm>
            <a:off x="6014302" y="3429000"/>
            <a:ext cx="5198269" cy="3319513"/>
          </a:xfrm>
        </p:spPr>
        <p:txBody>
          <a:bodyPr/>
          <a:lstStyle/>
          <a:p>
            <a:r>
              <a:rPr lang="en-US" dirty="0"/>
              <a:t>  * </a:t>
            </a:r>
            <a:r>
              <a:rPr lang="en-US" b="0" i="0" dirty="0">
                <a:solidFill>
                  <a:srgbClr val="273239"/>
                </a:solidFill>
                <a:effectLst/>
                <a:latin typeface="Nunito" pitchFamily="2" charset="0"/>
              </a:rPr>
              <a:t>The ensemble consists of M trees. Tree1 is trained using the feature matrix </a:t>
            </a:r>
            <a:r>
              <a:rPr lang="en-US" i="1" dirty="0">
                <a:solidFill>
                  <a:srgbClr val="273239"/>
                </a:solidFill>
                <a:latin typeface="Nunito" pitchFamily="2" charset="0"/>
              </a:rPr>
              <a:t>X </a:t>
            </a:r>
            <a:r>
              <a:rPr lang="en-US" b="0" i="0" dirty="0">
                <a:solidFill>
                  <a:srgbClr val="273239"/>
                </a:solidFill>
                <a:effectLst/>
                <a:latin typeface="Nunito" pitchFamily="2" charset="0"/>
              </a:rPr>
              <a:t>and the labels </a:t>
            </a:r>
            <a:r>
              <a:rPr lang="en-US" b="0" i="1" dirty="0">
                <a:solidFill>
                  <a:srgbClr val="273239"/>
                </a:solidFill>
                <a:effectLst/>
                <a:latin typeface="Nunito" pitchFamily="2" charset="0"/>
              </a:rPr>
              <a:t>y.</a:t>
            </a:r>
          </a:p>
          <a:p>
            <a:r>
              <a:rPr lang="en-US" i="1" dirty="0">
                <a:solidFill>
                  <a:srgbClr val="273239"/>
                </a:solidFill>
                <a:latin typeface="Nunito" pitchFamily="2" charset="0"/>
              </a:rPr>
              <a:t>  * </a:t>
            </a:r>
            <a:r>
              <a:rPr lang="en-US" b="0" i="0" dirty="0">
                <a:solidFill>
                  <a:srgbClr val="273239"/>
                </a:solidFill>
                <a:effectLst/>
                <a:latin typeface="Nunito" pitchFamily="2" charset="0"/>
              </a:rPr>
              <a:t> The predictions labeled </a:t>
            </a:r>
            <a:r>
              <a:rPr lang="en-US" b="0" i="1" dirty="0">
                <a:solidFill>
                  <a:srgbClr val="273239"/>
                </a:solidFill>
                <a:effectLst/>
                <a:latin typeface="Nunito" pitchFamily="2" charset="0"/>
              </a:rPr>
              <a:t>y1 </a:t>
            </a:r>
            <a:r>
              <a:rPr lang="en-US" b="0" i="0" dirty="0">
                <a:solidFill>
                  <a:srgbClr val="273239"/>
                </a:solidFill>
                <a:effectLst/>
                <a:latin typeface="Nunito" pitchFamily="2" charset="0"/>
              </a:rPr>
              <a:t>are used to determine the training set residual errors </a:t>
            </a:r>
            <a:r>
              <a:rPr lang="en-US" b="0" i="1" dirty="0">
                <a:solidFill>
                  <a:srgbClr val="273239"/>
                </a:solidFill>
                <a:effectLst/>
                <a:latin typeface="Nunito" pitchFamily="2" charset="0"/>
              </a:rPr>
              <a:t>r1</a:t>
            </a:r>
          </a:p>
          <a:p>
            <a:r>
              <a:rPr lang="en-US" i="1" dirty="0">
                <a:solidFill>
                  <a:srgbClr val="273239"/>
                </a:solidFill>
                <a:latin typeface="Nunito" pitchFamily="2" charset="0"/>
              </a:rPr>
              <a:t>  *</a:t>
            </a:r>
            <a:r>
              <a:rPr lang="en-US" b="0" i="0" dirty="0">
                <a:solidFill>
                  <a:srgbClr val="273239"/>
                </a:solidFill>
                <a:effectLst/>
                <a:latin typeface="Nunito" pitchFamily="2" charset="0"/>
              </a:rPr>
              <a:t>Tree2 is then trained using the feature matrix </a:t>
            </a:r>
            <a:r>
              <a:rPr lang="en-US" b="0" i="1" dirty="0">
                <a:solidFill>
                  <a:srgbClr val="273239"/>
                </a:solidFill>
                <a:effectLst/>
                <a:latin typeface="Nunito" pitchFamily="2" charset="0"/>
              </a:rPr>
              <a:t>X</a:t>
            </a:r>
            <a:r>
              <a:rPr lang="en-US" b="0" i="0" dirty="0">
                <a:solidFill>
                  <a:srgbClr val="273239"/>
                </a:solidFill>
                <a:effectLst/>
                <a:latin typeface="Nunito" pitchFamily="2" charset="0"/>
              </a:rPr>
              <a:t> and the residual errors </a:t>
            </a:r>
            <a:r>
              <a:rPr lang="en-US" b="0" i="1" dirty="0">
                <a:solidFill>
                  <a:srgbClr val="273239"/>
                </a:solidFill>
                <a:effectLst/>
                <a:latin typeface="Nunito" pitchFamily="2" charset="0"/>
              </a:rPr>
              <a:t>r1</a:t>
            </a:r>
            <a:r>
              <a:rPr lang="en-US" b="0" i="0" dirty="0">
                <a:solidFill>
                  <a:srgbClr val="273239"/>
                </a:solidFill>
                <a:effectLst/>
                <a:latin typeface="Nunito" pitchFamily="2" charset="0"/>
              </a:rPr>
              <a:t> of Tree1 as labels..</a:t>
            </a:r>
            <a:endParaRPr lang="en-US" i="1" dirty="0">
              <a:solidFill>
                <a:srgbClr val="273239"/>
              </a:solidFill>
              <a:latin typeface="Nunito" pitchFamily="2" charset="0"/>
            </a:endParaRPr>
          </a:p>
          <a:p>
            <a:endParaRPr lang="en-US" dirty="0"/>
          </a:p>
        </p:txBody>
      </p:sp>
    </p:spTree>
    <p:extLst>
      <p:ext uri="{BB962C8B-B14F-4D97-AF65-F5344CB8AC3E}">
        <p14:creationId xmlns:p14="http://schemas.microsoft.com/office/powerpoint/2010/main" val="308822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A840-AF8B-1A96-B294-8C310D118A44}"/>
              </a:ext>
            </a:extLst>
          </p:cNvPr>
          <p:cNvSpPr>
            <a:spLocks noGrp="1"/>
          </p:cNvSpPr>
          <p:nvPr>
            <p:ph type="title"/>
          </p:nvPr>
        </p:nvSpPr>
        <p:spPr/>
        <p:txBody>
          <a:bodyPr/>
          <a:lstStyle/>
          <a:p>
            <a:r>
              <a:rPr lang="en-US" dirty="0">
                <a:solidFill>
                  <a:schemeClr val="accent2">
                    <a:lumMod val="50000"/>
                  </a:schemeClr>
                </a:solidFill>
              </a:rPr>
              <a:t>XG Boost :</a:t>
            </a:r>
          </a:p>
        </p:txBody>
      </p:sp>
      <p:sp>
        <p:nvSpPr>
          <p:cNvPr id="3" name="Content Placeholder 2">
            <a:extLst>
              <a:ext uri="{FF2B5EF4-FFF2-40B4-BE49-F238E27FC236}">
                <a16:creationId xmlns:a16="http://schemas.microsoft.com/office/drawing/2014/main" id="{E8533B52-A019-B434-DD4B-F8C21AA3832C}"/>
              </a:ext>
            </a:extLst>
          </p:cNvPr>
          <p:cNvSpPr>
            <a:spLocks noGrp="1"/>
          </p:cNvSpPr>
          <p:nvPr>
            <p:ph sz="quarter" idx="13"/>
          </p:nvPr>
        </p:nvSpPr>
        <p:spPr/>
        <p:txBody>
          <a:bodyPr/>
          <a:lstStyle/>
          <a:p>
            <a:pPr marL="0" indent="0">
              <a:buNone/>
            </a:pPr>
            <a:r>
              <a:rPr lang="en-US" dirty="0"/>
              <a:t>  * </a:t>
            </a:r>
            <a:r>
              <a:rPr lang="en-US" b="0" i="0" dirty="0" err="1">
                <a:solidFill>
                  <a:srgbClr val="001D35"/>
                </a:solidFill>
                <a:effectLst/>
                <a:latin typeface="Google Sans"/>
              </a:rPr>
              <a:t>XGBoost</a:t>
            </a:r>
            <a:r>
              <a:rPr lang="en-US" b="0" i="0" dirty="0">
                <a:solidFill>
                  <a:srgbClr val="001D35"/>
                </a:solidFill>
                <a:effectLst/>
                <a:latin typeface="Google Sans"/>
              </a:rPr>
              <a:t> regression is a machine learning technique for predicting continuous numerical values. </a:t>
            </a:r>
          </a:p>
          <a:p>
            <a:pPr marL="0" indent="0">
              <a:buNone/>
            </a:pPr>
            <a:r>
              <a:rPr lang="en-US" dirty="0">
                <a:solidFill>
                  <a:srgbClr val="001D35"/>
                </a:solidFill>
                <a:latin typeface="Google Sans"/>
              </a:rPr>
              <a:t>  * </a:t>
            </a:r>
            <a:r>
              <a:rPr lang="en-US" b="0" i="0" dirty="0">
                <a:solidFill>
                  <a:srgbClr val="001D35"/>
                </a:solidFill>
                <a:effectLst/>
                <a:latin typeface="Google Sans"/>
              </a:rPr>
              <a:t>It's a popular and effective tool for regression tasks.</a:t>
            </a:r>
          </a:p>
          <a:p>
            <a:pPr marL="0" indent="0">
              <a:buNone/>
            </a:pPr>
            <a:r>
              <a:rPr lang="en-US" dirty="0">
                <a:solidFill>
                  <a:srgbClr val="001D35"/>
                </a:solidFill>
                <a:latin typeface="Google Sans"/>
              </a:rPr>
              <a:t>  * </a:t>
            </a:r>
            <a:r>
              <a:rPr lang="en-US" b="0" i="0" dirty="0">
                <a:solidFill>
                  <a:srgbClr val="001D35"/>
                </a:solidFill>
                <a:effectLst/>
                <a:latin typeface="Google Sans"/>
              </a:rPr>
              <a:t>It's based on decision trees and improves on other methods like gradient boost and random forest. </a:t>
            </a:r>
          </a:p>
          <a:p>
            <a:pPr marL="0" indent="0">
              <a:buNone/>
            </a:pPr>
            <a:r>
              <a:rPr lang="en-US" dirty="0"/>
              <a:t>  * </a:t>
            </a:r>
            <a:r>
              <a:rPr lang="en-US" b="0" i="0" dirty="0" err="1">
                <a:solidFill>
                  <a:srgbClr val="273239"/>
                </a:solidFill>
                <a:effectLst/>
                <a:latin typeface="Nunito" pitchFamily="2" charset="0"/>
              </a:rPr>
              <a:t>XGBoost</a:t>
            </a:r>
            <a:r>
              <a:rPr lang="en-US" b="0" i="0" dirty="0">
                <a:solidFill>
                  <a:srgbClr val="273239"/>
                </a:solidFill>
                <a:effectLst/>
                <a:latin typeface="Nunito" pitchFamily="2" charset="0"/>
              </a:rPr>
              <a:t> expects to have the base learners which are uniformly bad at the remainder so that when all the predictions are combined, bad predictions cancels out and better one sums up to form final good predictions.</a:t>
            </a:r>
            <a:endParaRPr lang="en-US" dirty="0"/>
          </a:p>
        </p:txBody>
      </p:sp>
    </p:spTree>
    <p:extLst>
      <p:ext uri="{BB962C8B-B14F-4D97-AF65-F5344CB8AC3E}">
        <p14:creationId xmlns:p14="http://schemas.microsoft.com/office/powerpoint/2010/main" val="1142710140"/>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{B7C7D155-6B2B-483F-B2D5-3F6BCF318138}tf78853419_win32</Template>
  <TotalTime>147</TotalTime>
  <Words>350</Words>
  <Application>Microsoft Office PowerPoint</Application>
  <PresentationFormat>Widescreen</PresentationFormat>
  <Paragraphs>32</Paragraphs>
  <Slides>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Franklin Gothic Book</vt:lpstr>
      <vt:lpstr>Franklin Gothic Demi</vt:lpstr>
      <vt:lpstr>Georgia</vt:lpstr>
      <vt:lpstr>Google Sans</vt:lpstr>
      <vt:lpstr>Helvetica</vt:lpstr>
      <vt:lpstr>Monaco</vt:lpstr>
      <vt:lpstr>Nunito</vt:lpstr>
      <vt:lpstr>Custom</vt:lpstr>
      <vt:lpstr>  Boosting Algorithm </vt:lpstr>
      <vt:lpstr>Boosting Algorithm – Regression </vt:lpstr>
      <vt:lpstr>Ada Boost :</vt:lpstr>
      <vt:lpstr>Decision Tree Regression with AdaBoost: </vt:lpstr>
      <vt:lpstr>Gradient Boosting :</vt:lpstr>
      <vt:lpstr>PowerPoint Presentation</vt:lpstr>
      <vt:lpstr>XG Boost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Teenu M</dc:creator>
  <cp:lastModifiedBy>Teenu M</cp:lastModifiedBy>
  <cp:revision>1</cp:revision>
  <dcterms:created xsi:type="dcterms:W3CDTF">2025-02-18T12:39:26Z</dcterms:created>
  <dcterms:modified xsi:type="dcterms:W3CDTF">2025-02-18T15:07:21Z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