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444be51f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444be51f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44be51f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44be51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44be51f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44be51f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444be51f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444be51f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444be51f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444be51f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444be51f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444be51f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44be51f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44be51f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44be51f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44be51f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444be51f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444be51f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Meta-Learning in Neural Networks: A Survey</a:t>
            </a:r>
            <a:endParaRPr/>
          </a:p>
        </p:txBody>
      </p:sp>
      <p:sp>
        <p:nvSpPr>
          <p:cNvPr id="55" name="Google Shape;55;p13"/>
          <p:cNvSpPr txBox="1"/>
          <p:nvPr>
            <p:ph idx="1" type="subTitle"/>
          </p:nvPr>
        </p:nvSpPr>
        <p:spPr>
          <a:xfrm>
            <a:off x="811475" y="2797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Short story by </a:t>
            </a:r>
            <a:r>
              <a:rPr lang="en" sz="2300"/>
              <a:t>Teepika Ramasamy Marimuthu</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t>Meta Learning has attracted great interest and attention. It comes with some level of confusion with its related fields. This short story on the survey paper focuses on addressing the confusion, understand the applications and issues in implementing them in real world problems.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381000" marR="381000" rtl="0" algn="l">
              <a:lnSpc>
                <a:spcPct val="115000"/>
              </a:lnSpc>
              <a:spcBef>
                <a:spcPts val="0"/>
              </a:spcBef>
              <a:spcAft>
                <a:spcPts val="0"/>
              </a:spcAft>
              <a:buClr>
                <a:schemeClr val="dk1"/>
              </a:buClr>
              <a:buSzPct val="39285"/>
              <a:buFont typeface="Arial"/>
              <a:buNone/>
            </a:pPr>
            <a:r>
              <a:rPr lang="en"/>
              <a:t>What is Meta Learning or Learning-to-learn?</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Meta learning improvises the learning algorithm with the help of multiple learning episodes. It’s a process of learning from distribution of related tasks and utilizing them for solving future tasks. Meta learning aims to solve the task at hand by generalising to many different tasks with minimum amount of data.</a:t>
            </a:r>
            <a:endParaRPr/>
          </a:p>
          <a:p>
            <a:pPr indent="-342900" lvl="0" marL="457200" rtl="0" algn="l">
              <a:spcBef>
                <a:spcPts val="0"/>
              </a:spcBef>
              <a:spcAft>
                <a:spcPts val="0"/>
              </a:spcAft>
              <a:buSzPts val="1800"/>
              <a:buChar char="●"/>
            </a:pPr>
            <a:r>
              <a:rPr lang="en"/>
              <a:t>Instead of using a fixed learning algorithm to solve a problem, Meta Learning learns the algorithm itself to solve the problem.</a:t>
            </a:r>
            <a:endParaRPr/>
          </a:p>
          <a:p>
            <a:pPr indent="-342900" lvl="0" marL="457200" rtl="0" algn="l">
              <a:spcBef>
                <a:spcPts val="0"/>
              </a:spcBef>
              <a:spcAft>
                <a:spcPts val="0"/>
              </a:spcAft>
              <a:buSzPts val="1800"/>
              <a:buChar char="●"/>
            </a:pPr>
            <a:r>
              <a:rPr lang="en"/>
              <a:t>It learns a general purpose algorithm that generalizes to do better on upcoming task than the last task with the learning from the task family.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en"/>
              <a:t>Meta learning solves the problem in two stages</a:t>
            </a:r>
            <a:endParaRPr/>
          </a:p>
          <a:p>
            <a:pPr indent="0" lvl="0" marL="0" rtl="0" algn="l">
              <a:spcBef>
                <a:spcPts val="1200"/>
              </a:spcBef>
              <a:spcAft>
                <a:spcPts val="0"/>
              </a:spcAft>
              <a:buNone/>
            </a:pPr>
            <a:r>
              <a:t/>
            </a:r>
            <a:endParaRPr/>
          </a:p>
        </p:txBody>
      </p:sp>
      <p:pic>
        <p:nvPicPr>
          <p:cNvPr id="67" name="Google Shape;67;p15"/>
          <p:cNvPicPr preferRelativeResize="0"/>
          <p:nvPr/>
        </p:nvPicPr>
        <p:blipFill>
          <a:blip r:embed="rId3">
            <a:alphaModFix/>
          </a:blip>
          <a:stretch>
            <a:fillRect/>
          </a:stretch>
        </p:blipFill>
        <p:spPr>
          <a:xfrm>
            <a:off x="3390900" y="1152475"/>
            <a:ext cx="5553075" cy="3867150"/>
          </a:xfrm>
          <a:prstGeom prst="rect">
            <a:avLst/>
          </a:prstGeom>
          <a:noFill/>
          <a:ln>
            <a:noFill/>
          </a:ln>
        </p:spPr>
      </p:pic>
      <p:sp>
        <p:nvSpPr>
          <p:cNvPr id="68" name="Google Shape;68;p15"/>
          <p:cNvSpPr txBox="1"/>
          <p:nvPr>
            <p:ph type="title"/>
          </p:nvPr>
        </p:nvSpPr>
        <p:spPr>
          <a:xfrm>
            <a:off x="414600" y="1279200"/>
            <a:ext cx="2913600" cy="3629100"/>
          </a:xfrm>
          <a:prstGeom prst="rect">
            <a:avLst/>
          </a:prstGeom>
        </p:spPr>
        <p:txBody>
          <a:bodyPr anchorCtr="0" anchor="t" bIns="91425" lIns="91425" spcFirstLastPara="1" rIns="91425" wrap="square" tIns="91425">
            <a:normAutofit/>
          </a:bodyPr>
          <a:lstStyle/>
          <a:p>
            <a:pPr indent="-349250" lvl="0" marL="457200" rtl="0" algn="l">
              <a:lnSpc>
                <a:spcPct val="115000"/>
              </a:lnSpc>
              <a:spcBef>
                <a:spcPts val="1200"/>
              </a:spcBef>
              <a:spcAft>
                <a:spcPts val="0"/>
              </a:spcAft>
              <a:buSzPts val="1900"/>
              <a:buAutoNum type="arabicParenR"/>
            </a:pPr>
            <a:r>
              <a:rPr lang="en" sz="1900"/>
              <a:t>Base learning/Inner or Lower learning</a:t>
            </a:r>
            <a:endParaRPr sz="1900"/>
          </a:p>
          <a:p>
            <a:pPr indent="0" lvl="0" marL="457200" rtl="0" algn="l">
              <a:lnSpc>
                <a:spcPct val="115000"/>
              </a:lnSpc>
              <a:spcBef>
                <a:spcPts val="1200"/>
              </a:spcBef>
              <a:spcAft>
                <a:spcPts val="0"/>
              </a:spcAft>
              <a:buNone/>
            </a:pPr>
            <a:r>
              <a:t/>
            </a:r>
            <a:endParaRPr sz="1900"/>
          </a:p>
          <a:p>
            <a:pPr indent="-349250" lvl="0" marL="457200" rtl="0" algn="l">
              <a:lnSpc>
                <a:spcPct val="115000"/>
              </a:lnSpc>
              <a:spcBef>
                <a:spcPts val="1200"/>
              </a:spcBef>
              <a:spcAft>
                <a:spcPts val="0"/>
              </a:spcAft>
              <a:buSzPts val="1900"/>
              <a:buAutoNum type="arabicParenR"/>
            </a:pPr>
            <a:r>
              <a:rPr lang="en" sz="1900"/>
              <a:t>Meta-learning/Outer or Upper learning </a:t>
            </a:r>
            <a:endParaRPr sz="1900"/>
          </a:p>
          <a:p>
            <a:pPr indent="0" lvl="0" marL="45720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Instance - A 3-way-2-shot classification problem</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311700" y="1152475"/>
            <a:ext cx="8520600" cy="369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66875"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en" sz="2500"/>
              <a:t>Meta learning against other related fields</a:t>
            </a:r>
            <a:endParaRPr sz="2500"/>
          </a:p>
        </p:txBody>
      </p:sp>
      <p:sp>
        <p:nvSpPr>
          <p:cNvPr id="81" name="Google Shape;81;p17"/>
          <p:cNvSpPr txBox="1"/>
          <p:nvPr>
            <p:ph idx="1" type="body"/>
          </p:nvPr>
        </p:nvSpPr>
        <p:spPr>
          <a:xfrm>
            <a:off x="311700" y="1152475"/>
            <a:ext cx="8520600" cy="35205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Char char="●"/>
            </a:pPr>
            <a:r>
              <a:rPr b="1" i="1" lang="en" sz="1700">
                <a:solidFill>
                  <a:schemeClr val="dk1"/>
                </a:solidFill>
              </a:rPr>
              <a:t>Transfer Learning: </a:t>
            </a:r>
            <a:r>
              <a:rPr lang="en" sz="1700">
                <a:solidFill>
                  <a:schemeClr val="dk1"/>
                </a:solidFill>
              </a:rPr>
              <a:t>In transfer learning, there is no scope for meta-objective.</a:t>
            </a:r>
            <a:endParaRPr sz="1700">
              <a:solidFill>
                <a:schemeClr val="dk1"/>
              </a:solidFill>
            </a:endParaRPr>
          </a:p>
          <a:p>
            <a:pPr indent="-342900" lvl="0" marL="457200" rtl="0" algn="l">
              <a:spcBef>
                <a:spcPts val="0"/>
              </a:spcBef>
              <a:spcAft>
                <a:spcPts val="0"/>
              </a:spcAft>
              <a:buClr>
                <a:schemeClr val="dk1"/>
              </a:buClr>
              <a:buSzPts val="1800"/>
              <a:buChar char="●"/>
            </a:pPr>
            <a:r>
              <a:rPr b="1" i="1" lang="en" sz="1700">
                <a:solidFill>
                  <a:schemeClr val="dk1"/>
                </a:solidFill>
              </a:rPr>
              <a:t>Domain Adaptation (DA) and Domain Generalization (DG): </a:t>
            </a:r>
            <a:r>
              <a:rPr b="1" i="1" lang="en" sz="2000">
                <a:solidFill>
                  <a:schemeClr val="dk1"/>
                </a:solidFill>
              </a:rPr>
              <a:t> </a:t>
            </a:r>
            <a:r>
              <a:rPr lang="en" sz="1700">
                <a:solidFill>
                  <a:schemeClr val="dk1"/>
                </a:solidFill>
              </a:rPr>
              <a:t>Domain Adaptation and Domain Generalization attempts to alleviate issues created by domain shift. Meta Learning methods can be used to do DA and DG.</a:t>
            </a:r>
            <a:endParaRPr sz="1700">
              <a:solidFill>
                <a:schemeClr val="dk1"/>
              </a:solidFill>
            </a:endParaRPr>
          </a:p>
          <a:p>
            <a:pPr indent="-342900" lvl="0" marL="457200" rtl="0" algn="l">
              <a:spcBef>
                <a:spcPts val="0"/>
              </a:spcBef>
              <a:spcAft>
                <a:spcPts val="0"/>
              </a:spcAft>
              <a:buClr>
                <a:schemeClr val="dk1"/>
              </a:buClr>
              <a:buSzPts val="1800"/>
              <a:buChar char="●"/>
            </a:pPr>
            <a:r>
              <a:rPr b="1" i="1" lang="en" sz="1700">
                <a:solidFill>
                  <a:schemeClr val="dk1"/>
                </a:solidFill>
              </a:rPr>
              <a:t>Continual Learning: </a:t>
            </a:r>
            <a:r>
              <a:rPr lang="en" sz="1700">
                <a:solidFill>
                  <a:schemeClr val="dk1"/>
                </a:solidFill>
              </a:rPr>
              <a:t>Continual Learning process doesn’t solve for the meta objective explicitly as meta learning.</a:t>
            </a:r>
            <a:endParaRPr sz="1700">
              <a:solidFill>
                <a:schemeClr val="dk1"/>
              </a:solidFill>
            </a:endParaRPr>
          </a:p>
          <a:p>
            <a:pPr indent="-342900" lvl="0" marL="457200" rtl="0" algn="l">
              <a:spcBef>
                <a:spcPts val="0"/>
              </a:spcBef>
              <a:spcAft>
                <a:spcPts val="0"/>
              </a:spcAft>
              <a:buClr>
                <a:schemeClr val="dk1"/>
              </a:buClr>
              <a:buSzPts val="1800"/>
              <a:buChar char="●"/>
            </a:pPr>
            <a:r>
              <a:rPr b="1" i="1" lang="en" sz="1700">
                <a:solidFill>
                  <a:schemeClr val="dk1"/>
                </a:solidFill>
              </a:rPr>
              <a:t>Multi task Learning:</a:t>
            </a:r>
            <a:r>
              <a:rPr b="1" lang="en" sz="2000">
                <a:solidFill>
                  <a:schemeClr val="dk1"/>
                </a:solidFill>
              </a:rPr>
              <a:t> </a:t>
            </a:r>
            <a:r>
              <a:rPr lang="en" sz="1700">
                <a:solidFill>
                  <a:schemeClr val="dk1"/>
                </a:solidFill>
              </a:rPr>
              <a:t>The result of multi task learning is the shared representation learnt from the various tasks.</a:t>
            </a:r>
            <a:endParaRPr sz="1700">
              <a:solidFill>
                <a:schemeClr val="dk1"/>
              </a:solidFill>
            </a:endParaRPr>
          </a:p>
          <a:p>
            <a:pPr indent="-342900" lvl="0" marL="457200" rtl="0" algn="l">
              <a:spcBef>
                <a:spcPts val="0"/>
              </a:spcBef>
              <a:spcAft>
                <a:spcPts val="0"/>
              </a:spcAft>
              <a:buClr>
                <a:schemeClr val="dk1"/>
              </a:buClr>
              <a:buSzPts val="1800"/>
              <a:buChar char="●"/>
            </a:pPr>
            <a:r>
              <a:rPr b="1" i="1" lang="en" sz="1700">
                <a:solidFill>
                  <a:schemeClr val="dk1"/>
                </a:solidFill>
              </a:rPr>
              <a:t>AutoML:</a:t>
            </a:r>
            <a:r>
              <a:rPr i="1" lang="en" sz="1700">
                <a:solidFill>
                  <a:schemeClr val="dk1"/>
                </a:solidFill>
              </a:rPr>
              <a:t> </a:t>
            </a:r>
            <a:r>
              <a:rPr lang="en" sz="1700">
                <a:solidFill>
                  <a:schemeClr val="dk1"/>
                </a:solidFill>
              </a:rPr>
              <a:t>Meta Learning can be considered as specialization of AutoML.</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sz="2500"/>
              <a:t>Proposed Taxonomy (or classification ) of Meta learning</a:t>
            </a:r>
            <a:endParaRPr sz="2500"/>
          </a:p>
        </p:txBody>
      </p:sp>
      <p:sp>
        <p:nvSpPr>
          <p:cNvPr id="87" name="Google Shape;87;p18"/>
          <p:cNvSpPr txBox="1"/>
          <p:nvPr>
            <p:ph idx="1" type="body"/>
          </p:nvPr>
        </p:nvSpPr>
        <p:spPr>
          <a:xfrm>
            <a:off x="311700" y="1152475"/>
            <a:ext cx="8520600" cy="3733200"/>
          </a:xfrm>
          <a:prstGeom prst="rect">
            <a:avLst/>
          </a:prstGeom>
        </p:spPr>
        <p:txBody>
          <a:bodyPr anchorCtr="0" anchor="t" bIns="91425" lIns="91425" spcFirstLastPara="1" rIns="91425" wrap="square" tIns="91425">
            <a:normAutofit lnSpcReduction="10000"/>
          </a:bodyPr>
          <a:lstStyle/>
          <a:p>
            <a:pPr indent="-336550" lvl="0" marL="457200" rtl="0" algn="l">
              <a:spcBef>
                <a:spcPts val="1200"/>
              </a:spcBef>
              <a:spcAft>
                <a:spcPts val="0"/>
              </a:spcAft>
              <a:buClr>
                <a:schemeClr val="dk1"/>
              </a:buClr>
              <a:buSzPts val="1700"/>
              <a:buChar char="●"/>
            </a:pPr>
            <a:r>
              <a:rPr b="1" i="1" lang="en" sz="1700">
                <a:solidFill>
                  <a:schemeClr val="dk1"/>
                </a:solidFill>
              </a:rPr>
              <a:t>Meta-Representation (“What”) — </a:t>
            </a:r>
            <a:r>
              <a:rPr lang="en" sz="1700">
                <a:solidFill>
                  <a:schemeClr val="dk1"/>
                </a:solidFill>
              </a:rPr>
              <a:t>The first axis is about the choice of meta knowledge, which means meta learning methods makes different choices on meta knowledge ranging from initial model parameters to readable code in case of program induction.</a:t>
            </a:r>
            <a:endParaRPr sz="1700">
              <a:solidFill>
                <a:schemeClr val="dk1"/>
              </a:solidFill>
            </a:endParaRPr>
          </a:p>
          <a:p>
            <a:pPr indent="0" lvl="0" marL="457200" rtl="0" algn="l">
              <a:spcBef>
                <a:spcPts val="1200"/>
              </a:spcBef>
              <a:spcAft>
                <a:spcPts val="0"/>
              </a:spcAft>
              <a:buNone/>
            </a:pPr>
            <a:r>
              <a:t/>
            </a:r>
            <a:endParaRPr sz="1700">
              <a:solidFill>
                <a:schemeClr val="dk1"/>
              </a:solidFill>
            </a:endParaRPr>
          </a:p>
          <a:p>
            <a:pPr indent="-336550" lvl="0" marL="457200" rtl="0" algn="l">
              <a:spcBef>
                <a:spcPts val="1200"/>
              </a:spcBef>
              <a:spcAft>
                <a:spcPts val="0"/>
              </a:spcAft>
              <a:buClr>
                <a:schemeClr val="dk1"/>
              </a:buClr>
              <a:buSzPts val="1700"/>
              <a:buChar char="●"/>
            </a:pPr>
            <a:r>
              <a:rPr b="1" i="1" lang="en" sz="1700">
                <a:solidFill>
                  <a:schemeClr val="dk1"/>
                </a:solidFill>
              </a:rPr>
              <a:t>Meta-Optimizer (“How”) — </a:t>
            </a:r>
            <a:r>
              <a:rPr lang="en" sz="1700">
                <a:solidFill>
                  <a:schemeClr val="dk1"/>
                </a:solidFill>
              </a:rPr>
              <a:t>The second axis is about the choice of optimizer to be used in the outer or upper learning.</a:t>
            </a:r>
            <a:endParaRPr sz="1700">
              <a:solidFill>
                <a:schemeClr val="dk1"/>
              </a:solidFill>
            </a:endParaRPr>
          </a:p>
          <a:p>
            <a:pPr indent="0" lvl="0" marL="457200" rtl="0" algn="l">
              <a:spcBef>
                <a:spcPts val="1200"/>
              </a:spcBef>
              <a:spcAft>
                <a:spcPts val="0"/>
              </a:spcAft>
              <a:buNone/>
            </a:pPr>
            <a:r>
              <a:t/>
            </a:r>
            <a:endParaRPr sz="1700">
              <a:solidFill>
                <a:schemeClr val="dk1"/>
              </a:solidFill>
            </a:endParaRPr>
          </a:p>
          <a:p>
            <a:pPr indent="-336550" lvl="0" marL="457200" rtl="0" algn="l">
              <a:spcBef>
                <a:spcPts val="1200"/>
              </a:spcBef>
              <a:spcAft>
                <a:spcPts val="0"/>
              </a:spcAft>
              <a:buClr>
                <a:schemeClr val="dk1"/>
              </a:buClr>
              <a:buSzPts val="1700"/>
              <a:buChar char="●"/>
            </a:pPr>
            <a:r>
              <a:rPr b="1" i="1" lang="en" sz="1700">
                <a:solidFill>
                  <a:schemeClr val="dk1"/>
                </a:solidFill>
              </a:rPr>
              <a:t>Meta-Objective (“Why”) —</a:t>
            </a:r>
            <a:r>
              <a:rPr lang="en" sz="1700">
                <a:solidFill>
                  <a:schemeClr val="dk1"/>
                </a:solidFill>
              </a:rPr>
              <a:t> The third axis is about the choice of goal for the meta learning problem by controlling the meta objective.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Meta Learning</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i="1" lang="en" sz="1700">
                <a:solidFill>
                  <a:schemeClr val="dk1"/>
                </a:solidFill>
              </a:rPr>
              <a:t>Computer Vision and Graphics: </a:t>
            </a:r>
            <a:r>
              <a:rPr lang="en" sz="1700">
                <a:solidFill>
                  <a:schemeClr val="dk1"/>
                </a:solidFill>
              </a:rPr>
              <a:t>Few shots multi class image recognition, few shots object detection etc</a:t>
            </a:r>
            <a:endParaRPr sz="1700">
              <a:solidFill>
                <a:schemeClr val="dk1"/>
              </a:solidFill>
            </a:endParaRPr>
          </a:p>
          <a:p>
            <a:pPr indent="0" lvl="0" marL="0" rtl="0" algn="l">
              <a:spcBef>
                <a:spcPts val="1200"/>
              </a:spcBef>
              <a:spcAft>
                <a:spcPts val="0"/>
              </a:spcAft>
              <a:buNone/>
            </a:pPr>
            <a:r>
              <a:rPr b="1" i="1" lang="en" sz="1700">
                <a:solidFill>
                  <a:schemeClr val="dk1"/>
                </a:solidFill>
              </a:rPr>
              <a:t>Meta Reinforcement Learning and Robotic: </a:t>
            </a:r>
            <a:r>
              <a:rPr lang="en" sz="1700">
                <a:solidFill>
                  <a:schemeClr val="dk1"/>
                </a:solidFill>
              </a:rPr>
              <a:t>RL generally suffers from extreme sample inefficiency because of sparse rewards, need for exploration. </a:t>
            </a:r>
            <a:endParaRPr sz="1700">
              <a:solidFill>
                <a:schemeClr val="dk1"/>
              </a:solidFill>
            </a:endParaRPr>
          </a:p>
          <a:p>
            <a:pPr indent="0" lvl="0" marL="0" rtl="0" algn="l">
              <a:spcBef>
                <a:spcPts val="1200"/>
              </a:spcBef>
              <a:spcAft>
                <a:spcPts val="0"/>
              </a:spcAft>
              <a:buNone/>
            </a:pPr>
            <a:r>
              <a:rPr b="1" i="1" lang="en" sz="1700">
                <a:solidFill>
                  <a:schemeClr val="dk1"/>
                </a:solidFill>
              </a:rPr>
              <a:t>Neural Architecture Search</a:t>
            </a:r>
            <a:r>
              <a:rPr lang="en" sz="1700">
                <a:solidFill>
                  <a:schemeClr val="dk1"/>
                </a:solidFill>
              </a:rPr>
              <a:t>: Architecture search can be considered as one of hyperparameter optimization problem where the objective is find the optimal architecture for the network.</a:t>
            </a:r>
            <a:endParaRPr sz="1700">
              <a:solidFill>
                <a:schemeClr val="dk1"/>
              </a:solidFill>
            </a:endParaRPr>
          </a:p>
          <a:p>
            <a:pPr indent="0" lvl="0" marL="0" rtl="0" algn="l">
              <a:spcBef>
                <a:spcPts val="1200"/>
              </a:spcBef>
              <a:spcAft>
                <a:spcPts val="0"/>
              </a:spcAft>
              <a:buNone/>
            </a:pPr>
            <a:r>
              <a:rPr b="1" i="1" lang="en" sz="1700">
                <a:solidFill>
                  <a:schemeClr val="dk1"/>
                </a:solidFill>
              </a:rPr>
              <a:t>Hyper-parameter Optimization</a:t>
            </a:r>
            <a:r>
              <a:rPr lang="en" sz="1700">
                <a:solidFill>
                  <a:schemeClr val="dk1"/>
                </a:solidFill>
              </a:rPr>
              <a:t>: Hyperparameters optimization is solved through metalearning by learning hyperparameters that improve training over a distribution of tasks.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1200"/>
              </a:spcAft>
              <a:buNone/>
            </a:pPr>
            <a:r>
              <a:t/>
            </a:r>
            <a:endParaRPr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Applications of Meta Learning</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i="1" lang="en" sz="1700">
                <a:solidFill>
                  <a:schemeClr val="dk1"/>
                </a:solidFill>
              </a:rPr>
              <a:t>Bayesian Meta-learning: </a:t>
            </a:r>
            <a:r>
              <a:rPr lang="en" sz="1700">
                <a:solidFill>
                  <a:schemeClr val="dk1"/>
                </a:solidFill>
              </a:rPr>
              <a:t>By providing efficient adaptive sampling methods, meta learning aids Bayesian inference process</a:t>
            </a:r>
            <a:endParaRPr sz="1700">
              <a:solidFill>
                <a:schemeClr val="dk1"/>
              </a:solidFill>
            </a:endParaRPr>
          </a:p>
          <a:p>
            <a:pPr indent="0" lvl="0" marL="0" rtl="0" algn="l">
              <a:spcBef>
                <a:spcPts val="1200"/>
              </a:spcBef>
              <a:spcAft>
                <a:spcPts val="0"/>
              </a:spcAft>
              <a:buNone/>
            </a:pPr>
            <a:r>
              <a:rPr b="1" i="1" lang="en" sz="1700">
                <a:solidFill>
                  <a:schemeClr val="dk1"/>
                </a:solidFill>
              </a:rPr>
              <a:t>Language and Speech: </a:t>
            </a:r>
            <a:r>
              <a:rPr lang="en" sz="1700">
                <a:solidFill>
                  <a:schemeClr val="dk1"/>
                </a:solidFill>
              </a:rPr>
              <a:t>Few shot language modeling shows the versatility of Meta Learning.</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1200"/>
              </a:spcAft>
              <a:buNone/>
            </a:pPr>
            <a:r>
              <a:rPr lang="en" sz="1700">
                <a:solidFill>
                  <a:schemeClr val="dk1"/>
                </a:solidFill>
              </a:rPr>
              <a:t>Meta Learning lends to address challenges that give good social impact like drugs discovery, medical image classification where resource/data is often rare. Also MAML is adapted to detect breast cancer, to do medical visual question answering, skin lesion segmentation tasks.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 sz="2500"/>
              <a:t>Challenges and Open Questions:</a:t>
            </a:r>
            <a:endParaRPr sz="2500"/>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SzPts val="1700"/>
              <a:buChar char="●"/>
            </a:pPr>
            <a:r>
              <a:rPr b="1" i="1" lang="en" sz="1700">
                <a:solidFill>
                  <a:schemeClr val="dk1"/>
                </a:solidFill>
              </a:rPr>
              <a:t>Diverse and multi modal task distribution: </a:t>
            </a:r>
            <a:r>
              <a:rPr lang="en" sz="1700">
                <a:solidFill>
                  <a:schemeClr val="dk1"/>
                </a:solidFill>
              </a:rPr>
              <a:t>While choosing from a diverse and wide task distribution, Meta Learning challenges the existing methods for effective results because of the conflicting gradients between tasks.</a:t>
            </a:r>
            <a:endParaRPr sz="1700">
              <a:solidFill>
                <a:schemeClr val="dk1"/>
              </a:solidFill>
            </a:endParaRPr>
          </a:p>
          <a:p>
            <a:pPr indent="-336550" lvl="0" marL="457200" rtl="0" algn="l">
              <a:spcBef>
                <a:spcPts val="0"/>
              </a:spcBef>
              <a:spcAft>
                <a:spcPts val="0"/>
              </a:spcAft>
              <a:buSzPts val="1700"/>
              <a:buChar char="●"/>
            </a:pPr>
            <a:r>
              <a:rPr b="1" i="1" lang="en" sz="1700">
                <a:solidFill>
                  <a:schemeClr val="dk1"/>
                </a:solidFill>
              </a:rPr>
              <a:t>Meta Generalization: </a:t>
            </a:r>
            <a:r>
              <a:rPr lang="en" sz="1700">
                <a:solidFill>
                  <a:schemeClr val="dk1"/>
                </a:solidFill>
              </a:rPr>
              <a:t>Meta learning poses generalization challenge similar to generalization across instances in traditional Machine Learning. </a:t>
            </a:r>
            <a:endParaRPr sz="1700">
              <a:solidFill>
                <a:schemeClr val="dk1"/>
              </a:solidFill>
            </a:endParaRPr>
          </a:p>
          <a:p>
            <a:pPr indent="-336550" lvl="0" marL="457200" rtl="0" algn="l">
              <a:spcBef>
                <a:spcPts val="0"/>
              </a:spcBef>
              <a:spcAft>
                <a:spcPts val="0"/>
              </a:spcAft>
              <a:buSzPts val="1700"/>
              <a:buChar char="●"/>
            </a:pPr>
            <a:r>
              <a:rPr b="1" i="1" lang="en" sz="1700">
                <a:solidFill>
                  <a:schemeClr val="dk1"/>
                </a:solidFill>
              </a:rPr>
              <a:t>Task Families</a:t>
            </a:r>
            <a:r>
              <a:rPr b="1" lang="en" sz="1700">
                <a:solidFill>
                  <a:schemeClr val="dk1"/>
                </a:solidFill>
              </a:rPr>
              <a:t>: </a:t>
            </a:r>
            <a:r>
              <a:rPr lang="en" sz="1700">
                <a:solidFill>
                  <a:schemeClr val="dk1"/>
                </a:solidFill>
              </a:rPr>
              <a:t>Many Meta Learning frameworks requires task families for meta-training but unfortunately data for some task families may not be available. </a:t>
            </a:r>
            <a:endParaRPr sz="1700">
              <a:solidFill>
                <a:schemeClr val="dk1"/>
              </a:solidFill>
            </a:endParaRPr>
          </a:p>
          <a:p>
            <a:pPr indent="-336550" lvl="0" marL="457200" rtl="0" algn="l">
              <a:spcBef>
                <a:spcPts val="0"/>
              </a:spcBef>
              <a:spcAft>
                <a:spcPts val="0"/>
              </a:spcAft>
              <a:buSzPts val="1700"/>
              <a:buChar char="●"/>
            </a:pPr>
            <a:r>
              <a:rPr b="1" i="1" lang="en" sz="1700">
                <a:solidFill>
                  <a:schemeClr val="dk1"/>
                </a:solidFill>
              </a:rPr>
              <a:t>Computation cost and Many shot: </a:t>
            </a:r>
            <a:r>
              <a:rPr lang="en" sz="1700">
                <a:solidFill>
                  <a:schemeClr val="dk1"/>
                </a:solidFill>
              </a:rPr>
              <a:t>Bilevel optimization in Meta Learning requires are memory intensive and time consuming processes.</a:t>
            </a:r>
            <a:endParaRPr sz="1700">
              <a:solidFill>
                <a:schemeClr val="dk1"/>
              </a:solidFill>
            </a:endParaRPr>
          </a:p>
          <a:p>
            <a:pPr indent="0" lvl="0" marL="457200" rtl="0" algn="l">
              <a:spcBef>
                <a:spcPts val="1200"/>
              </a:spcBef>
              <a:spcAft>
                <a:spcPts val="1200"/>
              </a:spcAft>
              <a:buNone/>
            </a:pPr>
            <a:r>
              <a:t/>
            </a:r>
            <a:endParaRPr b="1" i="1"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