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comments/comment6.xml" ContentType="application/vnd.openxmlformats-officedocument.presentationml.comments+xml"/>
  <Override PartName="/ppt/comments/comment5.xml" ContentType="application/vnd.openxmlformats-officedocument.presentationml.comments+xml"/>
  <Override PartName="/ppt/diagrams/layout1.xml" ContentType="application/vnd.openxmlformats-officedocument.drawingml.diagramLayout+xml"/>
  <Override PartName="/ppt/theme/theme2.xml" ContentType="application/vnd.openxmlformats-officedocument.theme+xml"/>
  <Override PartName="/ppt/comments/comment4.xml" ContentType="application/vnd.openxmlformats-officedocument.presentationml.comments+xml"/>
  <Override PartName="/ppt/comments/comment3.xml" ContentType="application/vnd.openxmlformats-officedocument.presentationml.comments+xml"/>
  <Override PartName="/ppt/comments/comment2.xml" ContentType="application/vnd.openxmlformats-officedocument.presentationml.comments+xml"/>
  <Override PartName="/ppt/comments/comment1.xml" ContentType="application/vnd.openxmlformats-officedocument.presentationml.comments+xml"/>
  <Override PartName="/ppt/diagrams/quickStyle1.xml" ContentType="application/vnd.openxmlformats-officedocument.drawingml.diagramStyl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22"/>
  </p:notesMasterIdLst>
  <p:sldIdLst>
    <p:sldId id="256" r:id="rId2"/>
    <p:sldId id="263" r:id="rId3"/>
    <p:sldId id="278" r:id="rId4"/>
    <p:sldId id="264" r:id="rId5"/>
    <p:sldId id="257" r:id="rId6"/>
    <p:sldId id="259" r:id="rId7"/>
    <p:sldId id="283" r:id="rId8"/>
    <p:sldId id="286" r:id="rId9"/>
    <p:sldId id="266" r:id="rId10"/>
    <p:sldId id="267" r:id="rId11"/>
    <p:sldId id="289" r:id="rId12"/>
    <p:sldId id="262" r:id="rId13"/>
    <p:sldId id="290" r:id="rId14"/>
    <p:sldId id="269" r:id="rId15"/>
    <p:sldId id="270" r:id="rId16"/>
    <p:sldId id="280" r:id="rId17"/>
    <p:sldId id="287" r:id="rId18"/>
    <p:sldId id="288"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emings, Peter B" initials="FPB" lastIdx="27" clrIdx="0">
    <p:extLst>
      <p:ext uri="{19B8F6BF-5375-455C-9EA6-DF929625EA0E}">
        <p15:presenceInfo xmlns:p15="http://schemas.microsoft.com/office/powerpoint/2012/main" userId="S::pflemings@jsg.utexas.edu::6afacc9a-773d-4a17-a2fb-7c50950f7a06" providerId="AD"/>
      </p:ext>
    </p:extLst>
  </p:cmAuthor>
  <p:cmAuthor id="2" name="Tolulope Agbaje" initials="TA" lastIdx="1" clrIdx="1">
    <p:extLst>
      <p:ext uri="{19B8F6BF-5375-455C-9EA6-DF929625EA0E}">
        <p15:presenceInfo xmlns:p15="http://schemas.microsoft.com/office/powerpoint/2012/main" userId="S::tqagbaje@ksu.edu::693ae6cb-9410-4c10-9a9f-7aefdf21af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00"/>
    <a:srgbClr val="004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9"/>
    <p:restoredTop sz="94582"/>
  </p:normalViewPr>
  <p:slideViewPr>
    <p:cSldViewPr snapToGrid="0">
      <p:cViewPr varScale="1">
        <p:scale>
          <a:sx n="120" d="100"/>
          <a:sy n="120" d="100"/>
        </p:scale>
        <p:origin x="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12T11:15:45.290" idx="1">
    <p:pos x="10" y="10"/>
    <p:text>Tolu, I continue to be frustrated by your 'filtering.' ...because you do not take the time to explain what you do. I presume you have read my text on this (page 110). What I see looking at this is a blanket cuttoff at ~gr = 40? You should have a slide with the unfiltered atnd then the filtered.</p:text>
    <p:extLst>
      <p:ext uri="{C676402C-5697-4E1C-873F-D02D1690AC5C}">
        <p15:threadingInfo xmlns:p15="http://schemas.microsoft.com/office/powerpoint/2012/main" timeZoneBias="300"/>
      </p:ext>
    </p:extLst>
  </p:cm>
  <p:cm authorId="1" dt="2024-05-12T11:20:09.590" idx="2">
    <p:pos x="10" y="106"/>
    <p:text>You should also despike the  GR data. Omit anything with a high value. In my opinion the RES log is telling you that you have not filtered ompletely in the shallow section (above 7500). Have you really acounted for silts and sands preent? The sonic should also be filtered. It should be depsiked for sure. In general, this should just be much cleaner. Again, look at my text.</p:text>
    <p:extLst>
      <p:ext uri="{C676402C-5697-4E1C-873F-D02D1690AC5C}">
        <p15:threadingInfo xmlns:p15="http://schemas.microsoft.com/office/powerpoint/2012/main" timeZoneBias="300">
          <p15:parentCm authorId="1" idx="1"/>
        </p15:threadingInfo>
      </p:ext>
    </p:extLst>
  </p:cm>
  <p:cm authorId="2" dt="2024-05-12T13:09:18.345" idx="1">
    <p:pos x="10" y="202"/>
    <p:text>The intention here was to display the log without filtering. Although, for the project I presented in class, I exported the data I have on Geology which has been filtered for mud already. But I've replaced the mud-filtered plot with the original data and will present the mud-filtered in the following slide</p:text>
    <p:extLst>
      <p:ext uri="{C676402C-5697-4E1C-873F-D02D1690AC5C}">
        <p15:threadingInfo xmlns:p15="http://schemas.microsoft.com/office/powerpoint/2012/main" timeZoneBias="30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5-12T11:21:34.716" idx="23">
    <p:pos x="10" y="10"/>
    <p:text>In this case...you have interpolataed across filtered zones, no? We do not want that.</p:text>
    <p:extLst>
      <p:ext uri="{C676402C-5697-4E1C-873F-D02D1690AC5C}">
        <p15:threadingInfo xmlns:p15="http://schemas.microsoft.com/office/powerpoint/2012/main" timeZoneBias="300"/>
      </p:ext>
    </p:extLst>
  </p:cm>
  <p:cm authorId="1" dt="2024-05-12T11:22:27.389" idx="24">
    <p:pos x="106" y="106"/>
    <p:text>This should summarize the filtering...I would make a seperate slide to summarize the pore pressure prediction.</p:text>
    <p:extLst>
      <p:ext uri="{C676402C-5697-4E1C-873F-D02D1690AC5C}">
        <p15:threadingInfo xmlns:p15="http://schemas.microsoft.com/office/powerpoint/2012/main" timeZoneBias="300"/>
      </p:ext>
    </p:extLst>
  </p:cm>
  <p:cm authorId="1" dt="2024-05-12T11:23:50.545" idx="25">
    <p:pos x="202" y="202"/>
    <p:text>in the pore pressure figure what is black and what is grey?</p:text>
    <p:extLst>
      <p:ext uri="{C676402C-5697-4E1C-873F-D02D1690AC5C}">
        <p15:threadingInfo xmlns:p15="http://schemas.microsoft.com/office/powerpoint/2012/main" timeZoneBias="300"/>
      </p:ext>
    </p:extLst>
  </p:cm>
  <p:cm authorId="1" dt="2024-05-12T11:24:19.426" idx="26">
    <p:pos x="298" y="298"/>
    <p:text>what is the chekerboard on the lower left. a degree of correlation. Why is it important. I'd make a serpate plot. Is it based on the filtered or the non filtered data?</p:text>
    <p:extLst>
      <p:ext uri="{C676402C-5697-4E1C-873F-D02D1690AC5C}">
        <p15:threadingInfo xmlns:p15="http://schemas.microsoft.com/office/powerpoint/2012/main" timeZoneBias="300"/>
      </p:ext>
    </p:extLst>
  </p:cm>
  <p:cm authorId="1" dt="2024-05-12T11:25:49.613" idx="27">
    <p:pos x="394" y="394"/>
    <p:text>in the correlation plot, it shows a low correlation of dt mud to pp-transition. However, I wonder two things...what if you correlated to pressure instead of ppg? would teh correlation be different. What if you added a log which was the effective stress plot not the pressure and showed that. i think that would show high correlation.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5-12T11:20:39.687" idx="3">
    <p:pos x="10" y="10"/>
    <p:text>what is</p:text>
    <p:extLst>
      <p:ext uri="{C676402C-5697-4E1C-873F-D02D1690AC5C}">
        <p15:threadingInfo xmlns:p15="http://schemas.microsoft.com/office/powerpoint/2012/main" timeZoneBias="300"/>
      </p:ext>
    </p:extLst>
  </p:cm>
  <p:cm authorId="1" dt="2024-05-12T11:21:10.356" idx="4">
    <p:pos x="10" y="106"/>
    <p:text>same issues with filtering. The sonic is a mess.</p:text>
    <p:extLst>
      <p:ext uri="{C676402C-5697-4E1C-873F-D02D1690AC5C}">
        <p15:threadingInfo xmlns:p15="http://schemas.microsoft.com/office/powerpoint/2012/main" timeZoneBias="30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5-12T11:27:10.828" idx="10">
    <p:pos x="10" y="10"/>
    <p:text>what window, etc.</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5-12T11:28:41.866" idx="12">
    <p:pos x="10" y="10"/>
    <p:text>you should add overburden to this plot.</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5-12T11:29:15.113" idx="13">
    <p:pos x="10" y="10"/>
    <p:text>How was mud weight used for pore pressure prediction calibration. ? I don't understand. The input was a pore pressure curve we calculated.</p:text>
    <p:extLst>
      <p:ext uri="{C676402C-5697-4E1C-873F-D02D1690AC5C}">
        <p15:threadingInfo xmlns:p15="http://schemas.microsoft.com/office/powerpoint/2012/main" timeZoneBias="300"/>
      </p:ext>
    </p:extLst>
  </p:cm>
  <p:cm authorId="1" dt="2024-05-12T11:29:43.709" idx="14">
    <p:pos x="6918" y="2003"/>
    <p:text>dpm</p:text>
    <p:extLst>
      <p:ext uri="{C676402C-5697-4E1C-873F-D02D1690AC5C}">
        <p15:threadingInfo xmlns:p15="http://schemas.microsoft.com/office/powerpoint/2012/main" timeZoneBias="300"/>
      </p:ext>
    </p:extLst>
  </p:cm>
  <p:cm authorId="1" dt="2024-05-12T11:29:59.081" idx="16">
    <p:pos x="6918" y="2099"/>
    <p:text>not sure yhow this statement is useful unless you show it</p:text>
    <p:extLst>
      <p:ext uri="{C676402C-5697-4E1C-873F-D02D1690AC5C}">
        <p15:threadingInfo xmlns:p15="http://schemas.microsoft.com/office/powerpoint/2012/main" timeZoneBias="300">
          <p15:parentCm authorId="1" idx="14"/>
        </p15:threadingInfo>
      </p:ext>
    </p:extLst>
  </p:cm>
  <p:cm authorId="1" dt="2024-05-12T11:29:45.905" idx="15">
    <p:pos x="106" y="106"/>
    <p:text/>
    <p:extLst>
      <p:ext uri="{C676402C-5697-4E1C-873F-D02D1690AC5C}">
        <p15:threadingInfo xmlns:p15="http://schemas.microsoft.com/office/powerpoint/2012/main" timeZoneBias="300"/>
      </p:ext>
    </p:extLst>
  </p:cm>
  <p:cm authorId="1" dt="2024-05-12T11:30:07.501" idx="17">
    <p:pos x="6743" y="2692"/>
    <p:text>no idea what you mean here. Don't say what you can't define in your slide. We talked about lithology effect. Where is our known pressure measurement?</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90E82-887A-402C-A6E7-A65F16C5990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A94348D-2A32-4B95-B6D2-54D794C48E70}">
      <dgm:prSet/>
      <dgm:spPr/>
      <dgm:t>
        <a:bodyPr/>
        <a:lstStyle/>
        <a:p>
          <a:pPr>
            <a:defRPr cap="all"/>
          </a:pPr>
          <a:r>
            <a:rPr lang="en-US" b="0" i="0"/>
            <a:t>Data Collection</a:t>
          </a:r>
          <a:endParaRPr lang="en-US"/>
        </a:p>
      </dgm:t>
    </dgm:pt>
    <dgm:pt modelId="{2267623B-91F7-467B-97B1-7F207DDF1013}" type="parTrans" cxnId="{5B30ECAF-0BFD-4BF7-8EEB-DED6108096DC}">
      <dgm:prSet/>
      <dgm:spPr/>
      <dgm:t>
        <a:bodyPr/>
        <a:lstStyle/>
        <a:p>
          <a:endParaRPr lang="en-US"/>
        </a:p>
      </dgm:t>
    </dgm:pt>
    <dgm:pt modelId="{EB5F8BCE-F9A3-466B-BA3B-DA7CA1F03C01}" type="sibTrans" cxnId="{5B30ECAF-0BFD-4BF7-8EEB-DED6108096DC}">
      <dgm:prSet/>
      <dgm:spPr/>
      <dgm:t>
        <a:bodyPr/>
        <a:lstStyle/>
        <a:p>
          <a:endParaRPr lang="en-US"/>
        </a:p>
      </dgm:t>
    </dgm:pt>
    <dgm:pt modelId="{03E25DCA-AA99-47F3-8DA6-6FE2A5592554}">
      <dgm:prSet/>
      <dgm:spPr/>
      <dgm:t>
        <a:bodyPr/>
        <a:lstStyle/>
        <a:p>
          <a:pPr>
            <a:defRPr cap="all"/>
          </a:pPr>
          <a:r>
            <a:rPr lang="en-US" b="0" i="0"/>
            <a:t>Data cleaning </a:t>
          </a:r>
          <a:endParaRPr lang="en-US"/>
        </a:p>
      </dgm:t>
    </dgm:pt>
    <dgm:pt modelId="{41E68011-F71C-4FD8-9D87-9E4DA402F59D}" type="parTrans" cxnId="{C182709D-B57E-42D2-A104-61C09449348C}">
      <dgm:prSet/>
      <dgm:spPr/>
      <dgm:t>
        <a:bodyPr/>
        <a:lstStyle/>
        <a:p>
          <a:endParaRPr lang="en-US"/>
        </a:p>
      </dgm:t>
    </dgm:pt>
    <dgm:pt modelId="{3EC73F82-D7D4-42A5-8DD6-12F0113D52E8}" type="sibTrans" cxnId="{C182709D-B57E-42D2-A104-61C09449348C}">
      <dgm:prSet/>
      <dgm:spPr/>
      <dgm:t>
        <a:bodyPr/>
        <a:lstStyle/>
        <a:p>
          <a:endParaRPr lang="en-US"/>
        </a:p>
      </dgm:t>
    </dgm:pt>
    <dgm:pt modelId="{BD95D56C-1B85-4DE0-A7D9-A6A74E1937D7}">
      <dgm:prSet/>
      <dgm:spPr/>
      <dgm:t>
        <a:bodyPr/>
        <a:lstStyle/>
        <a:p>
          <a:pPr>
            <a:defRPr cap="all"/>
          </a:pPr>
          <a:r>
            <a:rPr lang="en-US" b="0" i="0" dirty="0"/>
            <a:t>Data preprocessing</a:t>
          </a:r>
          <a:endParaRPr lang="en-US" dirty="0"/>
        </a:p>
      </dgm:t>
    </dgm:pt>
    <dgm:pt modelId="{0645CFFF-42D7-4214-88A6-A1142279AD98}" type="parTrans" cxnId="{91724C75-6FC1-4CAC-A077-F9462676E74A}">
      <dgm:prSet/>
      <dgm:spPr/>
      <dgm:t>
        <a:bodyPr/>
        <a:lstStyle/>
        <a:p>
          <a:endParaRPr lang="en-US"/>
        </a:p>
      </dgm:t>
    </dgm:pt>
    <dgm:pt modelId="{0F0CB1B9-522C-4397-97E4-D502B2F86263}" type="sibTrans" cxnId="{91724C75-6FC1-4CAC-A077-F9462676E74A}">
      <dgm:prSet/>
      <dgm:spPr/>
      <dgm:t>
        <a:bodyPr/>
        <a:lstStyle/>
        <a:p>
          <a:endParaRPr lang="en-US"/>
        </a:p>
      </dgm:t>
    </dgm:pt>
    <dgm:pt modelId="{2B8225B5-318F-4984-89E8-B8E33C194E06}">
      <dgm:prSet/>
      <dgm:spPr/>
      <dgm:t>
        <a:bodyPr/>
        <a:lstStyle/>
        <a:p>
          <a:pPr>
            <a:defRPr cap="all"/>
          </a:pPr>
          <a:r>
            <a:rPr lang="en-US" b="0" i="0"/>
            <a:t>Model training and tuning</a:t>
          </a:r>
          <a:endParaRPr lang="en-US"/>
        </a:p>
      </dgm:t>
    </dgm:pt>
    <dgm:pt modelId="{54F8964D-3EEE-41BF-9DB8-F8FDA1C876D1}" type="parTrans" cxnId="{C4ECADF7-DC29-4678-A783-2A23B9A95CD8}">
      <dgm:prSet/>
      <dgm:spPr/>
      <dgm:t>
        <a:bodyPr/>
        <a:lstStyle/>
        <a:p>
          <a:endParaRPr lang="en-US"/>
        </a:p>
      </dgm:t>
    </dgm:pt>
    <dgm:pt modelId="{8BBA4278-B7AE-4E01-BF58-0AE2BD839433}" type="sibTrans" cxnId="{C4ECADF7-DC29-4678-A783-2A23B9A95CD8}">
      <dgm:prSet/>
      <dgm:spPr/>
      <dgm:t>
        <a:bodyPr/>
        <a:lstStyle/>
        <a:p>
          <a:endParaRPr lang="en-US"/>
        </a:p>
      </dgm:t>
    </dgm:pt>
    <dgm:pt modelId="{189EFE41-7FE5-4494-88E5-ACCEC07CB260}">
      <dgm:prSet/>
      <dgm:spPr/>
      <dgm:t>
        <a:bodyPr/>
        <a:lstStyle/>
        <a:p>
          <a:pPr>
            <a:defRPr cap="all"/>
          </a:pPr>
          <a:r>
            <a:rPr lang="en-US" b="0" i="0"/>
            <a:t>Pore pressure prediction</a:t>
          </a:r>
          <a:endParaRPr lang="en-US"/>
        </a:p>
      </dgm:t>
    </dgm:pt>
    <dgm:pt modelId="{5FB22EE5-811E-4ED0-AD06-280F1C750772}" type="parTrans" cxnId="{B8920234-CD2A-4B43-BAEC-B1A98F36AF1F}">
      <dgm:prSet/>
      <dgm:spPr/>
      <dgm:t>
        <a:bodyPr/>
        <a:lstStyle/>
        <a:p>
          <a:endParaRPr lang="en-US"/>
        </a:p>
      </dgm:t>
    </dgm:pt>
    <dgm:pt modelId="{2F1366B1-9536-4A36-944B-6312CC8B7236}" type="sibTrans" cxnId="{B8920234-CD2A-4B43-BAEC-B1A98F36AF1F}">
      <dgm:prSet/>
      <dgm:spPr/>
      <dgm:t>
        <a:bodyPr/>
        <a:lstStyle/>
        <a:p>
          <a:endParaRPr lang="en-US"/>
        </a:p>
      </dgm:t>
    </dgm:pt>
    <dgm:pt modelId="{878F1A07-0984-4B34-ADF7-94B6EBAD5896}" type="pres">
      <dgm:prSet presAssocID="{CCE90E82-887A-402C-A6E7-A65F16C59907}" presName="root" presStyleCnt="0">
        <dgm:presLayoutVars>
          <dgm:dir/>
          <dgm:resizeHandles val="exact"/>
        </dgm:presLayoutVars>
      </dgm:prSet>
      <dgm:spPr/>
    </dgm:pt>
    <dgm:pt modelId="{E74D4DE4-A6CB-4909-88BB-DFA0D1B9F8FD}" type="pres">
      <dgm:prSet presAssocID="{7A94348D-2A32-4B95-B6D2-54D794C48E70}" presName="compNode" presStyleCnt="0"/>
      <dgm:spPr/>
    </dgm:pt>
    <dgm:pt modelId="{1BE4E44C-6587-49FE-8FF5-0064B48C61EA}" type="pres">
      <dgm:prSet presAssocID="{7A94348D-2A32-4B95-B6D2-54D794C48E70}" presName="iconBgRect" presStyleLbl="bgShp" presStyleIdx="0" presStyleCnt="5"/>
      <dgm:spPr/>
    </dgm:pt>
    <dgm:pt modelId="{E60E4D83-3282-4C9C-B5BE-68CEB5EFDDDB}" type="pres">
      <dgm:prSet presAssocID="{7A94348D-2A32-4B95-B6D2-54D794C48E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1D4971E-D717-4874-94E3-D2CD195C791A}" type="pres">
      <dgm:prSet presAssocID="{7A94348D-2A32-4B95-B6D2-54D794C48E70}" presName="spaceRect" presStyleCnt="0"/>
      <dgm:spPr/>
    </dgm:pt>
    <dgm:pt modelId="{C04F39C4-1CC9-4882-8C97-252C9896C011}" type="pres">
      <dgm:prSet presAssocID="{7A94348D-2A32-4B95-B6D2-54D794C48E70}" presName="textRect" presStyleLbl="revTx" presStyleIdx="0" presStyleCnt="5">
        <dgm:presLayoutVars>
          <dgm:chMax val="1"/>
          <dgm:chPref val="1"/>
        </dgm:presLayoutVars>
      </dgm:prSet>
      <dgm:spPr/>
    </dgm:pt>
    <dgm:pt modelId="{CD2632AC-8300-421E-917F-9679CBBB0BE1}" type="pres">
      <dgm:prSet presAssocID="{EB5F8BCE-F9A3-466B-BA3B-DA7CA1F03C01}" presName="sibTrans" presStyleCnt="0"/>
      <dgm:spPr/>
    </dgm:pt>
    <dgm:pt modelId="{A3F5DE81-32E9-4E86-9DB3-C98C2A8F8A87}" type="pres">
      <dgm:prSet presAssocID="{03E25DCA-AA99-47F3-8DA6-6FE2A5592554}" presName="compNode" presStyleCnt="0"/>
      <dgm:spPr/>
    </dgm:pt>
    <dgm:pt modelId="{8ADD0859-4569-4352-BB25-D5D13F0B43F3}" type="pres">
      <dgm:prSet presAssocID="{03E25DCA-AA99-47F3-8DA6-6FE2A5592554}" presName="iconBgRect" presStyleLbl="bgShp" presStyleIdx="1" presStyleCnt="5"/>
      <dgm:spPr/>
    </dgm:pt>
    <dgm:pt modelId="{4BD52FCA-6EE2-4A15-B42E-A85781233DCE}" type="pres">
      <dgm:prSet presAssocID="{03E25DCA-AA99-47F3-8DA6-6FE2A55925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5233359A-8FDC-4F9A-8729-25AC9967EEE6}" type="pres">
      <dgm:prSet presAssocID="{03E25DCA-AA99-47F3-8DA6-6FE2A5592554}" presName="spaceRect" presStyleCnt="0"/>
      <dgm:spPr/>
    </dgm:pt>
    <dgm:pt modelId="{D0D35E43-40E6-42C2-90F3-5ED6C135FEAD}" type="pres">
      <dgm:prSet presAssocID="{03E25DCA-AA99-47F3-8DA6-6FE2A5592554}" presName="textRect" presStyleLbl="revTx" presStyleIdx="1" presStyleCnt="5">
        <dgm:presLayoutVars>
          <dgm:chMax val="1"/>
          <dgm:chPref val="1"/>
        </dgm:presLayoutVars>
      </dgm:prSet>
      <dgm:spPr/>
    </dgm:pt>
    <dgm:pt modelId="{475476D2-3AEB-40FE-9B64-B8D277205727}" type="pres">
      <dgm:prSet presAssocID="{3EC73F82-D7D4-42A5-8DD6-12F0113D52E8}" presName="sibTrans" presStyleCnt="0"/>
      <dgm:spPr/>
    </dgm:pt>
    <dgm:pt modelId="{4B409BF2-3218-43DE-A4B5-F4DDA9938185}" type="pres">
      <dgm:prSet presAssocID="{BD95D56C-1B85-4DE0-A7D9-A6A74E1937D7}" presName="compNode" presStyleCnt="0"/>
      <dgm:spPr/>
    </dgm:pt>
    <dgm:pt modelId="{1C4A2EA0-1E0D-4F88-BE14-1F49E914B473}" type="pres">
      <dgm:prSet presAssocID="{BD95D56C-1B85-4DE0-A7D9-A6A74E1937D7}" presName="iconBgRect" presStyleLbl="bgShp" presStyleIdx="2" presStyleCnt="5"/>
      <dgm:spPr/>
    </dgm:pt>
    <dgm:pt modelId="{B8E099F5-47B8-486E-A0A0-89610457432A}" type="pres">
      <dgm:prSet presAssocID="{BD95D56C-1B85-4DE0-A7D9-A6A74E1937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5C8544E-265B-4D18-AD04-3130F15A70AB}" type="pres">
      <dgm:prSet presAssocID="{BD95D56C-1B85-4DE0-A7D9-A6A74E1937D7}" presName="spaceRect" presStyleCnt="0"/>
      <dgm:spPr/>
    </dgm:pt>
    <dgm:pt modelId="{8C644540-B6EA-4C93-8C11-C534763CF127}" type="pres">
      <dgm:prSet presAssocID="{BD95D56C-1B85-4DE0-A7D9-A6A74E1937D7}" presName="textRect" presStyleLbl="revTx" presStyleIdx="2" presStyleCnt="5">
        <dgm:presLayoutVars>
          <dgm:chMax val="1"/>
          <dgm:chPref val="1"/>
        </dgm:presLayoutVars>
      </dgm:prSet>
      <dgm:spPr/>
    </dgm:pt>
    <dgm:pt modelId="{F1E22301-121D-4B9D-A228-12F7883FB037}" type="pres">
      <dgm:prSet presAssocID="{0F0CB1B9-522C-4397-97E4-D502B2F86263}" presName="sibTrans" presStyleCnt="0"/>
      <dgm:spPr/>
    </dgm:pt>
    <dgm:pt modelId="{41C7B467-A813-4533-96A1-AFD26E6E6428}" type="pres">
      <dgm:prSet presAssocID="{2B8225B5-318F-4984-89E8-B8E33C194E06}" presName="compNode" presStyleCnt="0"/>
      <dgm:spPr/>
    </dgm:pt>
    <dgm:pt modelId="{97E52653-C043-40AB-9D1C-A39C4AF8BA8A}" type="pres">
      <dgm:prSet presAssocID="{2B8225B5-318F-4984-89E8-B8E33C194E06}" presName="iconBgRect" presStyleLbl="bgShp" presStyleIdx="3" presStyleCnt="5"/>
      <dgm:spPr/>
    </dgm:pt>
    <dgm:pt modelId="{981DA27E-D517-4213-A35C-3A8DB5C05F15}" type="pres">
      <dgm:prSet presAssocID="{2B8225B5-318F-4984-89E8-B8E33C194E0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217AEBD3-9A69-476F-A35E-092192755BD9}" type="pres">
      <dgm:prSet presAssocID="{2B8225B5-318F-4984-89E8-B8E33C194E06}" presName="spaceRect" presStyleCnt="0"/>
      <dgm:spPr/>
    </dgm:pt>
    <dgm:pt modelId="{2F28CA7E-E9BB-495A-8586-0F57CE53884A}" type="pres">
      <dgm:prSet presAssocID="{2B8225B5-318F-4984-89E8-B8E33C194E06}" presName="textRect" presStyleLbl="revTx" presStyleIdx="3" presStyleCnt="5">
        <dgm:presLayoutVars>
          <dgm:chMax val="1"/>
          <dgm:chPref val="1"/>
        </dgm:presLayoutVars>
      </dgm:prSet>
      <dgm:spPr/>
    </dgm:pt>
    <dgm:pt modelId="{1184FBC2-500F-49C9-8110-E7DE91AA5284}" type="pres">
      <dgm:prSet presAssocID="{8BBA4278-B7AE-4E01-BF58-0AE2BD839433}" presName="sibTrans" presStyleCnt="0"/>
      <dgm:spPr/>
    </dgm:pt>
    <dgm:pt modelId="{B1D14656-397B-4805-89CE-30188BD9985B}" type="pres">
      <dgm:prSet presAssocID="{189EFE41-7FE5-4494-88E5-ACCEC07CB260}" presName="compNode" presStyleCnt="0"/>
      <dgm:spPr/>
    </dgm:pt>
    <dgm:pt modelId="{48FA0063-26A7-4C5F-AE78-043BBD2441F8}" type="pres">
      <dgm:prSet presAssocID="{189EFE41-7FE5-4494-88E5-ACCEC07CB260}" presName="iconBgRect" presStyleLbl="bgShp" presStyleIdx="4" presStyleCnt="5"/>
      <dgm:spPr/>
    </dgm:pt>
    <dgm:pt modelId="{E5072317-1908-4847-B814-EE4E8F2D50FD}" type="pres">
      <dgm:prSet presAssocID="{189EFE41-7FE5-4494-88E5-ACCEC07CB26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4959F18-E3DA-4AAE-A22D-28C6D9DA5C4C}" type="pres">
      <dgm:prSet presAssocID="{189EFE41-7FE5-4494-88E5-ACCEC07CB260}" presName="spaceRect" presStyleCnt="0"/>
      <dgm:spPr/>
    </dgm:pt>
    <dgm:pt modelId="{D8892687-79A6-407A-8D28-D546884898F4}" type="pres">
      <dgm:prSet presAssocID="{189EFE41-7FE5-4494-88E5-ACCEC07CB260}" presName="textRect" presStyleLbl="revTx" presStyleIdx="4" presStyleCnt="5">
        <dgm:presLayoutVars>
          <dgm:chMax val="1"/>
          <dgm:chPref val="1"/>
        </dgm:presLayoutVars>
      </dgm:prSet>
      <dgm:spPr/>
    </dgm:pt>
  </dgm:ptLst>
  <dgm:cxnLst>
    <dgm:cxn modelId="{B8920234-CD2A-4B43-BAEC-B1A98F36AF1F}" srcId="{CCE90E82-887A-402C-A6E7-A65F16C59907}" destId="{189EFE41-7FE5-4494-88E5-ACCEC07CB260}" srcOrd="4" destOrd="0" parTransId="{5FB22EE5-811E-4ED0-AD06-280F1C750772}" sibTransId="{2F1366B1-9536-4A36-944B-6312CC8B7236}"/>
    <dgm:cxn modelId="{09BE9A35-F197-4173-A822-34ADBA498A88}" type="presOf" srcId="{2B8225B5-318F-4984-89E8-B8E33C194E06}" destId="{2F28CA7E-E9BB-495A-8586-0F57CE53884A}" srcOrd="0" destOrd="0" presId="urn:microsoft.com/office/officeart/2018/5/layout/IconCircleLabelList"/>
    <dgm:cxn modelId="{82D6574B-00AD-4A3C-9508-C7D29D2B76C8}" type="presOf" srcId="{BD95D56C-1B85-4DE0-A7D9-A6A74E1937D7}" destId="{8C644540-B6EA-4C93-8C11-C534763CF127}" srcOrd="0" destOrd="0" presId="urn:microsoft.com/office/officeart/2018/5/layout/IconCircleLabelList"/>
    <dgm:cxn modelId="{91724C75-6FC1-4CAC-A077-F9462676E74A}" srcId="{CCE90E82-887A-402C-A6E7-A65F16C59907}" destId="{BD95D56C-1B85-4DE0-A7D9-A6A74E1937D7}" srcOrd="2" destOrd="0" parTransId="{0645CFFF-42D7-4214-88A6-A1142279AD98}" sibTransId="{0F0CB1B9-522C-4397-97E4-D502B2F86263}"/>
    <dgm:cxn modelId="{AA6E8D96-F858-4A77-9B22-D6BDC09234AF}" type="presOf" srcId="{189EFE41-7FE5-4494-88E5-ACCEC07CB260}" destId="{D8892687-79A6-407A-8D28-D546884898F4}" srcOrd="0" destOrd="0" presId="urn:microsoft.com/office/officeart/2018/5/layout/IconCircleLabelList"/>
    <dgm:cxn modelId="{BEA61C9D-00A0-4F9C-A932-0BB0AF77EE91}" type="presOf" srcId="{CCE90E82-887A-402C-A6E7-A65F16C59907}" destId="{878F1A07-0984-4B34-ADF7-94B6EBAD5896}" srcOrd="0" destOrd="0" presId="urn:microsoft.com/office/officeart/2018/5/layout/IconCircleLabelList"/>
    <dgm:cxn modelId="{C182709D-B57E-42D2-A104-61C09449348C}" srcId="{CCE90E82-887A-402C-A6E7-A65F16C59907}" destId="{03E25DCA-AA99-47F3-8DA6-6FE2A5592554}" srcOrd="1" destOrd="0" parTransId="{41E68011-F71C-4FD8-9D87-9E4DA402F59D}" sibTransId="{3EC73F82-D7D4-42A5-8DD6-12F0113D52E8}"/>
    <dgm:cxn modelId="{5B30ECAF-0BFD-4BF7-8EEB-DED6108096DC}" srcId="{CCE90E82-887A-402C-A6E7-A65F16C59907}" destId="{7A94348D-2A32-4B95-B6D2-54D794C48E70}" srcOrd="0" destOrd="0" parTransId="{2267623B-91F7-467B-97B1-7F207DDF1013}" sibTransId="{EB5F8BCE-F9A3-466B-BA3B-DA7CA1F03C01}"/>
    <dgm:cxn modelId="{B30E02C0-F0AD-4A1B-A157-93705AD482A4}" type="presOf" srcId="{03E25DCA-AA99-47F3-8DA6-6FE2A5592554}" destId="{D0D35E43-40E6-42C2-90F3-5ED6C135FEAD}" srcOrd="0" destOrd="0" presId="urn:microsoft.com/office/officeart/2018/5/layout/IconCircleLabelList"/>
    <dgm:cxn modelId="{371171EE-0680-4DDF-A2BC-40FE67AF4C02}" type="presOf" srcId="{7A94348D-2A32-4B95-B6D2-54D794C48E70}" destId="{C04F39C4-1CC9-4882-8C97-252C9896C011}" srcOrd="0" destOrd="0" presId="urn:microsoft.com/office/officeart/2018/5/layout/IconCircleLabelList"/>
    <dgm:cxn modelId="{C4ECADF7-DC29-4678-A783-2A23B9A95CD8}" srcId="{CCE90E82-887A-402C-A6E7-A65F16C59907}" destId="{2B8225B5-318F-4984-89E8-B8E33C194E06}" srcOrd="3" destOrd="0" parTransId="{54F8964D-3EEE-41BF-9DB8-F8FDA1C876D1}" sibTransId="{8BBA4278-B7AE-4E01-BF58-0AE2BD839433}"/>
    <dgm:cxn modelId="{D6E42157-F846-4841-AF1E-1F43F2C667EA}" type="presParOf" srcId="{878F1A07-0984-4B34-ADF7-94B6EBAD5896}" destId="{E74D4DE4-A6CB-4909-88BB-DFA0D1B9F8FD}" srcOrd="0" destOrd="0" presId="urn:microsoft.com/office/officeart/2018/5/layout/IconCircleLabelList"/>
    <dgm:cxn modelId="{07AB5D19-D253-4204-86E8-5A4390861330}" type="presParOf" srcId="{E74D4DE4-A6CB-4909-88BB-DFA0D1B9F8FD}" destId="{1BE4E44C-6587-49FE-8FF5-0064B48C61EA}" srcOrd="0" destOrd="0" presId="urn:microsoft.com/office/officeart/2018/5/layout/IconCircleLabelList"/>
    <dgm:cxn modelId="{C267B17F-B816-4321-9F4B-F99BC958B0FB}" type="presParOf" srcId="{E74D4DE4-A6CB-4909-88BB-DFA0D1B9F8FD}" destId="{E60E4D83-3282-4C9C-B5BE-68CEB5EFDDDB}" srcOrd="1" destOrd="0" presId="urn:microsoft.com/office/officeart/2018/5/layout/IconCircleLabelList"/>
    <dgm:cxn modelId="{B73FEAD5-C222-4B81-93F3-274373A1CEDA}" type="presParOf" srcId="{E74D4DE4-A6CB-4909-88BB-DFA0D1B9F8FD}" destId="{C1D4971E-D717-4874-94E3-D2CD195C791A}" srcOrd="2" destOrd="0" presId="urn:microsoft.com/office/officeart/2018/5/layout/IconCircleLabelList"/>
    <dgm:cxn modelId="{52EE4C76-7B97-4E62-946F-7C4FC629BF66}" type="presParOf" srcId="{E74D4DE4-A6CB-4909-88BB-DFA0D1B9F8FD}" destId="{C04F39C4-1CC9-4882-8C97-252C9896C011}" srcOrd="3" destOrd="0" presId="urn:microsoft.com/office/officeart/2018/5/layout/IconCircleLabelList"/>
    <dgm:cxn modelId="{F9AEF810-3A78-420A-BC84-CE20E48F7DE6}" type="presParOf" srcId="{878F1A07-0984-4B34-ADF7-94B6EBAD5896}" destId="{CD2632AC-8300-421E-917F-9679CBBB0BE1}" srcOrd="1" destOrd="0" presId="urn:microsoft.com/office/officeart/2018/5/layout/IconCircleLabelList"/>
    <dgm:cxn modelId="{1E97FC15-497F-4E7C-A9C1-4ABD2329A2AB}" type="presParOf" srcId="{878F1A07-0984-4B34-ADF7-94B6EBAD5896}" destId="{A3F5DE81-32E9-4E86-9DB3-C98C2A8F8A87}" srcOrd="2" destOrd="0" presId="urn:microsoft.com/office/officeart/2018/5/layout/IconCircleLabelList"/>
    <dgm:cxn modelId="{9A6AAA68-A4CD-4FAA-92A7-3F4F43D0A7B7}" type="presParOf" srcId="{A3F5DE81-32E9-4E86-9DB3-C98C2A8F8A87}" destId="{8ADD0859-4569-4352-BB25-D5D13F0B43F3}" srcOrd="0" destOrd="0" presId="urn:microsoft.com/office/officeart/2018/5/layout/IconCircleLabelList"/>
    <dgm:cxn modelId="{54D243FB-9237-40ED-BBC0-C1049C5B2B05}" type="presParOf" srcId="{A3F5DE81-32E9-4E86-9DB3-C98C2A8F8A87}" destId="{4BD52FCA-6EE2-4A15-B42E-A85781233DCE}" srcOrd="1" destOrd="0" presId="urn:microsoft.com/office/officeart/2018/5/layout/IconCircleLabelList"/>
    <dgm:cxn modelId="{7FE36940-62EB-4508-8FAC-294510D904DD}" type="presParOf" srcId="{A3F5DE81-32E9-4E86-9DB3-C98C2A8F8A87}" destId="{5233359A-8FDC-4F9A-8729-25AC9967EEE6}" srcOrd="2" destOrd="0" presId="urn:microsoft.com/office/officeart/2018/5/layout/IconCircleLabelList"/>
    <dgm:cxn modelId="{6994B6AA-0457-4DF9-BF56-22F65809C7B2}" type="presParOf" srcId="{A3F5DE81-32E9-4E86-9DB3-C98C2A8F8A87}" destId="{D0D35E43-40E6-42C2-90F3-5ED6C135FEAD}" srcOrd="3" destOrd="0" presId="urn:microsoft.com/office/officeart/2018/5/layout/IconCircleLabelList"/>
    <dgm:cxn modelId="{264A5FAD-7FCA-4D65-B947-A3C4F7FB0A30}" type="presParOf" srcId="{878F1A07-0984-4B34-ADF7-94B6EBAD5896}" destId="{475476D2-3AEB-40FE-9B64-B8D277205727}" srcOrd="3" destOrd="0" presId="urn:microsoft.com/office/officeart/2018/5/layout/IconCircleLabelList"/>
    <dgm:cxn modelId="{94624A2D-68E8-48F0-8299-18F13EB5DFC8}" type="presParOf" srcId="{878F1A07-0984-4B34-ADF7-94B6EBAD5896}" destId="{4B409BF2-3218-43DE-A4B5-F4DDA9938185}" srcOrd="4" destOrd="0" presId="urn:microsoft.com/office/officeart/2018/5/layout/IconCircleLabelList"/>
    <dgm:cxn modelId="{AC8CC1B6-8C3C-4D1B-80B2-7A33A08A46BF}" type="presParOf" srcId="{4B409BF2-3218-43DE-A4B5-F4DDA9938185}" destId="{1C4A2EA0-1E0D-4F88-BE14-1F49E914B473}" srcOrd="0" destOrd="0" presId="urn:microsoft.com/office/officeart/2018/5/layout/IconCircleLabelList"/>
    <dgm:cxn modelId="{0B8F4AF6-4E08-4D43-BC51-996FD884E8E0}" type="presParOf" srcId="{4B409BF2-3218-43DE-A4B5-F4DDA9938185}" destId="{B8E099F5-47B8-486E-A0A0-89610457432A}" srcOrd="1" destOrd="0" presId="urn:microsoft.com/office/officeart/2018/5/layout/IconCircleLabelList"/>
    <dgm:cxn modelId="{C675A8C5-3EF0-4F07-A6C9-136FCF018D9C}" type="presParOf" srcId="{4B409BF2-3218-43DE-A4B5-F4DDA9938185}" destId="{A5C8544E-265B-4D18-AD04-3130F15A70AB}" srcOrd="2" destOrd="0" presId="urn:microsoft.com/office/officeart/2018/5/layout/IconCircleLabelList"/>
    <dgm:cxn modelId="{EE4B5D7A-2550-4452-9C91-E0FA7117CB60}" type="presParOf" srcId="{4B409BF2-3218-43DE-A4B5-F4DDA9938185}" destId="{8C644540-B6EA-4C93-8C11-C534763CF127}" srcOrd="3" destOrd="0" presId="urn:microsoft.com/office/officeart/2018/5/layout/IconCircleLabelList"/>
    <dgm:cxn modelId="{305C2BB7-903B-42BE-A4BC-EDB32F61970F}" type="presParOf" srcId="{878F1A07-0984-4B34-ADF7-94B6EBAD5896}" destId="{F1E22301-121D-4B9D-A228-12F7883FB037}" srcOrd="5" destOrd="0" presId="urn:microsoft.com/office/officeart/2018/5/layout/IconCircleLabelList"/>
    <dgm:cxn modelId="{0C6727FD-8796-4DD0-A6C5-A319FA6443CC}" type="presParOf" srcId="{878F1A07-0984-4B34-ADF7-94B6EBAD5896}" destId="{41C7B467-A813-4533-96A1-AFD26E6E6428}" srcOrd="6" destOrd="0" presId="urn:microsoft.com/office/officeart/2018/5/layout/IconCircleLabelList"/>
    <dgm:cxn modelId="{0DA38AD4-0548-4F6B-BD93-3462EBDEA770}" type="presParOf" srcId="{41C7B467-A813-4533-96A1-AFD26E6E6428}" destId="{97E52653-C043-40AB-9D1C-A39C4AF8BA8A}" srcOrd="0" destOrd="0" presId="urn:microsoft.com/office/officeart/2018/5/layout/IconCircleLabelList"/>
    <dgm:cxn modelId="{7E1C11C1-6A25-4591-AAEF-8ECBF7F672B0}" type="presParOf" srcId="{41C7B467-A813-4533-96A1-AFD26E6E6428}" destId="{981DA27E-D517-4213-A35C-3A8DB5C05F15}" srcOrd="1" destOrd="0" presId="urn:microsoft.com/office/officeart/2018/5/layout/IconCircleLabelList"/>
    <dgm:cxn modelId="{12D79334-92C7-4734-A42F-5582747174D8}" type="presParOf" srcId="{41C7B467-A813-4533-96A1-AFD26E6E6428}" destId="{217AEBD3-9A69-476F-A35E-092192755BD9}" srcOrd="2" destOrd="0" presId="urn:microsoft.com/office/officeart/2018/5/layout/IconCircleLabelList"/>
    <dgm:cxn modelId="{EBD5CB45-E332-46C5-9033-A5E93F3061E9}" type="presParOf" srcId="{41C7B467-A813-4533-96A1-AFD26E6E6428}" destId="{2F28CA7E-E9BB-495A-8586-0F57CE53884A}" srcOrd="3" destOrd="0" presId="urn:microsoft.com/office/officeart/2018/5/layout/IconCircleLabelList"/>
    <dgm:cxn modelId="{BB58F417-E089-4BF9-971C-7293AB11811D}" type="presParOf" srcId="{878F1A07-0984-4B34-ADF7-94B6EBAD5896}" destId="{1184FBC2-500F-49C9-8110-E7DE91AA5284}" srcOrd="7" destOrd="0" presId="urn:microsoft.com/office/officeart/2018/5/layout/IconCircleLabelList"/>
    <dgm:cxn modelId="{B52139D2-DB12-4A9C-BEE7-614BB93A211F}" type="presParOf" srcId="{878F1A07-0984-4B34-ADF7-94B6EBAD5896}" destId="{B1D14656-397B-4805-89CE-30188BD9985B}" srcOrd="8" destOrd="0" presId="urn:microsoft.com/office/officeart/2018/5/layout/IconCircleLabelList"/>
    <dgm:cxn modelId="{E2E2C836-F3DB-47B4-89E6-7EBDBBD29B97}" type="presParOf" srcId="{B1D14656-397B-4805-89CE-30188BD9985B}" destId="{48FA0063-26A7-4C5F-AE78-043BBD2441F8}" srcOrd="0" destOrd="0" presId="urn:microsoft.com/office/officeart/2018/5/layout/IconCircleLabelList"/>
    <dgm:cxn modelId="{2C5E5374-1FD5-496A-9022-9C7D06326F8B}" type="presParOf" srcId="{B1D14656-397B-4805-89CE-30188BD9985B}" destId="{E5072317-1908-4847-B814-EE4E8F2D50FD}" srcOrd="1" destOrd="0" presId="urn:microsoft.com/office/officeart/2018/5/layout/IconCircleLabelList"/>
    <dgm:cxn modelId="{119657BB-E48E-449E-B317-5B40CC9E51ED}" type="presParOf" srcId="{B1D14656-397B-4805-89CE-30188BD9985B}" destId="{F4959F18-E3DA-4AAE-A22D-28C6D9DA5C4C}" srcOrd="2" destOrd="0" presId="urn:microsoft.com/office/officeart/2018/5/layout/IconCircleLabelList"/>
    <dgm:cxn modelId="{F90C20F1-266E-41C4-8AFC-44ABB97ADB12}" type="presParOf" srcId="{B1D14656-397B-4805-89CE-30188BD9985B}" destId="{D8892687-79A6-407A-8D28-D546884898F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4E44C-6587-49FE-8FF5-0064B48C61EA}">
      <dsp:nvSpPr>
        <dsp:cNvPr id="0" name=""/>
        <dsp:cNvSpPr/>
      </dsp:nvSpPr>
      <dsp:spPr>
        <a:xfrm>
          <a:off x="355227" y="554091"/>
          <a:ext cx="1095855" cy="10958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E4D83-3282-4C9C-B5BE-68CEB5EFDDDB}">
      <dsp:nvSpPr>
        <dsp:cNvPr id="0" name=""/>
        <dsp:cNvSpPr/>
      </dsp:nvSpPr>
      <dsp:spPr>
        <a:xfrm>
          <a:off x="588770" y="787634"/>
          <a:ext cx="628769" cy="628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F39C4-1CC9-4882-8C97-252C9896C011}">
      <dsp:nvSpPr>
        <dsp:cNvPr id="0" name=""/>
        <dsp:cNvSpPr/>
      </dsp:nvSpPr>
      <dsp:spPr>
        <a:xfrm>
          <a:off x="4913" y="1991278"/>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Data Collection</a:t>
          </a:r>
          <a:endParaRPr lang="en-US" sz="1900" kern="1200"/>
        </a:p>
      </dsp:txBody>
      <dsp:txXfrm>
        <a:off x="4913" y="1991278"/>
        <a:ext cx="1796484" cy="718593"/>
      </dsp:txXfrm>
    </dsp:sp>
    <dsp:sp modelId="{8ADD0859-4569-4352-BB25-D5D13F0B43F3}">
      <dsp:nvSpPr>
        <dsp:cNvPr id="0" name=""/>
        <dsp:cNvSpPr/>
      </dsp:nvSpPr>
      <dsp:spPr>
        <a:xfrm>
          <a:off x="2466096" y="554091"/>
          <a:ext cx="1095855" cy="10958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52FCA-6EE2-4A15-B42E-A85781233DCE}">
      <dsp:nvSpPr>
        <dsp:cNvPr id="0" name=""/>
        <dsp:cNvSpPr/>
      </dsp:nvSpPr>
      <dsp:spPr>
        <a:xfrm>
          <a:off x="2699639" y="787634"/>
          <a:ext cx="628769" cy="628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D35E43-40E6-42C2-90F3-5ED6C135FEAD}">
      <dsp:nvSpPr>
        <dsp:cNvPr id="0" name=""/>
        <dsp:cNvSpPr/>
      </dsp:nvSpPr>
      <dsp:spPr>
        <a:xfrm>
          <a:off x="2115782" y="1991278"/>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Data cleaning </a:t>
          </a:r>
          <a:endParaRPr lang="en-US" sz="1900" kern="1200"/>
        </a:p>
      </dsp:txBody>
      <dsp:txXfrm>
        <a:off x="2115782" y="1991278"/>
        <a:ext cx="1796484" cy="718593"/>
      </dsp:txXfrm>
    </dsp:sp>
    <dsp:sp modelId="{1C4A2EA0-1E0D-4F88-BE14-1F49E914B473}">
      <dsp:nvSpPr>
        <dsp:cNvPr id="0" name=""/>
        <dsp:cNvSpPr/>
      </dsp:nvSpPr>
      <dsp:spPr>
        <a:xfrm>
          <a:off x="4576965" y="554091"/>
          <a:ext cx="1095855" cy="10958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099F5-47B8-486E-A0A0-89610457432A}">
      <dsp:nvSpPr>
        <dsp:cNvPr id="0" name=""/>
        <dsp:cNvSpPr/>
      </dsp:nvSpPr>
      <dsp:spPr>
        <a:xfrm>
          <a:off x="4810508" y="787634"/>
          <a:ext cx="628769" cy="628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644540-B6EA-4C93-8C11-C534763CF127}">
      <dsp:nvSpPr>
        <dsp:cNvPr id="0" name=""/>
        <dsp:cNvSpPr/>
      </dsp:nvSpPr>
      <dsp:spPr>
        <a:xfrm>
          <a:off x="4226651" y="1991278"/>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dirty="0"/>
            <a:t>Data preprocessing</a:t>
          </a:r>
          <a:endParaRPr lang="en-US" sz="1900" kern="1200" dirty="0"/>
        </a:p>
      </dsp:txBody>
      <dsp:txXfrm>
        <a:off x="4226651" y="1991278"/>
        <a:ext cx="1796484" cy="718593"/>
      </dsp:txXfrm>
    </dsp:sp>
    <dsp:sp modelId="{97E52653-C043-40AB-9D1C-A39C4AF8BA8A}">
      <dsp:nvSpPr>
        <dsp:cNvPr id="0" name=""/>
        <dsp:cNvSpPr/>
      </dsp:nvSpPr>
      <dsp:spPr>
        <a:xfrm>
          <a:off x="6687834" y="554091"/>
          <a:ext cx="1095855" cy="10958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DA27E-D517-4213-A35C-3A8DB5C05F15}">
      <dsp:nvSpPr>
        <dsp:cNvPr id="0" name=""/>
        <dsp:cNvSpPr/>
      </dsp:nvSpPr>
      <dsp:spPr>
        <a:xfrm>
          <a:off x="6921377" y="787634"/>
          <a:ext cx="628769" cy="628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8CA7E-E9BB-495A-8586-0F57CE53884A}">
      <dsp:nvSpPr>
        <dsp:cNvPr id="0" name=""/>
        <dsp:cNvSpPr/>
      </dsp:nvSpPr>
      <dsp:spPr>
        <a:xfrm>
          <a:off x="6337520" y="1991278"/>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Model training and tuning</a:t>
          </a:r>
          <a:endParaRPr lang="en-US" sz="1900" kern="1200"/>
        </a:p>
      </dsp:txBody>
      <dsp:txXfrm>
        <a:off x="6337520" y="1991278"/>
        <a:ext cx="1796484" cy="718593"/>
      </dsp:txXfrm>
    </dsp:sp>
    <dsp:sp modelId="{48FA0063-26A7-4C5F-AE78-043BBD2441F8}">
      <dsp:nvSpPr>
        <dsp:cNvPr id="0" name=""/>
        <dsp:cNvSpPr/>
      </dsp:nvSpPr>
      <dsp:spPr>
        <a:xfrm>
          <a:off x="8798704" y="554091"/>
          <a:ext cx="1095855" cy="109585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72317-1908-4847-B814-EE4E8F2D50FD}">
      <dsp:nvSpPr>
        <dsp:cNvPr id="0" name=""/>
        <dsp:cNvSpPr/>
      </dsp:nvSpPr>
      <dsp:spPr>
        <a:xfrm>
          <a:off x="9032247" y="787634"/>
          <a:ext cx="628769" cy="6287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92687-79A6-407A-8D28-D546884898F4}">
      <dsp:nvSpPr>
        <dsp:cNvPr id="0" name=""/>
        <dsp:cNvSpPr/>
      </dsp:nvSpPr>
      <dsp:spPr>
        <a:xfrm>
          <a:off x="8448389" y="1991278"/>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Pore pressure prediction</a:t>
          </a:r>
          <a:endParaRPr lang="en-US" sz="1900" kern="1200"/>
        </a:p>
      </dsp:txBody>
      <dsp:txXfrm>
        <a:off x="8448389" y="1991278"/>
        <a:ext cx="1796484" cy="7185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AC196-9118-2C4A-815C-A1C91DA90077}"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72E39-FE0E-B547-8DBF-3F88627CE5EC}" type="slidenum">
              <a:rPr lang="en-US" smtClean="0"/>
              <a:t>‹#›</a:t>
            </a:fld>
            <a:endParaRPr lang="en-US"/>
          </a:p>
        </p:txBody>
      </p:sp>
    </p:spTree>
    <p:extLst>
      <p:ext uri="{BB962C8B-B14F-4D97-AF65-F5344CB8AC3E}">
        <p14:creationId xmlns:p14="http://schemas.microsoft.com/office/powerpoint/2010/main" val="90925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9"/>
                </a:solidFill>
                <a:effectLst/>
                <a:latin typeface="interface"/>
              </a:rPr>
              <a:t>Accurate prediction of pore pressure helps to increase the likelihood of exploration success and decrease drilling and development costs.</a:t>
            </a:r>
            <a:endParaRPr lang="en-US" dirty="0"/>
          </a:p>
        </p:txBody>
      </p:sp>
      <p:sp>
        <p:nvSpPr>
          <p:cNvPr id="4" name="Slide Number Placeholder 3"/>
          <p:cNvSpPr>
            <a:spLocks noGrp="1"/>
          </p:cNvSpPr>
          <p:nvPr>
            <p:ph type="sldNum" sz="quarter" idx="5"/>
          </p:nvPr>
        </p:nvSpPr>
        <p:spPr/>
        <p:txBody>
          <a:bodyPr/>
          <a:lstStyle/>
          <a:p>
            <a:fld id="{8D972E39-FE0E-B547-8DBF-3F88627CE5EC}" type="slidenum">
              <a:rPr lang="en-US" smtClean="0"/>
              <a:t>2</a:t>
            </a:fld>
            <a:endParaRPr lang="en-US"/>
          </a:p>
        </p:txBody>
      </p:sp>
    </p:spTree>
    <p:extLst>
      <p:ext uri="{BB962C8B-B14F-4D97-AF65-F5344CB8AC3E}">
        <p14:creationId xmlns:p14="http://schemas.microsoft.com/office/powerpoint/2010/main" val="125857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72E39-FE0E-B547-8DBF-3F88627CE5EC}" type="slidenum">
              <a:rPr lang="en-US" smtClean="0"/>
              <a:t>5</a:t>
            </a:fld>
            <a:endParaRPr lang="en-US"/>
          </a:p>
        </p:txBody>
      </p:sp>
    </p:spTree>
    <p:extLst>
      <p:ext uri="{BB962C8B-B14F-4D97-AF65-F5344CB8AC3E}">
        <p14:creationId xmlns:p14="http://schemas.microsoft.com/office/powerpoint/2010/main" val="91851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72E39-FE0E-B547-8DBF-3F88627CE5EC}" type="slidenum">
              <a:rPr lang="en-US" smtClean="0"/>
              <a:t>16</a:t>
            </a:fld>
            <a:endParaRPr lang="en-US"/>
          </a:p>
        </p:txBody>
      </p:sp>
    </p:spTree>
    <p:extLst>
      <p:ext uri="{BB962C8B-B14F-4D97-AF65-F5344CB8AC3E}">
        <p14:creationId xmlns:p14="http://schemas.microsoft.com/office/powerpoint/2010/main" val="187518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CA15-4834-ABD7-8098-E61FC6F60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05713D-7503-F224-1E7F-E649CDD2A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9BEB5-D7A9-7F98-524A-D28DA81072A9}"/>
              </a:ext>
            </a:extLst>
          </p:cNvPr>
          <p:cNvSpPr>
            <a:spLocks noGrp="1"/>
          </p:cNvSpPr>
          <p:nvPr>
            <p:ph type="dt" sz="half" idx="10"/>
          </p:nvPr>
        </p:nvSpPr>
        <p:spPr/>
        <p:txBody>
          <a:bodyPr/>
          <a:lstStyle/>
          <a:p>
            <a:pPr algn="l"/>
            <a:fld id="{99D3E5CA-A203-954C-807C-9FBAD7799068}" type="datetime1">
              <a:rPr lang="en-US" smtClean="0"/>
              <a:t>5/12/24</a:t>
            </a:fld>
            <a:endParaRPr lang="en-US" dirty="0"/>
          </a:p>
        </p:txBody>
      </p:sp>
      <p:sp>
        <p:nvSpPr>
          <p:cNvPr id="5" name="Footer Placeholder 4">
            <a:extLst>
              <a:ext uri="{FF2B5EF4-FFF2-40B4-BE49-F238E27FC236}">
                <a16:creationId xmlns:a16="http://schemas.microsoft.com/office/drawing/2014/main" id="{0227BEAA-A288-2005-2BB0-824602AD9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75C649-C2F8-EFBA-3447-78C8E7B5A06D}"/>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71671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40B1-C440-18B1-1C46-704301AD9C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969D44-3C55-905E-0F9F-ACC78D56B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C82D5-4E3D-36E4-92F4-4085CCE4A3BA}"/>
              </a:ext>
            </a:extLst>
          </p:cNvPr>
          <p:cNvSpPr>
            <a:spLocks noGrp="1"/>
          </p:cNvSpPr>
          <p:nvPr>
            <p:ph type="dt" sz="half" idx="10"/>
          </p:nvPr>
        </p:nvSpPr>
        <p:spPr/>
        <p:txBody>
          <a:bodyPr/>
          <a:lstStyle/>
          <a:p>
            <a:fld id="{29D6667C-A54A-4B40-AA28-832D6CA3E182}" type="datetime1">
              <a:rPr lang="en-US" smtClean="0"/>
              <a:t>5/12/24</a:t>
            </a:fld>
            <a:endParaRPr lang="en-US" dirty="0"/>
          </a:p>
        </p:txBody>
      </p:sp>
      <p:sp>
        <p:nvSpPr>
          <p:cNvPr id="5" name="Footer Placeholder 4">
            <a:extLst>
              <a:ext uri="{FF2B5EF4-FFF2-40B4-BE49-F238E27FC236}">
                <a16:creationId xmlns:a16="http://schemas.microsoft.com/office/drawing/2014/main" id="{41CB5950-5DC9-0238-007D-7BB2D20CA5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D7C137-BB3A-99F5-EF01-2E4F50411DC1}"/>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59559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E7A61-3A02-4A8A-75F9-ADCA978E1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10BA6A-FEC8-DF52-F4CD-1ABF673B7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5F9B-9592-D54A-F459-6358F96ED6CA}"/>
              </a:ext>
            </a:extLst>
          </p:cNvPr>
          <p:cNvSpPr>
            <a:spLocks noGrp="1"/>
          </p:cNvSpPr>
          <p:nvPr>
            <p:ph type="dt" sz="half" idx="10"/>
          </p:nvPr>
        </p:nvSpPr>
        <p:spPr/>
        <p:txBody>
          <a:bodyPr/>
          <a:lstStyle/>
          <a:p>
            <a:fld id="{C0C6F5C8-8D8A-1F49-8580-79943BD41A66}" type="datetime1">
              <a:rPr lang="en-US" smtClean="0"/>
              <a:t>5/12/24</a:t>
            </a:fld>
            <a:endParaRPr lang="en-US"/>
          </a:p>
        </p:txBody>
      </p:sp>
      <p:sp>
        <p:nvSpPr>
          <p:cNvPr id="5" name="Footer Placeholder 4">
            <a:extLst>
              <a:ext uri="{FF2B5EF4-FFF2-40B4-BE49-F238E27FC236}">
                <a16:creationId xmlns:a16="http://schemas.microsoft.com/office/drawing/2014/main" id="{BD2CE0C0-BE43-5F6E-3F31-537BE68E1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3D280-29B3-30BA-2A9E-5400575AC560}"/>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4370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2EF5-1F91-29ED-BB6A-D4E909953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33809-D32A-1049-5BE2-CFBEBD0B9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2B9D-A459-EFA0-F593-03DBAE97DFD1}"/>
              </a:ext>
            </a:extLst>
          </p:cNvPr>
          <p:cNvSpPr>
            <a:spLocks noGrp="1"/>
          </p:cNvSpPr>
          <p:nvPr>
            <p:ph type="dt" sz="half" idx="10"/>
          </p:nvPr>
        </p:nvSpPr>
        <p:spPr/>
        <p:txBody>
          <a:bodyPr/>
          <a:lstStyle/>
          <a:p>
            <a:fld id="{D091AD56-1C4B-D542-8A7D-DC2C9F6664EC}" type="datetime1">
              <a:rPr lang="en-US" smtClean="0"/>
              <a:t>5/12/24</a:t>
            </a:fld>
            <a:endParaRPr lang="en-US" dirty="0"/>
          </a:p>
        </p:txBody>
      </p:sp>
      <p:sp>
        <p:nvSpPr>
          <p:cNvPr id="5" name="Footer Placeholder 4">
            <a:extLst>
              <a:ext uri="{FF2B5EF4-FFF2-40B4-BE49-F238E27FC236}">
                <a16:creationId xmlns:a16="http://schemas.microsoft.com/office/drawing/2014/main" id="{0B592B25-224E-9D6A-F11C-CE6310E8F6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1B3D99-48C0-274E-5986-4309D3628644}"/>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8226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92C6-5DE1-EE61-E1EF-2DBDE5365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E44BAB-873E-CE83-39E9-3DEE4A7CE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03C16-33DA-A473-7BBB-4E00B4CF73CC}"/>
              </a:ext>
            </a:extLst>
          </p:cNvPr>
          <p:cNvSpPr>
            <a:spLocks noGrp="1"/>
          </p:cNvSpPr>
          <p:nvPr>
            <p:ph type="dt" sz="half" idx="10"/>
          </p:nvPr>
        </p:nvSpPr>
        <p:spPr/>
        <p:txBody>
          <a:bodyPr/>
          <a:lstStyle/>
          <a:p>
            <a:fld id="{EBCCACB8-DA2F-4343-9657-2328B6E26926}" type="datetime1">
              <a:rPr lang="en-US" smtClean="0"/>
              <a:t>5/12/24</a:t>
            </a:fld>
            <a:endParaRPr lang="en-US" dirty="0"/>
          </a:p>
        </p:txBody>
      </p:sp>
      <p:sp>
        <p:nvSpPr>
          <p:cNvPr id="5" name="Footer Placeholder 4">
            <a:extLst>
              <a:ext uri="{FF2B5EF4-FFF2-40B4-BE49-F238E27FC236}">
                <a16:creationId xmlns:a16="http://schemas.microsoft.com/office/drawing/2014/main" id="{23C2E2B8-7206-18BF-9D70-8925C87010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5B94A9-0360-1EB0-BEDB-FC33B32D5202}"/>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99432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265C-0F33-4D66-09CE-694E39461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50D8C-BAC3-874D-8FF9-6D50F4B5B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748185-4A72-A9D9-2D62-7BF83AF94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9F238-55CD-99C4-1E22-052BCE759297}"/>
              </a:ext>
            </a:extLst>
          </p:cNvPr>
          <p:cNvSpPr>
            <a:spLocks noGrp="1"/>
          </p:cNvSpPr>
          <p:nvPr>
            <p:ph type="dt" sz="half" idx="10"/>
          </p:nvPr>
        </p:nvSpPr>
        <p:spPr/>
        <p:txBody>
          <a:bodyPr/>
          <a:lstStyle/>
          <a:p>
            <a:fld id="{765E0276-84DF-2C44-B3D9-CBF81EEB4146}" type="datetime1">
              <a:rPr lang="en-US" smtClean="0"/>
              <a:t>5/12/24</a:t>
            </a:fld>
            <a:endParaRPr lang="en-US" dirty="0"/>
          </a:p>
        </p:txBody>
      </p:sp>
      <p:sp>
        <p:nvSpPr>
          <p:cNvPr id="6" name="Footer Placeholder 5">
            <a:extLst>
              <a:ext uri="{FF2B5EF4-FFF2-40B4-BE49-F238E27FC236}">
                <a16:creationId xmlns:a16="http://schemas.microsoft.com/office/drawing/2014/main" id="{CE4D4FA9-C615-038B-AF3B-C21A81CB73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91687B-ABBE-6CBF-BD75-7C39D80DEAC1}"/>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76903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96B-D83C-F053-EED9-F11B4DA7F3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1801E7-5915-4834-CEE5-0E752B8C6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A2220-AE65-4879-BB5D-E29F4C657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C8B209-F921-3828-19B2-688013B0E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7537B-05F5-2EE2-0F7A-C84CBC9D3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1D0FA-CDEB-C1DC-B272-922E0A2818D7}"/>
              </a:ext>
            </a:extLst>
          </p:cNvPr>
          <p:cNvSpPr>
            <a:spLocks noGrp="1"/>
          </p:cNvSpPr>
          <p:nvPr>
            <p:ph type="dt" sz="half" idx="10"/>
          </p:nvPr>
        </p:nvSpPr>
        <p:spPr/>
        <p:txBody>
          <a:bodyPr/>
          <a:lstStyle/>
          <a:p>
            <a:fld id="{282ADB27-481E-7B48-84BE-85E42FC0C6A5}" type="datetime1">
              <a:rPr lang="en-US" smtClean="0"/>
              <a:t>5/12/24</a:t>
            </a:fld>
            <a:endParaRPr lang="en-US" dirty="0"/>
          </a:p>
        </p:txBody>
      </p:sp>
      <p:sp>
        <p:nvSpPr>
          <p:cNvPr id="8" name="Footer Placeholder 7">
            <a:extLst>
              <a:ext uri="{FF2B5EF4-FFF2-40B4-BE49-F238E27FC236}">
                <a16:creationId xmlns:a16="http://schemas.microsoft.com/office/drawing/2014/main" id="{7D4F833B-355D-27A4-9FE0-37DC9ABD9C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BA7FBE-8964-C75B-D5DF-9DC780F9E76F}"/>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49049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9971-6854-1F1F-7FBE-837DA92F9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09DF3-2E6A-A817-7329-816182AC87FD}"/>
              </a:ext>
            </a:extLst>
          </p:cNvPr>
          <p:cNvSpPr>
            <a:spLocks noGrp="1"/>
          </p:cNvSpPr>
          <p:nvPr>
            <p:ph type="dt" sz="half" idx="10"/>
          </p:nvPr>
        </p:nvSpPr>
        <p:spPr/>
        <p:txBody>
          <a:bodyPr/>
          <a:lstStyle/>
          <a:p>
            <a:fld id="{3B0D28CB-18A0-124A-804B-3F24C2E8353A}" type="datetime1">
              <a:rPr lang="en-US" smtClean="0"/>
              <a:t>5/12/24</a:t>
            </a:fld>
            <a:endParaRPr lang="en-US" dirty="0"/>
          </a:p>
        </p:txBody>
      </p:sp>
      <p:sp>
        <p:nvSpPr>
          <p:cNvPr id="4" name="Footer Placeholder 3">
            <a:extLst>
              <a:ext uri="{FF2B5EF4-FFF2-40B4-BE49-F238E27FC236}">
                <a16:creationId xmlns:a16="http://schemas.microsoft.com/office/drawing/2014/main" id="{ECB57D22-D4B9-3CCF-D168-97D1CFF4AC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69413-ADEA-4AD5-CC56-50CD2B165F9F}"/>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76907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ABF53-3B86-AD3A-EAF9-EEC8A4AE1E09}"/>
              </a:ext>
            </a:extLst>
          </p:cNvPr>
          <p:cNvSpPr>
            <a:spLocks noGrp="1"/>
          </p:cNvSpPr>
          <p:nvPr>
            <p:ph type="dt" sz="half" idx="10"/>
          </p:nvPr>
        </p:nvSpPr>
        <p:spPr/>
        <p:txBody>
          <a:bodyPr/>
          <a:lstStyle/>
          <a:p>
            <a:fld id="{62BA874E-AC01-E548-A68D-4E7EB36EDB70}" type="datetime1">
              <a:rPr lang="en-US" smtClean="0"/>
              <a:t>5/12/24</a:t>
            </a:fld>
            <a:endParaRPr lang="en-US" dirty="0"/>
          </a:p>
        </p:txBody>
      </p:sp>
      <p:sp>
        <p:nvSpPr>
          <p:cNvPr id="3" name="Footer Placeholder 2">
            <a:extLst>
              <a:ext uri="{FF2B5EF4-FFF2-40B4-BE49-F238E27FC236}">
                <a16:creationId xmlns:a16="http://schemas.microsoft.com/office/drawing/2014/main" id="{945AA955-EBED-5565-F0F0-C92039538C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D15E2F-A817-EF26-7B62-684D6739EDDD}"/>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6127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2811-3846-BF7F-FF63-B544EE27A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47BAA1-E847-DFDE-2ABD-47AE099FB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8E01C1-7361-D517-2A2C-9785F7EC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6DD36-7235-3757-1CD6-E17039CDF69A}"/>
              </a:ext>
            </a:extLst>
          </p:cNvPr>
          <p:cNvSpPr>
            <a:spLocks noGrp="1"/>
          </p:cNvSpPr>
          <p:nvPr>
            <p:ph type="dt" sz="half" idx="10"/>
          </p:nvPr>
        </p:nvSpPr>
        <p:spPr/>
        <p:txBody>
          <a:bodyPr/>
          <a:lstStyle/>
          <a:p>
            <a:fld id="{5D7B13BC-E17F-E146-80F3-92285C5C99CA}" type="datetime1">
              <a:rPr lang="en-US" smtClean="0"/>
              <a:t>5/12/24</a:t>
            </a:fld>
            <a:endParaRPr lang="en-US" dirty="0"/>
          </a:p>
        </p:txBody>
      </p:sp>
      <p:sp>
        <p:nvSpPr>
          <p:cNvPr id="6" name="Footer Placeholder 5">
            <a:extLst>
              <a:ext uri="{FF2B5EF4-FFF2-40B4-BE49-F238E27FC236}">
                <a16:creationId xmlns:a16="http://schemas.microsoft.com/office/drawing/2014/main" id="{58E839BB-0A96-B242-DF7E-7C6191E5F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2BD48-FDB9-EDB5-64B6-4415FAF1414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8736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700-1560-B536-9FE4-2A40A4DAA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9609AD-FECE-D62C-5ADA-7A399562A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59E5C-0352-9643-9DC2-ADE2E6D7D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62DDA-29EF-5883-EBB1-61C44F38F420}"/>
              </a:ext>
            </a:extLst>
          </p:cNvPr>
          <p:cNvSpPr>
            <a:spLocks noGrp="1"/>
          </p:cNvSpPr>
          <p:nvPr>
            <p:ph type="dt" sz="half" idx="10"/>
          </p:nvPr>
        </p:nvSpPr>
        <p:spPr/>
        <p:txBody>
          <a:bodyPr/>
          <a:lstStyle/>
          <a:p>
            <a:fld id="{D43FD5A0-61F8-ED49-A0EE-6992E46A653D}" type="datetime1">
              <a:rPr lang="en-US" smtClean="0"/>
              <a:t>5/12/24</a:t>
            </a:fld>
            <a:endParaRPr lang="en-US" dirty="0"/>
          </a:p>
        </p:txBody>
      </p:sp>
      <p:sp>
        <p:nvSpPr>
          <p:cNvPr id="6" name="Footer Placeholder 5">
            <a:extLst>
              <a:ext uri="{FF2B5EF4-FFF2-40B4-BE49-F238E27FC236}">
                <a16:creationId xmlns:a16="http://schemas.microsoft.com/office/drawing/2014/main" id="{44DC53D4-988B-81B5-0540-03F209C31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0264-40D3-4D14-4458-7C97A73A1CA1}"/>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08196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A019A-6FE4-ED3C-5BE3-CC7D11BE0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BE878-5E03-E14E-F1FD-E09107847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D3C55-E5E3-95C3-A94B-7483D5E6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28D75-3BC1-764C-9845-DB33BCDA2FBC}" type="datetime1">
              <a:rPr lang="en-US" smtClean="0"/>
              <a:t>5/12/24</a:t>
            </a:fld>
            <a:endParaRPr lang="en-US" dirty="0"/>
          </a:p>
        </p:txBody>
      </p:sp>
      <p:sp>
        <p:nvSpPr>
          <p:cNvPr id="5" name="Footer Placeholder 4">
            <a:extLst>
              <a:ext uri="{FF2B5EF4-FFF2-40B4-BE49-F238E27FC236}">
                <a16:creationId xmlns:a16="http://schemas.microsoft.com/office/drawing/2014/main" id="{304E34E7-7227-289D-5184-F8C5E4A43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99CE90D-1900-ADFA-7D5E-388839C6C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285389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5D12-15E3-8D15-4C16-3B22BD24FB63}"/>
              </a:ext>
            </a:extLst>
          </p:cNvPr>
          <p:cNvSpPr>
            <a:spLocks noGrp="1"/>
          </p:cNvSpPr>
          <p:nvPr>
            <p:ph type="ctrTitle"/>
          </p:nvPr>
        </p:nvSpPr>
        <p:spPr>
          <a:xfrm>
            <a:off x="4371042" y="1428389"/>
            <a:ext cx="6883742" cy="2866405"/>
          </a:xfrm>
        </p:spPr>
        <p:txBody>
          <a:bodyPr>
            <a:noAutofit/>
          </a:bodyPr>
          <a:lstStyle/>
          <a:p>
            <a:r>
              <a:rPr lang="en-US" sz="6600" dirty="0"/>
              <a:t>Shale pore pressure prediction using Machine Learning</a:t>
            </a:r>
          </a:p>
        </p:txBody>
      </p:sp>
      <p:sp>
        <p:nvSpPr>
          <p:cNvPr id="3" name="Subtitle 2">
            <a:extLst>
              <a:ext uri="{FF2B5EF4-FFF2-40B4-BE49-F238E27FC236}">
                <a16:creationId xmlns:a16="http://schemas.microsoft.com/office/drawing/2014/main" id="{3973B2A1-B915-AC68-B1A1-60E1E9F52CAF}"/>
              </a:ext>
            </a:extLst>
          </p:cNvPr>
          <p:cNvSpPr>
            <a:spLocks noGrp="1"/>
          </p:cNvSpPr>
          <p:nvPr>
            <p:ph type="subTitle" idx="1"/>
          </p:nvPr>
        </p:nvSpPr>
        <p:spPr>
          <a:xfrm>
            <a:off x="4673450" y="5484126"/>
            <a:ext cx="6479629" cy="579740"/>
          </a:xfrm>
        </p:spPr>
        <p:txBody>
          <a:bodyPr>
            <a:normAutofit/>
          </a:bodyPr>
          <a:lstStyle/>
          <a:p>
            <a:r>
              <a:rPr lang="en-US" dirty="0"/>
              <a:t>Tolulope Agbaje</a:t>
            </a:r>
          </a:p>
        </p:txBody>
      </p:sp>
      <p:pic>
        <p:nvPicPr>
          <p:cNvPr id="4" name="Picture 3">
            <a:extLst>
              <a:ext uri="{FF2B5EF4-FFF2-40B4-BE49-F238E27FC236}">
                <a16:creationId xmlns:a16="http://schemas.microsoft.com/office/drawing/2014/main" id="{92B6D57C-493A-6298-015C-74733559EA0E}"/>
              </a:ext>
            </a:extLst>
          </p:cNvPr>
          <p:cNvPicPr>
            <a:picLocks noChangeAspect="1"/>
          </p:cNvPicPr>
          <p:nvPr/>
        </p:nvPicPr>
        <p:blipFill rotWithShape="1">
          <a:blip r:embed="rId2"/>
          <a:srcRect l="28106" r="31730" b="-1"/>
          <a:stretch/>
        </p:blipFill>
        <p:spPr>
          <a:xfrm>
            <a:off x="0" y="0"/>
            <a:ext cx="4173349" cy="6857999"/>
          </a:xfrm>
          <a:prstGeom prst="rect">
            <a:avLst/>
          </a:prstGeom>
          <a:blipFill>
            <a:blip r:embed="rId3"/>
            <a:stretch>
              <a:fillRect/>
            </a:stretch>
          </a:blipFill>
        </p:spPr>
      </p:pic>
    </p:spTree>
    <p:extLst>
      <p:ext uri="{BB962C8B-B14F-4D97-AF65-F5344CB8AC3E}">
        <p14:creationId xmlns:p14="http://schemas.microsoft.com/office/powerpoint/2010/main" val="292680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8D29-A593-9C99-F0CF-778B883AF229}"/>
              </a:ext>
            </a:extLst>
          </p:cNvPr>
          <p:cNvSpPr>
            <a:spLocks noGrp="1"/>
          </p:cNvSpPr>
          <p:nvPr>
            <p:ph type="title"/>
          </p:nvPr>
        </p:nvSpPr>
        <p:spPr>
          <a:xfrm>
            <a:off x="330932" y="358347"/>
            <a:ext cx="3448310" cy="1140550"/>
          </a:xfrm>
        </p:spPr>
        <p:txBody>
          <a:bodyPr>
            <a:normAutofit fontScale="90000"/>
          </a:bodyPr>
          <a:lstStyle/>
          <a:p>
            <a:r>
              <a:rPr lang="en-US" b="1" dirty="0"/>
              <a:t>Data Cleaning EI-298</a:t>
            </a:r>
          </a:p>
        </p:txBody>
      </p:sp>
      <p:sp>
        <p:nvSpPr>
          <p:cNvPr id="8" name="Slide Number Placeholder 7">
            <a:extLst>
              <a:ext uri="{FF2B5EF4-FFF2-40B4-BE49-F238E27FC236}">
                <a16:creationId xmlns:a16="http://schemas.microsoft.com/office/drawing/2014/main" id="{4ADE1BF0-92A6-89E0-F341-2EED311D425B}"/>
              </a:ext>
            </a:extLst>
          </p:cNvPr>
          <p:cNvSpPr>
            <a:spLocks noGrp="1"/>
          </p:cNvSpPr>
          <p:nvPr>
            <p:ph type="sldNum" sz="quarter" idx="12"/>
          </p:nvPr>
        </p:nvSpPr>
        <p:spPr/>
        <p:txBody>
          <a:bodyPr/>
          <a:lstStyle/>
          <a:p>
            <a:fld id="{49ABCAEC-7D34-E549-A96E-FCEDAADBE4B0}" type="slidenum">
              <a:rPr lang="en-US" smtClean="0"/>
              <a:t>10</a:t>
            </a:fld>
            <a:endParaRPr lang="en-US"/>
          </a:p>
        </p:txBody>
      </p:sp>
      <p:sp>
        <p:nvSpPr>
          <p:cNvPr id="4" name="TextBox 3">
            <a:extLst>
              <a:ext uri="{FF2B5EF4-FFF2-40B4-BE49-F238E27FC236}">
                <a16:creationId xmlns:a16="http://schemas.microsoft.com/office/drawing/2014/main" id="{8CD5F769-70C9-78F3-077E-9D6C535FEC83}"/>
              </a:ext>
            </a:extLst>
          </p:cNvPr>
          <p:cNvSpPr txBox="1"/>
          <p:nvPr/>
        </p:nvSpPr>
        <p:spPr>
          <a:xfrm>
            <a:off x="176742" y="2035225"/>
            <a:ext cx="3420533"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Took running mean of logs to eliminate noise effect using a window size of 30.</a:t>
            </a:r>
          </a:p>
          <a:p>
            <a:pPr marL="285750" indent="-285750">
              <a:lnSpc>
                <a:spcPct val="200000"/>
              </a:lnSpc>
              <a:buFont typeface="Arial" panose="020B0604020202020204" pitchFamily="34" charset="0"/>
              <a:buChar char="•"/>
            </a:pPr>
            <a:r>
              <a:rPr lang="en-US" dirty="0"/>
              <a:t>Mud filtering using GR. Mud cutoff varies along the depth</a:t>
            </a:r>
          </a:p>
          <a:p>
            <a:pPr marL="285750" indent="-285750">
              <a:lnSpc>
                <a:spcPct val="200000"/>
              </a:lnSpc>
              <a:buFont typeface="Arial" panose="020B0604020202020204" pitchFamily="34" charset="0"/>
              <a:buChar char="•"/>
            </a:pPr>
            <a:r>
              <a:rPr lang="en-US" dirty="0"/>
              <a:t>Dropped missing values</a:t>
            </a:r>
          </a:p>
        </p:txBody>
      </p:sp>
      <p:sp>
        <p:nvSpPr>
          <p:cNvPr id="3" name="Rectangle 2">
            <a:extLst>
              <a:ext uri="{FF2B5EF4-FFF2-40B4-BE49-F238E27FC236}">
                <a16:creationId xmlns:a16="http://schemas.microsoft.com/office/drawing/2014/main" id="{2A331BF3-7D51-1A67-F8C6-DA36FD2011F9}"/>
              </a:ext>
            </a:extLst>
          </p:cNvPr>
          <p:cNvSpPr/>
          <p:nvPr/>
        </p:nvSpPr>
        <p:spPr>
          <a:xfrm>
            <a:off x="4805289" y="2583180"/>
            <a:ext cx="178191" cy="1767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6A376BC-D57F-BA5D-B631-3435FE759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275" y="0"/>
            <a:ext cx="8594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1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69FC41-2280-B5F0-9711-AAC7EC84C490}"/>
              </a:ext>
            </a:extLst>
          </p:cNvPr>
          <p:cNvSpPr>
            <a:spLocks noGrp="1"/>
          </p:cNvSpPr>
          <p:nvPr>
            <p:ph type="sldNum" sz="quarter" idx="12"/>
          </p:nvPr>
        </p:nvSpPr>
        <p:spPr/>
        <p:txBody>
          <a:bodyPr/>
          <a:lstStyle/>
          <a:p>
            <a:fld id="{49ABCAEC-7D34-E549-A96E-FCEDAADBE4B0}" type="slidenum">
              <a:rPr lang="en-US" smtClean="0"/>
              <a:t>11</a:t>
            </a:fld>
            <a:endParaRPr lang="en-US" dirty="0"/>
          </a:p>
        </p:txBody>
      </p:sp>
      <p:sp>
        <p:nvSpPr>
          <p:cNvPr id="6" name="TextBox 5">
            <a:extLst>
              <a:ext uri="{FF2B5EF4-FFF2-40B4-BE49-F238E27FC236}">
                <a16:creationId xmlns:a16="http://schemas.microsoft.com/office/drawing/2014/main" id="{A2D600D9-DA08-8029-826F-B2A51E4892B2}"/>
              </a:ext>
            </a:extLst>
          </p:cNvPr>
          <p:cNvSpPr txBox="1"/>
          <p:nvPr/>
        </p:nvSpPr>
        <p:spPr>
          <a:xfrm>
            <a:off x="0" y="1420350"/>
            <a:ext cx="11578280" cy="1631216"/>
          </a:xfrm>
          <a:prstGeom prst="rect">
            <a:avLst/>
          </a:prstGeom>
          <a:noFill/>
        </p:spPr>
        <p:txBody>
          <a:bodyPr wrap="square">
            <a:spAutoFit/>
          </a:bodyPr>
          <a:lstStyle/>
          <a:p>
            <a:r>
              <a:rPr lang="en-US" sz="1600" b="1" dirty="0"/>
              <a:t>Structure of a Multilayer Perceptron (MLP):</a:t>
            </a:r>
          </a:p>
          <a:p>
            <a:pPr marL="285750" indent="-285750">
              <a:buFont typeface="Arial" panose="020B0604020202020204" pitchFamily="34" charset="0"/>
              <a:buChar char="•"/>
            </a:pPr>
            <a:r>
              <a:rPr lang="en-US" sz="1600" dirty="0"/>
              <a:t>Input Layer: The initial layer that receives input features. Each of the node represents a feature. </a:t>
            </a:r>
          </a:p>
          <a:p>
            <a:pPr marL="285750" indent="-285750">
              <a:buFont typeface="Arial" panose="020B0604020202020204" pitchFamily="34" charset="0"/>
              <a:buChar char="•"/>
            </a:pPr>
            <a:r>
              <a:rPr lang="en-US" sz="1600" dirty="0"/>
              <a:t>Hidden Layers: Intermediate layers between the input and output layers. They extract and transform features through weighted connections and activation functions. The hidden layers could be as many as the problem or quantity of data warrants. </a:t>
            </a:r>
          </a:p>
          <a:p>
            <a:pPr marL="285750" indent="-285750">
              <a:buFont typeface="Arial" panose="020B0604020202020204" pitchFamily="34" charset="0"/>
              <a:buChar char="•"/>
            </a:pPr>
            <a:r>
              <a:rPr lang="en-US" sz="1600" dirty="0"/>
              <a:t>Output Layer: The final layer that produces the network's prediction. The number of nodes depends on the problem type (e.g., regression or classification).</a:t>
            </a:r>
          </a:p>
        </p:txBody>
      </p:sp>
      <p:sp>
        <p:nvSpPr>
          <p:cNvPr id="7" name="TextBox 6">
            <a:extLst>
              <a:ext uri="{FF2B5EF4-FFF2-40B4-BE49-F238E27FC236}">
                <a16:creationId xmlns:a16="http://schemas.microsoft.com/office/drawing/2014/main" id="{31D9E6D0-8B54-37B9-7BB2-B39F474D1E49}"/>
              </a:ext>
            </a:extLst>
          </p:cNvPr>
          <p:cNvSpPr txBox="1"/>
          <p:nvPr/>
        </p:nvSpPr>
        <p:spPr>
          <a:xfrm>
            <a:off x="0" y="669458"/>
            <a:ext cx="10775091" cy="86177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Neural networks </a:t>
            </a:r>
            <a:r>
              <a:rPr lang="en-US" sz="1600" dirty="0"/>
              <a:t>are computational models composed of interconnected layers of nodes (neurons). Each node receives input, processes it through an activation function, and passes the output to the next layer.</a:t>
            </a:r>
          </a:p>
          <a:p>
            <a:pPr marL="285750" indent="-285750">
              <a:buFont typeface="Arial" panose="020B0604020202020204" pitchFamily="34" charset="0"/>
              <a:buChar char="•"/>
            </a:pPr>
            <a:endParaRPr lang="en-US" sz="1600" dirty="0"/>
          </a:p>
        </p:txBody>
      </p:sp>
      <p:sp>
        <p:nvSpPr>
          <p:cNvPr id="8" name="Title 1">
            <a:extLst>
              <a:ext uri="{FF2B5EF4-FFF2-40B4-BE49-F238E27FC236}">
                <a16:creationId xmlns:a16="http://schemas.microsoft.com/office/drawing/2014/main" id="{726EC044-7D4C-A90A-A470-4DFFE4BCD73E}"/>
              </a:ext>
            </a:extLst>
          </p:cNvPr>
          <p:cNvSpPr>
            <a:spLocks noGrp="1"/>
          </p:cNvSpPr>
          <p:nvPr>
            <p:ph type="title"/>
          </p:nvPr>
        </p:nvSpPr>
        <p:spPr>
          <a:xfrm>
            <a:off x="395417" y="-287082"/>
            <a:ext cx="7335835" cy="1268984"/>
          </a:xfrm>
        </p:spPr>
        <p:txBody>
          <a:bodyPr/>
          <a:lstStyle/>
          <a:p>
            <a:r>
              <a:rPr lang="en-US" dirty="0"/>
              <a:t>Model Architecture</a:t>
            </a:r>
          </a:p>
        </p:txBody>
      </p:sp>
      <p:pic>
        <p:nvPicPr>
          <p:cNvPr id="148" name="Picture 147">
            <a:extLst>
              <a:ext uri="{FF2B5EF4-FFF2-40B4-BE49-F238E27FC236}">
                <a16:creationId xmlns:a16="http://schemas.microsoft.com/office/drawing/2014/main" id="{AF971D61-0583-BE19-AA53-28B54FD940E5}"/>
              </a:ext>
            </a:extLst>
          </p:cNvPr>
          <p:cNvPicPr>
            <a:picLocks noChangeAspect="1"/>
          </p:cNvPicPr>
          <p:nvPr/>
        </p:nvPicPr>
        <p:blipFill>
          <a:blip r:embed="rId2"/>
          <a:stretch>
            <a:fillRect/>
          </a:stretch>
        </p:blipFill>
        <p:spPr>
          <a:xfrm>
            <a:off x="5560541" y="2617480"/>
            <a:ext cx="6847703" cy="3571062"/>
          </a:xfrm>
          <a:prstGeom prst="rect">
            <a:avLst/>
          </a:prstGeom>
        </p:spPr>
      </p:pic>
      <p:sp>
        <p:nvSpPr>
          <p:cNvPr id="151" name="TextBox 150">
            <a:extLst>
              <a:ext uri="{FF2B5EF4-FFF2-40B4-BE49-F238E27FC236}">
                <a16:creationId xmlns:a16="http://schemas.microsoft.com/office/drawing/2014/main" id="{8CB6F382-624C-5B34-0B6C-0BCD061B3BC5}"/>
              </a:ext>
            </a:extLst>
          </p:cNvPr>
          <p:cNvSpPr txBox="1"/>
          <p:nvPr/>
        </p:nvSpPr>
        <p:spPr>
          <a:xfrm>
            <a:off x="12357" y="3309362"/>
            <a:ext cx="5375188" cy="3046988"/>
          </a:xfrm>
          <a:prstGeom prst="rect">
            <a:avLst/>
          </a:prstGeom>
          <a:noFill/>
          <a:ln>
            <a:solidFill>
              <a:schemeClr val="tx1"/>
            </a:solidFill>
          </a:ln>
        </p:spPr>
        <p:txBody>
          <a:bodyPr wrap="square">
            <a:spAutoFit/>
          </a:bodyPr>
          <a:lstStyle/>
          <a:p>
            <a:r>
              <a:rPr lang="en-US" sz="1600" b="1" dirty="0">
                <a:solidFill>
                  <a:srgbClr val="FF0000"/>
                </a:solidFill>
              </a:rPr>
              <a:t>How it works:</a:t>
            </a:r>
          </a:p>
          <a:p>
            <a:pPr marL="285750" indent="-285750">
              <a:buFont typeface="Arial" panose="020B0604020202020204" pitchFamily="34" charset="0"/>
              <a:buChar char="•"/>
            </a:pPr>
            <a:r>
              <a:rPr lang="en-US" sz="1600" dirty="0"/>
              <a:t>Forward Propagation: The input data flows through the network from the input layer to the output layer. Each node in a layer computes a weighted sum of its inputs, applies an activation function, and passes the result to the next layer.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Backpropagation: After computing the output, the network compares it to the actual target value using a loss function. Then, it adjusts the weights and biases of the connections between neurons in a process called backpropagation, aiming to minimize the loss.</a:t>
            </a:r>
          </a:p>
        </p:txBody>
      </p:sp>
      <p:sp>
        <p:nvSpPr>
          <p:cNvPr id="152" name="TextBox 151">
            <a:extLst>
              <a:ext uri="{FF2B5EF4-FFF2-40B4-BE49-F238E27FC236}">
                <a16:creationId xmlns:a16="http://schemas.microsoft.com/office/drawing/2014/main" id="{62A39D97-7A17-709E-660C-D3C79D9A7FCF}"/>
              </a:ext>
            </a:extLst>
          </p:cNvPr>
          <p:cNvSpPr txBox="1"/>
          <p:nvPr/>
        </p:nvSpPr>
        <p:spPr>
          <a:xfrm>
            <a:off x="6096000" y="6200899"/>
            <a:ext cx="3922612" cy="369332"/>
          </a:xfrm>
          <a:prstGeom prst="rect">
            <a:avLst/>
          </a:prstGeom>
          <a:noFill/>
        </p:spPr>
        <p:txBody>
          <a:bodyPr wrap="none" rtlCol="0">
            <a:spAutoFit/>
          </a:bodyPr>
          <a:lstStyle/>
          <a:p>
            <a:r>
              <a:rPr lang="en-US" dirty="0"/>
              <a:t>Model architecture applied in this study</a:t>
            </a:r>
          </a:p>
        </p:txBody>
      </p:sp>
    </p:spTree>
    <p:extLst>
      <p:ext uri="{BB962C8B-B14F-4D97-AF65-F5344CB8AC3E}">
        <p14:creationId xmlns:p14="http://schemas.microsoft.com/office/powerpoint/2010/main" val="98858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8A67-9A62-D8BD-6379-2BF68C949AAF}"/>
              </a:ext>
            </a:extLst>
          </p:cNvPr>
          <p:cNvSpPr>
            <a:spLocks noGrp="1"/>
          </p:cNvSpPr>
          <p:nvPr>
            <p:ph type="title"/>
          </p:nvPr>
        </p:nvSpPr>
        <p:spPr>
          <a:xfrm>
            <a:off x="565149" y="126313"/>
            <a:ext cx="7335835" cy="1268984"/>
          </a:xfrm>
        </p:spPr>
        <p:txBody>
          <a:bodyPr>
            <a:normAutofit/>
          </a:bodyPr>
          <a:lstStyle/>
          <a:p>
            <a:r>
              <a:rPr lang="en-US" dirty="0"/>
              <a:t>Model training &amp; evaluation</a:t>
            </a:r>
          </a:p>
        </p:txBody>
      </p:sp>
      <p:sp>
        <p:nvSpPr>
          <p:cNvPr id="8" name="Slide Number Placeholder 7">
            <a:extLst>
              <a:ext uri="{FF2B5EF4-FFF2-40B4-BE49-F238E27FC236}">
                <a16:creationId xmlns:a16="http://schemas.microsoft.com/office/drawing/2014/main" id="{8441BDC7-F159-B175-6786-FC60A04386BF}"/>
              </a:ext>
            </a:extLst>
          </p:cNvPr>
          <p:cNvSpPr>
            <a:spLocks noGrp="1"/>
          </p:cNvSpPr>
          <p:nvPr>
            <p:ph type="sldNum" sz="quarter" idx="12"/>
          </p:nvPr>
        </p:nvSpPr>
        <p:spPr/>
        <p:txBody>
          <a:bodyPr/>
          <a:lstStyle/>
          <a:p>
            <a:fld id="{49ABCAEC-7D34-E549-A96E-FCEDAADBE4B0}" type="slidenum">
              <a:rPr lang="en-US" smtClean="0"/>
              <a:t>12</a:t>
            </a:fld>
            <a:endParaRPr lang="en-US"/>
          </a:p>
        </p:txBody>
      </p:sp>
      <p:sp>
        <p:nvSpPr>
          <p:cNvPr id="6" name="TextBox 5">
            <a:extLst>
              <a:ext uri="{FF2B5EF4-FFF2-40B4-BE49-F238E27FC236}">
                <a16:creationId xmlns:a16="http://schemas.microsoft.com/office/drawing/2014/main" id="{E46CA93A-9F21-E47E-DD87-F60AD9CDE002}"/>
              </a:ext>
            </a:extLst>
          </p:cNvPr>
          <p:cNvSpPr txBox="1"/>
          <p:nvPr/>
        </p:nvSpPr>
        <p:spPr>
          <a:xfrm>
            <a:off x="616881" y="1875407"/>
            <a:ext cx="3883410"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Trained model on data from EI-281</a:t>
            </a:r>
          </a:p>
          <a:p>
            <a:pPr marL="285750" indent="-285750">
              <a:lnSpc>
                <a:spcPct val="200000"/>
              </a:lnSpc>
              <a:buFont typeface="Arial" panose="020B0604020202020204" pitchFamily="34" charset="0"/>
              <a:buChar char="•"/>
            </a:pPr>
            <a:r>
              <a:rPr lang="en-US" dirty="0"/>
              <a:t>Early convergence using ADAM optimizer</a:t>
            </a:r>
          </a:p>
          <a:p>
            <a:pPr marL="285750" indent="-285750">
              <a:lnSpc>
                <a:spcPct val="200000"/>
              </a:lnSpc>
              <a:buFont typeface="Arial" panose="020B0604020202020204" pitchFamily="34" charset="0"/>
              <a:buChar char="•"/>
            </a:pPr>
            <a:r>
              <a:rPr lang="en-US" dirty="0"/>
              <a:t>No evidence of overfitting</a:t>
            </a:r>
          </a:p>
          <a:p>
            <a:pPr marL="285750" indent="-285750">
              <a:lnSpc>
                <a:spcPct val="200000"/>
              </a:lnSpc>
              <a:buFont typeface="Arial" panose="020B0604020202020204" pitchFamily="34" charset="0"/>
              <a:buChar char="•"/>
            </a:pPr>
            <a:r>
              <a:rPr lang="en-US" dirty="0"/>
              <a:t>R2_score = 0.998</a:t>
            </a:r>
          </a:p>
          <a:p>
            <a:pPr marL="285750" indent="-285750">
              <a:lnSpc>
                <a:spcPct val="200000"/>
              </a:lnSpc>
              <a:buFont typeface="Arial" panose="020B0604020202020204" pitchFamily="34" charset="0"/>
              <a:buChar char="•"/>
            </a:pPr>
            <a:r>
              <a:rPr lang="en-US" dirty="0"/>
              <a:t>MSE = 0.022</a:t>
            </a:r>
          </a:p>
          <a:p>
            <a:pPr marL="285750" indent="-285750">
              <a:lnSpc>
                <a:spcPct val="200000"/>
              </a:lnSpc>
              <a:buFont typeface="Arial" panose="020B0604020202020204" pitchFamily="34" charset="0"/>
              <a:buChar char="•"/>
            </a:pPr>
            <a:endParaRPr lang="en-US" dirty="0"/>
          </a:p>
        </p:txBody>
      </p:sp>
      <p:grpSp>
        <p:nvGrpSpPr>
          <p:cNvPr id="14" name="Group 13">
            <a:extLst>
              <a:ext uri="{FF2B5EF4-FFF2-40B4-BE49-F238E27FC236}">
                <a16:creationId xmlns:a16="http://schemas.microsoft.com/office/drawing/2014/main" id="{F30A6D8B-A7A1-0D8D-BFC9-2D365FC693F9}"/>
              </a:ext>
            </a:extLst>
          </p:cNvPr>
          <p:cNvGrpSpPr/>
          <p:nvPr/>
        </p:nvGrpSpPr>
        <p:grpSpPr>
          <a:xfrm>
            <a:off x="4690379" y="1053173"/>
            <a:ext cx="7366000" cy="5537200"/>
            <a:chOff x="4369103" y="1114957"/>
            <a:chExt cx="7366000" cy="5537200"/>
          </a:xfrm>
        </p:grpSpPr>
        <p:pic>
          <p:nvPicPr>
            <p:cNvPr id="9218" name="Picture 2">
              <a:extLst>
                <a:ext uri="{FF2B5EF4-FFF2-40B4-BE49-F238E27FC236}">
                  <a16:creationId xmlns:a16="http://schemas.microsoft.com/office/drawing/2014/main" id="{606C7429-E4E4-6A31-B51F-F234978BE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103" y="1114957"/>
              <a:ext cx="7366000" cy="5537200"/>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E261EC24-C747-74E0-B923-D06E787365EE}"/>
                </a:ext>
              </a:extLst>
            </p:cNvPr>
            <p:cNvSpPr/>
            <p:nvPr/>
          </p:nvSpPr>
          <p:spPr>
            <a:xfrm rot="8309648">
              <a:off x="5639849" y="4636286"/>
              <a:ext cx="984068" cy="217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5E3D8DA-CCF7-7D0E-FF03-5F3AFF57FEB4}"/>
                </a:ext>
              </a:extLst>
            </p:cNvPr>
            <p:cNvSpPr txBox="1"/>
            <p:nvPr/>
          </p:nvSpPr>
          <p:spPr>
            <a:xfrm>
              <a:off x="6442008" y="4152886"/>
              <a:ext cx="2262286" cy="369332"/>
            </a:xfrm>
            <a:prstGeom prst="rect">
              <a:avLst/>
            </a:prstGeom>
            <a:noFill/>
          </p:spPr>
          <p:txBody>
            <a:bodyPr wrap="none" rtlCol="0">
              <a:spAutoFit/>
            </a:bodyPr>
            <a:lstStyle/>
            <a:p>
              <a:r>
                <a:rPr lang="en-US" dirty="0"/>
                <a:t>Quick convergence</a:t>
              </a:r>
            </a:p>
          </p:txBody>
        </p:sp>
      </p:grpSp>
    </p:spTree>
    <p:extLst>
      <p:ext uri="{BB962C8B-B14F-4D97-AF65-F5344CB8AC3E}">
        <p14:creationId xmlns:p14="http://schemas.microsoft.com/office/powerpoint/2010/main" val="309741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5" name="Rectangle 143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51" name="Freeform: Shape 143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53" name="Rectangle 143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F1EC-5000-D120-E44C-CCB548A4616F}"/>
              </a:ext>
            </a:extLst>
          </p:cNvPr>
          <p:cNvSpPr>
            <a:spLocks noGrp="1"/>
          </p:cNvSpPr>
          <p:nvPr>
            <p:ph type="title"/>
          </p:nvPr>
        </p:nvSpPr>
        <p:spPr>
          <a:xfrm>
            <a:off x="78961" y="2125924"/>
            <a:ext cx="3870500" cy="1292936"/>
          </a:xfrm>
        </p:spPr>
        <p:txBody>
          <a:bodyPr anchor="b">
            <a:normAutofit/>
          </a:bodyPr>
          <a:lstStyle/>
          <a:p>
            <a:pPr algn="r"/>
            <a:r>
              <a:rPr lang="en-US" sz="4000" dirty="0">
                <a:solidFill>
                  <a:srgbClr val="FFFFFF"/>
                </a:solidFill>
              </a:rPr>
              <a:t>ML pred at EI-281</a:t>
            </a:r>
          </a:p>
        </p:txBody>
      </p:sp>
      <p:sp>
        <p:nvSpPr>
          <p:cNvPr id="3" name="Content Placeholder 2">
            <a:extLst>
              <a:ext uri="{FF2B5EF4-FFF2-40B4-BE49-F238E27FC236}">
                <a16:creationId xmlns:a16="http://schemas.microsoft.com/office/drawing/2014/main" id="{A4F24CAD-D034-95E6-A07F-0D156EBA442A}"/>
              </a:ext>
            </a:extLst>
          </p:cNvPr>
          <p:cNvSpPr>
            <a:spLocks noGrp="1"/>
          </p:cNvSpPr>
          <p:nvPr>
            <p:ph idx="1"/>
          </p:nvPr>
        </p:nvSpPr>
        <p:spPr>
          <a:xfrm>
            <a:off x="4116787" y="410933"/>
            <a:ext cx="3025303" cy="5546047"/>
          </a:xfrm>
        </p:spPr>
        <p:txBody>
          <a:bodyPr anchor="ctr">
            <a:normAutofit/>
          </a:bodyPr>
          <a:lstStyle/>
          <a:p>
            <a:r>
              <a:rPr lang="en-US" sz="2000" dirty="0"/>
              <a:t>Set aside 20% of the EI-281 data as validation data to evaluate model performance.</a:t>
            </a:r>
          </a:p>
        </p:txBody>
      </p:sp>
      <p:pic>
        <p:nvPicPr>
          <p:cNvPr id="14338" name="Picture 2">
            <a:extLst>
              <a:ext uri="{FF2B5EF4-FFF2-40B4-BE49-F238E27FC236}">
                <a16:creationId xmlns:a16="http://schemas.microsoft.com/office/drawing/2014/main" id="{7B3E5CB0-7684-6FCF-BB6F-053E3DCD9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0497" y="1574126"/>
            <a:ext cx="4817851" cy="37097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6D6EDFE-CD32-5B25-4B1D-DF5816CCBA3E}"/>
              </a:ext>
            </a:extLst>
          </p:cNvPr>
          <p:cNvSpPr>
            <a:spLocks noGrp="1"/>
          </p:cNvSpPr>
          <p:nvPr>
            <p:ph type="sldNum" sz="quarter" idx="12"/>
          </p:nvPr>
        </p:nvSpPr>
        <p:spPr>
          <a:xfrm>
            <a:off x="11704320" y="6455664"/>
            <a:ext cx="448056" cy="365125"/>
          </a:xfrm>
        </p:spPr>
        <p:txBody>
          <a:bodyPr>
            <a:normAutofit/>
          </a:bodyPr>
          <a:lstStyle/>
          <a:p>
            <a:pPr>
              <a:spcAft>
                <a:spcPts val="600"/>
              </a:spcAft>
            </a:pPr>
            <a:fld id="{49ABCAEC-7D34-E549-A96E-FCEDAADBE4B0}"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Tree>
    <p:extLst>
      <p:ext uri="{BB962C8B-B14F-4D97-AF65-F5344CB8AC3E}">
        <p14:creationId xmlns:p14="http://schemas.microsoft.com/office/powerpoint/2010/main" val="139874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Rectangle 1025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7" name="Freeform: Shape 1025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59" name="Rectangle 1025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DB905C2-1776-2080-04EE-3565095B48A8}"/>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000" kern="1200" dirty="0">
                <a:solidFill>
                  <a:srgbClr val="FFFFFF"/>
                </a:solidFill>
                <a:latin typeface="+mj-lt"/>
                <a:ea typeface="+mj-ea"/>
                <a:cs typeface="+mj-cs"/>
              </a:rPr>
              <a:t>Pore pressure prediction at </a:t>
            </a:r>
            <a:r>
              <a:rPr lang="en-US" sz="4000" b="1" kern="1200" dirty="0">
                <a:solidFill>
                  <a:srgbClr val="FFFFFF"/>
                </a:solidFill>
                <a:latin typeface="+mj-lt"/>
                <a:ea typeface="+mj-ea"/>
                <a:cs typeface="+mj-cs"/>
              </a:rPr>
              <a:t>EI-298</a:t>
            </a:r>
          </a:p>
        </p:txBody>
      </p:sp>
      <p:sp>
        <p:nvSpPr>
          <p:cNvPr id="3" name="TextBox 2">
            <a:extLst>
              <a:ext uri="{FF2B5EF4-FFF2-40B4-BE49-F238E27FC236}">
                <a16:creationId xmlns:a16="http://schemas.microsoft.com/office/drawing/2014/main" id="{E6AE7F46-7A46-74A9-0A06-5DA7D689A478}"/>
              </a:ext>
            </a:extLst>
          </p:cNvPr>
          <p:cNvSpPr txBox="1"/>
          <p:nvPr/>
        </p:nvSpPr>
        <p:spPr>
          <a:xfrm>
            <a:off x="3972376" y="393594"/>
            <a:ext cx="3025303"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Trained model with data from both hydrostatic and overpressured section of the EI-281 well</a:t>
            </a:r>
          </a:p>
          <a:p>
            <a:pPr marL="285750" indent="-228600">
              <a:lnSpc>
                <a:spcPct val="90000"/>
              </a:lnSpc>
              <a:spcAft>
                <a:spcPts val="600"/>
              </a:spcAft>
              <a:buFont typeface="Arial" panose="020B0604020202020204" pitchFamily="34" charset="0"/>
              <a:buChar char="•"/>
            </a:pPr>
            <a:r>
              <a:rPr lang="en-US" sz="2000" dirty="0"/>
              <a:t>Data from EI298 overpressured</a:t>
            </a:r>
          </a:p>
          <a:p>
            <a:pPr marL="285750" indent="-228600">
              <a:lnSpc>
                <a:spcPct val="90000"/>
              </a:lnSpc>
              <a:spcAft>
                <a:spcPts val="600"/>
              </a:spcAft>
              <a:buFont typeface="Arial" panose="020B0604020202020204" pitchFamily="34" charset="0"/>
              <a:buChar char="•"/>
            </a:pPr>
            <a:r>
              <a:rPr lang="en-US" sz="2000" dirty="0"/>
              <a:t>Model able to capture the underlying pattern</a:t>
            </a:r>
          </a:p>
        </p:txBody>
      </p:sp>
      <p:sp>
        <p:nvSpPr>
          <p:cNvPr id="14" name="Slide Number Placeholder 13">
            <a:extLst>
              <a:ext uri="{FF2B5EF4-FFF2-40B4-BE49-F238E27FC236}">
                <a16:creationId xmlns:a16="http://schemas.microsoft.com/office/drawing/2014/main" id="{E3C67414-DF91-7CEC-EAA7-7C82466D6A96}"/>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9ABCAEC-7D34-E549-A96E-FCEDAADBE4B0}"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pic>
        <p:nvPicPr>
          <p:cNvPr id="10246" name="Picture 6">
            <a:extLst>
              <a:ext uri="{FF2B5EF4-FFF2-40B4-BE49-F238E27FC236}">
                <a16:creationId xmlns:a16="http://schemas.microsoft.com/office/drawing/2014/main" id="{0C147B77-A5ED-97DF-1BF7-99B0296CC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348" y="10138"/>
            <a:ext cx="38519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6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9" name="Freeform: Shape 112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281" name="Rectangle 1128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206C8-E411-A5FC-701F-EEEDB4BA1D19}"/>
              </a:ext>
            </a:extLst>
          </p:cNvPr>
          <p:cNvSpPr>
            <a:spLocks noGrp="1"/>
          </p:cNvSpPr>
          <p:nvPr>
            <p:ph type="title"/>
          </p:nvPr>
        </p:nvSpPr>
        <p:spPr>
          <a:xfrm>
            <a:off x="86498" y="1841157"/>
            <a:ext cx="3814475" cy="1923130"/>
          </a:xfrm>
        </p:spPr>
        <p:txBody>
          <a:bodyPr vert="horz" lIns="91440" tIns="45720" rIns="91440" bIns="45720" rtlCol="0" anchor="b">
            <a:normAutofit fontScale="90000"/>
          </a:bodyPr>
          <a:lstStyle/>
          <a:p>
            <a:r>
              <a:rPr lang="en-US" sz="4000" kern="1200" dirty="0">
                <a:solidFill>
                  <a:srgbClr val="FFFFFF"/>
                </a:solidFill>
                <a:latin typeface="+mj-lt"/>
                <a:ea typeface="+mj-ea"/>
                <a:cs typeface="+mj-cs"/>
              </a:rPr>
              <a:t>ML comparison with smectite-</a:t>
            </a:r>
            <a:r>
              <a:rPr lang="en-US" sz="4000" kern="1200" dirty="0" err="1">
                <a:solidFill>
                  <a:srgbClr val="FFFFFF"/>
                </a:solidFill>
                <a:latin typeface="+mj-lt"/>
                <a:ea typeface="+mj-ea"/>
                <a:cs typeface="+mj-cs"/>
              </a:rPr>
              <a:t>illite</a:t>
            </a:r>
            <a:r>
              <a:rPr lang="en-US" sz="4000" kern="1200" dirty="0">
                <a:solidFill>
                  <a:srgbClr val="FFFFFF"/>
                </a:solidFill>
                <a:latin typeface="+mj-lt"/>
                <a:ea typeface="+mj-ea"/>
                <a:cs typeface="+mj-cs"/>
              </a:rPr>
              <a:t> prediction – </a:t>
            </a:r>
            <a:r>
              <a:rPr lang="en-US" sz="4000" b="1" kern="1200" dirty="0">
                <a:solidFill>
                  <a:srgbClr val="FFFFFF"/>
                </a:solidFill>
                <a:latin typeface="+mj-lt"/>
                <a:ea typeface="+mj-ea"/>
                <a:cs typeface="+mj-cs"/>
              </a:rPr>
              <a:t>EI281</a:t>
            </a:r>
          </a:p>
        </p:txBody>
      </p:sp>
      <p:sp>
        <p:nvSpPr>
          <p:cNvPr id="3" name="TextBox 2">
            <a:extLst>
              <a:ext uri="{FF2B5EF4-FFF2-40B4-BE49-F238E27FC236}">
                <a16:creationId xmlns:a16="http://schemas.microsoft.com/office/drawing/2014/main" id="{47BF92B6-DF89-52A2-A615-A3BE7425BA7F}"/>
              </a:ext>
            </a:extLst>
          </p:cNvPr>
          <p:cNvSpPr txBox="1"/>
          <p:nvPr/>
        </p:nvSpPr>
        <p:spPr>
          <a:xfrm>
            <a:off x="4084249" y="666114"/>
            <a:ext cx="3025303"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Good agreement between the predicted pore pressure using the smectite-</a:t>
            </a:r>
            <a:r>
              <a:rPr lang="en-US" sz="2000" dirty="0" err="1"/>
              <a:t>illite</a:t>
            </a:r>
            <a:r>
              <a:rPr lang="en-US" sz="2000" dirty="0"/>
              <a:t> approach and using ML. </a:t>
            </a:r>
          </a:p>
        </p:txBody>
      </p:sp>
      <p:pic>
        <p:nvPicPr>
          <p:cNvPr id="11266" name="Picture 2">
            <a:extLst>
              <a:ext uri="{FF2B5EF4-FFF2-40B4-BE49-F238E27FC236}">
                <a16:creationId xmlns:a16="http://schemas.microsoft.com/office/drawing/2014/main" id="{09D741C6-555D-7BD0-89DB-8917A10623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4692" y="86511"/>
            <a:ext cx="4150586" cy="6694494"/>
          </a:xfrm>
          <a:prstGeom prst="rect">
            <a:avLst/>
          </a:prstGeom>
          <a:noFill/>
          <a:extLst>
            <a:ext uri="{909E8E84-426E-40DD-AFC4-6F175D3DCCD1}">
              <a14:hiddenFill xmlns:a14="http://schemas.microsoft.com/office/drawing/2010/main">
                <a:solidFill>
                  <a:srgbClr val="FFFFFF"/>
                </a:solidFill>
              </a14:hiddenFill>
            </a:ext>
          </a:extLst>
        </p:spPr>
      </p:pic>
      <p:sp>
        <p:nvSpPr>
          <p:cNvPr id="24" name="Slide Number Placeholder 23">
            <a:extLst>
              <a:ext uri="{FF2B5EF4-FFF2-40B4-BE49-F238E27FC236}">
                <a16:creationId xmlns:a16="http://schemas.microsoft.com/office/drawing/2014/main" id="{D54D8F7C-E8AB-56C7-AB6E-4AA63AC596CC}"/>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9ABCAEC-7D34-E549-A96E-FCEDAADBE4B0}"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15363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4AEF-A458-1DBE-B630-BD698727C01E}"/>
              </a:ext>
            </a:extLst>
          </p:cNvPr>
          <p:cNvSpPr>
            <a:spLocks noGrp="1"/>
          </p:cNvSpPr>
          <p:nvPr>
            <p:ph type="title"/>
          </p:nvPr>
        </p:nvSpPr>
        <p:spPr>
          <a:xfrm>
            <a:off x="0" y="15406"/>
            <a:ext cx="8266670" cy="930892"/>
          </a:xfrm>
        </p:spPr>
        <p:txBody>
          <a:bodyPr>
            <a:normAutofit/>
          </a:bodyPr>
          <a:lstStyle/>
          <a:p>
            <a:r>
              <a:rPr lang="en-US" b="1" dirty="0"/>
              <a:t>Extending ML prediction to EI-330</a:t>
            </a:r>
          </a:p>
        </p:txBody>
      </p:sp>
      <p:sp>
        <p:nvSpPr>
          <p:cNvPr id="5" name="Slide Number Placeholder 4">
            <a:extLst>
              <a:ext uri="{FF2B5EF4-FFF2-40B4-BE49-F238E27FC236}">
                <a16:creationId xmlns:a16="http://schemas.microsoft.com/office/drawing/2014/main" id="{9384DE48-C807-BD97-9255-937D0D59FF37}"/>
              </a:ext>
            </a:extLst>
          </p:cNvPr>
          <p:cNvSpPr>
            <a:spLocks noGrp="1"/>
          </p:cNvSpPr>
          <p:nvPr>
            <p:ph type="sldNum" sz="quarter" idx="12"/>
          </p:nvPr>
        </p:nvSpPr>
        <p:spPr/>
        <p:txBody>
          <a:bodyPr/>
          <a:lstStyle/>
          <a:p>
            <a:fld id="{49ABCAEC-7D34-E549-A96E-FCEDAADBE4B0}" type="slidenum">
              <a:rPr lang="en-US" smtClean="0"/>
              <a:t>16</a:t>
            </a:fld>
            <a:endParaRPr lang="en-US"/>
          </a:p>
        </p:txBody>
      </p:sp>
      <p:pic>
        <p:nvPicPr>
          <p:cNvPr id="19" name="Picture 18">
            <a:extLst>
              <a:ext uri="{FF2B5EF4-FFF2-40B4-BE49-F238E27FC236}">
                <a16:creationId xmlns:a16="http://schemas.microsoft.com/office/drawing/2014/main" id="{77844F72-9F7D-FDEF-4619-A08ABA278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826" y="1873669"/>
            <a:ext cx="5023654" cy="3657878"/>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3">
            <a:extLst>
              <a:ext uri="{FF2B5EF4-FFF2-40B4-BE49-F238E27FC236}">
                <a16:creationId xmlns:a16="http://schemas.microsoft.com/office/drawing/2014/main" id="{80C83DCF-BDC4-75DC-C9B1-C0C99D1C1E78}"/>
              </a:ext>
            </a:extLst>
          </p:cNvPr>
          <p:cNvSpPr/>
          <p:nvPr/>
        </p:nvSpPr>
        <p:spPr>
          <a:xfrm rot="7574886">
            <a:off x="2173232" y="2499872"/>
            <a:ext cx="522822" cy="2046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7E5594C-377C-793D-1FA8-A7CF07E71588}"/>
              </a:ext>
            </a:extLst>
          </p:cNvPr>
          <p:cNvCxnSpPr>
            <a:cxnSpLocks/>
          </p:cNvCxnSpPr>
          <p:nvPr/>
        </p:nvCxnSpPr>
        <p:spPr>
          <a:xfrm>
            <a:off x="2262735" y="3102836"/>
            <a:ext cx="3574269" cy="1846927"/>
          </a:xfrm>
          <a:prstGeom prst="line">
            <a:avLst/>
          </a:prstGeom>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BAA5DE98-DA50-6EF8-1A7A-95A9133A2E96}"/>
              </a:ext>
            </a:extLst>
          </p:cNvPr>
          <p:cNvCxnSpPr>
            <a:cxnSpLocks/>
          </p:cNvCxnSpPr>
          <p:nvPr/>
        </p:nvCxnSpPr>
        <p:spPr>
          <a:xfrm flipV="1">
            <a:off x="2262735" y="1597091"/>
            <a:ext cx="3574269" cy="1315285"/>
          </a:xfrm>
          <a:prstGeom prst="line">
            <a:avLst/>
          </a:prstGeom>
          <a:ln/>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954B94A4-4DDF-8B1D-C80D-A816F45010B2}"/>
              </a:ext>
            </a:extLst>
          </p:cNvPr>
          <p:cNvSpPr/>
          <p:nvPr/>
        </p:nvSpPr>
        <p:spPr>
          <a:xfrm>
            <a:off x="7487068" y="4115295"/>
            <a:ext cx="190740" cy="1900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80CD229-9C3C-6A79-F1CE-0F4BB394A565}"/>
              </a:ext>
            </a:extLst>
          </p:cNvPr>
          <p:cNvGrpSpPr/>
          <p:nvPr/>
        </p:nvGrpSpPr>
        <p:grpSpPr>
          <a:xfrm>
            <a:off x="5837004" y="1615844"/>
            <a:ext cx="6062472" cy="3626312"/>
            <a:chOff x="5746044" y="1146207"/>
            <a:chExt cx="6062472" cy="3626312"/>
          </a:xfrm>
        </p:grpSpPr>
        <p:pic>
          <p:nvPicPr>
            <p:cNvPr id="25" name="Picture 4">
              <a:extLst>
                <a:ext uri="{FF2B5EF4-FFF2-40B4-BE49-F238E27FC236}">
                  <a16:creationId xmlns:a16="http://schemas.microsoft.com/office/drawing/2014/main" id="{2C25C278-0DF6-2ACC-56DF-F6A7D8F17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044" y="1146207"/>
              <a:ext cx="6062472" cy="342661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F731C074-F835-2F84-64F1-11471577AD99}"/>
                </a:ext>
              </a:extLst>
            </p:cNvPr>
            <p:cNvCxnSpPr>
              <a:cxnSpLocks/>
            </p:cNvCxnSpPr>
            <p:nvPr/>
          </p:nvCxnSpPr>
          <p:spPr>
            <a:xfrm>
              <a:off x="6437745" y="4495520"/>
              <a:ext cx="958363"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B2E101A-6387-D642-CC81-0A801483150F}"/>
                </a:ext>
              </a:extLst>
            </p:cNvPr>
            <p:cNvSpPr txBox="1"/>
            <p:nvPr/>
          </p:nvSpPr>
          <p:spPr>
            <a:xfrm>
              <a:off x="6629026" y="4495520"/>
              <a:ext cx="575799" cy="276999"/>
            </a:xfrm>
            <a:prstGeom prst="rect">
              <a:avLst/>
            </a:prstGeom>
            <a:noFill/>
          </p:spPr>
          <p:txBody>
            <a:bodyPr wrap="none" rtlCol="0">
              <a:spAutoFit/>
            </a:bodyPr>
            <a:lstStyle/>
            <a:p>
              <a:r>
                <a:rPr lang="en-US" sz="1200" b="1"/>
                <a:t>10 km</a:t>
              </a:r>
            </a:p>
          </p:txBody>
        </p:sp>
        <p:sp>
          <p:nvSpPr>
            <p:cNvPr id="28" name="TextBox 27">
              <a:extLst>
                <a:ext uri="{FF2B5EF4-FFF2-40B4-BE49-F238E27FC236}">
                  <a16:creationId xmlns:a16="http://schemas.microsoft.com/office/drawing/2014/main" id="{33B43601-4249-8FF5-F29A-0B6F39723F86}"/>
                </a:ext>
              </a:extLst>
            </p:cNvPr>
            <p:cNvSpPr txBox="1"/>
            <p:nvPr/>
          </p:nvSpPr>
          <p:spPr>
            <a:xfrm>
              <a:off x="9794962" y="1674911"/>
              <a:ext cx="654755" cy="307777"/>
            </a:xfrm>
            <a:prstGeom prst="rect">
              <a:avLst/>
            </a:prstGeom>
            <a:noFill/>
          </p:spPr>
          <p:txBody>
            <a:bodyPr wrap="square" rtlCol="0">
              <a:spAutoFit/>
            </a:bodyPr>
            <a:lstStyle/>
            <a:p>
              <a:r>
                <a:rPr lang="en-US" sz="1400" b="1">
                  <a:solidFill>
                    <a:schemeClr val="bg1">
                      <a:lumMod val="50000"/>
                    </a:schemeClr>
                  </a:solidFill>
                </a:rPr>
                <a:t>281</a:t>
              </a:r>
            </a:p>
          </p:txBody>
        </p:sp>
        <p:sp>
          <p:nvSpPr>
            <p:cNvPr id="29" name="TextBox 28">
              <a:extLst>
                <a:ext uri="{FF2B5EF4-FFF2-40B4-BE49-F238E27FC236}">
                  <a16:creationId xmlns:a16="http://schemas.microsoft.com/office/drawing/2014/main" id="{66F6D81B-6CD8-BF39-F7FD-70F4970012E5}"/>
                </a:ext>
              </a:extLst>
            </p:cNvPr>
            <p:cNvSpPr txBox="1"/>
            <p:nvPr/>
          </p:nvSpPr>
          <p:spPr>
            <a:xfrm>
              <a:off x="9794962" y="2321359"/>
              <a:ext cx="654755" cy="307777"/>
            </a:xfrm>
            <a:prstGeom prst="rect">
              <a:avLst/>
            </a:prstGeom>
            <a:noFill/>
          </p:spPr>
          <p:txBody>
            <a:bodyPr wrap="square" rtlCol="0">
              <a:spAutoFit/>
            </a:bodyPr>
            <a:lstStyle/>
            <a:p>
              <a:r>
                <a:rPr lang="en-US" sz="1400" b="1"/>
                <a:t>298</a:t>
              </a:r>
            </a:p>
          </p:txBody>
        </p:sp>
      </p:grpSp>
      <p:sp>
        <p:nvSpPr>
          <p:cNvPr id="33" name="Rectangle 32">
            <a:extLst>
              <a:ext uri="{FF2B5EF4-FFF2-40B4-BE49-F238E27FC236}">
                <a16:creationId xmlns:a16="http://schemas.microsoft.com/office/drawing/2014/main" id="{8E685861-FD56-F90C-6159-98CCDDADA641}"/>
              </a:ext>
            </a:extLst>
          </p:cNvPr>
          <p:cNvSpPr/>
          <p:nvPr/>
        </p:nvSpPr>
        <p:spPr>
          <a:xfrm>
            <a:off x="7208740" y="4165433"/>
            <a:ext cx="278325" cy="1900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9ECB56-B8DB-C556-79A3-B472C9BC07A7}"/>
              </a:ext>
            </a:extLst>
          </p:cNvPr>
          <p:cNvCxnSpPr/>
          <p:nvPr/>
        </p:nvCxnSpPr>
        <p:spPr>
          <a:xfrm>
            <a:off x="7438938" y="4058966"/>
            <a:ext cx="0" cy="380326"/>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39" name="Right Arrow 38">
            <a:extLst>
              <a:ext uri="{FF2B5EF4-FFF2-40B4-BE49-F238E27FC236}">
                <a16:creationId xmlns:a16="http://schemas.microsoft.com/office/drawing/2014/main" id="{0984014C-0FCA-228F-C8B3-32EF7CF0DE12}"/>
              </a:ext>
            </a:extLst>
          </p:cNvPr>
          <p:cNvSpPr/>
          <p:nvPr/>
        </p:nvSpPr>
        <p:spPr>
          <a:xfrm rot="566799">
            <a:off x="9121674" y="2210763"/>
            <a:ext cx="819299" cy="1503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0831E94-D680-30CC-5BBB-51701524F92E}"/>
              </a:ext>
            </a:extLst>
          </p:cNvPr>
          <p:cNvSpPr txBox="1"/>
          <p:nvPr/>
        </p:nvSpPr>
        <p:spPr>
          <a:xfrm>
            <a:off x="7564046" y="1974217"/>
            <a:ext cx="1511761" cy="369332"/>
          </a:xfrm>
          <a:prstGeom prst="rect">
            <a:avLst/>
          </a:prstGeom>
          <a:solidFill>
            <a:schemeClr val="bg1"/>
          </a:solidFill>
        </p:spPr>
        <p:txBody>
          <a:bodyPr wrap="none" rtlCol="0">
            <a:spAutoFit/>
          </a:bodyPr>
          <a:lstStyle/>
          <a:p>
            <a:r>
              <a:rPr lang="en-US" dirty="0"/>
              <a:t>Training well</a:t>
            </a:r>
          </a:p>
        </p:txBody>
      </p:sp>
      <p:sp>
        <p:nvSpPr>
          <p:cNvPr id="30" name="TextBox 29">
            <a:extLst>
              <a:ext uri="{FF2B5EF4-FFF2-40B4-BE49-F238E27FC236}">
                <a16:creationId xmlns:a16="http://schemas.microsoft.com/office/drawing/2014/main" id="{E93FE05A-9F8C-42C4-9B10-1BA4A0A8B052}"/>
              </a:ext>
            </a:extLst>
          </p:cNvPr>
          <p:cNvSpPr txBox="1"/>
          <p:nvPr/>
        </p:nvSpPr>
        <p:spPr>
          <a:xfrm>
            <a:off x="7388454" y="4251261"/>
            <a:ext cx="654755" cy="307777"/>
          </a:xfrm>
          <a:prstGeom prst="rect">
            <a:avLst/>
          </a:prstGeom>
          <a:noFill/>
        </p:spPr>
        <p:txBody>
          <a:bodyPr wrap="square" rtlCol="0">
            <a:spAutoFit/>
          </a:bodyPr>
          <a:lstStyle/>
          <a:p>
            <a:r>
              <a:rPr lang="en-US" sz="1400" b="1" dirty="0"/>
              <a:t>330</a:t>
            </a:r>
          </a:p>
        </p:txBody>
      </p:sp>
      <p:cxnSp>
        <p:nvCxnSpPr>
          <p:cNvPr id="6" name="Straight Connector 5">
            <a:extLst>
              <a:ext uri="{FF2B5EF4-FFF2-40B4-BE49-F238E27FC236}">
                <a16:creationId xmlns:a16="http://schemas.microsoft.com/office/drawing/2014/main" id="{888C9B3F-6D42-4EE1-90F4-27FF3D0FE4C8}"/>
              </a:ext>
            </a:extLst>
          </p:cNvPr>
          <p:cNvCxnSpPr>
            <a:stCxn id="29" idx="2"/>
          </p:cNvCxnSpPr>
          <p:nvPr/>
        </p:nvCxnSpPr>
        <p:spPr>
          <a:xfrm flipH="1">
            <a:off x="9531323" y="3098773"/>
            <a:ext cx="681977" cy="57397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7B5EC1-0EF5-40A1-BEAA-7C18D6565573}"/>
              </a:ext>
            </a:extLst>
          </p:cNvPr>
          <p:cNvCxnSpPr/>
          <p:nvPr/>
        </p:nvCxnSpPr>
        <p:spPr>
          <a:xfrm flipV="1">
            <a:off x="7826845" y="3672748"/>
            <a:ext cx="1704478" cy="63255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6D54865-D87C-47C6-8324-DEC636F28164}"/>
              </a:ext>
            </a:extLst>
          </p:cNvPr>
          <p:cNvSpPr txBox="1"/>
          <p:nvPr/>
        </p:nvSpPr>
        <p:spPr>
          <a:xfrm>
            <a:off x="8934394" y="3587931"/>
            <a:ext cx="1875835" cy="369332"/>
          </a:xfrm>
          <a:prstGeom prst="rect">
            <a:avLst/>
          </a:prstGeom>
          <a:solidFill>
            <a:schemeClr val="bg1"/>
          </a:solidFill>
        </p:spPr>
        <p:txBody>
          <a:bodyPr wrap="none" rtlCol="0">
            <a:spAutoFit/>
          </a:bodyPr>
          <a:lstStyle/>
          <a:p>
            <a:r>
              <a:rPr lang="en-US" dirty="0"/>
              <a:t>Prediction wells</a:t>
            </a:r>
          </a:p>
        </p:txBody>
      </p:sp>
      <p:sp>
        <p:nvSpPr>
          <p:cNvPr id="4" name="Oval 3">
            <a:extLst>
              <a:ext uri="{FF2B5EF4-FFF2-40B4-BE49-F238E27FC236}">
                <a16:creationId xmlns:a16="http://schemas.microsoft.com/office/drawing/2014/main" id="{0BA7D028-DF70-F192-B2A4-7C8AF31E61D5}"/>
              </a:ext>
            </a:extLst>
          </p:cNvPr>
          <p:cNvSpPr/>
          <p:nvPr/>
        </p:nvSpPr>
        <p:spPr>
          <a:xfrm>
            <a:off x="6944497" y="3672748"/>
            <a:ext cx="2273644" cy="88629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86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2DC48B-9CA6-2113-F350-EF5851D38C74}"/>
              </a:ext>
            </a:extLst>
          </p:cNvPr>
          <p:cNvSpPr>
            <a:spLocks noGrp="1"/>
          </p:cNvSpPr>
          <p:nvPr>
            <p:ph type="sldNum" sz="quarter" idx="12"/>
          </p:nvPr>
        </p:nvSpPr>
        <p:spPr>
          <a:xfrm>
            <a:off x="0" y="6492875"/>
            <a:ext cx="2743200" cy="365125"/>
          </a:xfrm>
        </p:spPr>
        <p:txBody>
          <a:bodyPr/>
          <a:lstStyle/>
          <a:p>
            <a:pPr algn="l"/>
            <a:fld id="{49ABCAEC-7D34-E549-A96E-FCEDAADBE4B0}" type="slidenum">
              <a:rPr lang="en-US" smtClean="0"/>
              <a:pPr algn="l"/>
              <a:t>17</a:t>
            </a:fld>
            <a:endParaRPr lang="en-US" dirty="0"/>
          </a:p>
        </p:txBody>
      </p:sp>
      <p:sp>
        <p:nvSpPr>
          <p:cNvPr id="6" name="TextBox 5">
            <a:extLst>
              <a:ext uri="{FF2B5EF4-FFF2-40B4-BE49-F238E27FC236}">
                <a16:creationId xmlns:a16="http://schemas.microsoft.com/office/drawing/2014/main" id="{9B551DFA-0611-A36E-9CD2-9F030501044C}"/>
              </a:ext>
            </a:extLst>
          </p:cNvPr>
          <p:cNvSpPr txBox="1"/>
          <p:nvPr/>
        </p:nvSpPr>
        <p:spPr>
          <a:xfrm>
            <a:off x="341866" y="182563"/>
            <a:ext cx="6766724"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004DF4"/>
                </a:solidFill>
              </a:rPr>
              <a:t>Applied the MLP model to predict pore pressure in the EI-330 well</a:t>
            </a:r>
          </a:p>
        </p:txBody>
      </p:sp>
      <p:pic>
        <p:nvPicPr>
          <p:cNvPr id="12298" name="Picture 10">
            <a:extLst>
              <a:ext uri="{FF2B5EF4-FFF2-40B4-BE49-F238E27FC236}">
                <a16:creationId xmlns:a16="http://schemas.microsoft.com/office/drawing/2014/main" id="{23DD37B9-8CFB-CFB3-BC5E-35618859D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6587"/>
            <a:ext cx="12192000" cy="603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FEA1CA-17A1-E76C-6AD2-459C159DAC0A}"/>
              </a:ext>
            </a:extLst>
          </p:cNvPr>
          <p:cNvSpPr>
            <a:spLocks noGrp="1"/>
          </p:cNvSpPr>
          <p:nvPr>
            <p:ph type="sldNum" sz="quarter" idx="12"/>
          </p:nvPr>
        </p:nvSpPr>
        <p:spPr/>
        <p:txBody>
          <a:bodyPr/>
          <a:lstStyle/>
          <a:p>
            <a:fld id="{49ABCAEC-7D34-E549-A96E-FCEDAADBE4B0}" type="slidenum">
              <a:rPr lang="en-US" smtClean="0"/>
              <a:t>18</a:t>
            </a:fld>
            <a:endParaRPr lang="en-US"/>
          </a:p>
        </p:txBody>
      </p:sp>
      <p:pic>
        <p:nvPicPr>
          <p:cNvPr id="5" name="Picture 10">
            <a:extLst>
              <a:ext uri="{FF2B5EF4-FFF2-40B4-BE49-F238E27FC236}">
                <a16:creationId xmlns:a16="http://schemas.microsoft.com/office/drawing/2014/main" id="{366447A6-63E6-8E06-B2EB-88816E1710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696"/>
          <a:stretch/>
        </p:blipFill>
        <p:spPr bwMode="auto">
          <a:xfrm>
            <a:off x="372764" y="65303"/>
            <a:ext cx="3470187" cy="67926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F036510E-E942-2EF6-95EE-FA6052EE8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365"/>
          <a:stretch/>
        </p:blipFill>
        <p:spPr bwMode="auto">
          <a:xfrm>
            <a:off x="170056" y="753847"/>
            <a:ext cx="321276" cy="60388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1267BBA-6774-6B31-82EA-8DE42B1A0D33}"/>
              </a:ext>
            </a:extLst>
          </p:cNvPr>
          <p:cNvCxnSpPr>
            <a:cxnSpLocks/>
            <a:endCxn id="10" idx="1"/>
          </p:cNvCxnSpPr>
          <p:nvPr/>
        </p:nvCxnSpPr>
        <p:spPr>
          <a:xfrm flipV="1">
            <a:off x="1945758" y="1412174"/>
            <a:ext cx="3574773" cy="1883919"/>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0F1FA2F0-519E-8BAD-B056-521625EAE3B5}"/>
              </a:ext>
            </a:extLst>
          </p:cNvPr>
          <p:cNvSpPr txBox="1"/>
          <p:nvPr/>
        </p:nvSpPr>
        <p:spPr>
          <a:xfrm>
            <a:off x="5520531" y="1048711"/>
            <a:ext cx="61801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Good agreement between the predicted pore pressure using ML and the measured pore pressure </a:t>
            </a:r>
          </a:p>
          <a:p>
            <a:endParaRPr lang="en-US" dirty="0"/>
          </a:p>
        </p:txBody>
      </p:sp>
      <p:cxnSp>
        <p:nvCxnSpPr>
          <p:cNvPr id="13" name="Straight Arrow Connector 12">
            <a:extLst>
              <a:ext uri="{FF2B5EF4-FFF2-40B4-BE49-F238E27FC236}">
                <a16:creationId xmlns:a16="http://schemas.microsoft.com/office/drawing/2014/main" id="{737C1E07-4B0A-F510-455F-FEBE210D0CD9}"/>
              </a:ext>
            </a:extLst>
          </p:cNvPr>
          <p:cNvCxnSpPr>
            <a:cxnSpLocks/>
          </p:cNvCxnSpPr>
          <p:nvPr/>
        </p:nvCxnSpPr>
        <p:spPr>
          <a:xfrm flipV="1">
            <a:off x="2531141" y="3023868"/>
            <a:ext cx="3199089" cy="137631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2AEC5897-E252-468A-84AC-1CA729C373E6}"/>
              </a:ext>
            </a:extLst>
          </p:cNvPr>
          <p:cNvSpPr txBox="1"/>
          <p:nvPr/>
        </p:nvSpPr>
        <p:spPr>
          <a:xfrm>
            <a:off x="5730230" y="2789235"/>
            <a:ext cx="61801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Predicted pressure using ML underpredicted  </a:t>
            </a:r>
          </a:p>
          <a:p>
            <a:endParaRPr lang="en-US" dirty="0"/>
          </a:p>
        </p:txBody>
      </p:sp>
      <p:cxnSp>
        <p:nvCxnSpPr>
          <p:cNvPr id="16" name="Straight Arrow Connector 15">
            <a:extLst>
              <a:ext uri="{FF2B5EF4-FFF2-40B4-BE49-F238E27FC236}">
                <a16:creationId xmlns:a16="http://schemas.microsoft.com/office/drawing/2014/main" id="{F8969A50-B4C6-41C2-88BE-1DA370D935CE}"/>
              </a:ext>
            </a:extLst>
          </p:cNvPr>
          <p:cNvCxnSpPr>
            <a:cxnSpLocks/>
          </p:cNvCxnSpPr>
          <p:nvPr/>
        </p:nvCxnSpPr>
        <p:spPr>
          <a:xfrm flipV="1">
            <a:off x="2828789" y="4642964"/>
            <a:ext cx="2901441" cy="161967"/>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F5574375-4690-80C1-5EEC-3F663F443D1D}"/>
              </a:ext>
            </a:extLst>
          </p:cNvPr>
          <p:cNvSpPr txBox="1"/>
          <p:nvPr/>
        </p:nvSpPr>
        <p:spPr>
          <a:xfrm>
            <a:off x="5520529" y="4228444"/>
            <a:ext cx="61801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Good agreement between the predicted pore pressure using ML and the measured pore pressure </a:t>
            </a:r>
          </a:p>
          <a:p>
            <a:endParaRPr lang="en-US" dirty="0"/>
          </a:p>
        </p:txBody>
      </p:sp>
    </p:spTree>
    <p:extLst>
      <p:ext uri="{BB962C8B-B14F-4D97-AF65-F5344CB8AC3E}">
        <p14:creationId xmlns:p14="http://schemas.microsoft.com/office/powerpoint/2010/main" val="42619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4A32-BB51-00AC-03DE-79EF514C1D91}"/>
              </a:ext>
            </a:extLst>
          </p:cNvPr>
          <p:cNvSpPr>
            <a:spLocks noGrp="1"/>
          </p:cNvSpPr>
          <p:nvPr>
            <p:ph type="title"/>
          </p:nvPr>
        </p:nvSpPr>
        <p:spPr>
          <a:xfrm>
            <a:off x="565149" y="0"/>
            <a:ext cx="7335835" cy="645547"/>
          </a:xfrm>
        </p:spPr>
        <p:txBody>
          <a:bodyPr>
            <a:normAutofit fontScale="90000"/>
          </a:bodyPr>
          <a:lstStyle/>
          <a:p>
            <a:r>
              <a:rPr lang="en-US" b="1" u="sng" dirty="0"/>
              <a:t>Conclusion &amp; Thoughts</a:t>
            </a:r>
          </a:p>
        </p:txBody>
      </p:sp>
      <p:sp>
        <p:nvSpPr>
          <p:cNvPr id="3" name="Content Placeholder 2">
            <a:extLst>
              <a:ext uri="{FF2B5EF4-FFF2-40B4-BE49-F238E27FC236}">
                <a16:creationId xmlns:a16="http://schemas.microsoft.com/office/drawing/2014/main" id="{EAD59A71-3BED-51AD-9821-1706C35186BB}"/>
              </a:ext>
            </a:extLst>
          </p:cNvPr>
          <p:cNvSpPr>
            <a:spLocks noGrp="1"/>
          </p:cNvSpPr>
          <p:nvPr>
            <p:ph idx="1"/>
          </p:nvPr>
        </p:nvSpPr>
        <p:spPr>
          <a:xfrm>
            <a:off x="429225" y="645547"/>
            <a:ext cx="10617716" cy="6321061"/>
          </a:xfrm>
        </p:spPr>
        <p:txBody>
          <a:bodyPr>
            <a:noAutofit/>
          </a:bodyPr>
          <a:lstStyle/>
          <a:p>
            <a:pPr algn="just">
              <a:lnSpc>
                <a:spcPct val="150000"/>
              </a:lnSpc>
            </a:pPr>
            <a:r>
              <a:rPr lang="en-US" sz="1800" dirty="0"/>
              <a:t>Machine Learning is a data driven field and the accuracy of result is highly dependent on the quality and quantity of training data. </a:t>
            </a:r>
          </a:p>
          <a:p>
            <a:pPr algn="just">
              <a:lnSpc>
                <a:spcPct val="150000"/>
              </a:lnSpc>
            </a:pPr>
            <a:r>
              <a:rPr lang="en-US" sz="1800" dirty="0">
                <a:solidFill>
                  <a:srgbClr val="004DF4"/>
                </a:solidFill>
              </a:rPr>
              <a:t>Pressure prediction at EI-330 not as perfect as prediction at EI-298</a:t>
            </a:r>
          </a:p>
          <a:p>
            <a:pPr lvl="1" algn="just">
              <a:lnSpc>
                <a:spcPct val="150000"/>
              </a:lnSpc>
            </a:pPr>
            <a:r>
              <a:rPr lang="en-US" sz="1800" dirty="0">
                <a:solidFill>
                  <a:srgbClr val="004DF4"/>
                </a:solidFill>
              </a:rPr>
              <a:t>EI-298 is a nearby well to the training well, EI-281. The Geology is similar, hence easier for the model to accurately predict the pore pressure</a:t>
            </a:r>
          </a:p>
          <a:p>
            <a:pPr lvl="1" algn="just">
              <a:lnSpc>
                <a:spcPct val="150000"/>
              </a:lnSpc>
            </a:pPr>
            <a:r>
              <a:rPr lang="en-US" sz="1800" dirty="0">
                <a:solidFill>
                  <a:srgbClr val="004DF4"/>
                </a:solidFill>
              </a:rPr>
              <a:t>EI-330 Is farther and possibly the Geology of the area is quite different. </a:t>
            </a:r>
          </a:p>
          <a:p>
            <a:pPr lvl="1" algn="just">
              <a:lnSpc>
                <a:spcPct val="150000"/>
              </a:lnSpc>
            </a:pPr>
            <a:r>
              <a:rPr lang="en-US" sz="1800" dirty="0">
                <a:solidFill>
                  <a:srgbClr val="004DF4"/>
                </a:solidFill>
              </a:rPr>
              <a:t>Therefore, in order to build a robust model capable of predicting pore pressure across, a block, field, or basin, we need diverse datasets that cover a reasonable portion of the block, field, or basin. </a:t>
            </a:r>
          </a:p>
          <a:p>
            <a:pPr algn="just">
              <a:lnSpc>
                <a:spcPct val="150000"/>
              </a:lnSpc>
            </a:pPr>
            <a:r>
              <a:rPr lang="en-US" sz="1800" dirty="0">
                <a:solidFill>
                  <a:srgbClr val="00B100"/>
                </a:solidFill>
              </a:rPr>
              <a:t>Future work would be geared towards adding more data from other region and observe if the data is able to generalize better.</a:t>
            </a:r>
          </a:p>
          <a:p>
            <a:pPr algn="just">
              <a:lnSpc>
                <a:spcPct val="150000"/>
              </a:lnSpc>
            </a:pPr>
            <a:r>
              <a:rPr lang="en-US" sz="1800" dirty="0">
                <a:solidFill>
                  <a:srgbClr val="00B100"/>
                </a:solidFill>
              </a:rPr>
              <a:t>Also, future work would involve increasing model complexity and adding more features such as drilling data and other engineered features that could improve the performance of the model.</a:t>
            </a:r>
          </a:p>
          <a:p>
            <a:pPr algn="just">
              <a:lnSpc>
                <a:spcPct val="150000"/>
              </a:lnSpc>
            </a:pPr>
            <a:endParaRPr lang="en-US" sz="1800" dirty="0"/>
          </a:p>
        </p:txBody>
      </p:sp>
      <p:sp>
        <p:nvSpPr>
          <p:cNvPr id="5" name="Slide Number Placeholder 4">
            <a:extLst>
              <a:ext uri="{FF2B5EF4-FFF2-40B4-BE49-F238E27FC236}">
                <a16:creationId xmlns:a16="http://schemas.microsoft.com/office/drawing/2014/main" id="{05C319EF-4DFD-F71F-10E7-204F7D0D9567}"/>
              </a:ext>
            </a:extLst>
          </p:cNvPr>
          <p:cNvSpPr>
            <a:spLocks noGrp="1"/>
          </p:cNvSpPr>
          <p:nvPr>
            <p:ph type="sldNum" sz="quarter" idx="12"/>
          </p:nvPr>
        </p:nvSpPr>
        <p:spPr/>
        <p:txBody>
          <a:bodyPr/>
          <a:lstStyle/>
          <a:p>
            <a:fld id="{49ABCAEC-7D34-E549-A96E-FCEDAADBE4B0}" type="slidenum">
              <a:rPr lang="en-US" smtClean="0"/>
              <a:t>19</a:t>
            </a:fld>
            <a:endParaRPr lang="en-US"/>
          </a:p>
        </p:txBody>
      </p:sp>
    </p:spTree>
    <p:extLst>
      <p:ext uri="{BB962C8B-B14F-4D97-AF65-F5344CB8AC3E}">
        <p14:creationId xmlns:p14="http://schemas.microsoft.com/office/powerpoint/2010/main" val="65047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2152-2061-245E-7D89-97EAF924F20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0D00B06-5609-D7F9-7E8D-26E3FC8A49B7}"/>
              </a:ext>
            </a:extLst>
          </p:cNvPr>
          <p:cNvSpPr>
            <a:spLocks noGrp="1"/>
          </p:cNvSpPr>
          <p:nvPr>
            <p:ph idx="1"/>
          </p:nvPr>
        </p:nvSpPr>
        <p:spPr>
          <a:xfrm>
            <a:off x="1063752" y="1848275"/>
            <a:ext cx="10058400" cy="4050792"/>
          </a:xfrm>
        </p:spPr>
        <p:txBody>
          <a:bodyPr>
            <a:normAutofit fontScale="85000" lnSpcReduction="10000"/>
          </a:bodyPr>
          <a:lstStyle/>
          <a:p>
            <a:pPr>
              <a:lnSpc>
                <a:spcPct val="200000"/>
              </a:lnSpc>
            </a:pPr>
            <a:r>
              <a:rPr lang="en-US" dirty="0"/>
              <a:t>Build a machine learning model to predict pore pressure using three well logs input</a:t>
            </a:r>
          </a:p>
          <a:p>
            <a:pPr lvl="1">
              <a:lnSpc>
                <a:spcPct val="200000"/>
              </a:lnSpc>
            </a:pPr>
            <a:r>
              <a:rPr lang="en-US" dirty="0"/>
              <a:t>Train model based on data from an exploration well, EI-281.</a:t>
            </a:r>
          </a:p>
          <a:p>
            <a:pPr lvl="1">
              <a:lnSpc>
                <a:spcPct val="200000"/>
              </a:lnSpc>
            </a:pPr>
            <a:r>
              <a:rPr lang="en-US" dirty="0"/>
              <a:t>Apply model to predict pore pressure in an unseen nearby well, EI-298.</a:t>
            </a:r>
          </a:p>
          <a:p>
            <a:pPr lvl="1">
              <a:lnSpc>
                <a:spcPct val="200000"/>
              </a:lnSpc>
            </a:pPr>
            <a:r>
              <a:rPr lang="en-US" dirty="0"/>
              <a:t>Compare prediction to the actual pore pressure in the prediction well.</a:t>
            </a:r>
          </a:p>
          <a:p>
            <a:pPr lvl="1">
              <a:lnSpc>
                <a:spcPct val="200000"/>
              </a:lnSpc>
            </a:pPr>
            <a:r>
              <a:rPr lang="en-US" dirty="0"/>
              <a:t>Apply model to predict pressure in a distant well</a:t>
            </a:r>
          </a:p>
        </p:txBody>
      </p:sp>
      <p:sp>
        <p:nvSpPr>
          <p:cNvPr id="5" name="Slide Number Placeholder 4">
            <a:extLst>
              <a:ext uri="{FF2B5EF4-FFF2-40B4-BE49-F238E27FC236}">
                <a16:creationId xmlns:a16="http://schemas.microsoft.com/office/drawing/2014/main" id="{F6A8847A-EDFD-B042-80E0-1A33446974AB}"/>
              </a:ext>
            </a:extLst>
          </p:cNvPr>
          <p:cNvSpPr>
            <a:spLocks noGrp="1"/>
          </p:cNvSpPr>
          <p:nvPr>
            <p:ph type="sldNum" sz="quarter" idx="12"/>
          </p:nvPr>
        </p:nvSpPr>
        <p:spPr/>
        <p:txBody>
          <a:bodyPr/>
          <a:lstStyle/>
          <a:p>
            <a:fld id="{49ABCAEC-7D34-E549-A96E-FCEDAADBE4B0}" type="slidenum">
              <a:rPr lang="en-US" smtClean="0"/>
              <a:t>2</a:t>
            </a:fld>
            <a:endParaRPr lang="en-US"/>
          </a:p>
        </p:txBody>
      </p:sp>
    </p:spTree>
    <p:extLst>
      <p:ext uri="{BB962C8B-B14F-4D97-AF65-F5344CB8AC3E}">
        <p14:creationId xmlns:p14="http://schemas.microsoft.com/office/powerpoint/2010/main" val="277067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7790-D33C-D8A5-3601-D99D7248BA39}"/>
              </a:ext>
            </a:extLst>
          </p:cNvPr>
          <p:cNvSpPr>
            <a:spLocks noGrp="1"/>
          </p:cNvSpPr>
          <p:nvPr>
            <p:ph type="title"/>
          </p:nvPr>
        </p:nvSpPr>
        <p:spPr>
          <a:xfrm>
            <a:off x="2565400" y="1988058"/>
            <a:ext cx="6819900" cy="2881884"/>
          </a:xfrm>
        </p:spPr>
        <p:txBody>
          <a:bodyPr>
            <a:normAutofit/>
          </a:bodyPr>
          <a:lstStyle/>
          <a:p>
            <a:pPr algn="ctr"/>
            <a:r>
              <a:rPr lang="en-US" dirty="0"/>
              <a:t>THANK YOU</a:t>
            </a:r>
            <a:br>
              <a:rPr lang="en-US" dirty="0"/>
            </a:br>
            <a:br>
              <a:rPr lang="en-US" dirty="0"/>
            </a:br>
            <a:br>
              <a:rPr lang="en-US" dirty="0"/>
            </a:br>
            <a:r>
              <a:rPr lang="en-US" dirty="0"/>
              <a:t>ANY QUESTIONS?</a:t>
            </a:r>
          </a:p>
        </p:txBody>
      </p:sp>
      <p:sp>
        <p:nvSpPr>
          <p:cNvPr id="4" name="Slide Number Placeholder 3">
            <a:extLst>
              <a:ext uri="{FF2B5EF4-FFF2-40B4-BE49-F238E27FC236}">
                <a16:creationId xmlns:a16="http://schemas.microsoft.com/office/drawing/2014/main" id="{FA3E2C3F-C339-0348-A654-8ACA72B80F5A}"/>
              </a:ext>
            </a:extLst>
          </p:cNvPr>
          <p:cNvSpPr>
            <a:spLocks noGrp="1"/>
          </p:cNvSpPr>
          <p:nvPr>
            <p:ph type="sldNum" sz="quarter" idx="12"/>
          </p:nvPr>
        </p:nvSpPr>
        <p:spPr/>
        <p:txBody>
          <a:bodyPr/>
          <a:lstStyle/>
          <a:p>
            <a:fld id="{49ABCAEC-7D34-E549-A96E-FCEDAADBE4B0}" type="slidenum">
              <a:rPr lang="en-US" smtClean="0"/>
              <a:t>20</a:t>
            </a:fld>
            <a:endParaRPr lang="en-US"/>
          </a:p>
        </p:txBody>
      </p:sp>
    </p:spTree>
    <p:extLst>
      <p:ext uri="{BB962C8B-B14F-4D97-AF65-F5344CB8AC3E}">
        <p14:creationId xmlns:p14="http://schemas.microsoft.com/office/powerpoint/2010/main" val="426167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A4F0-236D-7F7E-2679-9CCB6F3FFBEC}"/>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523D2EB1-151B-DBF5-38AC-6A3B62776AFA}"/>
              </a:ext>
            </a:extLst>
          </p:cNvPr>
          <p:cNvSpPr>
            <a:spLocks noGrp="1"/>
          </p:cNvSpPr>
          <p:nvPr>
            <p:ph idx="1"/>
          </p:nvPr>
        </p:nvSpPr>
        <p:spPr>
          <a:xfrm>
            <a:off x="565150" y="1842516"/>
            <a:ext cx="10471150" cy="3601212"/>
          </a:xfrm>
        </p:spPr>
        <p:txBody>
          <a:bodyPr/>
          <a:lstStyle/>
          <a:p>
            <a:pPr>
              <a:lnSpc>
                <a:spcPct val="200000"/>
              </a:lnSpc>
            </a:pPr>
            <a:r>
              <a:rPr lang="en-US" dirty="0"/>
              <a:t>Accurate prediction of pore pressure helps to increase the likelihood of exploration success and decrease drilling and development costs.</a:t>
            </a:r>
          </a:p>
          <a:p>
            <a:pPr>
              <a:lnSpc>
                <a:spcPct val="200000"/>
              </a:lnSpc>
            </a:pPr>
            <a:endParaRPr lang="en-US" dirty="0"/>
          </a:p>
        </p:txBody>
      </p:sp>
      <p:sp>
        <p:nvSpPr>
          <p:cNvPr id="4" name="Slide Number Placeholder 3">
            <a:extLst>
              <a:ext uri="{FF2B5EF4-FFF2-40B4-BE49-F238E27FC236}">
                <a16:creationId xmlns:a16="http://schemas.microsoft.com/office/drawing/2014/main" id="{F6F4B9E7-B57C-85B7-8784-7EA31607D97A}"/>
              </a:ext>
            </a:extLst>
          </p:cNvPr>
          <p:cNvSpPr>
            <a:spLocks noGrp="1"/>
          </p:cNvSpPr>
          <p:nvPr>
            <p:ph type="sldNum" sz="quarter" idx="12"/>
          </p:nvPr>
        </p:nvSpPr>
        <p:spPr/>
        <p:txBody>
          <a:bodyPr/>
          <a:lstStyle/>
          <a:p>
            <a:fld id="{49ABCAEC-7D34-E549-A96E-FCEDAADBE4B0}" type="slidenum">
              <a:rPr lang="en-US" smtClean="0"/>
              <a:t>3</a:t>
            </a:fld>
            <a:endParaRPr lang="en-US"/>
          </a:p>
        </p:txBody>
      </p:sp>
    </p:spTree>
    <p:extLst>
      <p:ext uri="{BB962C8B-B14F-4D97-AF65-F5344CB8AC3E}">
        <p14:creationId xmlns:p14="http://schemas.microsoft.com/office/powerpoint/2010/main" val="401592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F859-0A17-FC8B-9B01-B556C8EDD3CB}"/>
              </a:ext>
            </a:extLst>
          </p:cNvPr>
          <p:cNvSpPr>
            <a:spLocks noGrp="1"/>
          </p:cNvSpPr>
          <p:nvPr>
            <p:ph type="title"/>
          </p:nvPr>
        </p:nvSpPr>
        <p:spPr/>
        <p:txBody>
          <a:bodyP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5D8B997B-0D72-33EA-58C3-A6C3EB29E449}"/>
              </a:ext>
            </a:extLst>
          </p:cNvPr>
          <p:cNvGraphicFramePr>
            <a:graphicFrameLocks noGrp="1"/>
          </p:cNvGraphicFramePr>
          <p:nvPr>
            <p:ph idx="1"/>
            <p:extLst>
              <p:ext uri="{D42A27DB-BD31-4B8C-83A1-F6EECF244321}">
                <p14:modId xmlns:p14="http://schemas.microsoft.com/office/powerpoint/2010/main" val="3495476000"/>
              </p:ext>
            </p:extLst>
          </p:nvPr>
        </p:nvGraphicFramePr>
        <p:xfrm>
          <a:off x="969428" y="1797018"/>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B220DBD-8234-9D8F-9DC2-EE0EE9F6FA0A}"/>
              </a:ext>
            </a:extLst>
          </p:cNvPr>
          <p:cNvSpPr>
            <a:spLocks noGrp="1"/>
          </p:cNvSpPr>
          <p:nvPr>
            <p:ph type="sldNum" sz="quarter" idx="12"/>
          </p:nvPr>
        </p:nvSpPr>
        <p:spPr/>
        <p:txBody>
          <a:bodyPr/>
          <a:lstStyle/>
          <a:p>
            <a:fld id="{49ABCAEC-7D34-E549-A96E-FCEDAADBE4B0}" type="slidenum">
              <a:rPr lang="en-US" smtClean="0"/>
              <a:t>4</a:t>
            </a:fld>
            <a:endParaRPr lang="en-US"/>
          </a:p>
        </p:txBody>
      </p:sp>
    </p:spTree>
    <p:extLst>
      <p:ext uri="{BB962C8B-B14F-4D97-AF65-F5344CB8AC3E}">
        <p14:creationId xmlns:p14="http://schemas.microsoft.com/office/powerpoint/2010/main" val="311238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4AEF-A458-1DBE-B630-BD698727C01E}"/>
              </a:ext>
            </a:extLst>
          </p:cNvPr>
          <p:cNvSpPr>
            <a:spLocks noGrp="1"/>
          </p:cNvSpPr>
          <p:nvPr>
            <p:ph type="title"/>
          </p:nvPr>
        </p:nvSpPr>
        <p:spPr>
          <a:xfrm>
            <a:off x="0" y="0"/>
            <a:ext cx="7335835" cy="1268984"/>
          </a:xfrm>
        </p:spPr>
        <p:txBody>
          <a:bodyPr/>
          <a:lstStyle/>
          <a:p>
            <a:r>
              <a:rPr lang="en-US" dirty="0"/>
              <a:t>Introduction - Study Area</a:t>
            </a:r>
          </a:p>
        </p:txBody>
      </p:sp>
      <p:sp>
        <p:nvSpPr>
          <p:cNvPr id="5" name="Slide Number Placeholder 4">
            <a:extLst>
              <a:ext uri="{FF2B5EF4-FFF2-40B4-BE49-F238E27FC236}">
                <a16:creationId xmlns:a16="http://schemas.microsoft.com/office/drawing/2014/main" id="{9384DE48-C807-BD97-9255-937D0D59FF37}"/>
              </a:ext>
            </a:extLst>
          </p:cNvPr>
          <p:cNvSpPr>
            <a:spLocks noGrp="1"/>
          </p:cNvSpPr>
          <p:nvPr>
            <p:ph type="sldNum" sz="quarter" idx="12"/>
          </p:nvPr>
        </p:nvSpPr>
        <p:spPr/>
        <p:txBody>
          <a:bodyPr/>
          <a:lstStyle/>
          <a:p>
            <a:fld id="{49ABCAEC-7D34-E549-A96E-FCEDAADBE4B0}" type="slidenum">
              <a:rPr lang="en-US" smtClean="0"/>
              <a:t>5</a:t>
            </a:fld>
            <a:endParaRPr lang="en-US"/>
          </a:p>
        </p:txBody>
      </p:sp>
      <p:pic>
        <p:nvPicPr>
          <p:cNvPr id="19" name="Picture 18">
            <a:extLst>
              <a:ext uri="{FF2B5EF4-FFF2-40B4-BE49-F238E27FC236}">
                <a16:creationId xmlns:a16="http://schemas.microsoft.com/office/drawing/2014/main" id="{77844F72-9F7D-FDEF-4619-A08ABA278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966" y="2100784"/>
            <a:ext cx="5023654" cy="3657878"/>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3">
            <a:extLst>
              <a:ext uri="{FF2B5EF4-FFF2-40B4-BE49-F238E27FC236}">
                <a16:creationId xmlns:a16="http://schemas.microsoft.com/office/drawing/2014/main" id="{80C83DCF-BDC4-75DC-C9B1-C0C99D1C1E78}"/>
              </a:ext>
            </a:extLst>
          </p:cNvPr>
          <p:cNvSpPr/>
          <p:nvPr/>
        </p:nvSpPr>
        <p:spPr>
          <a:xfrm rot="7574886">
            <a:off x="2247372" y="2726987"/>
            <a:ext cx="522822" cy="2046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7E5594C-377C-793D-1FA8-A7CF07E71588}"/>
              </a:ext>
            </a:extLst>
          </p:cNvPr>
          <p:cNvCxnSpPr>
            <a:cxnSpLocks/>
          </p:cNvCxnSpPr>
          <p:nvPr/>
        </p:nvCxnSpPr>
        <p:spPr>
          <a:xfrm>
            <a:off x="2336875" y="3329951"/>
            <a:ext cx="3574269" cy="1846927"/>
          </a:xfrm>
          <a:prstGeom prst="line">
            <a:avLst/>
          </a:prstGeom>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BAA5DE98-DA50-6EF8-1A7A-95A9133A2E96}"/>
              </a:ext>
            </a:extLst>
          </p:cNvPr>
          <p:cNvCxnSpPr>
            <a:cxnSpLocks/>
          </p:cNvCxnSpPr>
          <p:nvPr/>
        </p:nvCxnSpPr>
        <p:spPr>
          <a:xfrm flipV="1">
            <a:off x="2336875" y="1824206"/>
            <a:ext cx="3574269" cy="1315285"/>
          </a:xfrm>
          <a:prstGeom prst="line">
            <a:avLst/>
          </a:prstGeom>
          <a:ln/>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954B94A4-4DDF-8B1D-C80D-A816F45010B2}"/>
              </a:ext>
            </a:extLst>
          </p:cNvPr>
          <p:cNvSpPr/>
          <p:nvPr/>
        </p:nvSpPr>
        <p:spPr>
          <a:xfrm>
            <a:off x="7561208" y="4342410"/>
            <a:ext cx="190740" cy="1900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80CD229-9C3C-6A79-F1CE-0F4BB394A565}"/>
              </a:ext>
            </a:extLst>
          </p:cNvPr>
          <p:cNvGrpSpPr/>
          <p:nvPr/>
        </p:nvGrpSpPr>
        <p:grpSpPr>
          <a:xfrm>
            <a:off x="5911144" y="1842959"/>
            <a:ext cx="6062472" cy="3626312"/>
            <a:chOff x="5746044" y="1146207"/>
            <a:chExt cx="6062472" cy="3626312"/>
          </a:xfrm>
        </p:grpSpPr>
        <p:pic>
          <p:nvPicPr>
            <p:cNvPr id="25" name="Picture 4">
              <a:extLst>
                <a:ext uri="{FF2B5EF4-FFF2-40B4-BE49-F238E27FC236}">
                  <a16:creationId xmlns:a16="http://schemas.microsoft.com/office/drawing/2014/main" id="{2C25C278-0DF6-2ACC-56DF-F6A7D8F17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044" y="1146207"/>
              <a:ext cx="6062472" cy="342661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F731C074-F835-2F84-64F1-11471577AD99}"/>
                </a:ext>
              </a:extLst>
            </p:cNvPr>
            <p:cNvCxnSpPr>
              <a:cxnSpLocks/>
            </p:cNvCxnSpPr>
            <p:nvPr/>
          </p:nvCxnSpPr>
          <p:spPr>
            <a:xfrm>
              <a:off x="6437745" y="4495520"/>
              <a:ext cx="958363"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B2E101A-6387-D642-CC81-0A801483150F}"/>
                </a:ext>
              </a:extLst>
            </p:cNvPr>
            <p:cNvSpPr txBox="1"/>
            <p:nvPr/>
          </p:nvSpPr>
          <p:spPr>
            <a:xfrm>
              <a:off x="6629026" y="4495520"/>
              <a:ext cx="575799" cy="276999"/>
            </a:xfrm>
            <a:prstGeom prst="rect">
              <a:avLst/>
            </a:prstGeom>
            <a:noFill/>
          </p:spPr>
          <p:txBody>
            <a:bodyPr wrap="none" rtlCol="0">
              <a:spAutoFit/>
            </a:bodyPr>
            <a:lstStyle/>
            <a:p>
              <a:r>
                <a:rPr lang="en-US" sz="1200" b="1"/>
                <a:t>10 km</a:t>
              </a:r>
            </a:p>
          </p:txBody>
        </p:sp>
        <p:sp>
          <p:nvSpPr>
            <p:cNvPr id="28" name="TextBox 27">
              <a:extLst>
                <a:ext uri="{FF2B5EF4-FFF2-40B4-BE49-F238E27FC236}">
                  <a16:creationId xmlns:a16="http://schemas.microsoft.com/office/drawing/2014/main" id="{33B43601-4249-8FF5-F29A-0B6F39723F86}"/>
                </a:ext>
              </a:extLst>
            </p:cNvPr>
            <p:cNvSpPr txBox="1"/>
            <p:nvPr/>
          </p:nvSpPr>
          <p:spPr>
            <a:xfrm>
              <a:off x="9794962" y="1674911"/>
              <a:ext cx="654755" cy="307777"/>
            </a:xfrm>
            <a:prstGeom prst="rect">
              <a:avLst/>
            </a:prstGeom>
            <a:noFill/>
          </p:spPr>
          <p:txBody>
            <a:bodyPr wrap="square" rtlCol="0">
              <a:spAutoFit/>
            </a:bodyPr>
            <a:lstStyle/>
            <a:p>
              <a:r>
                <a:rPr lang="en-US" sz="1400" b="1">
                  <a:solidFill>
                    <a:schemeClr val="bg1">
                      <a:lumMod val="50000"/>
                    </a:schemeClr>
                  </a:solidFill>
                </a:rPr>
                <a:t>281</a:t>
              </a:r>
            </a:p>
          </p:txBody>
        </p:sp>
        <p:sp>
          <p:nvSpPr>
            <p:cNvPr id="29" name="TextBox 28">
              <a:extLst>
                <a:ext uri="{FF2B5EF4-FFF2-40B4-BE49-F238E27FC236}">
                  <a16:creationId xmlns:a16="http://schemas.microsoft.com/office/drawing/2014/main" id="{66F6D81B-6CD8-BF39-F7FD-70F4970012E5}"/>
                </a:ext>
              </a:extLst>
            </p:cNvPr>
            <p:cNvSpPr txBox="1"/>
            <p:nvPr/>
          </p:nvSpPr>
          <p:spPr>
            <a:xfrm>
              <a:off x="9794962" y="2321359"/>
              <a:ext cx="654755" cy="307777"/>
            </a:xfrm>
            <a:prstGeom prst="rect">
              <a:avLst/>
            </a:prstGeom>
            <a:noFill/>
          </p:spPr>
          <p:txBody>
            <a:bodyPr wrap="square" rtlCol="0">
              <a:spAutoFit/>
            </a:bodyPr>
            <a:lstStyle/>
            <a:p>
              <a:r>
                <a:rPr lang="en-US" sz="1400" b="1"/>
                <a:t>298</a:t>
              </a:r>
            </a:p>
          </p:txBody>
        </p:sp>
      </p:grpSp>
      <p:sp>
        <p:nvSpPr>
          <p:cNvPr id="33" name="Rectangle 32">
            <a:extLst>
              <a:ext uri="{FF2B5EF4-FFF2-40B4-BE49-F238E27FC236}">
                <a16:creationId xmlns:a16="http://schemas.microsoft.com/office/drawing/2014/main" id="{8E685861-FD56-F90C-6159-98CCDDADA641}"/>
              </a:ext>
            </a:extLst>
          </p:cNvPr>
          <p:cNvSpPr/>
          <p:nvPr/>
        </p:nvSpPr>
        <p:spPr>
          <a:xfrm>
            <a:off x="7282881" y="4392547"/>
            <a:ext cx="394664" cy="1900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9ECB56-B8DB-C556-79A3-B472C9BC07A7}"/>
              </a:ext>
            </a:extLst>
          </p:cNvPr>
          <p:cNvCxnSpPr/>
          <p:nvPr/>
        </p:nvCxnSpPr>
        <p:spPr>
          <a:xfrm>
            <a:off x="7513078" y="4286081"/>
            <a:ext cx="0" cy="380326"/>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39" name="Right Arrow 38">
            <a:extLst>
              <a:ext uri="{FF2B5EF4-FFF2-40B4-BE49-F238E27FC236}">
                <a16:creationId xmlns:a16="http://schemas.microsoft.com/office/drawing/2014/main" id="{0984014C-0FCA-228F-C8B3-32EF7CF0DE12}"/>
              </a:ext>
            </a:extLst>
          </p:cNvPr>
          <p:cNvSpPr/>
          <p:nvPr/>
        </p:nvSpPr>
        <p:spPr>
          <a:xfrm rot="566799">
            <a:off x="9195814" y="2437878"/>
            <a:ext cx="819299" cy="1503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0831E94-D680-30CC-5BBB-51701524F92E}"/>
              </a:ext>
            </a:extLst>
          </p:cNvPr>
          <p:cNvSpPr txBox="1"/>
          <p:nvPr/>
        </p:nvSpPr>
        <p:spPr>
          <a:xfrm>
            <a:off x="7638186" y="2201332"/>
            <a:ext cx="1511761" cy="369332"/>
          </a:xfrm>
          <a:prstGeom prst="rect">
            <a:avLst/>
          </a:prstGeom>
          <a:solidFill>
            <a:schemeClr val="bg1"/>
          </a:solidFill>
        </p:spPr>
        <p:txBody>
          <a:bodyPr wrap="none" rtlCol="0">
            <a:spAutoFit/>
          </a:bodyPr>
          <a:lstStyle/>
          <a:p>
            <a:r>
              <a:rPr lang="en-US" dirty="0"/>
              <a:t>Training well</a:t>
            </a:r>
          </a:p>
        </p:txBody>
      </p:sp>
      <p:sp>
        <p:nvSpPr>
          <p:cNvPr id="41" name="Right Arrow 40">
            <a:extLst>
              <a:ext uri="{FF2B5EF4-FFF2-40B4-BE49-F238E27FC236}">
                <a16:creationId xmlns:a16="http://schemas.microsoft.com/office/drawing/2014/main" id="{986FBB6A-B014-E33F-36D4-EEC45F471089}"/>
              </a:ext>
            </a:extLst>
          </p:cNvPr>
          <p:cNvSpPr/>
          <p:nvPr/>
        </p:nvSpPr>
        <p:spPr>
          <a:xfrm rot="19914875">
            <a:off x="9381566" y="3426040"/>
            <a:ext cx="819299" cy="150354"/>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0C56DA5-B136-C1D0-5C66-D617D6C417C3}"/>
              </a:ext>
            </a:extLst>
          </p:cNvPr>
          <p:cNvSpPr txBox="1"/>
          <p:nvPr/>
        </p:nvSpPr>
        <p:spPr>
          <a:xfrm>
            <a:off x="7664535" y="3520859"/>
            <a:ext cx="1748684" cy="369332"/>
          </a:xfrm>
          <a:prstGeom prst="rect">
            <a:avLst/>
          </a:prstGeom>
          <a:solidFill>
            <a:schemeClr val="bg1"/>
          </a:solidFill>
        </p:spPr>
        <p:txBody>
          <a:bodyPr wrap="none" rtlCol="0">
            <a:spAutoFit/>
          </a:bodyPr>
          <a:lstStyle/>
          <a:p>
            <a:r>
              <a:rPr lang="en-US" dirty="0"/>
              <a:t>Prediction well</a:t>
            </a:r>
          </a:p>
        </p:txBody>
      </p:sp>
      <p:sp>
        <p:nvSpPr>
          <p:cNvPr id="3" name="TextBox 2">
            <a:extLst>
              <a:ext uri="{FF2B5EF4-FFF2-40B4-BE49-F238E27FC236}">
                <a16:creationId xmlns:a16="http://schemas.microsoft.com/office/drawing/2014/main" id="{AFD466D4-68AA-7A76-A0FB-A6DA727E339F}"/>
              </a:ext>
            </a:extLst>
          </p:cNvPr>
          <p:cNvSpPr txBox="1"/>
          <p:nvPr/>
        </p:nvSpPr>
        <p:spPr>
          <a:xfrm>
            <a:off x="609600" y="1256650"/>
            <a:ext cx="4969887" cy="369332"/>
          </a:xfrm>
          <a:prstGeom prst="rect">
            <a:avLst/>
          </a:prstGeom>
          <a:noFill/>
        </p:spPr>
        <p:txBody>
          <a:bodyPr wrap="none" rtlCol="0">
            <a:spAutoFit/>
          </a:bodyPr>
          <a:lstStyle/>
          <a:p>
            <a:pPr marL="285750" indent="-285750">
              <a:buFont typeface="Arial" panose="020B0604020202020204" pitchFamily="34" charset="0"/>
              <a:buChar char="•"/>
            </a:pPr>
            <a:r>
              <a:rPr lang="en-US" dirty="0"/>
              <a:t>Wells drilled on the shelf of Gulf of Mexico</a:t>
            </a:r>
          </a:p>
        </p:txBody>
      </p:sp>
    </p:spTree>
    <p:extLst>
      <p:ext uri="{BB962C8B-B14F-4D97-AF65-F5344CB8AC3E}">
        <p14:creationId xmlns:p14="http://schemas.microsoft.com/office/powerpoint/2010/main" val="1117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209-1B86-4FD4-91B0-F871E8B8EDC6}"/>
              </a:ext>
            </a:extLst>
          </p:cNvPr>
          <p:cNvSpPr>
            <a:spLocks noGrp="1"/>
          </p:cNvSpPr>
          <p:nvPr>
            <p:ph type="title"/>
          </p:nvPr>
        </p:nvSpPr>
        <p:spPr>
          <a:xfrm>
            <a:off x="347514" y="99293"/>
            <a:ext cx="7335835" cy="1268984"/>
          </a:xfrm>
        </p:spPr>
        <p:txBody>
          <a:bodyPr>
            <a:normAutofit fontScale="90000"/>
          </a:bodyPr>
          <a:lstStyle/>
          <a:p>
            <a:r>
              <a:rPr lang="en-US" b="1" dirty="0"/>
              <a:t>Data – EI 281 </a:t>
            </a:r>
            <a:br>
              <a:rPr lang="en-US" b="1" dirty="0"/>
            </a:br>
            <a:r>
              <a:rPr lang="en-US" b="1" dirty="0"/>
              <a:t>(Training well)</a:t>
            </a:r>
          </a:p>
        </p:txBody>
      </p:sp>
      <p:sp>
        <p:nvSpPr>
          <p:cNvPr id="7" name="Slide Number Placeholder 6">
            <a:extLst>
              <a:ext uri="{FF2B5EF4-FFF2-40B4-BE49-F238E27FC236}">
                <a16:creationId xmlns:a16="http://schemas.microsoft.com/office/drawing/2014/main" id="{A5F2C9FC-A237-AC21-3A50-4092960A4E47}"/>
              </a:ext>
            </a:extLst>
          </p:cNvPr>
          <p:cNvSpPr>
            <a:spLocks noGrp="1"/>
          </p:cNvSpPr>
          <p:nvPr>
            <p:ph type="sldNum" sz="quarter" idx="12"/>
          </p:nvPr>
        </p:nvSpPr>
        <p:spPr>
          <a:xfrm>
            <a:off x="0" y="6492875"/>
            <a:ext cx="2743200" cy="365125"/>
          </a:xfrm>
        </p:spPr>
        <p:txBody>
          <a:bodyPr/>
          <a:lstStyle/>
          <a:p>
            <a:pPr algn="l"/>
            <a:fld id="{49ABCAEC-7D34-E549-A96E-FCEDAADBE4B0}" type="slidenum">
              <a:rPr lang="en-US" smtClean="0"/>
              <a:pPr algn="l"/>
              <a:t>6</a:t>
            </a:fld>
            <a:endParaRPr lang="en-US"/>
          </a:p>
        </p:txBody>
      </p:sp>
      <p:sp>
        <p:nvSpPr>
          <p:cNvPr id="4" name="TextBox 3">
            <a:extLst>
              <a:ext uri="{FF2B5EF4-FFF2-40B4-BE49-F238E27FC236}">
                <a16:creationId xmlns:a16="http://schemas.microsoft.com/office/drawing/2014/main" id="{8A44E872-CAEB-A5A1-2B7F-EB482B351214}"/>
              </a:ext>
            </a:extLst>
          </p:cNvPr>
          <p:cNvSpPr txBox="1"/>
          <p:nvPr/>
        </p:nvSpPr>
        <p:spPr>
          <a:xfrm>
            <a:off x="178478" y="2652412"/>
            <a:ext cx="3420533" cy="56874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Original data from EI-281</a:t>
            </a:r>
          </a:p>
        </p:txBody>
      </p:sp>
      <p:pic>
        <p:nvPicPr>
          <p:cNvPr id="1034" name="Picture 10">
            <a:extLst>
              <a:ext uri="{FF2B5EF4-FFF2-40B4-BE49-F238E27FC236}">
                <a16:creationId xmlns:a16="http://schemas.microsoft.com/office/drawing/2014/main" id="{58548E6C-26F6-3C37-3B5B-E40401F1B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047" y="0"/>
            <a:ext cx="8245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2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7EDC10-4EB8-78D1-55CF-CAC506696244}"/>
              </a:ext>
            </a:extLst>
          </p:cNvPr>
          <p:cNvSpPr>
            <a:spLocks noGrp="1"/>
          </p:cNvSpPr>
          <p:nvPr>
            <p:ph type="sldNum" sz="quarter" idx="12"/>
          </p:nvPr>
        </p:nvSpPr>
        <p:spPr>
          <a:xfrm>
            <a:off x="104554" y="6335085"/>
            <a:ext cx="1171353" cy="365125"/>
          </a:xfrm>
        </p:spPr>
        <p:txBody>
          <a:bodyPr/>
          <a:lstStyle/>
          <a:p>
            <a:pPr algn="l"/>
            <a:fld id="{49ABCAEC-7D34-E549-A96E-FCEDAADBE4B0}" type="slidenum">
              <a:rPr lang="en-US" smtClean="0"/>
              <a:pPr algn="l"/>
              <a:t>7</a:t>
            </a:fld>
            <a:endParaRPr lang="en-US" dirty="0"/>
          </a:p>
        </p:txBody>
      </p:sp>
      <p:pic>
        <p:nvPicPr>
          <p:cNvPr id="2054" name="Picture 6">
            <a:extLst>
              <a:ext uri="{FF2B5EF4-FFF2-40B4-BE49-F238E27FC236}">
                <a16:creationId xmlns:a16="http://schemas.microsoft.com/office/drawing/2014/main" id="{990087FE-A7AA-BB5F-923F-B13FCFE03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771" y="0"/>
            <a:ext cx="857567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5DE1F8B-EB01-AAE9-818A-FAF08BCB0659}"/>
              </a:ext>
            </a:extLst>
          </p:cNvPr>
          <p:cNvSpPr>
            <a:spLocks noGrp="1"/>
          </p:cNvSpPr>
          <p:nvPr>
            <p:ph type="title"/>
          </p:nvPr>
        </p:nvSpPr>
        <p:spPr>
          <a:xfrm>
            <a:off x="347514" y="99293"/>
            <a:ext cx="3260659" cy="1268984"/>
          </a:xfrm>
        </p:spPr>
        <p:txBody>
          <a:bodyPr>
            <a:normAutofit fontScale="90000"/>
          </a:bodyPr>
          <a:lstStyle/>
          <a:p>
            <a:r>
              <a:rPr lang="en-US" b="1" dirty="0"/>
              <a:t>Data Cleaning – EI 281 </a:t>
            </a:r>
          </a:p>
        </p:txBody>
      </p:sp>
      <p:sp>
        <p:nvSpPr>
          <p:cNvPr id="8" name="TextBox 7">
            <a:extLst>
              <a:ext uri="{FF2B5EF4-FFF2-40B4-BE49-F238E27FC236}">
                <a16:creationId xmlns:a16="http://schemas.microsoft.com/office/drawing/2014/main" id="{0E4887C4-CCE9-BA20-BB97-29D29B01F807}"/>
              </a:ext>
            </a:extLst>
          </p:cNvPr>
          <p:cNvSpPr txBox="1"/>
          <p:nvPr/>
        </p:nvSpPr>
        <p:spPr>
          <a:xfrm>
            <a:off x="91238" y="2590629"/>
            <a:ext cx="3420533"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Mud filtering based on Gamma Ray (GR). Mud cutoff varies along the depth</a:t>
            </a:r>
          </a:p>
        </p:txBody>
      </p:sp>
    </p:spTree>
    <p:extLst>
      <p:ext uri="{BB962C8B-B14F-4D97-AF65-F5344CB8AC3E}">
        <p14:creationId xmlns:p14="http://schemas.microsoft.com/office/powerpoint/2010/main" val="355187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8D29-A593-9C99-F0CF-778B883AF229}"/>
              </a:ext>
            </a:extLst>
          </p:cNvPr>
          <p:cNvSpPr>
            <a:spLocks noGrp="1"/>
          </p:cNvSpPr>
          <p:nvPr>
            <p:ph type="title"/>
          </p:nvPr>
        </p:nvSpPr>
        <p:spPr>
          <a:xfrm>
            <a:off x="476951" y="-10564"/>
            <a:ext cx="9236220" cy="860915"/>
          </a:xfrm>
        </p:spPr>
        <p:txBody>
          <a:bodyPr>
            <a:normAutofit/>
          </a:bodyPr>
          <a:lstStyle/>
          <a:p>
            <a:r>
              <a:rPr lang="en-US" b="1" dirty="0"/>
              <a:t>Data preprocessing: EI-281</a:t>
            </a:r>
          </a:p>
        </p:txBody>
      </p:sp>
      <p:sp>
        <p:nvSpPr>
          <p:cNvPr id="7" name="Slide Number Placeholder 6">
            <a:extLst>
              <a:ext uri="{FF2B5EF4-FFF2-40B4-BE49-F238E27FC236}">
                <a16:creationId xmlns:a16="http://schemas.microsoft.com/office/drawing/2014/main" id="{EB572126-30CC-24DC-2602-A10D164FC1A2}"/>
              </a:ext>
            </a:extLst>
          </p:cNvPr>
          <p:cNvSpPr>
            <a:spLocks noGrp="1"/>
          </p:cNvSpPr>
          <p:nvPr>
            <p:ph type="sldNum" sz="quarter" idx="12"/>
          </p:nvPr>
        </p:nvSpPr>
        <p:spPr/>
        <p:txBody>
          <a:bodyPr/>
          <a:lstStyle/>
          <a:p>
            <a:fld id="{49ABCAEC-7D34-E549-A96E-FCEDAADBE4B0}" type="slidenum">
              <a:rPr lang="en-US" smtClean="0"/>
              <a:t>8</a:t>
            </a:fld>
            <a:endParaRPr lang="en-US"/>
          </a:p>
        </p:txBody>
      </p:sp>
      <p:sp>
        <p:nvSpPr>
          <p:cNvPr id="3" name="Rectangle 2">
            <a:extLst>
              <a:ext uri="{FF2B5EF4-FFF2-40B4-BE49-F238E27FC236}">
                <a16:creationId xmlns:a16="http://schemas.microsoft.com/office/drawing/2014/main" id="{C091E472-E9BB-2870-BBE5-5B5AC53ABB95}"/>
              </a:ext>
            </a:extLst>
          </p:cNvPr>
          <p:cNvSpPr/>
          <p:nvPr/>
        </p:nvSpPr>
        <p:spPr>
          <a:xfrm>
            <a:off x="4714150" y="2584450"/>
            <a:ext cx="181700" cy="17081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27B4B55-DFB8-3E9C-CAFB-A461502EFCB1}"/>
              </a:ext>
            </a:extLst>
          </p:cNvPr>
          <p:cNvSpPr txBox="1"/>
          <p:nvPr/>
        </p:nvSpPr>
        <p:spPr>
          <a:xfrm>
            <a:off x="476951" y="806876"/>
            <a:ext cx="10471135" cy="1531510"/>
          </a:xfrm>
          <a:prstGeom prst="rect">
            <a:avLst/>
          </a:prstGeom>
          <a:noFill/>
        </p:spPr>
        <p:txBody>
          <a:bodyPr wrap="square" rtlCol="0">
            <a:spAutoFit/>
          </a:bodyPr>
          <a:lstStyle/>
          <a:p>
            <a:pPr>
              <a:lnSpc>
                <a:spcPct val="150000"/>
              </a:lnSpc>
            </a:pPr>
            <a:r>
              <a:rPr lang="en-US" sz="1600" dirty="0"/>
              <a:t>Pore pressure predicted at EI-281 using the smectite-</a:t>
            </a:r>
            <a:r>
              <a:rPr lang="en-US" sz="1600" dirty="0" err="1"/>
              <a:t>illite</a:t>
            </a:r>
            <a:r>
              <a:rPr lang="en-US" sz="1600" dirty="0"/>
              <a:t> workflow: This helps to have an output for training the ML model</a:t>
            </a:r>
          </a:p>
          <a:p>
            <a:pPr>
              <a:lnSpc>
                <a:spcPct val="150000"/>
              </a:lnSpc>
            </a:pPr>
            <a:r>
              <a:rPr lang="en-US" sz="1600" dirty="0"/>
              <a:t>We constrained the NCT for </a:t>
            </a:r>
            <a:r>
              <a:rPr lang="en-US" sz="1600" dirty="0" err="1"/>
              <a:t>smectitic</a:t>
            </a:r>
            <a:r>
              <a:rPr lang="en-US" sz="1600" dirty="0"/>
              <a:t> and </a:t>
            </a:r>
            <a:r>
              <a:rPr lang="en-US" sz="1600" dirty="0" err="1"/>
              <a:t>illitic</a:t>
            </a:r>
            <a:r>
              <a:rPr lang="en-US" sz="1600" dirty="0"/>
              <a:t> rich rocks using the Bowers relationship</a:t>
            </a:r>
          </a:p>
          <a:p>
            <a:pPr>
              <a:lnSpc>
                <a:spcPct val="150000"/>
              </a:lnSpc>
            </a:pPr>
            <a:r>
              <a:rPr lang="en-US" sz="1600" dirty="0"/>
              <a:t>Generated a transition function from approximately 8000 – 12000 ft</a:t>
            </a:r>
          </a:p>
          <a:p>
            <a:pPr>
              <a:lnSpc>
                <a:spcPct val="150000"/>
              </a:lnSpc>
            </a:pPr>
            <a:r>
              <a:rPr lang="en-US" sz="1600" dirty="0"/>
              <a:t>Applied the Eaton’s approach for the pore pressure prediction</a:t>
            </a:r>
          </a:p>
        </p:txBody>
      </p:sp>
      <p:pic>
        <p:nvPicPr>
          <p:cNvPr id="6150" name="Picture 6">
            <a:extLst>
              <a:ext uri="{FF2B5EF4-FFF2-40B4-BE49-F238E27FC236}">
                <a16:creationId xmlns:a16="http://schemas.microsoft.com/office/drawing/2014/main" id="{FE7C896A-3891-A285-854A-1F898EB7E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4450"/>
            <a:ext cx="12192000" cy="401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209-1B86-4FD4-91B0-F871E8B8EDC6}"/>
              </a:ext>
            </a:extLst>
          </p:cNvPr>
          <p:cNvSpPr>
            <a:spLocks noGrp="1"/>
          </p:cNvSpPr>
          <p:nvPr>
            <p:ph type="title"/>
          </p:nvPr>
        </p:nvSpPr>
        <p:spPr>
          <a:xfrm>
            <a:off x="27265" y="111650"/>
            <a:ext cx="3753901" cy="1268984"/>
          </a:xfrm>
        </p:spPr>
        <p:txBody>
          <a:bodyPr>
            <a:normAutofit fontScale="90000"/>
          </a:bodyPr>
          <a:lstStyle/>
          <a:p>
            <a:r>
              <a:rPr lang="en-US" b="1" dirty="0"/>
              <a:t>Data – EI 298</a:t>
            </a:r>
            <a:br>
              <a:rPr lang="en-US" b="1" dirty="0"/>
            </a:br>
            <a:r>
              <a:rPr lang="en-US" b="1" dirty="0"/>
              <a:t>(Prediction well)</a:t>
            </a:r>
          </a:p>
        </p:txBody>
      </p:sp>
      <p:sp>
        <p:nvSpPr>
          <p:cNvPr id="7" name="Slide Number Placeholder 6">
            <a:extLst>
              <a:ext uri="{FF2B5EF4-FFF2-40B4-BE49-F238E27FC236}">
                <a16:creationId xmlns:a16="http://schemas.microsoft.com/office/drawing/2014/main" id="{21132B75-16E6-5577-03E0-2EDF42A72661}"/>
              </a:ext>
            </a:extLst>
          </p:cNvPr>
          <p:cNvSpPr>
            <a:spLocks noGrp="1"/>
          </p:cNvSpPr>
          <p:nvPr>
            <p:ph type="sldNum" sz="quarter" idx="12"/>
          </p:nvPr>
        </p:nvSpPr>
        <p:spPr>
          <a:xfrm>
            <a:off x="0" y="6492875"/>
            <a:ext cx="2743200" cy="365125"/>
          </a:xfrm>
        </p:spPr>
        <p:txBody>
          <a:bodyPr/>
          <a:lstStyle/>
          <a:p>
            <a:pPr algn="l"/>
            <a:fld id="{49ABCAEC-7D34-E549-A96E-FCEDAADBE4B0}" type="slidenum">
              <a:rPr lang="en-US" smtClean="0"/>
              <a:pPr algn="l"/>
              <a:t>9</a:t>
            </a:fld>
            <a:endParaRPr lang="en-US"/>
          </a:p>
        </p:txBody>
      </p:sp>
      <p:sp>
        <p:nvSpPr>
          <p:cNvPr id="4" name="TextBox 3">
            <a:extLst>
              <a:ext uri="{FF2B5EF4-FFF2-40B4-BE49-F238E27FC236}">
                <a16:creationId xmlns:a16="http://schemas.microsoft.com/office/drawing/2014/main" id="{8A44E872-CAEB-A5A1-2B7F-EB482B351214}"/>
              </a:ext>
            </a:extLst>
          </p:cNvPr>
          <p:cNvSpPr txBox="1"/>
          <p:nvPr/>
        </p:nvSpPr>
        <p:spPr>
          <a:xfrm>
            <a:off x="27265" y="2626978"/>
            <a:ext cx="3420533"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Original data from EI-298</a:t>
            </a:r>
          </a:p>
          <a:p>
            <a:pPr marL="285750" indent="-285750">
              <a:lnSpc>
                <a:spcPct val="200000"/>
              </a:lnSpc>
              <a:buFont typeface="Arial" panose="020B0604020202020204" pitchFamily="34" charset="0"/>
              <a:buChar char="•"/>
            </a:pPr>
            <a:r>
              <a:rPr lang="en-US" dirty="0"/>
              <a:t>Logging started at 5050 ft and sonic (dT) started at ~9000 ft</a:t>
            </a:r>
          </a:p>
        </p:txBody>
      </p:sp>
      <p:sp>
        <p:nvSpPr>
          <p:cNvPr id="3" name="Rectangle 2">
            <a:extLst>
              <a:ext uri="{FF2B5EF4-FFF2-40B4-BE49-F238E27FC236}">
                <a16:creationId xmlns:a16="http://schemas.microsoft.com/office/drawing/2014/main" id="{33C5691A-BC7A-2CF4-22DE-AE672D99645C}"/>
              </a:ext>
            </a:extLst>
          </p:cNvPr>
          <p:cNvSpPr/>
          <p:nvPr/>
        </p:nvSpPr>
        <p:spPr>
          <a:xfrm>
            <a:off x="4521701" y="2010264"/>
            <a:ext cx="220420" cy="23561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06C5D24-9866-4E87-E3DA-248729F6B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430" y="0"/>
            <a:ext cx="8588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956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7EBD3371F25741A173647AF1EEE611" ma:contentTypeVersion="21" ma:contentTypeDescription="Create a new document." ma:contentTypeScope="" ma:versionID="18498e10003ca9b6972866c4c81134f1">
  <xsd:schema xmlns:xsd="http://www.w3.org/2001/XMLSchema" xmlns:xs="http://www.w3.org/2001/XMLSchema" xmlns:p="http://schemas.microsoft.com/office/2006/metadata/properties" xmlns:ns2="b8783591-6406-4e91-af19-8d686fe377db" xmlns:ns3="0acd3c55-e1d4-416e-94a4-f7a4ac1b92e9" xmlns:ns4="d625d553-c4fb-4f90-b2bb-1bb896d82395" targetNamespace="http://schemas.microsoft.com/office/2006/metadata/properties" ma:root="true" ma:fieldsID="613423833b991c323ae449dd2a2a71be" ns2:_="" ns3:_="" ns4:_="">
    <xsd:import namespace="b8783591-6406-4e91-af19-8d686fe377db"/>
    <xsd:import namespace="0acd3c55-e1d4-416e-94a4-f7a4ac1b92e9"/>
    <xsd:import namespace="d625d553-c4fb-4f90-b2bb-1bb896d8239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lcf76f155ced4ddcb4097134ff3c332f" minOccurs="0"/>
                <xsd:element ref="ns4:TaxCatchAll" minOccurs="0"/>
                <xsd:element ref="ns3:MediaServiceLoca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783591-6406-4e91-af19-8d686fe377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cd3c55-e1d4-416e-94a4-f7a4ac1b92e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8c7800f-3133-4166-986f-ae8bcd499822"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25d553-c4fb-4f90-b2bb-1bb896d8239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14f9d42c-d95d-4467-8982-8550518f9289}" ma:internalName="TaxCatchAll" ma:showField="CatchAllData" ma:web="d625d553-c4fb-4f90-b2bb-1bb896d823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cd3c55-e1d4-416e-94a4-f7a4ac1b92e9">
      <Terms xmlns="http://schemas.microsoft.com/office/infopath/2007/PartnerControls"/>
    </lcf76f155ced4ddcb4097134ff3c332f>
    <TaxCatchAll xmlns="d625d553-c4fb-4f90-b2bb-1bb896d82395" xsi:nil="true"/>
    <SharedWithUsers xmlns="b8783591-6406-4e91-af19-8d686fe377db">
      <UserInfo>
        <DisplayName>Flemings, Peter B</DisplayName>
        <AccountId>54</AccountId>
        <AccountType/>
      </UserInfo>
      <UserInfo>
        <DisplayName>Agbaje, Tolulope</DisplayName>
        <AccountId>679</AccountId>
        <AccountType/>
      </UserInfo>
    </SharedWithUsers>
  </documentManagement>
</p:properties>
</file>

<file path=customXml/itemProps1.xml><?xml version="1.0" encoding="utf-8"?>
<ds:datastoreItem xmlns:ds="http://schemas.openxmlformats.org/officeDocument/2006/customXml" ds:itemID="{5DFFEF49-7215-4934-BC5C-0583C87D5984}"/>
</file>

<file path=customXml/itemProps2.xml><?xml version="1.0" encoding="utf-8"?>
<ds:datastoreItem xmlns:ds="http://schemas.openxmlformats.org/officeDocument/2006/customXml" ds:itemID="{D1EC2B4C-F502-4504-8032-D383DC92CC00}"/>
</file>

<file path=customXml/itemProps3.xml><?xml version="1.0" encoding="utf-8"?>
<ds:datastoreItem xmlns:ds="http://schemas.openxmlformats.org/officeDocument/2006/customXml" ds:itemID="{ED9A482D-3780-4462-AAFC-06211722EC67}"/>
</file>

<file path=docProps/app.xml><?xml version="1.0" encoding="utf-8"?>
<Properties xmlns="http://schemas.openxmlformats.org/officeDocument/2006/extended-properties" xmlns:vt="http://schemas.openxmlformats.org/officeDocument/2006/docPropsVTypes">
  <Template/>
  <TotalTime>17696</TotalTime>
  <Words>904</Words>
  <Application>Microsoft Macintosh PowerPoint</Application>
  <PresentationFormat>Widescreen</PresentationFormat>
  <Paragraphs>108</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interface</vt:lpstr>
      <vt:lpstr>Office Theme</vt:lpstr>
      <vt:lpstr>Shale pore pressure prediction using Machine Learning</vt:lpstr>
      <vt:lpstr>Objective</vt:lpstr>
      <vt:lpstr>WHY IS THIS IMPORTANT?</vt:lpstr>
      <vt:lpstr>Methodology</vt:lpstr>
      <vt:lpstr>Introduction - Study Area</vt:lpstr>
      <vt:lpstr>Data – EI 281  (Training well)</vt:lpstr>
      <vt:lpstr>Data Cleaning – EI 281 </vt:lpstr>
      <vt:lpstr>Data preprocessing: EI-281</vt:lpstr>
      <vt:lpstr>Data – EI 298 (Prediction well)</vt:lpstr>
      <vt:lpstr>Data Cleaning EI-298</vt:lpstr>
      <vt:lpstr>Model Architecture</vt:lpstr>
      <vt:lpstr>Model training &amp; evaluation</vt:lpstr>
      <vt:lpstr>ML pred at EI-281</vt:lpstr>
      <vt:lpstr>Pore pressure prediction at EI-298</vt:lpstr>
      <vt:lpstr>ML comparison with smectite-illite prediction – EI281</vt:lpstr>
      <vt:lpstr>Extending ML prediction to EI-330</vt:lpstr>
      <vt:lpstr>PowerPoint Presentation</vt:lpstr>
      <vt:lpstr>PowerPoint Presentation</vt:lpstr>
      <vt:lpstr>Conclusion &amp; Thoughts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Pore pressure prediction using Machine Learning</dc:title>
  <dc:creator>Tolulope Agbaje</dc:creator>
  <cp:lastModifiedBy>Tolulope Agbaje</cp:lastModifiedBy>
  <cp:revision>31</cp:revision>
  <dcterms:created xsi:type="dcterms:W3CDTF">2024-04-27T22:14:30Z</dcterms:created>
  <dcterms:modified xsi:type="dcterms:W3CDTF">2024-05-13T21:27:23Z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0x010100397EBD3371F25741A173647AF1EEE611</vt:lpwstr>
  </property>
</Properties>
</file>