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1" r:id="rId10"/>
    <p:sldId id="269" r:id="rId11"/>
    <p:sldId id="262" r:id="rId12"/>
    <p:sldId id="263" r:id="rId13"/>
    <p:sldId id="264" r:id="rId14"/>
    <p:sldId id="265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erapon Jeamphue (UTL)" initials="TJ(" lastIdx="1" clrIdx="0">
    <p:extLst>
      <p:ext uri="{19B8F6BF-5375-455C-9EA6-DF929625EA0E}">
        <p15:presenceInfo xmlns:p15="http://schemas.microsoft.com/office/powerpoint/2012/main" userId="S::teeraponje@utacgroup.com::e4ca0682-13f2-4cad-8c47-8b4e16294b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B65B-0241-4AD8-A5D6-B606482D2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2CF95-2FAC-40C1-A767-C0082E400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92B0-2A0A-4FB9-92FB-2D46C8B8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4878-B8CD-4245-8CB6-6262F742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788C-A1AA-4D08-8789-F77E7009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2F6A-CE8C-41A5-8C36-AAAA155A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AE42B-F185-459B-8200-E81B6884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634B-F037-4B1D-8C57-DB46E303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9A35-CD64-4E43-A4E1-6E75E5DD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3737-FB26-4DD5-9856-1620BF2D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FEA3E-9E8F-4392-A4AE-54073E457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ADD3E-9CCD-4C2E-8885-B4D5EEA9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9E6AD-8D28-4B99-B376-3A55CBE5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DAB2-A53B-499E-B6FE-563AE458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5BA7-BE1C-4BCD-B097-4CE1F90A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E6A-E6A7-4CE9-A83A-DEBFB15C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635E-3CB4-45F0-B51B-088F8685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6D6A-79FF-4A23-AA29-1EAE956C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42E8-6CC4-4DB3-BD0A-991990F2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BE93-D262-45B9-AB86-FFF70B98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342B-5485-452B-B42F-CCDC233A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8E1E-6F84-4BB9-AF96-E88FB0C7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36EF-CA5A-427A-A15A-59E44199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CE6B5-3259-45C1-9BBF-8736B409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1057-3150-458B-88EB-F857EB41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4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9C19-39F7-4858-928C-8B7484AF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3E9-D4D5-4004-8989-C7C910A56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6FD69-335C-4452-9E6A-2F9843A1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53A88-E62C-4A54-8350-FCC4F438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61BAB-9606-4001-9459-DDD15369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09C9-6C8D-47FD-B909-48C8765E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2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7BDB-5668-4990-9064-19B930DA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D683-263A-44B7-83B8-2E72E97D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1B6C0-3D6B-44C0-8629-E434F8135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2EBF1-236A-48E8-9233-90D7BA1E9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BB459-8973-457E-8326-14A487CD3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EE37C-05CE-491D-8EA2-F2F5D938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1FEE2-AA73-4F47-8908-EE3C1B7E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3DF25-0299-43FF-84FE-15D79A33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C9F5-7E0C-4349-8FCE-F992ED81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3D399-FE9D-498E-B2D7-933C4BA8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B3CBD-246E-4CA9-BB49-B4B3A1DF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597AE-B71A-4A22-9226-A8066456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EB722-AF99-4516-89D7-52C66C4D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F93DC-0E24-4CFE-9B8A-FEF2FFC9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B2E4-EF2B-4478-A395-D5ECFDDB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F21-B628-4969-8200-447AEB4A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49D2-C528-47F5-8145-62F67731F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9CAB0-4994-4645-9DD9-8C94D11B3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E9D54-8BD6-4F92-824A-3E50B0C5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73D7D-0AC4-4FEA-9ECE-EA0D6A82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7274B-1E2D-4591-A71E-CE619778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E5E4-B22D-403A-8A8F-B3F161CF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1323C-2EFE-4C91-B465-00EAC5CDD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2738A-57DD-46BF-9B15-CEB7DACD9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7F9A-6262-496A-A2A3-63EBF1F2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191B8-FD19-4F04-B8B4-A7096A50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B6736-7E9C-4E66-B0C1-829CCCE7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FA33D-414B-4B58-9E9A-7AD9D864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F72D8-D5C7-46D8-A0B6-589D165B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300F-D299-4FE5-982C-6E15935B3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12F0-B715-48AF-AA85-D1632E788F6C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712-8665-4085-89D7-BFB43B844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4C88-1C09-476A-873C-0374EA5AD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8EC8B-DE60-4377-88E2-D7D8F0454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5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772CDF-58E1-425C-B520-E6D2BD6141A6}"/>
              </a:ext>
            </a:extLst>
          </p:cNvPr>
          <p:cNvSpPr txBox="1"/>
          <p:nvPr/>
        </p:nvSpPr>
        <p:spPr>
          <a:xfrm>
            <a:off x="1736521" y="629173"/>
            <a:ext cx="78437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Features</a:t>
            </a:r>
          </a:p>
          <a:p>
            <a:pPr marL="342900" indent="-342900">
              <a:buAutoNum type="arabicPeriod"/>
            </a:pPr>
            <a:r>
              <a:rPr lang="en-US" dirty="0"/>
              <a:t>User Profile Master</a:t>
            </a:r>
          </a:p>
          <a:p>
            <a:pPr marL="342900" indent="-342900">
              <a:buAutoNum type="arabicPeriod"/>
            </a:pPr>
            <a:r>
              <a:rPr lang="en-US" dirty="0"/>
              <a:t>List Products</a:t>
            </a:r>
          </a:p>
          <a:p>
            <a:pPr marL="342900" indent="-342900">
              <a:buAutoNum type="arabicPeriod"/>
            </a:pPr>
            <a:r>
              <a:rPr lang="en-US" dirty="0"/>
              <a:t>Get Points/Lotto</a:t>
            </a:r>
          </a:p>
          <a:p>
            <a:pPr marL="342900" indent="-342900">
              <a:buAutoNum type="arabicPeriod"/>
            </a:pPr>
            <a:r>
              <a:rPr lang="en-US" dirty="0"/>
              <a:t>Check Status Lotto</a:t>
            </a:r>
          </a:p>
          <a:p>
            <a:pPr marL="342900" indent="-342900">
              <a:buAutoNum type="arabicPeriod"/>
            </a:pPr>
            <a:r>
              <a:rPr lang="en-US" dirty="0"/>
              <a:t>Give reward to user</a:t>
            </a:r>
          </a:p>
          <a:p>
            <a:pPr marL="342900" indent="-342900">
              <a:buAutoNum type="arabicPeriod"/>
            </a:pPr>
            <a:r>
              <a:rPr lang="en-US" dirty="0"/>
              <a:t>Show List of store in map (Optional)</a:t>
            </a:r>
          </a:p>
        </p:txBody>
      </p:sp>
    </p:spTree>
    <p:extLst>
      <p:ext uri="{BB962C8B-B14F-4D97-AF65-F5344CB8AC3E}">
        <p14:creationId xmlns:p14="http://schemas.microsoft.com/office/powerpoint/2010/main" val="363823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196543" y="295851"/>
            <a:ext cx="2478204" cy="4281055"/>
            <a:chOff x="9179918" y="240780"/>
            <a:chExt cx="2478204" cy="42810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9918" y="240780"/>
              <a:ext cx="2478204" cy="428105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9918" y="1895173"/>
              <a:ext cx="2398283" cy="1496420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390" y="709765"/>
            <a:ext cx="2253914" cy="1174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1523" y="2605032"/>
            <a:ext cx="2280147" cy="7502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6234" y="1883830"/>
            <a:ext cx="2265436" cy="4560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1523" y="2257908"/>
            <a:ext cx="2280147" cy="419252"/>
          </a:xfrm>
          <a:prstGeom prst="rect">
            <a:avLst/>
          </a:prstGeom>
        </p:spPr>
      </p:pic>
      <p:pic>
        <p:nvPicPr>
          <p:cNvPr id="3074" name="Picture 2" descr="PromptPay : the Game Changer for Payment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807" y="709765"/>
            <a:ext cx="4150673" cy="264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22712" y="709765"/>
            <a:ext cx="2543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Office show User Profile,</a:t>
            </a:r>
          </a:p>
          <a:p>
            <a:r>
              <a:rPr lang="en-US" dirty="0" smtClean="0"/>
              <a:t>Admin Validate </a:t>
            </a:r>
            <a:r>
              <a:rPr lang="en-US" dirty="0" smtClean="0">
                <a:solidFill>
                  <a:srgbClr val="00B050"/>
                </a:solidFill>
              </a:rPr>
              <a:t>Name </a:t>
            </a:r>
            <a:r>
              <a:rPr lang="en-US" dirty="0" smtClean="0"/>
              <a:t>before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A3F5-8150-4DB1-A1BB-7E5EE1B1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List of store in map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A9B4-D313-483C-B3D3-909215A6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and mark all store in map</a:t>
            </a:r>
          </a:p>
        </p:txBody>
      </p:sp>
    </p:spTree>
    <p:extLst>
      <p:ext uri="{BB962C8B-B14F-4D97-AF65-F5344CB8AC3E}">
        <p14:creationId xmlns:p14="http://schemas.microsoft.com/office/powerpoint/2010/main" val="293544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0967-FEDD-42AD-B201-05E7B992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3964-D862-493F-90E0-CBA91DE6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  <a:p>
            <a:pPr lvl="1"/>
            <a:r>
              <a:rPr lang="en-US" dirty="0"/>
              <a:t>Registration stores</a:t>
            </a:r>
          </a:p>
          <a:p>
            <a:pPr lvl="2"/>
            <a:r>
              <a:rPr lang="en-US" dirty="0" err="1"/>
              <a:t>BranchName,owner_name,location,trasactionData</a:t>
            </a:r>
            <a:endParaRPr lang="en-US" dirty="0"/>
          </a:p>
          <a:p>
            <a:pPr lvl="1"/>
            <a:r>
              <a:rPr lang="en-US" dirty="0" err="1"/>
              <a:t>TransactionData</a:t>
            </a:r>
            <a:endParaRPr lang="en-US" dirty="0"/>
          </a:p>
          <a:p>
            <a:pPr lvl="2"/>
            <a:r>
              <a:rPr lang="en-US" dirty="0"/>
              <a:t>Stock management</a:t>
            </a:r>
          </a:p>
          <a:p>
            <a:pPr lvl="2"/>
            <a:r>
              <a:rPr lang="en-US" dirty="0"/>
              <a:t>Invoice</a:t>
            </a:r>
          </a:p>
          <a:p>
            <a:pPr lvl="1"/>
            <a:r>
              <a:rPr lang="en-US" dirty="0"/>
              <a:t>Generate token </a:t>
            </a:r>
            <a:r>
              <a:rPr lang="en-US" dirty="0" smtClean="0"/>
              <a:t>barcode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Refer from </a:t>
            </a:r>
            <a:r>
              <a:rPr lang="en-US" dirty="0" err="1" smtClean="0"/>
              <a:t>Loyverse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1378-2968-436F-817B-5A49BFFC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906B-07DB-4DF1-8200-91E3F88D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 state</a:t>
            </a:r>
          </a:p>
          <a:p>
            <a:r>
              <a:rPr lang="en-US" dirty="0"/>
              <a:t>Approve state</a:t>
            </a:r>
          </a:p>
          <a:p>
            <a:r>
              <a:rPr lang="en-US" dirty="0"/>
              <a:t>Refill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2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2055-C1F2-4DB1-99FB-C4661D67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2728E-7DF4-4CD5-B86B-2D0F94008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  <a:p>
            <a:r>
              <a:rPr lang="en-US" dirty="0"/>
              <a:t>Lotto ID</a:t>
            </a:r>
          </a:p>
          <a:p>
            <a:r>
              <a:rPr lang="en-US" dirty="0"/>
              <a:t>Calculate remain stock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3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0448-FFC2-4318-AFC2-93CF0F4E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BackOffice(Web)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A206-B41F-4D20-9183-546102C3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Product</a:t>
            </a:r>
          </a:p>
          <a:p>
            <a:r>
              <a:rPr lang="en-US" dirty="0"/>
              <a:t>Manage Sellers/Customers</a:t>
            </a:r>
          </a:p>
          <a:p>
            <a:r>
              <a:rPr lang="en-US" dirty="0"/>
              <a:t>Show transactions</a:t>
            </a:r>
          </a:p>
          <a:p>
            <a:r>
              <a:rPr lang="en-US" dirty="0"/>
              <a:t>Show Lotto </a:t>
            </a:r>
            <a:r>
              <a:rPr lang="en-US" dirty="0" err="1"/>
              <a:t>userProfile</a:t>
            </a:r>
            <a:r>
              <a:rPr lang="en-US" dirty="0"/>
              <a:t> to confirm give reward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2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10E1-C71D-4DD4-B3C1-D778ABA1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3D45-1C26-4203-8766-EAF3A528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invoice</a:t>
            </a:r>
          </a:p>
          <a:p>
            <a:r>
              <a:rPr lang="en-US" dirty="0"/>
              <a:t>Show list of transactions</a:t>
            </a:r>
          </a:p>
          <a:p>
            <a:r>
              <a:rPr lang="en-US" dirty="0"/>
              <a:t>Print invoice</a:t>
            </a:r>
          </a:p>
        </p:txBody>
      </p:sp>
    </p:spTree>
    <p:extLst>
      <p:ext uri="{BB962C8B-B14F-4D97-AF65-F5344CB8AC3E}">
        <p14:creationId xmlns:p14="http://schemas.microsoft.com/office/powerpoint/2010/main" val="275030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AEA8-95BD-4D9D-B0E9-6EA265FA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Flow </a:t>
            </a:r>
            <a:r>
              <a:rPr lang="en-US" dirty="0" err="1"/>
              <a:t>TaYou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E152-2E35-4A1B-B353-39A9AB787860}"/>
              </a:ext>
            </a:extLst>
          </p:cNvPr>
          <p:cNvSpPr txBox="1"/>
          <p:nvPr/>
        </p:nvSpPr>
        <p:spPr>
          <a:xfrm>
            <a:off x="729703" y="1141122"/>
            <a:ext cx="129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A228E-1B66-4B8C-B0DD-7F683F54ED32}"/>
              </a:ext>
            </a:extLst>
          </p:cNvPr>
          <p:cNvSpPr txBox="1"/>
          <p:nvPr/>
        </p:nvSpPr>
        <p:spPr>
          <a:xfrm>
            <a:off x="5689847" y="1141122"/>
            <a:ext cx="67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5EA4A-EAC4-4572-A828-5A84120B36F7}"/>
              </a:ext>
            </a:extLst>
          </p:cNvPr>
          <p:cNvSpPr txBox="1"/>
          <p:nvPr/>
        </p:nvSpPr>
        <p:spPr>
          <a:xfrm>
            <a:off x="3351502" y="1510454"/>
            <a:ext cx="81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AD7FC-98E9-4C23-A796-CEB081C696A6}"/>
              </a:ext>
            </a:extLst>
          </p:cNvPr>
          <p:cNvSpPr txBox="1"/>
          <p:nvPr/>
        </p:nvSpPr>
        <p:spPr>
          <a:xfrm>
            <a:off x="2997762" y="1977877"/>
            <a:ext cx="1517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Invoice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E9E2C-4FD2-40B1-A8A3-214DD8405122}"/>
              </a:ext>
            </a:extLst>
          </p:cNvPr>
          <p:cNvSpPr txBox="1"/>
          <p:nvPr/>
        </p:nvSpPr>
        <p:spPr>
          <a:xfrm>
            <a:off x="3464716" y="2445300"/>
            <a:ext cx="5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5A288-C5C8-4FD2-B5B3-1D3F734D2C28}"/>
              </a:ext>
            </a:extLst>
          </p:cNvPr>
          <p:cNvSpPr txBox="1"/>
          <p:nvPr/>
        </p:nvSpPr>
        <p:spPr>
          <a:xfrm>
            <a:off x="3175823" y="2912723"/>
            <a:ext cx="116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Lotto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B59-2308-42F2-BF65-D3E8A730FD67}"/>
              </a:ext>
            </a:extLst>
          </p:cNvPr>
          <p:cNvSpPr txBox="1"/>
          <p:nvPr/>
        </p:nvSpPr>
        <p:spPr>
          <a:xfrm>
            <a:off x="8088347" y="2162543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Transaction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606ED7-72EF-4D90-8D2D-F1B3FAEEE935}"/>
              </a:ext>
            </a:extLst>
          </p:cNvPr>
          <p:cNvSpPr txBox="1"/>
          <p:nvPr/>
        </p:nvSpPr>
        <p:spPr>
          <a:xfrm>
            <a:off x="10235967" y="1141122"/>
            <a:ext cx="123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Office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3B175-7793-487A-B4A5-81BF0C3F5CF6}"/>
              </a:ext>
            </a:extLst>
          </p:cNvPr>
          <p:cNvSpPr txBox="1"/>
          <p:nvPr/>
        </p:nvSpPr>
        <p:spPr>
          <a:xfrm>
            <a:off x="8161326" y="2917261"/>
            <a:ext cx="159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Lotto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A444C-3D73-4D0B-8C59-BE3D47BEFEE2}"/>
              </a:ext>
            </a:extLst>
          </p:cNvPr>
          <p:cNvSpPr txBox="1"/>
          <p:nvPr/>
        </p:nvSpPr>
        <p:spPr>
          <a:xfrm>
            <a:off x="8161326" y="394211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Lucky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D0BA2D-334B-42A9-A3CC-1404E2AA3402}"/>
              </a:ext>
            </a:extLst>
          </p:cNvPr>
          <p:cNvSpPr txBox="1"/>
          <p:nvPr/>
        </p:nvSpPr>
        <p:spPr>
          <a:xfrm>
            <a:off x="1176091" y="3914065"/>
            <a:ext cx="110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Lucky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3ADAD69-4E62-4B38-BC7E-9B38E876308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2271964" y="615582"/>
            <a:ext cx="184666" cy="1974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8212DF9-9DA7-4C54-8290-8383977BAE1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61621" y="1695120"/>
            <a:ext cx="186799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BCFD459-CF7B-499A-8B6A-9E57190F19BA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 rot="16200000" flipH="1">
            <a:off x="6640606" y="899467"/>
            <a:ext cx="836755" cy="2058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C51EEC3-7A1E-49AA-B52B-DF792E76547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048402" y="2623616"/>
            <a:ext cx="1951731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105F5D-A1C6-446E-99BB-91A96D2A86A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337295" y="3097389"/>
            <a:ext cx="1705639" cy="9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B38694C-B930-424D-A7C3-FF231A6B40F7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1861148" y="1026398"/>
            <a:ext cx="1119512" cy="2087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1169375-6D79-44B6-9799-6474FFB7688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9945137" y="2347208"/>
            <a:ext cx="90702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7E48DF8-EE64-4B81-AEE6-D942BB4327BF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1482990" y="1404555"/>
            <a:ext cx="1586935" cy="17987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526DE1A-E83C-4A15-BCA1-AA30CA790CCC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050982" y="3101927"/>
            <a:ext cx="2110345" cy="2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421B951-E168-458A-B5B8-B8990E9B54A1}"/>
              </a:ext>
            </a:extLst>
          </p:cNvPr>
          <p:cNvCxnSpPr>
            <a:cxnSpLocks/>
            <a:stCxn id="11" idx="2"/>
            <a:endCxn id="13" idx="3"/>
          </p:cNvCxnSpPr>
          <p:nvPr/>
        </p:nvCxnSpPr>
        <p:spPr>
          <a:xfrm rot="5400000">
            <a:off x="9510843" y="1760607"/>
            <a:ext cx="1591473" cy="10911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2CBDCE1-72AA-4F07-A06F-E9BCEE06631C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rot="5400000">
            <a:off x="8972991" y="2247611"/>
            <a:ext cx="2616328" cy="11420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6D52E4-9F5F-4BE4-9B22-119EC90A994D}"/>
              </a:ext>
            </a:extLst>
          </p:cNvPr>
          <p:cNvSpPr txBox="1"/>
          <p:nvPr/>
        </p:nvSpPr>
        <p:spPr>
          <a:xfrm>
            <a:off x="8212173" y="4512168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Reward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A625834-C1BD-49BB-A985-E9B74AC78506}"/>
              </a:ext>
            </a:extLst>
          </p:cNvPr>
          <p:cNvCxnSpPr>
            <a:cxnSpLocks/>
            <a:stCxn id="11" idx="2"/>
            <a:endCxn id="70" idx="3"/>
          </p:cNvCxnSpPr>
          <p:nvPr/>
        </p:nvCxnSpPr>
        <p:spPr>
          <a:xfrm rot="5400000">
            <a:off x="8619453" y="2464125"/>
            <a:ext cx="3186380" cy="1279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294A9C3-48DD-45B4-8BBE-085688DDB7F4}"/>
              </a:ext>
            </a:extLst>
          </p:cNvPr>
          <p:cNvCxnSpPr>
            <a:stCxn id="70" idx="1"/>
          </p:cNvCxnSpPr>
          <p:nvPr/>
        </p:nvCxnSpPr>
        <p:spPr>
          <a:xfrm rot="10800000">
            <a:off x="1414737" y="4696834"/>
            <a:ext cx="679743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A6FADAD-F330-4A48-ADD2-64F29C09EBBD}"/>
              </a:ext>
            </a:extLst>
          </p:cNvPr>
          <p:cNvSpPr txBox="1"/>
          <p:nvPr/>
        </p:nvSpPr>
        <p:spPr>
          <a:xfrm>
            <a:off x="838200" y="5838738"/>
            <a:ext cx="603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Customers  must validate </a:t>
            </a:r>
            <a:r>
              <a:rPr lang="en-US" dirty="0" err="1"/>
              <a:t>Phone_no</a:t>
            </a:r>
            <a:r>
              <a:rPr lang="en-US" dirty="0"/>
              <a:t>( and Name) in </a:t>
            </a:r>
            <a:r>
              <a:rPr lang="en-US" dirty="0" err="1"/>
              <a:t>PromtPay</a:t>
            </a:r>
            <a:endParaRPr lang="en-US" dirty="0"/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5329F08-8EEC-49C6-A26A-EA1B3D75F51B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4946445" y="1079367"/>
            <a:ext cx="652089" cy="15142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49F2242-363C-4287-BEED-7B6D0553A6D6}"/>
              </a:ext>
            </a:extLst>
          </p:cNvPr>
          <p:cNvCxnSpPr>
            <a:cxnSpLocks/>
          </p:cNvCxnSpPr>
          <p:nvPr/>
        </p:nvCxnSpPr>
        <p:spPr>
          <a:xfrm rot="5400000">
            <a:off x="2858901" y="936324"/>
            <a:ext cx="2588277" cy="3753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  <a:endCxn id="15" idx="3"/>
          </p:cNvCxnSpPr>
          <p:nvPr/>
        </p:nvCxnSpPr>
        <p:spPr>
          <a:xfrm flipH="1" flipV="1">
            <a:off x="2276457" y="4098731"/>
            <a:ext cx="5884869" cy="2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32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38B9-2D76-49AA-9219-03440B1C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93" y="206550"/>
            <a:ext cx="10515600" cy="4625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 Items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483896-1589-4373-AA3E-AA686F46D1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4714" y="672238"/>
          <a:ext cx="727139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797">
                  <a:extLst>
                    <a:ext uri="{9D8B030D-6E8A-4147-A177-3AD203B41FA5}">
                      <a16:colId xmlns:a16="http://schemas.microsoft.com/office/drawing/2014/main" val="3680286855"/>
                    </a:ext>
                  </a:extLst>
                </a:gridCol>
                <a:gridCol w="2423797">
                  <a:extLst>
                    <a:ext uri="{9D8B030D-6E8A-4147-A177-3AD203B41FA5}">
                      <a16:colId xmlns:a16="http://schemas.microsoft.com/office/drawing/2014/main" val="2077226838"/>
                    </a:ext>
                  </a:extLst>
                </a:gridCol>
                <a:gridCol w="2423797">
                  <a:extLst>
                    <a:ext uri="{9D8B030D-6E8A-4147-A177-3AD203B41FA5}">
                      <a16:colId xmlns:a16="http://schemas.microsoft.com/office/drawing/2014/main" val="437989024"/>
                    </a:ext>
                  </a:extLst>
                </a:gridCol>
              </a:tblGrid>
              <a:tr h="309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56525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en-US" sz="1200" dirty="0"/>
                        <a:t>Server 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4,200</a:t>
                      </a:r>
                      <a:r>
                        <a:rPr lang="th-TH" sz="1200" dirty="0"/>
                        <a:t>฿</a:t>
                      </a:r>
                      <a:r>
                        <a:rPr lang="en-US" sz="1200" dirty="0"/>
                        <a:t>(120$) per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66458"/>
                  </a:ext>
                </a:extLst>
              </a:tr>
              <a:tr h="386940">
                <a:tc>
                  <a:txBody>
                    <a:bodyPr/>
                    <a:lstStyle/>
                    <a:p>
                      <a:r>
                        <a:rPr lang="en-US" sz="1200" dirty="0"/>
                        <a:t>Printer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105,900</a:t>
                      </a:r>
                      <a:r>
                        <a:rPr lang="th-TH" sz="1200" dirty="0"/>
                        <a:t>฿</a:t>
                      </a:r>
                      <a:endParaRPr lang="en-US" sz="12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(1,059</a:t>
                      </a:r>
                      <a:r>
                        <a:rPr lang="th-TH" sz="1200" dirty="0"/>
                        <a:t>฿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05143"/>
                  </a:ext>
                </a:extLst>
              </a:tr>
              <a:tr h="3869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GoogleAPI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10,500</a:t>
                      </a:r>
                      <a:r>
                        <a:rPr lang="th-TH" sz="1200" dirty="0"/>
                        <a:t>฿</a:t>
                      </a:r>
                      <a:r>
                        <a:rPr lang="en-US" sz="1200" dirty="0"/>
                        <a:t>(300$)</a:t>
                      </a:r>
                      <a:endParaRPr lang="th-TH" sz="12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pay for what you use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02301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en-US" sz="1200" dirty="0"/>
                        <a:t>Google Store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875</a:t>
                      </a:r>
                      <a:r>
                        <a:rPr lang="th-TH" sz="1200" dirty="0"/>
                        <a:t>฿</a:t>
                      </a:r>
                      <a:r>
                        <a:rPr lang="en-US" sz="1200" dirty="0"/>
                        <a:t>(25$)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4283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en-US" sz="1200" dirty="0"/>
                        <a:t>Apple Store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3,465</a:t>
                      </a:r>
                      <a:r>
                        <a:rPr lang="th-TH" sz="1200" dirty="0"/>
                        <a:t>฿</a:t>
                      </a:r>
                      <a:r>
                        <a:rPr lang="en-US" sz="1200" dirty="0"/>
                        <a:t>(99$)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81869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en-US" sz="12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125,040</a:t>
                      </a:r>
                      <a:r>
                        <a:rPr lang="th-TH" sz="1200" dirty="0"/>
                        <a:t>฿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5955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AA94C3-D871-4211-95BF-AFF66E52D26F}"/>
              </a:ext>
            </a:extLst>
          </p:cNvPr>
          <p:cNvSpPr txBox="1">
            <a:spLocks/>
          </p:cNvSpPr>
          <p:nvPr/>
        </p:nvSpPr>
        <p:spPr>
          <a:xfrm>
            <a:off x="309693" y="3049678"/>
            <a:ext cx="10515600" cy="4625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B68EA7B-29D6-4C1B-9549-ECDA88F62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97721"/>
              </p:ext>
            </p:extLst>
          </p:nvPr>
        </p:nvGraphicFramePr>
        <p:xfrm>
          <a:off x="1184713" y="3512237"/>
          <a:ext cx="4847595" cy="187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865">
                  <a:extLst>
                    <a:ext uri="{9D8B030D-6E8A-4147-A177-3AD203B41FA5}">
                      <a16:colId xmlns:a16="http://schemas.microsoft.com/office/drawing/2014/main" val="3680286855"/>
                    </a:ext>
                  </a:extLst>
                </a:gridCol>
                <a:gridCol w="1615865">
                  <a:extLst>
                    <a:ext uri="{9D8B030D-6E8A-4147-A177-3AD203B41FA5}">
                      <a16:colId xmlns:a16="http://schemas.microsoft.com/office/drawing/2014/main" val="3341667789"/>
                    </a:ext>
                  </a:extLst>
                </a:gridCol>
                <a:gridCol w="1615865">
                  <a:extLst>
                    <a:ext uri="{9D8B030D-6E8A-4147-A177-3AD203B41FA5}">
                      <a16:colId xmlns:a16="http://schemas.microsoft.com/office/drawing/2014/main" val="437989024"/>
                    </a:ext>
                  </a:extLst>
                </a:gridCol>
              </a:tblGrid>
              <a:tr h="3095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TimeSpend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556525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TaYou</a:t>
                      </a:r>
                      <a:r>
                        <a:rPr lang="en-US" sz="1200" dirty="0"/>
                        <a:t>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2.5 + 1 Months (12months)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130,000</a:t>
                      </a:r>
                      <a:r>
                        <a:rPr lang="th-TH" sz="1200" dirty="0"/>
                        <a:t>฿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66458"/>
                  </a:ext>
                </a:extLst>
              </a:tr>
              <a:tr h="3869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TaYou</a:t>
                      </a:r>
                      <a:r>
                        <a:rPr lang="en-US" sz="1200" dirty="0"/>
                        <a:t> POS Client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 + 1.5 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(12months)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150,000</a:t>
                      </a:r>
                      <a:r>
                        <a:rPr lang="th-TH" sz="1200" dirty="0"/>
                        <a:t>฿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05143"/>
                  </a:ext>
                </a:extLst>
              </a:tr>
              <a:tr h="3869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TaYou</a:t>
                      </a:r>
                      <a:r>
                        <a:rPr lang="en-US" sz="1200" dirty="0"/>
                        <a:t> BackOffice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 + 1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</a:t>
                      </a:r>
                      <a:r>
                        <a:rPr lang="en-US" sz="1200" dirty="0" smtClean="0"/>
                        <a:t>50,000</a:t>
                      </a:r>
                      <a:r>
                        <a:rPr lang="th-TH" sz="1200" dirty="0"/>
                        <a:t>฿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02301"/>
                  </a:ext>
                </a:extLst>
              </a:tr>
              <a:tr h="269952">
                <a:tc>
                  <a:txBody>
                    <a:bodyPr/>
                    <a:lstStyle/>
                    <a:p>
                      <a:r>
                        <a:rPr lang="en-US" sz="1200" dirty="0"/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1,030,000</a:t>
                      </a:r>
                      <a:r>
                        <a:rPr lang="th-TH" sz="1200" dirty="0"/>
                        <a:t>฿*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595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F86067-3B9D-4793-AA82-99FA447DB844}"/>
              </a:ext>
            </a:extLst>
          </p:cNvPr>
          <p:cNvSpPr txBox="1"/>
          <p:nvPr/>
        </p:nvSpPr>
        <p:spPr>
          <a:xfrm>
            <a:off x="1184713" y="5383397"/>
            <a:ext cx="24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*Software advance 50% </a:t>
            </a:r>
          </a:p>
        </p:txBody>
      </p:sp>
    </p:spTree>
    <p:extLst>
      <p:ext uri="{BB962C8B-B14F-4D97-AF65-F5344CB8AC3E}">
        <p14:creationId xmlns:p14="http://schemas.microsoft.com/office/powerpoint/2010/main" val="374564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D1F-CB47-4F64-963B-BF821542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6AEB-2961-4896-8828-3CF1E933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by using </a:t>
            </a:r>
            <a:r>
              <a:rPr lang="en-US" dirty="0" err="1"/>
              <a:t>Google+,Facebook</a:t>
            </a:r>
            <a:r>
              <a:rPr lang="en-US" dirty="0"/>
              <a:t> or </a:t>
            </a:r>
            <a:r>
              <a:rPr lang="en-US" dirty="0" err="1"/>
              <a:t>UsernamePassword</a:t>
            </a:r>
            <a:r>
              <a:rPr lang="en-US" dirty="0"/>
              <a:t>(Email)</a:t>
            </a:r>
          </a:p>
          <a:p>
            <a:r>
              <a:rPr lang="en-US" dirty="0"/>
              <a:t>Change profile</a:t>
            </a:r>
          </a:p>
          <a:p>
            <a:r>
              <a:rPr lang="en-US" dirty="0"/>
              <a:t>Change Password (in case binding with Email)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D1F-CB47-4F64-963B-BF821542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6AEB-2961-4896-8828-3CF1E933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list all products</a:t>
            </a:r>
          </a:p>
          <a:p>
            <a:r>
              <a:rPr lang="en-US" dirty="0"/>
              <a:t>Show ads (Banner)</a:t>
            </a:r>
          </a:p>
          <a:p>
            <a:r>
              <a:rPr lang="en-US" dirty="0">
                <a:highlight>
                  <a:srgbClr val="FFFF00"/>
                </a:highlight>
              </a:rPr>
              <a:t>Update news with push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8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42" y="129500"/>
            <a:ext cx="2465397" cy="4294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72" y="578388"/>
            <a:ext cx="2291003" cy="875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715" y="2774074"/>
            <a:ext cx="1636915" cy="3429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869" y="3228396"/>
            <a:ext cx="1636915" cy="359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266" y="141027"/>
            <a:ext cx="2469517" cy="4294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09" y="1161747"/>
            <a:ext cx="1081606" cy="1389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159" y="1269813"/>
            <a:ext cx="804201" cy="10149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6358" y="1173274"/>
            <a:ext cx="1081606" cy="13890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008" y="1281340"/>
            <a:ext cx="804201" cy="10149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509" y="2666008"/>
            <a:ext cx="1081606" cy="13890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7159" y="2774074"/>
            <a:ext cx="804201" cy="101499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6358" y="2677535"/>
            <a:ext cx="1081606" cy="138906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008" y="2785601"/>
            <a:ext cx="804201" cy="10149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1" y="499588"/>
            <a:ext cx="2394196" cy="7152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7110" y="147242"/>
            <a:ext cx="2478219" cy="428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D1F-CB47-4F64-963B-BF821542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Points/Lotto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6AEB-2961-4896-8828-3CF1E933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barcode to get point</a:t>
            </a:r>
          </a:p>
          <a:p>
            <a:r>
              <a:rPr lang="en-US" dirty="0"/>
              <a:t>Scan barcode to get rights of lotto</a:t>
            </a:r>
          </a:p>
          <a:p>
            <a:r>
              <a:rPr lang="en-US" dirty="0"/>
              <a:t>Passing token from barcode and fire to API</a:t>
            </a:r>
          </a:p>
        </p:txBody>
      </p:sp>
    </p:spTree>
    <p:extLst>
      <p:ext uri="{BB962C8B-B14F-4D97-AF65-F5344CB8AC3E}">
        <p14:creationId xmlns:p14="http://schemas.microsoft.com/office/powerpoint/2010/main" val="411923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9179918" y="240780"/>
            <a:ext cx="2478204" cy="4281055"/>
            <a:chOff x="9179918" y="240780"/>
            <a:chExt cx="2478204" cy="42810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9918" y="240780"/>
              <a:ext cx="2478204" cy="428105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9918" y="1895173"/>
              <a:ext cx="2398283" cy="149642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992" y="240780"/>
            <a:ext cx="2469517" cy="4294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31" y="604817"/>
            <a:ext cx="2412224" cy="3499983"/>
          </a:xfrm>
          <a:prstGeom prst="rect">
            <a:avLst/>
          </a:prstGeom>
        </p:spPr>
      </p:pic>
      <p:pic>
        <p:nvPicPr>
          <p:cNvPr id="1026" name="Picture 2" descr="QR code payment: what is it and how does it work?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3" y="1146867"/>
            <a:ext cx="4835640" cy="272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2765" y="654694"/>
            <a:ext cx="2253914" cy="1174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911" y="1335871"/>
            <a:ext cx="1061085" cy="492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898" y="2549961"/>
            <a:ext cx="2280147" cy="7502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9609" y="1828759"/>
            <a:ext cx="2265436" cy="4560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4898" y="2202837"/>
            <a:ext cx="2280147" cy="4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5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34F7-71DB-4D8A-87E0-566166F2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Status Lotto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4C8F-D561-43A3-8567-CD596BF3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status of lotto</a:t>
            </a:r>
          </a:p>
          <a:p>
            <a:r>
              <a:rPr lang="en-US" dirty="0"/>
              <a:t>Define period of lotto (daily/monthly/yearly)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0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693518" y="254288"/>
            <a:ext cx="2478204" cy="4281055"/>
            <a:chOff x="9179918" y="240780"/>
            <a:chExt cx="2478204" cy="42810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9918" y="240780"/>
              <a:ext cx="2478204" cy="428105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9918" y="1895173"/>
              <a:ext cx="2398283" cy="149642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23" y="240780"/>
            <a:ext cx="2469517" cy="4294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365" y="668202"/>
            <a:ext cx="2253914" cy="1174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911" y="1335871"/>
            <a:ext cx="1061085" cy="49288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498" y="2563469"/>
            <a:ext cx="2280147" cy="7502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209" y="1842267"/>
            <a:ext cx="2265436" cy="45603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8498" y="2216345"/>
            <a:ext cx="2280147" cy="41925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079" y="254288"/>
            <a:ext cx="1600200" cy="30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2836" y="254288"/>
            <a:ext cx="57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Lotto</a:t>
            </a:r>
            <a:endParaRPr lang="en-US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722" y="3969580"/>
            <a:ext cx="2410860" cy="494355"/>
          </a:xfrm>
          <a:prstGeom prst="rect">
            <a:avLst/>
          </a:prstGeom>
        </p:spPr>
      </p:pic>
      <p:pic>
        <p:nvPicPr>
          <p:cNvPr id="2050" name="Picture 2" descr="Abstract Light Yellow Sun Rays Background. Vector Royalty Free Cliparts,  Vectors, And Stock Illustration. Image 91883809.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2" y="572597"/>
            <a:ext cx="2425572" cy="92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81722" y="1549770"/>
            <a:ext cx="1240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400" b="1" dirty="0" smtClean="0"/>
              <a:t>27 </a:t>
            </a:r>
            <a:r>
              <a:rPr lang="en-US" sz="1400" b="1" dirty="0" smtClean="0"/>
              <a:t>March 2021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99063" y="822090"/>
            <a:ext cx="1634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502,677 </a:t>
            </a:r>
            <a:r>
              <a:rPr lang="th-TH" sz="2200" b="1" dirty="0" smtClean="0"/>
              <a:t>บาท</a:t>
            </a:r>
            <a:endParaRPr lang="en-US" sz="22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03005" y="3823856"/>
            <a:ext cx="1338348" cy="640079"/>
            <a:chOff x="1902315" y="5284431"/>
            <a:chExt cx="3848100" cy="6096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02315" y="5284431"/>
              <a:ext cx="3848100" cy="609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110259" y="5414133"/>
              <a:ext cx="1485900" cy="29527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1315007" y="1928354"/>
            <a:ext cx="914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08:08:08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254247" y="394564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chemeClr val="bg1"/>
                </a:solidFill>
              </a:rPr>
              <a:t>รายชื่อผู้โชคดี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E82B-992A-454F-A0FF-8C91778C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reward to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8276-055B-4210-82B1-F42ECE57B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 can check data of lucky user ‘s profile (</a:t>
            </a:r>
            <a:r>
              <a:rPr lang="en-US" dirty="0" err="1"/>
              <a:t>Phone_no</a:t>
            </a:r>
            <a:r>
              <a:rPr lang="en-US" dirty="0"/>
              <a:t>)</a:t>
            </a:r>
          </a:p>
          <a:p>
            <a:r>
              <a:rPr lang="en-US" dirty="0"/>
              <a:t>Manual give reward to user from calculated data.</a:t>
            </a:r>
          </a:p>
          <a:p>
            <a:r>
              <a:rPr lang="en-US" dirty="0"/>
              <a:t>System update data after rewards are given.</a:t>
            </a:r>
          </a:p>
        </p:txBody>
      </p:sp>
    </p:spTree>
    <p:extLst>
      <p:ext uri="{BB962C8B-B14F-4D97-AF65-F5344CB8AC3E}">
        <p14:creationId xmlns:p14="http://schemas.microsoft.com/office/powerpoint/2010/main" val="411760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361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Cordia New</vt:lpstr>
      <vt:lpstr>Office Theme</vt:lpstr>
      <vt:lpstr>PowerPoint Presentation</vt:lpstr>
      <vt:lpstr>User Profile Master</vt:lpstr>
      <vt:lpstr>List Products</vt:lpstr>
      <vt:lpstr>PowerPoint Presentation</vt:lpstr>
      <vt:lpstr>Get Points/Lotto</vt:lpstr>
      <vt:lpstr>PowerPoint Presentation</vt:lpstr>
      <vt:lpstr>Check Status Lotto</vt:lpstr>
      <vt:lpstr>PowerPoint Presentation</vt:lpstr>
      <vt:lpstr>Give reward to user</vt:lpstr>
      <vt:lpstr>PowerPoint Presentation</vt:lpstr>
      <vt:lpstr>Show List of store in map (Optional)</vt:lpstr>
      <vt:lpstr>POS</vt:lpstr>
      <vt:lpstr>Registration stores</vt:lpstr>
      <vt:lpstr>Transaction Data</vt:lpstr>
      <vt:lpstr>POS BackOffice(Web)</vt:lpstr>
      <vt:lpstr>POS Client</vt:lpstr>
      <vt:lpstr>Flow TaYou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Teerapon Jeamphue (UTL)</dc:creator>
  <cp:lastModifiedBy>Best</cp:lastModifiedBy>
  <cp:revision>15</cp:revision>
  <dcterms:created xsi:type="dcterms:W3CDTF">2021-03-24T04:06:51Z</dcterms:created>
  <dcterms:modified xsi:type="dcterms:W3CDTF">2021-04-04T07:40:24Z</dcterms:modified>
</cp:coreProperties>
</file>