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70" r:id="rId3"/>
    <p:sldId id="259" r:id="rId4"/>
    <p:sldId id="278" r:id="rId5"/>
    <p:sldId id="260" r:id="rId6"/>
    <p:sldId id="272" r:id="rId7"/>
    <p:sldId id="271" r:id="rId8"/>
    <p:sldId id="265" r:id="rId9"/>
    <p:sldId id="264" r:id="rId10"/>
    <p:sldId id="288" r:id="rId11"/>
    <p:sldId id="273" r:id="rId12"/>
    <p:sldId id="267" r:id="rId13"/>
    <p:sldId id="289" r:id="rId14"/>
    <p:sldId id="301" r:id="rId15"/>
    <p:sldId id="268" r:id="rId16"/>
    <p:sldId id="302" r:id="rId17"/>
    <p:sldId id="269" r:id="rId18"/>
    <p:sldId id="279" r:id="rId19"/>
    <p:sldId id="275" r:id="rId20"/>
    <p:sldId id="276" r:id="rId21"/>
    <p:sldId id="294" r:id="rId22"/>
    <p:sldId id="295" r:id="rId23"/>
    <p:sldId id="290" r:id="rId24"/>
    <p:sldId id="291" r:id="rId25"/>
    <p:sldId id="292" r:id="rId26"/>
    <p:sldId id="293" r:id="rId27"/>
    <p:sldId id="274" r:id="rId28"/>
    <p:sldId id="282" r:id="rId29"/>
    <p:sldId id="277" r:id="rId30"/>
    <p:sldId id="283" r:id="rId31"/>
    <p:sldId id="297" r:id="rId32"/>
    <p:sldId id="298" r:id="rId33"/>
    <p:sldId id="299" r:id="rId34"/>
    <p:sldId id="300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1579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DE1485-09E6-40AA-8018-969349908E3A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075E7-2DBD-4394-BB71-74582539580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075E7-2DBD-4394-BB71-74582539580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58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9144000" cy="609600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6448816"/>
            <a:ext cx="9144000" cy="4237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66490" y="2246807"/>
            <a:ext cx="5591710" cy="14700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th-TH" dirty="0"/>
              <a:t>Click to edit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66490" y="3719940"/>
            <a:ext cx="559171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69364"/>
            <a:ext cx="2133600" cy="365125"/>
          </a:xfrm>
        </p:spPr>
        <p:txBody>
          <a:bodyPr/>
          <a:lstStyle/>
          <a:p>
            <a:fld id="{8D7C91C6-2146-4403-82C7-39E16F64B538}" type="datetime1">
              <a:rPr lang="en-US" smtClean="0"/>
              <a:t>5/12/2025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78129"/>
            <a:ext cx="2133600" cy="365125"/>
          </a:xfrm>
        </p:spPr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6441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9144000" cy="4237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199" y="93287"/>
            <a:ext cx="2534289" cy="287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093" y="565753"/>
            <a:ext cx="980213" cy="686149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>
            <a:off x="8309" y="0"/>
            <a:ext cx="12843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www.eng.chula.ac.th</a:t>
            </a:r>
          </a:p>
        </p:txBody>
      </p:sp>
    </p:spTree>
    <p:extLst>
      <p:ext uri="{BB962C8B-B14F-4D97-AF65-F5344CB8AC3E}">
        <p14:creationId xmlns:p14="http://schemas.microsoft.com/office/powerpoint/2010/main" val="59150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313A2-F559-465D-B385-BEA39E37ED6B}" type="datetime1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04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7A4B-CB3C-4D26-A2D7-B8F36402C4D7}" type="datetime1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48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4804"/>
            <a:ext cx="7135402" cy="862834"/>
          </a:xfrm>
        </p:spPr>
        <p:txBody>
          <a:bodyPr/>
          <a:lstStyle>
            <a:lvl1pPr algn="l"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9090"/>
            <a:ext cx="2133600" cy="365125"/>
          </a:xfrm>
        </p:spPr>
        <p:txBody>
          <a:bodyPr/>
          <a:lstStyle/>
          <a:p>
            <a:fld id="{406B07DF-A189-40EA-AE15-2EE2735A4174}" type="datetime1">
              <a:rPr lang="en-US" smtClean="0"/>
              <a:t>5/12/2025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72732"/>
            <a:ext cx="2133600" cy="365125"/>
          </a:xfrm>
        </p:spPr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273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5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4804"/>
            <a:ext cx="7135402" cy="862834"/>
          </a:xfrm>
        </p:spPr>
        <p:txBody>
          <a:bodyPr/>
          <a:lstStyle>
            <a:lvl1pPr algn="l"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FFFFFF">
              <a:alpha val="69804"/>
            </a:srgbClr>
          </a:solidFill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9090"/>
            <a:ext cx="2133600" cy="365125"/>
          </a:xfrm>
        </p:spPr>
        <p:txBody>
          <a:bodyPr/>
          <a:lstStyle/>
          <a:p>
            <a:fld id="{CD0FAAA5-7258-4D66-843D-05D9D705B138}" type="datetime1">
              <a:rPr lang="en-US" smtClean="0"/>
              <a:t>5/12/2025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72731"/>
            <a:ext cx="2133600" cy="365125"/>
          </a:xfrm>
        </p:spPr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273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5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2D83-F1E1-4102-8BF7-3624FB1E2778}" type="datetime1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81044"/>
            <a:ext cx="2133600" cy="365125"/>
          </a:xfrm>
        </p:spPr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821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5526-D52F-4380-ABD8-673ADEAB7A44}" type="datetime1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10400" y="6481044"/>
            <a:ext cx="2133600" cy="365125"/>
          </a:xfrm>
        </p:spPr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044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CA430-2B50-4298-A544-0099677F676F}" type="datetime1">
              <a:rPr lang="en-US" smtClean="0"/>
              <a:t>5/12/2025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327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691A-84BA-452A-86F7-684776D4C93D}" type="datetime1">
              <a:rPr lang="en-US" smtClean="0"/>
              <a:t>5/12/2025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27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2A36C-2BB7-4DDE-BFA5-A7853B26A79E}" type="datetime1">
              <a:rPr lang="en-US" smtClean="0"/>
              <a:t>5/12/2025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0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77E22-F6AB-46B8-9D17-DA5E71163BEB}" type="datetime1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30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9144000" cy="60960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6448816"/>
            <a:ext cx="9144000" cy="4237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4237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199" y="93287"/>
            <a:ext cx="2534289" cy="287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093" y="565753"/>
            <a:ext cx="980213" cy="68614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65752"/>
            <a:ext cx="7365076" cy="851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dirty="0"/>
              <a:t>Click to edit Master text styles</a:t>
            </a:r>
          </a:p>
          <a:p>
            <a:pPr lvl="1"/>
            <a:r>
              <a:rPr lang="th-TH" dirty="0"/>
              <a:t>Second level</a:t>
            </a:r>
          </a:p>
          <a:p>
            <a:pPr lvl="2"/>
            <a:r>
              <a:rPr lang="th-TH" dirty="0"/>
              <a:t>Third level</a:t>
            </a:r>
          </a:p>
          <a:p>
            <a:pPr lvl="3"/>
            <a:r>
              <a:rPr lang="th-TH" dirty="0"/>
              <a:t>Fourth level</a:t>
            </a:r>
          </a:p>
          <a:p>
            <a:pPr lvl="4"/>
            <a:r>
              <a:rPr lang="th-TH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8104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318D6-E240-45EC-B1D8-0F9F5794C0F7}" type="datetime1">
              <a:rPr lang="en-US" smtClean="0"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8104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5113" y="6471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>
                <a:solidFill>
                  <a:schemeClr val="tx1"/>
                </a:solidFill>
                <a:latin typeface="TH Sarabun Chula" panose="00000500000000000000" pitchFamily="2" charset="-34"/>
                <a:cs typeface="TH Sarabun Chula" panose="00000500000000000000" pitchFamily="2" charset="-34"/>
              </a:defRPr>
            </a:lvl1pPr>
          </a:lstStyle>
          <a:p>
            <a:fld id="{C200352D-4569-3E41-9599-1BD1EAE34D4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309" y="0"/>
            <a:ext cx="12843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www.eng.chula.ac.th</a:t>
            </a:r>
          </a:p>
        </p:txBody>
      </p:sp>
    </p:spTree>
    <p:extLst>
      <p:ext uri="{BB962C8B-B14F-4D97-AF65-F5344CB8AC3E}">
        <p14:creationId xmlns:p14="http://schemas.microsoft.com/office/powerpoint/2010/main" val="908646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66490" y="1958975"/>
            <a:ext cx="5591710" cy="1470025"/>
          </a:xfrm>
        </p:spPr>
        <p:txBody>
          <a:bodyPr>
            <a:noAutofit/>
          </a:bodyPr>
          <a:lstStyle/>
          <a:p>
            <a:r>
              <a:rPr lang="th-TH" sz="3600" b="1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การวิเคราะห์การเคลื่อนไหวของมนุษย์ด้วยการเรียนรู้ของเครื่องบนอุปกรณ์ประมวลผลข้อมูล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66490" y="3719940"/>
            <a:ext cx="5591710" cy="1173607"/>
          </a:xfrm>
        </p:spPr>
        <p:txBody>
          <a:bodyPr>
            <a:normAutofit/>
          </a:bodyPr>
          <a:lstStyle/>
          <a:p>
            <a:r>
              <a:rPr lang="en-US" b="1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Human movement analysis using machine learning on edge device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A12E88-B092-D3BA-84E0-E93851AD2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ED15F-0B05-0A20-9A51-689F2C0499E6}"/>
              </a:ext>
            </a:extLst>
          </p:cNvPr>
          <p:cNvSpPr txBox="1"/>
          <p:nvPr/>
        </p:nvSpPr>
        <p:spPr>
          <a:xfrm>
            <a:off x="2866490" y="5013582"/>
            <a:ext cx="592581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800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นายธีรวัฒน์ เลิศอัมพรวิทย์ เลขประจำตัว 6430183721</a:t>
            </a:r>
          </a:p>
          <a:p>
            <a:r>
              <a:rPr lang="th-TH" sz="2800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อาจารย์ที่ปรึกษา ผศ.ดร.สุรีย์ พุ่มรินทร์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46B73A-630C-E782-07CE-A0C5179470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6DF8C-9631-8069-3E25-7C7DE63DB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>
                <a:effectLst/>
                <a:latin typeface="Calibri" panose="020F0502020204030204" pitchFamily="34" charset="0"/>
                <a:ea typeface="Angsana New" panose="02020603050405020304" pitchFamily="18" charset="-34"/>
                <a:cs typeface="TH Sarabun Chula" panose="00000500000000000000" pitchFamily="2" charset="-34"/>
              </a:rPr>
              <a:t>การประเมินแบบจำลองการเรียนรู้ของเครื่อง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EC4D9B-167C-008C-BC65-F06DDBB1FBCD}"/>
              </a:ext>
            </a:extLst>
          </p:cNvPr>
          <p:cNvSpPr txBox="1"/>
          <p:nvPr/>
        </p:nvSpPr>
        <p:spPr>
          <a:xfrm>
            <a:off x="80384" y="5020188"/>
            <a:ext cx="4825408" cy="553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ตาราง </a:t>
            </a:r>
            <a:r>
              <a:rPr lang="en-US" sz="28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Confusion Matrix [</a:t>
            </a:r>
            <a:r>
              <a:rPr lang="en-US" sz="2800" dirty="0"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1</a:t>
            </a:r>
            <a:r>
              <a:rPr lang="th-TH" sz="2800" dirty="0"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0</a:t>
            </a:r>
            <a:r>
              <a:rPr lang="en-US" sz="28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]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DDA695-C048-D253-F71D-3F9773B6A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8202D2-C735-1933-1E2E-6357F4F6E7D5}"/>
              </a:ext>
            </a:extLst>
          </p:cNvPr>
          <p:cNvSpPr txBox="1"/>
          <p:nvPr/>
        </p:nvSpPr>
        <p:spPr>
          <a:xfrm>
            <a:off x="409468" y="5949511"/>
            <a:ext cx="83250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[1</a:t>
            </a:r>
            <a:r>
              <a:rPr lang="th-TH" sz="14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0</a:t>
            </a:r>
            <a:r>
              <a:rPr lang="en-US" sz="14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]</a:t>
            </a:r>
            <a:r>
              <a:rPr lang="th-TH" sz="14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 	</a:t>
            </a:r>
            <a:r>
              <a:rPr lang="en-US" sz="1400" dirty="0" err="1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Devopedia</a:t>
            </a:r>
            <a:r>
              <a:rPr lang="en-US" sz="14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, "Confusion Matrix." [Online]. Available: https://devopedia.org/confusion-matrix. [Accessed </a:t>
            </a:r>
            <a:r>
              <a:rPr lang="th-TH" sz="14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5 </a:t>
            </a:r>
            <a:r>
              <a:rPr lang="en-US" sz="14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May</a:t>
            </a:r>
            <a:r>
              <a:rPr lang="th-TH" sz="14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 </a:t>
            </a:r>
            <a:r>
              <a:rPr lang="en-US" sz="14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2025]</a:t>
            </a:r>
          </a:p>
          <a:p>
            <a:pPr marL="0" indent="0">
              <a:buNone/>
            </a:pPr>
            <a:endParaRPr lang="en-US" sz="1400" dirty="0">
              <a:effectLst/>
              <a:latin typeface="TH Sarabun Chula" panose="00000500000000000000" pitchFamily="2" charset="-34"/>
              <a:ea typeface="Angsana New" panose="02020603050405020304" pitchFamily="18" charset="-34"/>
              <a:cs typeface="TH Sarabun Chula" panose="00000500000000000000" pitchFamily="2" charset="-34"/>
            </a:endParaRPr>
          </a:p>
        </p:txBody>
      </p:sp>
      <p:pic>
        <p:nvPicPr>
          <p:cNvPr id="9" name="Picture 8" descr="A diagram of a number of different colored squares&#10;&#10;AI-generated content may be incorrect.">
            <a:extLst>
              <a:ext uri="{FF2B5EF4-FFF2-40B4-BE49-F238E27FC236}">
                <a16:creationId xmlns:a16="http://schemas.microsoft.com/office/drawing/2014/main" id="{B22C28A5-F6AC-89C4-5E68-0E944AA443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33" y="2030653"/>
            <a:ext cx="4586759" cy="2796693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80F25BB-38FD-A21F-863B-99B4DB2A7B55}"/>
                  </a:ext>
                </a:extLst>
              </p:cNvPr>
              <p:cNvSpPr txBox="1"/>
              <p:nvPr/>
            </p:nvSpPr>
            <p:spPr>
              <a:xfrm>
                <a:off x="5225142" y="2192529"/>
                <a:ext cx="3918858" cy="29827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algn="l" rtl="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th-TH" sz="2400" dirty="0">
                    <a:effectLst/>
                    <a:ea typeface="Angsana New" panose="02020603050405020304" pitchFamily="18" charset="-34"/>
                    <a:cs typeface="TH Sarabun Chula" panose="00000500000000000000" pitchFamily="2" charset="-34"/>
                  </a:rPr>
                  <a:t>ค่าความแม่น</a:t>
                </a:r>
                <a:r>
                  <a:rPr lang="en-US" sz="2400" dirty="0">
                    <a:effectLst/>
                    <a:latin typeface="TH Sarabun Chula" panose="00000500000000000000" pitchFamily="2" charset="-34"/>
                    <a:ea typeface="Angsana New" panose="02020603050405020304" pitchFamily="18" charset="-34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cs typeface="TH Sarabun Chula" panose="00000500000000000000" pitchFamily="2" charset="-34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>
                            <a:effectLst/>
                            <a:latin typeface="Cambria Math" panose="02040503050406030204" pitchFamily="18" charset="0"/>
                            <a:ea typeface="Angsana New" panose="02020603050405020304" pitchFamily="18" charset="-34"/>
                            <a:cs typeface="TH Sarabun Chula" panose="00000500000000000000" pitchFamily="2" charset="-34"/>
                          </a:rPr>
                          <m:t>TP</m:t>
                        </m:r>
                        <m:r>
                          <a:rPr lang="en-US" sz="2400">
                            <a:effectLst/>
                            <a:latin typeface="Cambria Math" panose="02040503050406030204" pitchFamily="18" charset="0"/>
                            <a:ea typeface="Angsana New" panose="02020603050405020304" pitchFamily="18" charset="-34"/>
                            <a:cs typeface="TH Sarabun Chula" panose="00000500000000000000" pitchFamily="2" charset="-34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400">
                            <a:effectLst/>
                            <a:latin typeface="Cambria Math" panose="02040503050406030204" pitchFamily="18" charset="0"/>
                            <a:ea typeface="Angsana New" panose="02020603050405020304" pitchFamily="18" charset="-34"/>
                            <a:cs typeface="TH Sarabun Chula" panose="00000500000000000000" pitchFamily="2" charset="-34"/>
                          </a:rPr>
                          <m:t>TN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>
                            <a:effectLst/>
                            <a:latin typeface="Cambria Math" panose="02040503050406030204" pitchFamily="18" charset="0"/>
                            <a:ea typeface="Angsana New" panose="02020603050405020304" pitchFamily="18" charset="-34"/>
                            <a:cs typeface="TH Sarabun Chula" panose="00000500000000000000" pitchFamily="2" charset="-34"/>
                          </a:rPr>
                          <m:t>TP</m:t>
                        </m:r>
                        <m:r>
                          <a:rPr lang="en-US" sz="2400">
                            <a:effectLst/>
                            <a:latin typeface="Cambria Math" panose="02040503050406030204" pitchFamily="18" charset="0"/>
                            <a:ea typeface="Angsana New" panose="02020603050405020304" pitchFamily="18" charset="-34"/>
                            <a:cs typeface="TH Sarabun Chula" panose="00000500000000000000" pitchFamily="2" charset="-34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400">
                            <a:effectLst/>
                            <a:latin typeface="Cambria Math" panose="02040503050406030204" pitchFamily="18" charset="0"/>
                            <a:ea typeface="Angsana New" panose="02020603050405020304" pitchFamily="18" charset="-34"/>
                            <a:cs typeface="TH Sarabun Chula" panose="00000500000000000000" pitchFamily="2" charset="-34"/>
                          </a:rPr>
                          <m:t>TN</m:t>
                        </m:r>
                        <m:r>
                          <a:rPr lang="en-US" sz="2400">
                            <a:effectLst/>
                            <a:latin typeface="Cambria Math" panose="02040503050406030204" pitchFamily="18" charset="0"/>
                            <a:ea typeface="Angsana New" panose="02020603050405020304" pitchFamily="18" charset="-34"/>
                            <a:cs typeface="TH Sarabun Chula" panose="00000500000000000000" pitchFamily="2" charset="-34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400">
                            <a:effectLst/>
                            <a:latin typeface="Cambria Math" panose="02040503050406030204" pitchFamily="18" charset="0"/>
                            <a:ea typeface="Angsana New" panose="02020603050405020304" pitchFamily="18" charset="-34"/>
                            <a:cs typeface="TH Sarabun Chula" panose="00000500000000000000" pitchFamily="2" charset="-34"/>
                          </a:rPr>
                          <m:t>FP</m:t>
                        </m:r>
                        <m:r>
                          <a:rPr lang="en-US" sz="2400">
                            <a:effectLst/>
                            <a:latin typeface="Cambria Math" panose="02040503050406030204" pitchFamily="18" charset="0"/>
                            <a:ea typeface="Angsana New" panose="02020603050405020304" pitchFamily="18" charset="-34"/>
                            <a:cs typeface="TH Sarabun Chula" panose="00000500000000000000" pitchFamily="2" charset="-34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400">
                            <a:effectLst/>
                            <a:latin typeface="Cambria Math" panose="02040503050406030204" pitchFamily="18" charset="0"/>
                            <a:ea typeface="Angsana New" panose="02020603050405020304" pitchFamily="18" charset="-34"/>
                            <a:cs typeface="TH Sarabun Chula" panose="00000500000000000000" pitchFamily="2" charset="-34"/>
                          </a:rPr>
                          <m:t>FN</m:t>
                        </m:r>
                      </m:den>
                    </m:f>
                  </m:oMath>
                </a14:m>
                <a:r>
                  <a:rPr lang="th-TH" sz="2400" dirty="0">
                    <a:effectLst/>
                    <a:latin typeface="TH Sarabun Chula" panose="00000500000000000000" pitchFamily="2" charset="-34"/>
                    <a:ea typeface="Angsana New" panose="02020603050405020304" pitchFamily="18" charset="-34"/>
                    <a:cs typeface="TH Sarabun Chula" panose="00000500000000000000" pitchFamily="2" charset="-34"/>
                  </a:rPr>
                  <a:t>	</a:t>
                </a:r>
                <a:r>
                  <a:rPr lang="en-US" sz="2400" dirty="0">
                    <a:effectLst/>
                    <a:latin typeface="TH Sarabun Chula" panose="00000500000000000000" pitchFamily="2" charset="-34"/>
                    <a:ea typeface="Angsana New" panose="02020603050405020304" pitchFamily="18" charset="-34"/>
                    <a:cs typeface="TH Sarabun Chula" panose="00000500000000000000" pitchFamily="2" charset="-34"/>
                  </a:rPr>
                  <a:t>(1)</a:t>
                </a:r>
                <a:endParaRPr lang="th-TH" sz="2400" dirty="0">
                  <a:effectLst/>
                  <a:latin typeface="TH Sarabun Chula" panose="00000500000000000000" pitchFamily="2" charset="-34"/>
                  <a:ea typeface="Angsana New" panose="02020603050405020304" pitchFamily="18" charset="-34"/>
                  <a:cs typeface="TH Sarabun Chula" panose="00000500000000000000" pitchFamily="2" charset="-34"/>
                </a:endParaRPr>
              </a:p>
              <a:p>
                <a:pPr lvl="0" algn="l" rtl="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th-TH" sz="2400" dirty="0">
                    <a:effectLst/>
                    <a:latin typeface="TH Sarabun Chula" panose="00000500000000000000" pitchFamily="2" charset="-34"/>
                    <a:ea typeface="Angsana New" panose="02020603050405020304" pitchFamily="18" charset="-34"/>
                    <a:cs typeface="TH Sarabun Chula" panose="00000500000000000000" pitchFamily="2" charset="-34"/>
                  </a:rPr>
                  <a:t>ค่าความเที่ยง</a:t>
                </a:r>
                <a:r>
                  <a:rPr lang="en-US" sz="2400" dirty="0">
                    <a:effectLst/>
                    <a:latin typeface="TH Sarabun Chula" panose="00000500000000000000" pitchFamily="2" charset="-34"/>
                    <a:ea typeface="Angsana New" panose="02020603050405020304" pitchFamily="18" charset="-34"/>
                    <a:cs typeface="TH Sarabun Chula" panose="00000500000000000000" pitchFamily="2" charset="-34"/>
                  </a:rPr>
                  <a:t> (Positive)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Angsana New" panose="02020603050405020304" pitchFamily="18" charset="-34"/>
                            <a:cs typeface="TH Sarabun Chula" panose="00000500000000000000" pitchFamily="2" charset="-34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>
                            <a:effectLst/>
                            <a:latin typeface="Cambria Math" panose="02040503050406030204" pitchFamily="18" charset="0"/>
                            <a:ea typeface="Angsana New" panose="02020603050405020304" pitchFamily="18" charset="-34"/>
                            <a:cs typeface="TH Sarabun Chula" panose="00000500000000000000" pitchFamily="2" charset="-34"/>
                          </a:rPr>
                          <m:t>TP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>
                            <a:effectLst/>
                            <a:latin typeface="Cambria Math" panose="02040503050406030204" pitchFamily="18" charset="0"/>
                            <a:ea typeface="Angsana New" panose="02020603050405020304" pitchFamily="18" charset="-34"/>
                            <a:cs typeface="TH Sarabun Chula" panose="00000500000000000000" pitchFamily="2" charset="-34"/>
                          </a:rPr>
                          <m:t>TP</m:t>
                        </m:r>
                        <m:r>
                          <a:rPr lang="en-US" sz="2400">
                            <a:effectLst/>
                            <a:latin typeface="Cambria Math" panose="02040503050406030204" pitchFamily="18" charset="0"/>
                            <a:ea typeface="Angsana New" panose="02020603050405020304" pitchFamily="18" charset="-34"/>
                            <a:cs typeface="TH Sarabun Chula" panose="00000500000000000000" pitchFamily="2" charset="-34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400">
                            <a:effectLst/>
                            <a:latin typeface="Cambria Math" panose="02040503050406030204" pitchFamily="18" charset="0"/>
                            <a:ea typeface="Angsana New" panose="02020603050405020304" pitchFamily="18" charset="-34"/>
                            <a:cs typeface="TH Sarabun Chula" panose="00000500000000000000" pitchFamily="2" charset="-34"/>
                          </a:rPr>
                          <m:t>FP</m:t>
                        </m:r>
                      </m:den>
                    </m:f>
                  </m:oMath>
                </a14:m>
                <a:r>
                  <a:rPr lang="en-US" sz="2400" dirty="0">
                    <a:effectLst/>
                    <a:latin typeface="TH Sarabun Chula" panose="00000500000000000000" pitchFamily="2" charset="-34"/>
                    <a:ea typeface="Angsana New" panose="02020603050405020304" pitchFamily="18" charset="-34"/>
                    <a:cs typeface="TH Sarabun Chula" panose="00000500000000000000" pitchFamily="2" charset="-34"/>
                  </a:rPr>
                  <a:t>	(2</a:t>
                </a:r>
                <a:r>
                  <a:rPr lang="th-TH" sz="2400" dirty="0">
                    <a:effectLst/>
                    <a:latin typeface="TH Sarabun Chula" panose="00000500000000000000" pitchFamily="2" charset="-34"/>
                    <a:ea typeface="Angsana New" panose="02020603050405020304" pitchFamily="18" charset="-34"/>
                    <a:cs typeface="TH Sarabun Chula" panose="00000500000000000000" pitchFamily="2" charset="-34"/>
                  </a:rPr>
                  <a:t>)</a:t>
                </a:r>
              </a:p>
              <a:p>
                <a:pPr lvl="0" algn="l" rtl="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th-TH" sz="2400" dirty="0">
                    <a:effectLst/>
                    <a:ea typeface="Angsana New" panose="02020603050405020304" pitchFamily="18" charset="-34"/>
                    <a:cs typeface="TH Sarabun Chula" panose="00000500000000000000" pitchFamily="2" charset="-34"/>
                  </a:rPr>
                  <a:t>ค่าการเรียกคืน</a:t>
                </a:r>
                <a:r>
                  <a:rPr lang="en-US" sz="2400" dirty="0">
                    <a:effectLst/>
                    <a:latin typeface="TH Sarabun Chula" panose="00000500000000000000" pitchFamily="2" charset="-34"/>
                    <a:ea typeface="Angsana New" panose="02020603050405020304" pitchFamily="18" charset="-34"/>
                  </a:rPr>
                  <a:t> (Positive)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cs typeface="TH Sarabun Chula" panose="00000500000000000000" pitchFamily="2" charset="-34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>
                            <a:effectLst/>
                            <a:latin typeface="Cambria Math" panose="02040503050406030204" pitchFamily="18" charset="0"/>
                            <a:ea typeface="Angsana New" panose="02020603050405020304" pitchFamily="18" charset="-34"/>
                            <a:cs typeface="TH Sarabun Chula" panose="00000500000000000000" pitchFamily="2" charset="-34"/>
                          </a:rPr>
                          <m:t>TP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>
                            <a:effectLst/>
                            <a:latin typeface="Cambria Math" panose="02040503050406030204" pitchFamily="18" charset="0"/>
                            <a:ea typeface="Angsana New" panose="02020603050405020304" pitchFamily="18" charset="-34"/>
                            <a:cs typeface="TH Sarabun Chula" panose="00000500000000000000" pitchFamily="2" charset="-34"/>
                          </a:rPr>
                          <m:t>TP</m:t>
                        </m:r>
                        <m:r>
                          <a:rPr lang="en-US" sz="2400">
                            <a:effectLst/>
                            <a:latin typeface="Cambria Math" panose="02040503050406030204" pitchFamily="18" charset="0"/>
                            <a:ea typeface="Angsana New" panose="02020603050405020304" pitchFamily="18" charset="-34"/>
                            <a:cs typeface="TH Sarabun Chula" panose="00000500000000000000" pitchFamily="2" charset="-34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400">
                            <a:effectLst/>
                            <a:latin typeface="Cambria Math" panose="02040503050406030204" pitchFamily="18" charset="0"/>
                            <a:ea typeface="Angsana New" panose="02020603050405020304" pitchFamily="18" charset="-34"/>
                            <a:cs typeface="TH Sarabun Chula" panose="00000500000000000000" pitchFamily="2" charset="-34"/>
                          </a:rPr>
                          <m:t>FN</m:t>
                        </m:r>
                      </m:den>
                    </m:f>
                  </m:oMath>
                </a14:m>
                <a:r>
                  <a:rPr lang="en-US" sz="2400" dirty="0">
                    <a:latin typeface="TH Sarabun Chula" panose="00000500000000000000" pitchFamily="2" charset="-34"/>
                    <a:ea typeface="Angsana New" panose="02020603050405020304" pitchFamily="18" charset="-34"/>
                    <a:cs typeface="TH Sarabun Chula" panose="00000500000000000000" pitchFamily="2" charset="-34"/>
                  </a:rPr>
                  <a:t>	(3)</a:t>
                </a:r>
              </a:p>
              <a:p>
                <a:pPr lvl="0" algn="l" rtl="0">
                  <a:lnSpc>
                    <a:spcPct val="107000"/>
                  </a:lnSpc>
                  <a:spcAft>
                    <a:spcPts val="800"/>
                  </a:spcAft>
                </a:pPr>
                <a:endParaRPr lang="en-US" sz="2400" dirty="0">
                  <a:effectLst/>
                  <a:ea typeface="Angsana New" panose="02020603050405020304" pitchFamily="18" charset="-34"/>
                  <a:cs typeface="TH Sarabun Chula" panose="00000500000000000000" pitchFamily="2" charset="-34"/>
                </a:endParaRPr>
              </a:p>
              <a:p>
                <a:pPr lvl="0" algn="l" rtl="0">
                  <a:lnSpc>
                    <a:spcPct val="107000"/>
                  </a:lnSpc>
                  <a:spcAft>
                    <a:spcPts val="800"/>
                  </a:spcAft>
                </a:pPr>
                <a:endParaRPr lang="en-US" sz="2400" dirty="0">
                  <a:ea typeface="Angsana New" panose="02020603050405020304" pitchFamily="18" charset="-34"/>
                  <a:cs typeface="TH Sarabun Chula" panose="00000500000000000000" pitchFamily="2" charset="-34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80F25BB-38FD-A21F-863B-99B4DB2A7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142" y="2192529"/>
                <a:ext cx="3918858" cy="2982740"/>
              </a:xfrm>
              <a:prstGeom prst="rect">
                <a:avLst/>
              </a:prstGeom>
              <a:blipFill>
                <a:blip r:embed="rId3"/>
                <a:stretch>
                  <a:fillRect l="-2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80D1E19-281A-61C7-A8E0-C4A0C4971A8C}"/>
                  </a:ext>
                </a:extLst>
              </p:cNvPr>
              <p:cNvSpPr txBox="1"/>
              <p:nvPr/>
            </p:nvSpPr>
            <p:spPr>
              <a:xfrm>
                <a:off x="3828422" y="4212061"/>
                <a:ext cx="5315577" cy="7978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algn="l" rtl="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th-TH" sz="2400" dirty="0">
                    <a:effectLst/>
                    <a:ea typeface="Angsana New" panose="02020603050405020304" pitchFamily="18" charset="-34"/>
                    <a:cs typeface="TH Sarabun Chula" panose="00000500000000000000" pitchFamily="2" charset="-34"/>
                  </a:rPr>
                  <a:t>ค่า </a:t>
                </a:r>
                <a:r>
                  <a:rPr lang="en-US" sz="2400" dirty="0">
                    <a:effectLst/>
                    <a:latin typeface="TH Sarabun Chula" panose="00000500000000000000" pitchFamily="2" charset="-34"/>
                    <a:ea typeface="Angsana New" panose="02020603050405020304" pitchFamily="18" charset="-34"/>
                  </a:rPr>
                  <a:t>F1 score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cs typeface="TH Sarabun Chula" panose="00000500000000000000" pitchFamily="2" charset="-34"/>
                          </a:rPr>
                        </m:ctrlPr>
                      </m:fPr>
                      <m:num>
                        <m:r>
                          <a:rPr lang="en-US" sz="2400">
                            <a:effectLst/>
                            <a:latin typeface="Cambria Math" panose="02040503050406030204" pitchFamily="18" charset="0"/>
                            <a:ea typeface="Angsana New" panose="02020603050405020304" pitchFamily="18" charset="-34"/>
                            <a:cs typeface="TH Sarabun Chula" panose="00000500000000000000" pitchFamily="2" charset="-34"/>
                          </a:rPr>
                          <m:t>2</m:t>
                        </m:r>
                        <m:r>
                          <a:rPr lang="en-US" sz="2400">
                            <a:effectLst/>
                            <a:latin typeface="Cambria Math" panose="02040503050406030204" pitchFamily="18" charset="0"/>
                            <a:ea typeface="Angsana New" panose="02020603050405020304" pitchFamily="18" charset="-34"/>
                            <a:cs typeface="TH Sarabun Chula" panose="00000500000000000000" pitchFamily="2" charset="-34"/>
                          </a:rPr>
                          <m:t> ×</m:t>
                        </m:r>
                        <m:r>
                          <a:rPr lang="th-TH" sz="2400">
                            <a:effectLst/>
                            <a:latin typeface="Cambria Math" panose="02040503050406030204" pitchFamily="18" charset="0"/>
                            <a:ea typeface="Angsana New" panose="02020603050405020304" pitchFamily="18" charset="-34"/>
                            <a:cs typeface="TH Sarabun Chula" panose="00000500000000000000" pitchFamily="2" charset="-34"/>
                          </a:rPr>
                          <m:t>ค่าความเที่ยง</m:t>
                        </m:r>
                        <m:r>
                          <a:rPr lang="en-US" sz="2400">
                            <a:effectLst/>
                            <a:latin typeface="Cambria Math" panose="02040503050406030204" pitchFamily="18" charset="0"/>
                            <a:ea typeface="Angsana New" panose="02020603050405020304" pitchFamily="18" charset="-34"/>
                            <a:cs typeface="TH Sarabun Chula" panose="00000500000000000000" pitchFamily="2" charset="-34"/>
                          </a:rPr>
                          <m:t> × </m:t>
                        </m:r>
                        <m:r>
                          <a:rPr lang="th-TH" sz="2400">
                            <a:effectLst/>
                            <a:latin typeface="Cambria Math" panose="02040503050406030204" pitchFamily="18" charset="0"/>
                            <a:ea typeface="Angsana New" panose="02020603050405020304" pitchFamily="18" charset="-34"/>
                            <a:cs typeface="TH Sarabun Chula" panose="00000500000000000000" pitchFamily="2" charset="-34"/>
                          </a:rPr>
                          <m:t>ค่าการเรียกคืน</m:t>
                        </m:r>
                      </m:num>
                      <m:den>
                        <m:r>
                          <a:rPr lang="th-TH" sz="2400">
                            <a:effectLst/>
                            <a:latin typeface="Cambria Math" panose="02040503050406030204" pitchFamily="18" charset="0"/>
                            <a:ea typeface="Angsana New" panose="02020603050405020304" pitchFamily="18" charset="-34"/>
                            <a:cs typeface="TH Sarabun Chula" panose="00000500000000000000" pitchFamily="2" charset="-34"/>
                          </a:rPr>
                          <m:t>ค่าความเที่ยง</m:t>
                        </m:r>
                        <m:r>
                          <a:rPr lang="en-US" sz="2400">
                            <a:effectLst/>
                            <a:latin typeface="Cambria Math" panose="02040503050406030204" pitchFamily="18" charset="0"/>
                            <a:ea typeface="Angsana New" panose="02020603050405020304" pitchFamily="18" charset="-34"/>
                            <a:cs typeface="TH Sarabun Chula" panose="00000500000000000000" pitchFamily="2" charset="-34"/>
                          </a:rPr>
                          <m:t> + </m:t>
                        </m:r>
                        <m:r>
                          <a:rPr lang="th-TH" sz="2400">
                            <a:effectLst/>
                            <a:latin typeface="Cambria Math" panose="02040503050406030204" pitchFamily="18" charset="0"/>
                            <a:ea typeface="Angsana New" panose="02020603050405020304" pitchFamily="18" charset="-34"/>
                            <a:cs typeface="TH Sarabun Chula" panose="00000500000000000000" pitchFamily="2" charset="-34"/>
                          </a:rPr>
                          <m:t>ค่าการเรียกคืน</m:t>
                        </m:r>
                      </m:den>
                    </m:f>
                  </m:oMath>
                </a14:m>
                <a:r>
                  <a:rPr lang="en-US" sz="2400" dirty="0">
                    <a:effectLst/>
                    <a:latin typeface="TH Sarabun Chula" panose="00000500000000000000" pitchFamily="2" charset="-34"/>
                    <a:ea typeface="Angsana New" panose="02020603050405020304" pitchFamily="18" charset="-34"/>
                    <a:cs typeface="TH Sarabun Chula" panose="00000500000000000000" pitchFamily="2" charset="-34"/>
                  </a:rPr>
                  <a:t>	(4)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80D1E19-281A-61C7-A8E0-C4A0C4971A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8422" y="4212061"/>
                <a:ext cx="5315577" cy="797847"/>
              </a:xfrm>
              <a:prstGeom prst="rect">
                <a:avLst/>
              </a:prstGeom>
              <a:blipFill>
                <a:blip r:embed="rId4"/>
                <a:stretch>
                  <a:fillRect l="-1720" b="-9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8097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D3CE2-1394-236F-C95E-64D3D09A17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6FCCC-060E-1D57-8DB8-A837667088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9045" y="1772545"/>
            <a:ext cx="5576836" cy="733530"/>
          </a:xfrm>
        </p:spPr>
        <p:txBody>
          <a:bodyPr>
            <a:noAutofit/>
          </a:bodyPr>
          <a:lstStyle/>
          <a:p>
            <a:r>
              <a:rPr lang="th-TH" sz="4000" b="1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บทที่ 3 แนวทางการดำเนินงาน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478150-C89B-D7D2-F593-D6CE44652D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8609" y="2803489"/>
            <a:ext cx="6064181" cy="2803490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th-TH" sz="3200" b="1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การติดตั้งอุปกรณ์สำหรับรวบรวมข้อมูลการเคลื่อนไหวของมนุษย์</a:t>
            </a:r>
            <a:endParaRPr lang="en-US" sz="3200" b="1" dirty="0">
              <a:latin typeface="TH Sarabun Chula" panose="00000500000000000000" pitchFamily="2" charset="-34"/>
              <a:cs typeface="TH Sarabun Chula" panose="00000500000000000000" pitchFamily="2" charset="-34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th-TH" sz="3200" b="1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ขั้นตอนการรวบรวมข้อมูลการเคลื่อนไหวของมนุษย์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th-TH" sz="3200" b="1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ขั้นตอนการวิเคราะห์ข้อมูลโดยใช้แพลตฟอร์ม </a:t>
            </a:r>
            <a:br>
              <a:rPr lang="en-US" sz="3200" b="1" dirty="0">
                <a:latin typeface="TH Sarabun Chula" panose="00000500000000000000" pitchFamily="2" charset="-34"/>
                <a:cs typeface="TH Sarabun Chula" panose="00000500000000000000" pitchFamily="2" charset="-34"/>
              </a:rPr>
            </a:br>
            <a:r>
              <a:rPr lang="en-US" sz="3200" b="1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Edge Impulse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th-TH" sz="3200" b="1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ขั้นตอนการทดสอบข้อมูลการเคลื่อนไหวของมนุษย์</a:t>
            </a:r>
            <a:endParaRPr lang="en-US" b="1" dirty="0">
              <a:latin typeface="TH Sarabun Chula" panose="00000500000000000000" pitchFamily="2" charset="-34"/>
              <a:ea typeface="+mj-ea"/>
              <a:cs typeface="TH Sarabun Chula" panose="00000500000000000000" pitchFamily="2" charset="-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BB55F0-744E-D920-1C40-DA4427299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04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6876C-7087-17D2-2A43-D77A7397C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0602"/>
            <a:ext cx="7135402" cy="862834"/>
          </a:xfrm>
        </p:spPr>
        <p:txBody>
          <a:bodyPr>
            <a:noAutofit/>
          </a:bodyPr>
          <a:lstStyle/>
          <a:p>
            <a:r>
              <a:rPr lang="th-TH" sz="3600" b="1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การติดตั้งอุปกรณ์สำหรับรวบรวมข้อมูลการเคลื่อนไหวของมนุษย์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1B0AC0-96D2-CDB2-1808-1BC7EDF278E1}"/>
              </a:ext>
            </a:extLst>
          </p:cNvPr>
          <p:cNvSpPr txBox="1"/>
          <p:nvPr/>
        </p:nvSpPr>
        <p:spPr>
          <a:xfrm>
            <a:off x="5570000" y="4040885"/>
            <a:ext cx="317527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sz="2800" dirty="0">
                <a:effectLst/>
                <a:ea typeface="Angsana New" panose="02020603050405020304" pitchFamily="18" charset="-34"/>
                <a:cs typeface="TH Sarabun Chula" panose="00000500000000000000" pitchFamily="2" charset="-34"/>
              </a:rPr>
              <a:t>การติดตั้งอุปกรณ์สำหรับการรวบรวมข้อมูลการเคลื่อนไหวของมนุษย์</a:t>
            </a:r>
            <a:endParaRPr 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01AB5-1579-D844-6BAB-ACB068334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8" name="Picture 7" descr="A black device with a white cord&#10;&#10;AI-generated content may be incorrect.">
            <a:extLst>
              <a:ext uri="{FF2B5EF4-FFF2-40B4-BE49-F238E27FC236}">
                <a16:creationId xmlns:a16="http://schemas.microsoft.com/office/drawing/2014/main" id="{732C55F5-F302-1CAA-5F86-0E1D0EA0B2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44" y="1887520"/>
            <a:ext cx="5043805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A close up of a pillow&#10;&#10;AI-generated content may be incorrect.">
            <a:extLst>
              <a:ext uri="{FF2B5EF4-FFF2-40B4-BE49-F238E27FC236}">
                <a16:creationId xmlns:a16="http://schemas.microsoft.com/office/drawing/2014/main" id="{0F5F08E7-4510-7FC9-732A-C7FA735280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18" y="3726756"/>
            <a:ext cx="4571878" cy="20132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C0533F-0751-F6CE-FBBE-444749643532}"/>
              </a:ext>
            </a:extLst>
          </p:cNvPr>
          <p:cNvSpPr txBox="1"/>
          <p:nvPr/>
        </p:nvSpPr>
        <p:spPr>
          <a:xfrm>
            <a:off x="5775524" y="1837939"/>
            <a:ext cx="310996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400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ส่วน </a:t>
            </a:r>
            <a:r>
              <a:rPr lang="en-US" sz="2400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A</a:t>
            </a:r>
          </a:p>
          <a:p>
            <a:r>
              <a:rPr lang="th-TH" sz="2400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บน</a:t>
            </a:r>
            <a:r>
              <a:rPr lang="en-US" sz="2400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: Arduino Nano 33 BLE Sense</a:t>
            </a:r>
          </a:p>
          <a:p>
            <a:r>
              <a:rPr lang="th-TH" sz="2400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ล่าง</a:t>
            </a:r>
            <a:r>
              <a:rPr lang="en-US" sz="2400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: Arduino Nano 33 IoT </a:t>
            </a:r>
          </a:p>
          <a:p>
            <a:r>
              <a:rPr lang="th-TH" sz="2400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ส่วน </a:t>
            </a:r>
            <a:r>
              <a:rPr lang="en-US" sz="2400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B: Power Bank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6427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71A638-3247-6F93-B2E7-AFD49CDE31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2DEBA-CCCC-F4E8-A5DE-77CF7C0D4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0602"/>
            <a:ext cx="7135402" cy="862834"/>
          </a:xfrm>
        </p:spPr>
        <p:txBody>
          <a:bodyPr>
            <a:noAutofit/>
          </a:bodyPr>
          <a:lstStyle/>
          <a:p>
            <a:r>
              <a:rPr lang="th-TH" sz="3600" b="1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ขั้นตอนการรวบรวมข้อมูลการเคลื่อนไหวของมนุษย์</a:t>
            </a:r>
            <a:endParaRPr lang="en-US" sz="3600" b="1" dirty="0">
              <a:latin typeface="TH Sarabun Chula" panose="00000500000000000000" pitchFamily="2" charset="-34"/>
              <a:cs typeface="TH Sarabun Chula" panose="00000500000000000000" pitchFamily="2" charset="-34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A82F2C-F1B4-A129-DB85-358060314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AD90D8-EB2B-3CC5-9901-CFBA51346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th-TH" sz="28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บอร์ด </a:t>
            </a:r>
            <a:r>
              <a:rPr lang="en-US" sz="28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Arduino Nano </a:t>
            </a:r>
            <a:r>
              <a:rPr lang="th-TH" sz="28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33 </a:t>
            </a:r>
            <a:r>
              <a:rPr lang="en-US" sz="28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BLE Sense</a:t>
            </a:r>
            <a:r>
              <a:rPr lang="th-TH" sz="28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 รับข้อมูล 6 ค่า </a:t>
            </a:r>
            <a:r>
              <a:rPr lang="en-US" sz="28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(ax, ay, </a:t>
            </a:r>
            <a:r>
              <a:rPr lang="en-US" sz="2800" dirty="0" err="1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az</a:t>
            </a:r>
            <a:r>
              <a:rPr lang="en-US" sz="28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, </a:t>
            </a:r>
            <a:r>
              <a:rPr lang="en-US" sz="2800" dirty="0" err="1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gx</a:t>
            </a:r>
            <a:r>
              <a:rPr lang="en-US" sz="28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, </a:t>
            </a:r>
            <a:r>
              <a:rPr lang="en-US" sz="2800" dirty="0" err="1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gy</a:t>
            </a:r>
            <a:r>
              <a:rPr lang="en-US" sz="28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, </a:t>
            </a:r>
            <a:r>
              <a:rPr lang="en-US" sz="2800" dirty="0" err="1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gz</a:t>
            </a:r>
            <a:r>
              <a:rPr lang="en-US" sz="28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) </a:t>
            </a:r>
            <a:r>
              <a:rPr lang="th-TH" sz="28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รอบละ 0.125 วินาที</a:t>
            </a:r>
            <a:r>
              <a:rPr lang="en-US" sz="28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 </a:t>
            </a:r>
            <a:r>
              <a:rPr lang="th-TH" sz="28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และทำการการแจกแจงปกติ</a:t>
            </a:r>
            <a:endParaRPr lang="en-US" sz="2800" dirty="0">
              <a:effectLst/>
              <a:latin typeface="TH Sarabun Chula" panose="00000500000000000000" pitchFamily="2" charset="-34"/>
              <a:ea typeface="Angsana New" panose="02020603050405020304" pitchFamily="18" charset="-34"/>
              <a:cs typeface="TH Sarabun Chula" panose="00000500000000000000" pitchFamily="2" charset="-34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th-TH" sz="2800" dirty="0"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บอร์ด </a:t>
            </a:r>
            <a:r>
              <a:rPr lang="en-US" sz="2800" dirty="0"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Arduino Nano 33 IoT </a:t>
            </a:r>
            <a:r>
              <a:rPr lang="th-TH" sz="2800" dirty="0"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รับค่าข้อมูลจากบอร์ด </a:t>
            </a:r>
            <a:r>
              <a:rPr lang="en-US" sz="2800" dirty="0"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Arduino Nano 33 BLE Sense </a:t>
            </a:r>
            <a:r>
              <a:rPr lang="th-TH" sz="2800" dirty="0"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แล้วแสดงผลผ่าน </a:t>
            </a:r>
            <a:r>
              <a:rPr lang="en-US" sz="2800" dirty="0"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Web Server</a:t>
            </a:r>
            <a:endParaRPr lang="th-TH" sz="2800" dirty="0">
              <a:latin typeface="TH Sarabun Chula" panose="00000500000000000000" pitchFamily="2" charset="-34"/>
              <a:ea typeface="Angsana New" panose="02020603050405020304" pitchFamily="18" charset="-34"/>
              <a:cs typeface="TH Sarabun Chula" panose="00000500000000000000" pitchFamily="2" charset="-34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th-TH" sz="2800" dirty="0"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เขียนโปรแกรมเพื่อรับข้อมูลจาก </a:t>
            </a:r>
            <a:r>
              <a:rPr lang="en-US" sz="2800" dirty="0"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Web Server </a:t>
            </a:r>
            <a:r>
              <a:rPr lang="th-TH" sz="2800" dirty="0"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ทุก 0.125 วินาที แล้วสร้างเป็นไฟล์ในรูปแบบ </a:t>
            </a:r>
            <a:r>
              <a:rPr lang="en-US" sz="2800" dirty="0"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csv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800" dirty="0">
              <a:latin typeface="TH Sarabun Chula" panose="00000500000000000000" pitchFamily="2" charset="-34"/>
              <a:cs typeface="TH Sarabun Chula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70263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5F8E12-E1F2-B342-0750-DDD2EAD8E4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B2596-BA7A-C09B-AC50-12ED5A863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0602"/>
            <a:ext cx="7135402" cy="862834"/>
          </a:xfrm>
        </p:spPr>
        <p:txBody>
          <a:bodyPr>
            <a:noAutofit/>
          </a:bodyPr>
          <a:lstStyle/>
          <a:p>
            <a:r>
              <a:rPr lang="th-TH" sz="3600" b="1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ขั้นตอนการรวบรวมข้อมูลการเคลื่อนไหวของมนุษย์</a:t>
            </a:r>
            <a:endParaRPr lang="en-US" sz="3600" b="1" dirty="0">
              <a:latin typeface="TH Sarabun Chula" panose="00000500000000000000" pitchFamily="2" charset="-34"/>
              <a:cs typeface="TH Sarabun Chula" panose="00000500000000000000" pitchFamily="2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A6A5E7-C90B-4AC8-336E-48D34CEA4806}"/>
              </a:ext>
            </a:extLst>
          </p:cNvPr>
          <p:cNvSpPr txBox="1"/>
          <p:nvPr/>
        </p:nvSpPr>
        <p:spPr>
          <a:xfrm>
            <a:off x="0" y="5920285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sz="28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ขั้นตอนการรวบรวมข้อมูลการเคลื่อนไหวของมนุษย์ โดยสื่อสารข้อมูลผ่าน </a:t>
            </a:r>
            <a:r>
              <a:rPr lang="en-US" sz="28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Wi-Fi</a:t>
            </a:r>
            <a:endParaRPr lang="en-US" sz="2800" dirty="0">
              <a:latin typeface="TH Sarabun Chula" panose="00000500000000000000" pitchFamily="2" charset="-34"/>
              <a:cs typeface="TH Sarabun Chula" panose="00000500000000000000" pitchFamily="2" charset="-34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5E5F30-0D29-8F2A-AAAE-88091733A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8" name="Content Placeholder 7" descr="A diagram of a computer network&#10;&#10;AI-generated content may be incorrect.">
            <a:extLst>
              <a:ext uri="{FF2B5EF4-FFF2-40B4-BE49-F238E27FC236}">
                <a16:creationId xmlns:a16="http://schemas.microsoft.com/office/drawing/2014/main" id="{93D9C111-C151-61AB-8E40-E1A3884CA3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7" r="7999" b="6402"/>
          <a:stretch/>
        </p:blipFill>
        <p:spPr bwMode="auto">
          <a:xfrm>
            <a:off x="612949" y="1495918"/>
            <a:ext cx="7945100" cy="440746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82760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D50A4-063B-7A4F-7554-1386561E4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9071"/>
            <a:ext cx="7135402" cy="862834"/>
          </a:xfrm>
        </p:spPr>
        <p:txBody>
          <a:bodyPr>
            <a:noAutofit/>
          </a:bodyPr>
          <a:lstStyle/>
          <a:p>
            <a:r>
              <a:rPr lang="th-TH" sz="3600" b="1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ขั้นตอนการวิเคราะห์ข้อมูลโดยใช้แพลตฟอร์ม </a:t>
            </a:r>
            <a:br>
              <a:rPr lang="en-US" sz="3600" b="1" dirty="0">
                <a:latin typeface="TH Sarabun Chula" panose="00000500000000000000" pitchFamily="2" charset="-34"/>
                <a:cs typeface="TH Sarabun Chula" panose="00000500000000000000" pitchFamily="2" charset="-34"/>
              </a:rPr>
            </a:br>
            <a:r>
              <a:rPr lang="en-US" sz="3600" b="1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Edge Impulse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A6B143-1E71-277D-2472-1B5B48E68C0D}"/>
              </a:ext>
            </a:extLst>
          </p:cNvPr>
          <p:cNvSpPr txBox="1"/>
          <p:nvPr/>
        </p:nvSpPr>
        <p:spPr>
          <a:xfrm>
            <a:off x="0" y="5907498"/>
            <a:ext cx="9129523" cy="553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effectLst/>
                <a:latin typeface="Calibri" panose="020F0502020204030204" pitchFamily="34" charset="0"/>
                <a:ea typeface="Angsana New" panose="02020603050405020304" pitchFamily="18" charset="-34"/>
                <a:cs typeface="TH Sarabun Chula" panose="00000500000000000000" pitchFamily="2" charset="-34"/>
              </a:rPr>
              <a:t>ขั้นตอนการวิเคราะห์ข้อมูลโดยใช้แพลตฟอร์ม </a:t>
            </a:r>
            <a:r>
              <a:rPr lang="en-US" sz="28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Angsana New" panose="02020603050405020304" pitchFamily="18" charset="-34"/>
              </a:rPr>
              <a:t>Edge Impulse</a:t>
            </a:r>
            <a:endParaRPr lang="en-US" sz="2800" dirty="0">
              <a:effectLst/>
              <a:latin typeface="Calibri" panose="020F0502020204030204" pitchFamily="34" charset="0"/>
              <a:ea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347C4F-D7BB-31C5-B3C7-16DFF8C6F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5" descr="Screens screenshot of a computer&#10;&#10;AI-generated content may be incorrect.">
            <a:extLst>
              <a:ext uri="{FF2B5EF4-FFF2-40B4-BE49-F238E27FC236}">
                <a16:creationId xmlns:a16="http://schemas.microsoft.com/office/drawing/2014/main" id="{651A4756-1ADD-70DE-9669-201CF351A57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7" b="1"/>
          <a:stretch/>
        </p:blipFill>
        <p:spPr bwMode="auto">
          <a:xfrm>
            <a:off x="0" y="1884654"/>
            <a:ext cx="9120460" cy="355683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7A75C3-7468-0FE8-E893-5DDB12D906DD}"/>
              </a:ext>
            </a:extLst>
          </p:cNvPr>
          <p:cNvSpPr txBox="1"/>
          <p:nvPr/>
        </p:nvSpPr>
        <p:spPr>
          <a:xfrm>
            <a:off x="2178884" y="4544501"/>
            <a:ext cx="2393116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th-TH" sz="2400" dirty="0">
                <a:effectLst/>
                <a:ea typeface="Angsana New" panose="02020603050405020304" pitchFamily="18" charset="-34"/>
                <a:cs typeface="TH Sarabun Chula" panose="00000500000000000000" pitchFamily="2" charset="-34"/>
              </a:rPr>
              <a:t>การวิเคราะห์ด้วย </a:t>
            </a:r>
            <a:r>
              <a:rPr lang="en-US" sz="24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</a:rPr>
              <a:t>FFT</a:t>
            </a:r>
            <a:r>
              <a:rPr lang="th-TH" sz="24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</a:rPr>
              <a:t> (</a:t>
            </a:r>
            <a:r>
              <a:rPr lang="en-US" sz="24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</a:rPr>
              <a:t>Fast Fourier Transform)</a:t>
            </a:r>
            <a:r>
              <a:rPr lang="en-US" sz="2400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 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F887E4-81F6-9334-A73F-ABBC8FAAF05A}"/>
              </a:ext>
            </a:extLst>
          </p:cNvPr>
          <p:cNvSpPr txBox="1"/>
          <p:nvPr/>
        </p:nvSpPr>
        <p:spPr>
          <a:xfrm>
            <a:off x="4688840" y="4358260"/>
            <a:ext cx="1971040" cy="127785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th-TH" sz="2400" dirty="0">
                <a:effectLst/>
                <a:latin typeface="Calibri" panose="020F0502020204030204" pitchFamily="34" charset="0"/>
                <a:ea typeface="Angsana New" panose="02020603050405020304" pitchFamily="18" charset="-34"/>
                <a:cs typeface="TH Sarabun Chula" panose="00000500000000000000" pitchFamily="2" charset="-34"/>
              </a:rPr>
              <a:t>การจำแนกประเภทด้วยเครือข่ายประสาท (</a:t>
            </a:r>
            <a:r>
              <a:rPr lang="en-US" sz="24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Angsana New" panose="02020603050405020304" pitchFamily="18" charset="-34"/>
              </a:rPr>
              <a:t>Neural Network</a:t>
            </a:r>
            <a:r>
              <a:rPr lang="th-TH" sz="24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Angsana New" panose="02020603050405020304" pitchFamily="18" charset="-34"/>
              </a:rPr>
              <a:t>)</a:t>
            </a:r>
            <a:endParaRPr lang="en-US" sz="2400" dirty="0">
              <a:effectLst/>
              <a:latin typeface="Calibri" panose="020F0502020204030204" pitchFamily="34" charset="0"/>
              <a:ea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ACB3A2-2D4B-682C-45B0-671C2FD46102}"/>
              </a:ext>
            </a:extLst>
          </p:cNvPr>
          <p:cNvSpPr txBox="1"/>
          <p:nvPr/>
        </p:nvSpPr>
        <p:spPr>
          <a:xfrm>
            <a:off x="6934636" y="4394010"/>
            <a:ext cx="2032000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th-TH" sz="2400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จำแนกข้อมูลออกเป็น 3 ประเภท</a:t>
            </a:r>
            <a:endParaRPr lang="en-US" sz="2400" dirty="0">
              <a:latin typeface="TH Sarabun Chula" panose="00000500000000000000" pitchFamily="2" charset="-34"/>
              <a:cs typeface="TH Sarabun Chula" panose="00000500000000000000" pitchFamily="2" charset="-3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2EEAAA-15E7-D886-1551-C8F0C6FA6AED}"/>
              </a:ext>
            </a:extLst>
          </p:cNvPr>
          <p:cNvSpPr txBox="1"/>
          <p:nvPr/>
        </p:nvSpPr>
        <p:spPr>
          <a:xfrm>
            <a:off x="273884" y="4543184"/>
            <a:ext cx="1828800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th-TH" sz="2400" dirty="0">
                <a:ea typeface="Angsana New" panose="02020603050405020304" pitchFamily="18" charset="-34"/>
                <a:cs typeface="TH Sarabun New" panose="020B0500040200020003" pitchFamily="34" charset="-34"/>
              </a:rPr>
              <a:t>การ</a:t>
            </a:r>
            <a:r>
              <a:rPr lang="th-TH" sz="2400" dirty="0">
                <a:effectLst/>
                <a:ea typeface="Angsana New" panose="02020603050405020304" pitchFamily="18" charset="-34"/>
                <a:cs typeface="TH Sarabun New" panose="020B0500040200020003" pitchFamily="34" charset="-34"/>
              </a:rPr>
              <a:t>แบ่งส่วนข้อมูลจากข้อมูลที่รวบรวม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17746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C08839-8402-2CC2-4AFA-28BB9A4AF6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7DC17-53A9-7BB1-4EEE-2A4B1F1BA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0602"/>
            <a:ext cx="7135402" cy="862834"/>
          </a:xfrm>
        </p:spPr>
        <p:txBody>
          <a:bodyPr>
            <a:noAutofit/>
          </a:bodyPr>
          <a:lstStyle/>
          <a:p>
            <a:r>
              <a:rPr lang="th-TH" sz="3600" b="1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ขั้นตอนการทดสอบข้อมูลการเคลื่อนไหวของมนุษย์</a:t>
            </a:r>
            <a:endParaRPr lang="en-US" sz="3600" b="1" dirty="0">
              <a:latin typeface="TH Sarabun Chula" panose="00000500000000000000" pitchFamily="2" charset="-34"/>
              <a:cs typeface="TH Sarabun Chula" panose="00000500000000000000" pitchFamily="2" charset="-34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E0A3BF-4F25-7F13-3044-9F9E886C5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0990F4-108D-E9A5-F45B-06F295A9A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th-TH" sz="28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บอร์ด </a:t>
            </a:r>
            <a:r>
              <a:rPr lang="en-US" sz="28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Arduino Nano </a:t>
            </a:r>
            <a:r>
              <a:rPr lang="th-TH" sz="28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33 </a:t>
            </a:r>
            <a:r>
              <a:rPr lang="en-US" sz="28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BLE Sense</a:t>
            </a:r>
            <a:r>
              <a:rPr lang="th-TH" sz="28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 รับข้อมูล 6 ค่า </a:t>
            </a:r>
            <a:r>
              <a:rPr lang="en-US" sz="28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(ax, ay, </a:t>
            </a:r>
            <a:r>
              <a:rPr lang="en-US" sz="2800" dirty="0" err="1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az</a:t>
            </a:r>
            <a:r>
              <a:rPr lang="en-US" sz="28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, </a:t>
            </a:r>
            <a:r>
              <a:rPr lang="en-US" sz="2800" dirty="0" err="1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gx</a:t>
            </a:r>
            <a:r>
              <a:rPr lang="en-US" sz="28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, </a:t>
            </a:r>
            <a:r>
              <a:rPr lang="en-US" sz="2800" dirty="0" err="1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gy</a:t>
            </a:r>
            <a:r>
              <a:rPr lang="en-US" sz="28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, </a:t>
            </a:r>
            <a:r>
              <a:rPr lang="en-US" sz="2800" dirty="0" err="1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gz</a:t>
            </a:r>
            <a:r>
              <a:rPr lang="en-US" sz="28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) </a:t>
            </a:r>
            <a:r>
              <a:rPr lang="th-TH" sz="28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รอบละ 0.125 วินาที</a:t>
            </a:r>
            <a:r>
              <a:rPr lang="en-US" sz="28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 </a:t>
            </a:r>
            <a:r>
              <a:rPr lang="th-TH" sz="28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และทำการการแจกแจงปกติ</a:t>
            </a:r>
            <a:r>
              <a:rPr lang="en-US" sz="28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h-TH" sz="28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บอร์ด </a:t>
            </a:r>
            <a:r>
              <a:rPr lang="en-US" sz="28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Arduino Nano </a:t>
            </a:r>
            <a:r>
              <a:rPr lang="th-TH" sz="28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33 </a:t>
            </a:r>
            <a:r>
              <a:rPr lang="en-US" sz="28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BLE Sense</a:t>
            </a:r>
            <a:r>
              <a:rPr lang="th-TH" sz="28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 นำข้อมูลที่ได้ทุก 2 วินาที ประมวลผลด้วย</a:t>
            </a:r>
            <a:r>
              <a:rPr lang="en-US" sz="28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 </a:t>
            </a:r>
            <a:r>
              <a:rPr lang="en-US" sz="2800" dirty="0"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Library </a:t>
            </a:r>
            <a:r>
              <a:rPr lang="th-TH" sz="28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จาก </a:t>
            </a:r>
            <a:r>
              <a:rPr lang="en-US" sz="28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Edge Impulse </a:t>
            </a:r>
            <a:r>
              <a:rPr lang="th-TH" sz="28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ซึ่งจะได้ผลลัพธ์เป็นค่าความน่าจะเป็นที่แบบจำลองทำนายได้ ได้แก่ กลุ่มอยู่นิ่ง กลุ่มเคลื่อนไหว และกลุ่มเสี่ยงอันตราย</a:t>
            </a:r>
            <a:endParaRPr lang="en-US" sz="2800" dirty="0">
              <a:effectLst/>
              <a:latin typeface="TH Sarabun Chula" panose="00000500000000000000" pitchFamily="2" charset="-34"/>
              <a:ea typeface="Angsana New" panose="02020603050405020304" pitchFamily="18" charset="-34"/>
              <a:cs typeface="TH Sarabun Chula" panose="00000500000000000000" pitchFamily="2" charset="-34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th-TH" sz="2800" dirty="0"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บอร์ด </a:t>
            </a:r>
            <a:r>
              <a:rPr lang="en-US" sz="2800" dirty="0"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Arduino Nano 33 IoT </a:t>
            </a:r>
            <a:r>
              <a:rPr lang="th-TH" sz="2800" dirty="0"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รับค่าข้อมูลจากบอร์ด </a:t>
            </a:r>
            <a:r>
              <a:rPr lang="en-US" sz="2800" dirty="0"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Arduino Nano 33 BLE Sense </a:t>
            </a:r>
            <a:r>
              <a:rPr lang="th-TH" sz="2800" dirty="0"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แล้วแสดงผลผ่าน </a:t>
            </a:r>
            <a:r>
              <a:rPr lang="en-US" sz="2800" dirty="0"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Web Server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800" dirty="0">
              <a:latin typeface="TH Sarabun Chula" panose="00000500000000000000" pitchFamily="2" charset="-34"/>
              <a:cs typeface="TH Sarabun Chula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19301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851B1-3C2B-2997-FB9D-7139524A94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F7AC7-AC08-CC87-928B-0A14EE62C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90456"/>
            <a:ext cx="7135402" cy="862834"/>
          </a:xfrm>
        </p:spPr>
        <p:txBody>
          <a:bodyPr>
            <a:noAutofit/>
          </a:bodyPr>
          <a:lstStyle/>
          <a:p>
            <a:r>
              <a:rPr lang="th-TH" sz="3600" b="1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ขั้นตอนการทดสอบข้อมูลการเคลื่อนไหวของมนุษย์</a:t>
            </a:r>
            <a:endParaRPr lang="en-US" sz="3600" b="1" dirty="0">
              <a:latin typeface="TH Sarabun Chula" panose="00000500000000000000" pitchFamily="2" charset="-34"/>
              <a:cs typeface="TH Sarabun Chula" panose="00000500000000000000" pitchFamily="2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C8C50E-EF21-9F55-712C-33FD17CD2F25}"/>
              </a:ext>
            </a:extLst>
          </p:cNvPr>
          <p:cNvSpPr txBox="1"/>
          <p:nvPr/>
        </p:nvSpPr>
        <p:spPr>
          <a:xfrm>
            <a:off x="0" y="5920794"/>
            <a:ext cx="9141143" cy="553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ขั้นตอนการทดสอบข้อมูลการเคลื่อนไหวของมนุษย์ โดยสื่อสารข้อมูลผ่าน </a:t>
            </a:r>
            <a:r>
              <a:rPr lang="en-US" sz="28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Wi-Fi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C0A8BE-013F-71BF-E15A-6830D8204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" name="Picture 5" descr="A diagram of a software development process&#10;&#10;AI-generated content may be incorrect.">
            <a:extLst>
              <a:ext uri="{FF2B5EF4-FFF2-40B4-BE49-F238E27FC236}">
                <a16:creationId xmlns:a16="http://schemas.microsoft.com/office/drawing/2014/main" id="{778E2533-195E-B69F-3B6F-BCB701B7E8C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6" r="9461" b="4747"/>
          <a:stretch/>
        </p:blipFill>
        <p:spPr bwMode="auto">
          <a:xfrm>
            <a:off x="684705" y="1456969"/>
            <a:ext cx="7774590" cy="446382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7788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CDC388-3FD3-3261-CA6C-7981ECE9C1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070C3-CC91-B5DE-7A40-7EF9C71EA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9045" y="1863985"/>
            <a:ext cx="5576836" cy="733530"/>
          </a:xfrm>
        </p:spPr>
        <p:txBody>
          <a:bodyPr>
            <a:noAutofit/>
          </a:bodyPr>
          <a:lstStyle/>
          <a:p>
            <a:r>
              <a:rPr lang="th-TH" sz="4000" b="1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บทที่ </a:t>
            </a:r>
            <a:r>
              <a:rPr lang="en-US" sz="4000" b="1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4</a:t>
            </a:r>
            <a:r>
              <a:rPr lang="th-TH" sz="4000" b="1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 ผลลัพธ์จากการดำเนินการ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10E6C5-DF0C-1979-1587-690D29B3E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9045" y="2873828"/>
            <a:ext cx="5747657" cy="2598712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th-TH" sz="3200" b="1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ผลลัพธ์จากการรวบรวมข้อมูลการเคลื่อนไหวของมนุษย์ </a:t>
            </a:r>
            <a:endParaRPr lang="en-US" sz="3200" b="1" dirty="0">
              <a:latin typeface="TH Sarabun Chula" panose="00000500000000000000" pitchFamily="2" charset="-34"/>
              <a:cs typeface="TH Sarabun Chula" panose="00000500000000000000" pitchFamily="2" charset="-34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th-TH" sz="3200" b="1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ผลลัพธ์จากการวิเคราะห์ข้อมูลโดยใช้แพลตฟอร์ม </a:t>
            </a:r>
            <a:r>
              <a:rPr lang="en-US" sz="3200" b="1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Edge Impulse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th-TH" sz="3200" b="1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ผลลัพธ์จากการทดสอบข้อมูลการเคลื่อนไหวของมนุษย์ </a:t>
            </a:r>
            <a:endParaRPr lang="en-US" b="1" dirty="0">
              <a:latin typeface="TH Sarabun Chula" panose="00000500000000000000" pitchFamily="2" charset="-34"/>
              <a:ea typeface="+mj-ea"/>
              <a:cs typeface="TH Sarabun Chula" panose="00000500000000000000" pitchFamily="2" charset="-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F886A-0BBE-81B6-E41F-660197A7B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61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8C1344-2D36-140C-DE72-FC7C47BC9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D74C7-AAB8-8915-8EFE-60A0C0BAE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06" y="660892"/>
            <a:ext cx="7135402" cy="862834"/>
          </a:xfrm>
        </p:spPr>
        <p:txBody>
          <a:bodyPr>
            <a:noAutofit/>
          </a:bodyPr>
          <a:lstStyle/>
          <a:p>
            <a:r>
              <a:rPr lang="th-TH" sz="3600" b="1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ผลลัพธ์จากการรวบรวมข้อมูลการเคลื่อนไหวของมนุษย์</a:t>
            </a:r>
            <a:br>
              <a:rPr lang="en-US" sz="3600" b="1" dirty="0">
                <a:latin typeface="TH Sarabun Chula" panose="00000500000000000000" pitchFamily="2" charset="-34"/>
                <a:cs typeface="TH Sarabun Chula" panose="00000500000000000000" pitchFamily="2" charset="-34"/>
              </a:rPr>
            </a:br>
            <a:r>
              <a:rPr lang="en-US" sz="3600" b="1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(Training Phase)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F32C78A-189B-4370-2F6A-5AB29CD21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3004719-B0CB-D8D2-C2CB-F02CF17907C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30" r="60982" b="26965"/>
          <a:stretch/>
        </p:blipFill>
        <p:spPr bwMode="auto">
          <a:xfrm>
            <a:off x="601341" y="2022903"/>
            <a:ext cx="3176839" cy="291757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7418CCC-188B-D078-3AB3-D543F58E2528}"/>
              </a:ext>
            </a:extLst>
          </p:cNvPr>
          <p:cNvSpPr txBox="1"/>
          <p:nvPr/>
        </p:nvSpPr>
        <p:spPr>
          <a:xfrm>
            <a:off x="420471" y="5439657"/>
            <a:ext cx="8122188" cy="1031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algn="ctr">
              <a:spcAft>
                <a:spcPts val="600"/>
              </a:spcAft>
            </a:pPr>
            <a:r>
              <a:rPr lang="th-TH" sz="28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ข้อมูลการรวบรวมข้อมูลการเคลื่อนไหวของมนุษย์ที่แสดงผล</a:t>
            </a:r>
            <a:endParaRPr lang="en-US" sz="2800" dirty="0">
              <a:effectLst/>
              <a:latin typeface="TH Sarabun Chula" panose="00000500000000000000" pitchFamily="2" charset="-34"/>
              <a:ea typeface="Angsana New" panose="02020603050405020304" pitchFamily="18" charset="-34"/>
              <a:cs typeface="TH Sarabun Chula" panose="00000500000000000000" pitchFamily="2" charset="-34"/>
            </a:endParaRPr>
          </a:p>
          <a:p>
            <a:pPr marL="228600" algn="ctr">
              <a:spcAft>
                <a:spcPts val="600"/>
              </a:spcAft>
            </a:pPr>
            <a:r>
              <a:rPr lang="th-TH" sz="28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ผ่านทาง </a:t>
            </a:r>
            <a:r>
              <a:rPr lang="en-US" sz="28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Web Server </a:t>
            </a:r>
            <a:r>
              <a:rPr lang="th-TH" sz="28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และรูปแบบ</a:t>
            </a:r>
            <a:r>
              <a:rPr lang="en-US" sz="28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 csv</a:t>
            </a:r>
          </a:p>
        </p:txBody>
      </p:sp>
      <p:pic>
        <p:nvPicPr>
          <p:cNvPr id="3" name="Picture 2" descr="A table of numbers with a grid of white squares&#10;&#10;AI-generated content may be incorrect.">
            <a:extLst>
              <a:ext uri="{FF2B5EF4-FFF2-40B4-BE49-F238E27FC236}">
                <a16:creationId xmlns:a16="http://schemas.microsoft.com/office/drawing/2014/main" id="{AA329687-4CA2-510D-125F-CE820CEE64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723"/>
          <a:stretch/>
        </p:blipFill>
        <p:spPr bwMode="auto">
          <a:xfrm>
            <a:off x="3889483" y="2075596"/>
            <a:ext cx="4653176" cy="270680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67999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79939B-8B35-8EE6-95CD-41110B8FDE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F5927-8D47-25E9-C1FB-0246889CC6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4456" y="2130249"/>
            <a:ext cx="5453744" cy="733530"/>
          </a:xfrm>
        </p:spPr>
        <p:txBody>
          <a:bodyPr>
            <a:noAutofit/>
          </a:bodyPr>
          <a:lstStyle/>
          <a:p>
            <a:r>
              <a:rPr lang="th-TH" sz="4000" b="1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บทที่ 1 บทนำ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E1C793-16A8-F174-90CC-4D00D0EEB8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4457" y="2944167"/>
            <a:ext cx="5453743" cy="2307309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th-TH" b="1" dirty="0">
                <a:effectLst/>
                <a:latin typeface="Calibri" panose="020F0502020204030204" pitchFamily="34" charset="0"/>
                <a:cs typeface="TH Sarabun Chula" panose="00000500000000000000" pitchFamily="2" charset="-34"/>
              </a:rPr>
              <a:t>ที่มาและความสำคัญของโครงงาน</a:t>
            </a:r>
            <a:endParaRPr lang="en-US" b="1" dirty="0">
              <a:latin typeface="TH Sarabun Chula" panose="00000500000000000000" pitchFamily="2" charset="-34"/>
              <a:ea typeface="+mj-ea"/>
              <a:cs typeface="TH Sarabun Chula" panose="00000500000000000000" pitchFamily="2" charset="-34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th-TH" b="1" dirty="0">
                <a:latin typeface="TH Sarabun Chula" panose="00000500000000000000" pitchFamily="2" charset="-34"/>
                <a:ea typeface="+mj-ea"/>
                <a:cs typeface="TH Sarabun Chula" panose="00000500000000000000" pitchFamily="2" charset="-34"/>
              </a:rPr>
              <a:t>วัตถุประสงค์ของโครงงาน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th-TH" b="1" dirty="0">
                <a:latin typeface="TH Sarabun Chula" panose="00000500000000000000" pitchFamily="2" charset="-34"/>
                <a:ea typeface="+mj-ea"/>
                <a:cs typeface="TH Sarabun Chula" panose="00000500000000000000" pitchFamily="2" charset="-34"/>
              </a:rPr>
              <a:t>ขอบเขตของโครงงาน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th-TH" sz="3200" b="1" dirty="0">
                <a:effectLst/>
                <a:latin typeface="Calibri" panose="020F0502020204030204" pitchFamily="34" charset="0"/>
                <a:cs typeface="TH Sarabun Chula" panose="00000500000000000000" pitchFamily="2" charset="-34"/>
              </a:rPr>
              <a:t>ผลลัพธ์ที่คาดหวังจากโครงงาน</a:t>
            </a:r>
            <a:endParaRPr lang="en-US" b="1" dirty="0">
              <a:latin typeface="TH Sarabun Chula" panose="00000500000000000000" pitchFamily="2" charset="-34"/>
              <a:ea typeface="+mj-ea"/>
              <a:cs typeface="TH Sarabun Chula" panose="00000500000000000000" pitchFamily="2" charset="-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2C0967-51F3-3955-52C7-12869F0CF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994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5C28D0-64AE-BC46-AF34-8B8E1EA9C2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AABBB-5AA9-DBC5-AE64-EC9C544AF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5239"/>
            <a:ext cx="7135402" cy="862834"/>
          </a:xfrm>
        </p:spPr>
        <p:txBody>
          <a:bodyPr>
            <a:noAutofit/>
          </a:bodyPr>
          <a:lstStyle/>
          <a:p>
            <a:r>
              <a:rPr lang="th-TH" sz="3600" b="1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ผลลัพธ์จากการวิเคราะห์ข้อมูลโดยใช้แพลตฟอร์ม </a:t>
            </a:r>
            <a:br>
              <a:rPr lang="th-TH" sz="3600" b="1" dirty="0">
                <a:latin typeface="TH Sarabun Chula" panose="00000500000000000000" pitchFamily="2" charset="-34"/>
                <a:cs typeface="TH Sarabun Chula" panose="00000500000000000000" pitchFamily="2" charset="-34"/>
              </a:rPr>
            </a:br>
            <a:r>
              <a:rPr lang="en-US" sz="3600" b="1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Edge Impulse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3A9EAB-2AC0-8BFE-7DF2-2C87977F2EAE}"/>
              </a:ext>
            </a:extLst>
          </p:cNvPr>
          <p:cNvSpPr txBox="1"/>
          <p:nvPr/>
        </p:nvSpPr>
        <p:spPr>
          <a:xfrm>
            <a:off x="366309" y="5777428"/>
            <a:ext cx="8411382" cy="553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effectLst/>
                <a:ea typeface="Angsana New" panose="02020603050405020304" pitchFamily="18" charset="-34"/>
                <a:cs typeface="TH Sarabun New" panose="020B0500040200020003" pitchFamily="34" charset="-34"/>
              </a:rPr>
              <a:t>การแบ่งส่วนข้อมูลโดยกำหนดขนาดของหน้าต่าง เป็น 2 วินาที </a:t>
            </a:r>
            <a:endParaRPr lang="en-US" sz="2800" dirty="0">
              <a:effectLst/>
              <a:latin typeface="Calibri" panose="020F0502020204030204" pitchFamily="34" charset="0"/>
              <a:ea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DEBA8-2E8A-1C62-7973-45D79C132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4253D6-C030-E4A9-FE2B-8209BBA2B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08" y="1836928"/>
            <a:ext cx="8411383" cy="10469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230B1B-3283-B5BF-A8A9-DB72AE4422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08" y="3082289"/>
            <a:ext cx="8411382" cy="1017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1D1A76-B88E-17B0-DEF9-1BC2D916E6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10" y="4298342"/>
            <a:ext cx="8411381" cy="9990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07297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94DE0E-11C4-F309-6CE7-F64091D893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CE731-6B9A-09CF-1ADA-C0CC3D34A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5239"/>
            <a:ext cx="7135402" cy="862834"/>
          </a:xfrm>
        </p:spPr>
        <p:txBody>
          <a:bodyPr>
            <a:noAutofit/>
          </a:bodyPr>
          <a:lstStyle/>
          <a:p>
            <a:r>
              <a:rPr lang="th-TH" sz="3600" b="1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ผลลัพธ์จากการวิเคราะห์ข้อมูลโดยใช้แพลตฟอร์ม </a:t>
            </a:r>
            <a:br>
              <a:rPr lang="th-TH" sz="3600" b="1" dirty="0">
                <a:latin typeface="TH Sarabun Chula" panose="00000500000000000000" pitchFamily="2" charset="-34"/>
                <a:cs typeface="TH Sarabun Chula" panose="00000500000000000000" pitchFamily="2" charset="-34"/>
              </a:rPr>
            </a:br>
            <a:r>
              <a:rPr lang="en-US" sz="3600" b="1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Edge Impulse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3D1B45-524D-874F-CD07-AB42C944EC2E}"/>
              </a:ext>
            </a:extLst>
          </p:cNvPr>
          <p:cNvSpPr txBox="1"/>
          <p:nvPr/>
        </p:nvSpPr>
        <p:spPr>
          <a:xfrm>
            <a:off x="582975" y="5247952"/>
            <a:ext cx="3797936" cy="8826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h-TH" sz="2400" dirty="0">
                <a:effectLst/>
                <a:ea typeface="Angsana New" panose="02020603050405020304" pitchFamily="18" charset="-34"/>
                <a:cs typeface="TH Sarabun Chula" panose="00000500000000000000" pitchFamily="2" charset="-34"/>
              </a:rPr>
              <a:t>การปรับค่าพารามิเตอร์สำหรับการวิเคราะห์ด้วย </a:t>
            </a:r>
            <a:r>
              <a:rPr lang="en-US" sz="24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</a:rPr>
              <a:t>FFT </a:t>
            </a:r>
            <a:endParaRPr lang="en-US" sz="3600" dirty="0">
              <a:effectLst/>
              <a:latin typeface="Calibri" panose="020F0502020204030204" pitchFamily="34" charset="0"/>
              <a:ea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2CE8D6-47F8-6653-AA01-E65AF052B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6CAF26B-8673-9B8F-F028-5A46F3DE7E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75" y="2300107"/>
            <a:ext cx="3797935" cy="259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A graph with lines and numbers&#10;&#10;AI-generated content may be incorrect.">
            <a:extLst>
              <a:ext uri="{FF2B5EF4-FFF2-40B4-BE49-F238E27FC236}">
                <a16:creationId xmlns:a16="http://schemas.microsoft.com/office/drawing/2014/main" id="{0F3B4782-8304-1813-073B-EEDEEAA0CC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351268"/>
            <a:ext cx="3749040" cy="243395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550AEC3-7F35-EC85-2186-D8EFAEB54138}"/>
              </a:ext>
            </a:extLst>
          </p:cNvPr>
          <p:cNvSpPr txBox="1"/>
          <p:nvPr/>
        </p:nvSpPr>
        <p:spPr>
          <a:xfrm>
            <a:off x="4572000" y="5269517"/>
            <a:ext cx="41298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sz="2400" dirty="0">
                <a:effectLst/>
                <a:ea typeface="Angsana New" panose="02020603050405020304" pitchFamily="18" charset="-34"/>
                <a:cs typeface="TH Sarabun Chula" panose="00000500000000000000" pitchFamily="2" charset="-34"/>
              </a:rPr>
              <a:t>ผลลัพธ์จากการแปลง </a:t>
            </a:r>
            <a:r>
              <a:rPr lang="en-US" sz="24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</a:rPr>
              <a:t>FFT </a:t>
            </a:r>
            <a:r>
              <a:rPr lang="th-TH" sz="24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</a:rPr>
              <a:t>ของข้อมูลกลุ่มอยู่นิ่ง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713659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023D2-78DF-EC04-915D-8AA7B30C7E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9398-CA2C-0ECD-BEF6-805D44CA4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5239"/>
            <a:ext cx="7135402" cy="862834"/>
          </a:xfrm>
        </p:spPr>
        <p:txBody>
          <a:bodyPr>
            <a:noAutofit/>
          </a:bodyPr>
          <a:lstStyle/>
          <a:p>
            <a:r>
              <a:rPr lang="th-TH" sz="3600" b="1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ผลลัพธ์จากการวิเคราะห์ข้อมูลโดยใช้แพลตฟอร์ม </a:t>
            </a:r>
            <a:br>
              <a:rPr lang="th-TH" sz="3600" b="1" dirty="0">
                <a:latin typeface="TH Sarabun Chula" panose="00000500000000000000" pitchFamily="2" charset="-34"/>
                <a:cs typeface="TH Sarabun Chula" panose="00000500000000000000" pitchFamily="2" charset="-34"/>
              </a:rPr>
            </a:br>
            <a:r>
              <a:rPr lang="en-US" sz="3600" b="1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Edge Impulse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B5D8B-EBEA-AAE8-E5CF-EC103C87E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5" name="Picture 4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C2269FD0-56F4-A6BA-9092-8AE3FC9F1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74" y="2450538"/>
            <a:ext cx="3740150" cy="238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graph of a graph&#10;&#10;AI-generated content may be incorrect.">
            <a:extLst>
              <a:ext uri="{FF2B5EF4-FFF2-40B4-BE49-F238E27FC236}">
                <a16:creationId xmlns:a16="http://schemas.microsoft.com/office/drawing/2014/main" id="{1CB07CDA-979F-D082-0D68-4F719FC8F4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329465"/>
            <a:ext cx="3896360" cy="253111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1116E1-1DD5-B4CF-0A29-6167BA5646B3}"/>
              </a:ext>
            </a:extLst>
          </p:cNvPr>
          <p:cNvSpPr txBox="1"/>
          <p:nvPr/>
        </p:nvSpPr>
        <p:spPr>
          <a:xfrm>
            <a:off x="457200" y="5112446"/>
            <a:ext cx="38546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sz="2400" dirty="0">
                <a:effectLst/>
                <a:ea typeface="Angsana New" panose="02020603050405020304" pitchFamily="18" charset="-34"/>
                <a:cs typeface="TH Sarabun Chula" panose="00000500000000000000" pitchFamily="2" charset="-34"/>
              </a:rPr>
              <a:t>ผลลัพธ์จากการแปลง </a:t>
            </a:r>
            <a:r>
              <a:rPr lang="en-US" sz="24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</a:rPr>
              <a:t>FFT </a:t>
            </a:r>
            <a:r>
              <a:rPr lang="th-TH" sz="24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</a:rPr>
              <a:t>ของข้อมูลกลุ่มเคลื่อนไหว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00A638-EDBF-7BD3-19E9-DF18261FA2D0}"/>
              </a:ext>
            </a:extLst>
          </p:cNvPr>
          <p:cNvSpPr txBox="1"/>
          <p:nvPr/>
        </p:nvSpPr>
        <p:spPr>
          <a:xfrm>
            <a:off x="4572000" y="5122004"/>
            <a:ext cx="38546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sz="2400" dirty="0">
                <a:effectLst/>
                <a:ea typeface="Angsana New" panose="02020603050405020304" pitchFamily="18" charset="-34"/>
                <a:cs typeface="TH Sarabun Chula" panose="00000500000000000000" pitchFamily="2" charset="-34"/>
              </a:rPr>
              <a:t>ผลลัพธ์จากการแปลง </a:t>
            </a:r>
            <a:r>
              <a:rPr lang="en-US" sz="24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</a:rPr>
              <a:t>FFT </a:t>
            </a:r>
            <a:r>
              <a:rPr lang="th-TH" sz="24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</a:rPr>
              <a:t>ของข้อมูลกลุ่ม</a:t>
            </a:r>
            <a:r>
              <a:rPr lang="th-TH" sz="2400" dirty="0">
                <a:latin typeface="TH Sarabun Chula" panose="00000500000000000000" pitchFamily="2" charset="-34"/>
                <a:ea typeface="Angsana New" panose="02020603050405020304" pitchFamily="18" charset="-34"/>
              </a:rPr>
              <a:t>เสี่ยงอันตราย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835369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B46674-3586-FA10-0763-7915EF2A3D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FA160-054E-C934-C338-9424A37FD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5239"/>
            <a:ext cx="7135402" cy="862834"/>
          </a:xfrm>
        </p:spPr>
        <p:txBody>
          <a:bodyPr>
            <a:noAutofit/>
          </a:bodyPr>
          <a:lstStyle/>
          <a:p>
            <a:r>
              <a:rPr lang="th-TH" sz="3600" b="1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ผลลัพธ์จากการวิเคราะห์ข้อมูลโดยใช้แพลตฟอร์ม </a:t>
            </a:r>
            <a:br>
              <a:rPr lang="th-TH" sz="3600" b="1" dirty="0">
                <a:latin typeface="TH Sarabun Chula" panose="00000500000000000000" pitchFamily="2" charset="-34"/>
                <a:cs typeface="TH Sarabun Chula" panose="00000500000000000000" pitchFamily="2" charset="-34"/>
              </a:rPr>
            </a:br>
            <a:r>
              <a:rPr lang="en-US" sz="3600" b="1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Edge Impulse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2721F9-05FB-4E2F-65AE-77A13802DBCF}"/>
              </a:ext>
            </a:extLst>
          </p:cNvPr>
          <p:cNvSpPr txBox="1"/>
          <p:nvPr/>
        </p:nvSpPr>
        <p:spPr>
          <a:xfrm>
            <a:off x="467247" y="5072478"/>
            <a:ext cx="5632101" cy="553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effectLst/>
                <a:ea typeface="Angsana New" panose="02020603050405020304" pitchFamily="18" charset="-34"/>
                <a:cs typeface="TH Sarabun New" panose="020B0500040200020003" pitchFamily="34" charset="-34"/>
              </a:rPr>
              <a:t>แผนภาพแสดงลักษณะข้อมูลของข้อมูล 3 กลุ่ม</a:t>
            </a:r>
            <a:endParaRPr lang="en-US" sz="2800" dirty="0">
              <a:effectLst/>
              <a:latin typeface="Calibri" panose="020F0502020204030204" pitchFamily="34" charset="0"/>
              <a:ea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15A320-FF80-5D07-E711-06677CBF0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9" name="Picture 8" descr="A graph showing different colored dots&#10;&#10;AI-generated content may be incorrect.">
            <a:extLst>
              <a:ext uri="{FF2B5EF4-FFF2-40B4-BE49-F238E27FC236}">
                <a16:creationId xmlns:a16="http://schemas.microsoft.com/office/drawing/2014/main" id="{4A7AB514-9CDA-44AA-540D-301ABC30D2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76"/>
          <a:stretch/>
        </p:blipFill>
        <p:spPr bwMode="auto">
          <a:xfrm>
            <a:off x="467248" y="2079623"/>
            <a:ext cx="5476352" cy="288484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6FB526-FA2A-4623-8ACE-CB2949B7409F}"/>
              </a:ext>
            </a:extLst>
          </p:cNvPr>
          <p:cNvSpPr txBox="1"/>
          <p:nvPr/>
        </p:nvSpPr>
        <p:spPr>
          <a:xfrm>
            <a:off x="6375679" y="2527738"/>
            <a:ext cx="21336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400" dirty="0">
                <a:effectLst/>
                <a:ea typeface="Angsana New" panose="02020603050405020304" pitchFamily="18" charset="-34"/>
                <a:cs typeface="TH Sarabun Chula" panose="00000500000000000000" pitchFamily="2" charset="-34"/>
              </a:rPr>
              <a:t>ได้ลักษณะข้อมูลจาก</a:t>
            </a:r>
          </a:p>
          <a:p>
            <a:r>
              <a:rPr lang="th-TH" sz="2400" dirty="0">
                <a:effectLst/>
                <a:ea typeface="Angsana New" panose="02020603050405020304" pitchFamily="18" charset="-34"/>
                <a:cs typeface="TH Sarabun Chula" panose="00000500000000000000" pitchFamily="2" charset="-34"/>
              </a:rPr>
              <a:t>การวิเคราะห์สเปกตรัม</a:t>
            </a:r>
          </a:p>
          <a:p>
            <a:r>
              <a:rPr lang="th-TH" sz="2400" dirty="0">
                <a:effectLst/>
                <a:ea typeface="Angsana New" panose="02020603050405020304" pitchFamily="18" charset="-34"/>
                <a:cs typeface="TH Sarabun Chula" panose="00000500000000000000" pitchFamily="2" charset="-34"/>
              </a:rPr>
              <a:t>126 ลักษณะ</a:t>
            </a:r>
          </a:p>
          <a:p>
            <a:r>
              <a:rPr lang="th-TH" sz="2400" dirty="0">
                <a:cs typeface="TH Sarabun Chula" panose="00000500000000000000" pitchFamily="2" charset="-34"/>
              </a:rPr>
              <a:t>ใช้เป็นชั้นข้อมูลนำเข้า</a:t>
            </a:r>
          </a:p>
          <a:p>
            <a:r>
              <a:rPr lang="th-TH" sz="2400" dirty="0">
                <a:cs typeface="TH Sarabun Chula" panose="00000500000000000000" pitchFamily="2" charset="-34"/>
              </a:rPr>
              <a:t>ของเครือข่ายประสาท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39574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3A4595-415F-07A5-7163-720E1ADE2A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FCAF5-369E-4F6A-1A54-3C309030C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5239"/>
            <a:ext cx="7135402" cy="862834"/>
          </a:xfrm>
        </p:spPr>
        <p:txBody>
          <a:bodyPr>
            <a:noAutofit/>
          </a:bodyPr>
          <a:lstStyle/>
          <a:p>
            <a:r>
              <a:rPr lang="th-TH" sz="3600" b="1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ผลลัพธ์จากการวิเคราะห์ข้อมูลโดยใช้แพลตฟอร์ม </a:t>
            </a:r>
            <a:br>
              <a:rPr lang="th-TH" sz="3600" b="1" dirty="0">
                <a:latin typeface="TH Sarabun Chula" panose="00000500000000000000" pitchFamily="2" charset="-34"/>
                <a:cs typeface="TH Sarabun Chula" panose="00000500000000000000" pitchFamily="2" charset="-34"/>
              </a:rPr>
            </a:br>
            <a:r>
              <a:rPr lang="en-US" sz="3600" b="1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Edge Impulse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B34E0-7877-272D-6972-68D0CE89B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44847C-3612-7794-6C47-706A84DA5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37"/>
          <a:stretch/>
        </p:blipFill>
        <p:spPr bwMode="auto">
          <a:xfrm>
            <a:off x="457200" y="1688664"/>
            <a:ext cx="4898571" cy="422399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BA03CC9-C934-82B4-2333-6B6C70A0B642}"/>
              </a:ext>
            </a:extLst>
          </p:cNvPr>
          <p:cNvSpPr txBox="1"/>
          <p:nvPr/>
        </p:nvSpPr>
        <p:spPr>
          <a:xfrm>
            <a:off x="316523" y="5849042"/>
            <a:ext cx="8214982" cy="553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effectLst/>
                <a:ea typeface="Angsana New" panose="02020603050405020304" pitchFamily="18" charset="-34"/>
                <a:cs typeface="TH Sarabun New" panose="020B0500040200020003" pitchFamily="34" charset="-34"/>
              </a:rPr>
              <a:t>การปรับค่าพารามิเตอร์ของเครือข่ายประสาทในแบบจำลองการจำแนกประเภท</a:t>
            </a:r>
            <a:endParaRPr lang="en-US" sz="2800" dirty="0">
              <a:effectLst/>
              <a:latin typeface="Calibri" panose="020F0502020204030204" pitchFamily="34" charset="0"/>
              <a:ea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A80D30-1EB0-45AE-50BB-A862E633BCFA}"/>
              </a:ext>
            </a:extLst>
          </p:cNvPr>
          <p:cNvSpPr txBox="1"/>
          <p:nvPr/>
        </p:nvSpPr>
        <p:spPr>
          <a:xfrm>
            <a:off x="5545016" y="2444669"/>
            <a:ext cx="314178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400" dirty="0">
                <a:effectLst/>
                <a:ea typeface="Angsana New" panose="02020603050405020304" pitchFamily="18" charset="-34"/>
                <a:cs typeface="TH Sarabun Chula" panose="00000500000000000000" pitchFamily="2" charset="-34"/>
              </a:rPr>
              <a:t>กำหนดค่า </a:t>
            </a:r>
          </a:p>
          <a:p>
            <a:r>
              <a:rPr lang="en-US" sz="24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</a:rPr>
              <a:t>Number of training cycles</a:t>
            </a:r>
            <a:r>
              <a:rPr lang="th-TH" sz="24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</a:rPr>
              <a:t> </a:t>
            </a:r>
            <a:r>
              <a:rPr lang="en-US" sz="24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</a:rPr>
              <a:t>= </a:t>
            </a:r>
            <a:r>
              <a:rPr lang="th-TH" sz="24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</a:rPr>
              <a:t>4</a:t>
            </a:r>
            <a:r>
              <a:rPr lang="en-US" sz="24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</a:rPr>
              <a:t>0 </a:t>
            </a:r>
            <a:endParaRPr lang="th-TH" sz="2400" dirty="0">
              <a:latin typeface="TH Sarabun Chula" panose="00000500000000000000" pitchFamily="2" charset="-34"/>
              <a:ea typeface="Angsana New" panose="02020603050405020304" pitchFamily="18" charset="-34"/>
            </a:endParaRPr>
          </a:p>
          <a:p>
            <a:r>
              <a:rPr lang="en-US" sz="24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</a:rPr>
              <a:t>Learning rate = 0.0</a:t>
            </a:r>
            <a:r>
              <a:rPr lang="th-TH" sz="24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</a:rPr>
              <a:t>0</a:t>
            </a:r>
            <a:r>
              <a:rPr lang="en-US" sz="24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</a:rPr>
              <a:t>1</a:t>
            </a:r>
            <a:r>
              <a:rPr lang="th-TH" sz="24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</a:rPr>
              <a:t> </a:t>
            </a:r>
          </a:p>
          <a:p>
            <a:endParaRPr lang="th-TH" sz="2400" dirty="0">
              <a:latin typeface="TH Sarabun Chula" panose="00000500000000000000" pitchFamily="2" charset="-34"/>
            </a:endParaRPr>
          </a:p>
          <a:p>
            <a:r>
              <a:rPr lang="th-TH" sz="2400" dirty="0">
                <a:effectLst/>
                <a:ea typeface="Angsana New" panose="02020603050405020304" pitchFamily="18" charset="-34"/>
                <a:cs typeface="TH Sarabun Chula" panose="00000500000000000000" pitchFamily="2" charset="-34"/>
              </a:rPr>
              <a:t>กำหนดชั้นระหว่างกลาง 3 ช</a:t>
            </a:r>
            <a:r>
              <a:rPr lang="th-TH" sz="2400" dirty="0">
                <a:ea typeface="Angsana New" panose="02020603050405020304" pitchFamily="18" charset="-34"/>
                <a:cs typeface="TH Sarabun Chula" panose="00000500000000000000" pitchFamily="2" charset="-34"/>
              </a:rPr>
              <a:t>ั้น</a:t>
            </a:r>
          </a:p>
          <a:p>
            <a:r>
              <a:rPr lang="th-TH" sz="2400" dirty="0">
                <a:effectLst/>
                <a:ea typeface="Angsana New" panose="02020603050405020304" pitchFamily="18" charset="-34"/>
                <a:cs typeface="TH Sarabun Chula" panose="00000500000000000000" pitchFamily="2" charset="-34"/>
              </a:rPr>
              <a:t>จำนวน 40, 20, 10 เซลล์ประสาท </a:t>
            </a:r>
          </a:p>
        </p:txBody>
      </p:sp>
    </p:spTree>
    <p:extLst>
      <p:ext uri="{BB962C8B-B14F-4D97-AF65-F5344CB8AC3E}">
        <p14:creationId xmlns:p14="http://schemas.microsoft.com/office/powerpoint/2010/main" val="37790565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73DCB9-B37E-DBDA-BC90-7E5168D070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A8999-BC7D-DCD9-D041-F63CD734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5239"/>
            <a:ext cx="7135402" cy="862834"/>
          </a:xfrm>
        </p:spPr>
        <p:txBody>
          <a:bodyPr>
            <a:noAutofit/>
          </a:bodyPr>
          <a:lstStyle/>
          <a:p>
            <a:r>
              <a:rPr lang="th-TH" sz="3600" b="1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ผลลัพธ์จากการวิเคราะห์ข้อมูลโดยใช้แพลตฟอร์ม </a:t>
            </a:r>
            <a:br>
              <a:rPr lang="th-TH" sz="3600" b="1" dirty="0">
                <a:latin typeface="TH Sarabun Chula" panose="00000500000000000000" pitchFamily="2" charset="-34"/>
                <a:cs typeface="TH Sarabun Chula" panose="00000500000000000000" pitchFamily="2" charset="-34"/>
              </a:rPr>
            </a:br>
            <a:r>
              <a:rPr lang="en-US" sz="3600" b="1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Edge Impulse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57E279-C2CB-D5ED-77DE-0140EB66BD24}"/>
              </a:ext>
            </a:extLst>
          </p:cNvPr>
          <p:cNvSpPr txBox="1"/>
          <p:nvPr/>
        </p:nvSpPr>
        <p:spPr>
          <a:xfrm>
            <a:off x="745862" y="5688390"/>
            <a:ext cx="7652275" cy="553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การประเมินแบบจำลองโดยใช้ชุดข้อมูลตรวจสอบ</a:t>
            </a:r>
            <a:r>
              <a:rPr lang="en-US" sz="28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 (Validation Set)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E9843-3DE9-0383-38C4-B52D10F59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4E62F0B-E834-957F-B6A3-EDB945465D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449"/>
          <a:stretch/>
        </p:blipFill>
        <p:spPr bwMode="auto">
          <a:xfrm>
            <a:off x="1547069" y="1814899"/>
            <a:ext cx="6049860" cy="387349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476708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84C23C-A337-F685-4924-491C2E364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54CDF-E1FF-A0E3-71A1-24E5172CC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5239"/>
            <a:ext cx="7135402" cy="862834"/>
          </a:xfrm>
        </p:spPr>
        <p:txBody>
          <a:bodyPr>
            <a:noAutofit/>
          </a:bodyPr>
          <a:lstStyle/>
          <a:p>
            <a:r>
              <a:rPr lang="th-TH" sz="3600" b="1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ผลลัพธ์จากการวิเคราะห์ข้อมูลโดยใช้แพลตฟอร์ม </a:t>
            </a:r>
            <a:br>
              <a:rPr lang="th-TH" sz="3600" b="1" dirty="0">
                <a:latin typeface="TH Sarabun Chula" panose="00000500000000000000" pitchFamily="2" charset="-34"/>
                <a:cs typeface="TH Sarabun Chula" panose="00000500000000000000" pitchFamily="2" charset="-34"/>
              </a:rPr>
            </a:br>
            <a:r>
              <a:rPr lang="en-US" sz="3600" b="1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Edge Impulse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A3DD22-8DE0-6F5C-B6F6-15EF47A6A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2ADF76D-6ECD-5980-D5BD-489A6C2538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863"/>
          <a:stretch/>
        </p:blipFill>
        <p:spPr bwMode="auto">
          <a:xfrm>
            <a:off x="1471311" y="1733166"/>
            <a:ext cx="6201377" cy="381352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A73CA7-A286-1C58-A4DF-D17247CAB29C}"/>
              </a:ext>
            </a:extLst>
          </p:cNvPr>
          <p:cNvSpPr txBox="1"/>
          <p:nvPr/>
        </p:nvSpPr>
        <p:spPr>
          <a:xfrm>
            <a:off x="0" y="5771783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sz="2800" dirty="0">
                <a:effectLst/>
                <a:ea typeface="Angsana New" panose="02020603050405020304" pitchFamily="18" charset="-34"/>
                <a:cs typeface="TH Sarabun Chula" panose="00000500000000000000" pitchFamily="2" charset="-34"/>
              </a:rPr>
              <a:t>การประเมินแบบจำลองโดยใช้ชุดข้อมูลทดสอบ</a:t>
            </a:r>
            <a:r>
              <a:rPr lang="en-US" sz="2800" dirty="0">
                <a:effectLst/>
                <a:ea typeface="Angsana New" panose="02020603050405020304" pitchFamily="18" charset="-34"/>
                <a:cs typeface="TH Sarabun Chula" panose="00000500000000000000" pitchFamily="2" charset="-34"/>
              </a:rPr>
              <a:t> </a:t>
            </a:r>
            <a:r>
              <a:rPr lang="en-US" sz="28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(Testing Set)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088251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87EDC3-3A12-AC32-326F-7AFEA822D4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B49AF-22F4-5910-1B23-5DD2B3645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39851"/>
            <a:ext cx="7135402" cy="862834"/>
          </a:xfrm>
        </p:spPr>
        <p:txBody>
          <a:bodyPr>
            <a:noAutofit/>
          </a:bodyPr>
          <a:lstStyle/>
          <a:p>
            <a:r>
              <a:rPr lang="th-TH" sz="3600" b="1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ผลลัพธ์จากการทดสอบข้อมูลการเคลื่อนไหวของมนุษย์</a:t>
            </a:r>
            <a:br>
              <a:rPr lang="en-US" sz="3600" b="1" dirty="0">
                <a:latin typeface="TH Sarabun Chula" panose="00000500000000000000" pitchFamily="2" charset="-34"/>
                <a:cs typeface="TH Sarabun Chula" panose="00000500000000000000" pitchFamily="2" charset="-34"/>
              </a:rPr>
            </a:br>
            <a:r>
              <a:rPr lang="en-US" sz="3600" b="1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(Testing Phase)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0E00F5E-7608-DC48-CA69-0E2BFB599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D5A70C6-D730-F622-0891-0F80A118579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0007" r="61558" b="61478"/>
          <a:stretch/>
        </p:blipFill>
        <p:spPr bwMode="auto">
          <a:xfrm>
            <a:off x="771862" y="2534356"/>
            <a:ext cx="3790090" cy="157247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A5A2E9-1239-5197-F2F6-DFC0A3ADC057}"/>
              </a:ext>
            </a:extLst>
          </p:cNvPr>
          <p:cNvSpPr txBox="1"/>
          <p:nvPr/>
        </p:nvSpPr>
        <p:spPr>
          <a:xfrm>
            <a:off x="544569" y="5518624"/>
            <a:ext cx="794898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sz="2800" dirty="0">
                <a:effectLst/>
                <a:ea typeface="Angsana New" panose="02020603050405020304" pitchFamily="18" charset="-34"/>
                <a:cs typeface="TH Sarabun Chula" panose="00000500000000000000" pitchFamily="2" charset="-34"/>
              </a:rPr>
              <a:t>ข้อมูลการทดสอบข้อมูลการเคลื่อนไหวของมนุษย์ที่แสดงผล</a:t>
            </a:r>
            <a:endParaRPr lang="en-US" sz="2800" dirty="0">
              <a:effectLst/>
              <a:ea typeface="Angsana New" panose="02020603050405020304" pitchFamily="18" charset="-34"/>
              <a:cs typeface="TH Sarabun Chula" panose="00000500000000000000" pitchFamily="2" charset="-34"/>
            </a:endParaRPr>
          </a:p>
          <a:p>
            <a:pPr algn="ctr"/>
            <a:r>
              <a:rPr lang="th-TH" sz="2800" dirty="0">
                <a:effectLst/>
                <a:ea typeface="Angsana New" panose="02020603050405020304" pitchFamily="18" charset="-34"/>
                <a:cs typeface="TH Sarabun Chula" panose="00000500000000000000" pitchFamily="2" charset="-34"/>
              </a:rPr>
              <a:t>ผ่านทาง </a:t>
            </a:r>
            <a:r>
              <a:rPr lang="en-US" sz="28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</a:rPr>
              <a:t>Web Server</a:t>
            </a:r>
            <a:r>
              <a:rPr lang="th-TH" sz="28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 และรูปแบบ</a:t>
            </a:r>
            <a:r>
              <a:rPr lang="en-US" sz="28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 csv</a:t>
            </a:r>
            <a:endParaRPr lang="en-US" sz="2800" dirty="0"/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21C0E6C-8B96-1797-F66B-6B3E01C94E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738" y="1843597"/>
            <a:ext cx="3470298" cy="28112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4723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118EAD-F60D-BC46-4271-EEEF1E198D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678CC-14BE-4CFE-C5F1-77DE29C8D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9045" y="1868239"/>
            <a:ext cx="5576836" cy="733530"/>
          </a:xfrm>
        </p:spPr>
        <p:txBody>
          <a:bodyPr>
            <a:noAutofit/>
          </a:bodyPr>
          <a:lstStyle/>
          <a:p>
            <a:r>
              <a:rPr lang="th-TH" sz="4000" b="1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บทที่ </a:t>
            </a:r>
            <a:r>
              <a:rPr lang="en-US" sz="4000" b="1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5</a:t>
            </a:r>
            <a:r>
              <a:rPr lang="th-TH" sz="4000" b="1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 บทสรุป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29F1F5-DC44-6E79-4A42-B5F34279B9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9045" y="2873828"/>
            <a:ext cx="5747657" cy="2598712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th-TH" sz="3200" b="1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บทสรุปการทำโครงงาน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th-TH" sz="3200" b="1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ปัญหา อุปสรรค และแนวทางแก้ไข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FE94B6-27A3-D0AB-A965-EF2FF4FDA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0118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82CF56-AFC0-053F-301E-4D570FDDC1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3556A-FB18-6F7E-B22D-D9BCD2F11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บทสรุปการทำโครงงาน</a:t>
            </a:r>
            <a:endParaRPr lang="en-US" sz="4000" b="1" dirty="0">
              <a:latin typeface="TH Sarabun Chula" panose="00000500000000000000" pitchFamily="2" charset="-34"/>
              <a:cs typeface="TH Sarabun Chula" panose="00000500000000000000" pitchFamily="2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A282A-5D0D-C179-9EB8-47C0B85AD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th-TH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ประมวลผลการเคลื่อนไหวออกเป็น 3 กลุ่ม ได้แก่ กลุ่มอยู่นิ่ง กลุ่มเคลื่อนไหว และกลุ่มเสี่ยงอันตราย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h-TH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ใช้แบบจำลองการวิเคราะห์สเปกตรัม โดยใช้การวิเคราะห์ด้วย </a:t>
            </a:r>
            <a:r>
              <a:rPr lang="en-US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FFT </a:t>
            </a:r>
            <a:r>
              <a:rPr lang="th-TH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และใช้แบบจำลองการจำแนกประเภทโดยใช้เครือข่ายประสาท ประกอบด้วย</a:t>
            </a:r>
          </a:p>
          <a:p>
            <a:pPr marL="0" indent="0">
              <a:buNone/>
            </a:pPr>
            <a:r>
              <a:rPr lang="th-TH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		ชั้นข้อมูลนำเข้า จำนวน 126 เซลล์ประสาท </a:t>
            </a:r>
          </a:p>
          <a:p>
            <a:pPr marL="0" indent="0">
              <a:buNone/>
            </a:pPr>
            <a:r>
              <a:rPr lang="th-TH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		ชั้นระหว่างกลาง 3 ชั้น จำนวน 40, 20, 10 เซลล์ประสาท </a:t>
            </a:r>
          </a:p>
          <a:p>
            <a:pPr marL="0" indent="0">
              <a:buNone/>
            </a:pPr>
            <a:r>
              <a:rPr lang="th-TH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		ชั้นข้อมูลส่งออก จำนวน 3 เซลล์ประสาท </a:t>
            </a:r>
          </a:p>
          <a:p>
            <a:pPr marL="0" indent="0">
              <a:buNone/>
            </a:pPr>
            <a:endParaRPr lang="en-US" dirty="0">
              <a:latin typeface="TH Sarabun Chula" panose="00000500000000000000" pitchFamily="2" charset="-34"/>
              <a:cs typeface="TH Sarabun Chula" panose="00000500000000000000" pitchFamily="2" charset="-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817F20-3A5B-EF67-BCA9-F00177434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156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ที่มาและความสำคัญของโครงงาน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253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th-TH" sz="2800" dirty="0">
                <a:effectLst/>
                <a:ea typeface="Angsana New" panose="02020603050405020304" pitchFamily="18" charset="-34"/>
                <a:cs typeface="TH Sarabun Chula" panose="00000500000000000000" pitchFamily="2" charset="-34"/>
              </a:rPr>
              <a:t>การเคลื่อนไหวสามารถพบได้ในชีวิตประจำวัน  เช่น การนั่ง การนอน การเดิน</a:t>
            </a:r>
            <a:r>
              <a:rPr lang="en-US" sz="2800" dirty="0">
                <a:effectLst/>
                <a:ea typeface="Angsana New" panose="02020603050405020304" pitchFamily="18" charset="-34"/>
                <a:cs typeface="TH Sarabun Chula" panose="00000500000000000000" pitchFamily="2" charset="-34"/>
              </a:rPr>
              <a:t> </a:t>
            </a:r>
            <a:r>
              <a:rPr lang="en-US" sz="28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[1]</a:t>
            </a:r>
            <a:endParaRPr lang="en-US" sz="2800" dirty="0">
              <a:latin typeface="TH Sarabun Chula" panose="00000500000000000000" pitchFamily="2" charset="-34"/>
              <a:ea typeface="Angsana New" panose="02020603050405020304" pitchFamily="18" charset="-34"/>
              <a:cs typeface="TH Sarabun Chula" panose="00000500000000000000" pitchFamily="2" charset="-34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th-TH" sz="2800" dirty="0"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การเคลื่อนไหวที่ต้องมีการระมัดระวังเป็นพิเศษ เช่น การล้ม การลื่น</a:t>
            </a:r>
            <a:r>
              <a:rPr lang="en-US" sz="2800" dirty="0"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 </a:t>
            </a:r>
            <a:r>
              <a:rPr lang="th-TH" sz="2800" dirty="0"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[2]</a:t>
            </a:r>
            <a:r>
              <a:rPr lang="en-US" sz="2800" dirty="0"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 </a:t>
            </a:r>
            <a:r>
              <a:rPr lang="th-TH" sz="2800" dirty="0"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ซึ่งปัจจัยเสี่ยงเกิดจากการทรงตัวที่ไม่ดีหรือสูญเสียการทรงตัว</a:t>
            </a:r>
            <a:r>
              <a:rPr lang="en-US" sz="2800" dirty="0"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 [3]</a:t>
            </a:r>
            <a:endParaRPr lang="th-TH" sz="2800" dirty="0">
              <a:latin typeface="TH Sarabun Chula" panose="00000500000000000000" pitchFamily="2" charset="-34"/>
              <a:ea typeface="Angsana New" panose="02020603050405020304" pitchFamily="18" charset="-34"/>
              <a:cs typeface="TH Sarabun Chula" panose="00000500000000000000" pitchFamily="2" charset="-34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th-TH" sz="28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จึงควรจะมีการแจ้งเตือนเกี่ยวกับการเคลื่อนไหวของมนุษย์ไปยังอุปกรณ์สื่อสารข้อมูล เพื่อให้สามารถช่วยเหลือคนที่เป็นกลุ่มเสี่ยงที่อาจเกิดอันตรายได้</a:t>
            </a:r>
            <a:endParaRPr lang="en-US" sz="2800" dirty="0">
              <a:effectLst/>
              <a:latin typeface="TH Sarabun Chula" panose="00000500000000000000" pitchFamily="2" charset="-34"/>
              <a:ea typeface="Angsana New" panose="02020603050405020304" pitchFamily="18" charset="-34"/>
              <a:cs typeface="TH Sarabun Chula" panose="00000500000000000000" pitchFamily="2" charset="-34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A18FED-AC50-C934-A9CC-09CD2A254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13603DE-5612-29BB-35CB-ECAA1A19B6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837894"/>
              </p:ext>
            </p:extLst>
          </p:nvPr>
        </p:nvGraphicFramePr>
        <p:xfrm>
          <a:off x="457200" y="5267511"/>
          <a:ext cx="8523514" cy="1426845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366512">
                  <a:extLst>
                    <a:ext uri="{9D8B030D-6E8A-4147-A177-3AD203B41FA5}">
                      <a16:colId xmlns:a16="http://schemas.microsoft.com/office/drawing/2014/main" val="2346608043"/>
                    </a:ext>
                  </a:extLst>
                </a:gridCol>
                <a:gridCol w="8157002">
                  <a:extLst>
                    <a:ext uri="{9D8B030D-6E8A-4147-A177-3AD203B41FA5}">
                      <a16:colId xmlns:a16="http://schemas.microsoft.com/office/drawing/2014/main" val="11806536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thaiDist">
                        <a:lnSpc>
                          <a:spcPct val="107000"/>
                        </a:lnSpc>
                        <a:buNone/>
                      </a:pPr>
                      <a:r>
                        <a:rPr lang="th-TH" sz="1400" dirty="0">
                          <a:effectLst/>
                          <a:latin typeface="TH Sarabun Chula" panose="00000500000000000000" pitchFamily="2" charset="-34"/>
                          <a:cs typeface="TH Sarabun Chula" panose="00000500000000000000" pitchFamily="2" charset="-34"/>
                        </a:rPr>
                        <a:t>[1] </a:t>
                      </a:r>
                      <a:endParaRPr lang="en-US" sz="1400" dirty="0">
                        <a:effectLst/>
                        <a:latin typeface="TH Sarabun Chula" panose="00000500000000000000" pitchFamily="2" charset="-34"/>
                        <a:ea typeface="Angsana New" panose="02020603050405020304" pitchFamily="18" charset="-34"/>
                        <a:cs typeface="TH Sarabun Chula" panose="00000500000000000000" pitchFamily="2" charset="-34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buNone/>
                      </a:pPr>
                      <a:r>
                        <a:rPr lang="th-TH" sz="1400" dirty="0">
                          <a:effectLst/>
                          <a:latin typeface="TH Sarabun Chula" panose="00000500000000000000" pitchFamily="2" charset="-34"/>
                          <a:cs typeface="TH Sarabun Chula" panose="00000500000000000000" pitchFamily="2" charset="-34"/>
                        </a:rPr>
                        <a:t>สถาบันปรับโครงสร้างร่างกาย อริยะ</a:t>
                      </a:r>
                      <a:r>
                        <a:rPr lang="en-US" sz="1400" dirty="0">
                          <a:effectLst/>
                          <a:latin typeface="TH Sarabun Chula" panose="00000500000000000000" pitchFamily="2" charset="-34"/>
                          <a:cs typeface="TH Sarabun Chula" panose="00000500000000000000" pitchFamily="2" charset="-34"/>
                        </a:rPr>
                        <a:t>, "</a:t>
                      </a:r>
                      <a:r>
                        <a:rPr lang="th-TH" sz="1400" dirty="0">
                          <a:effectLst/>
                          <a:latin typeface="TH Sarabun Chula" panose="00000500000000000000" pitchFamily="2" charset="-34"/>
                          <a:cs typeface="TH Sarabun Chula" panose="00000500000000000000" pitchFamily="2" charset="-34"/>
                        </a:rPr>
                        <a:t>อิริยาบถ ยืน เดิน นั่ง นอน</a:t>
                      </a:r>
                      <a:r>
                        <a:rPr lang="en-US" sz="1400" dirty="0">
                          <a:effectLst/>
                          <a:latin typeface="TH Sarabun Chula" panose="00000500000000000000" pitchFamily="2" charset="-34"/>
                          <a:cs typeface="TH Sarabun Chula" panose="00000500000000000000" pitchFamily="2" charset="-34"/>
                        </a:rPr>
                        <a:t>", [Online]. </a:t>
                      </a:r>
                      <a:r>
                        <a:rPr lang="fr-FR" sz="1400" dirty="0" err="1">
                          <a:effectLst/>
                          <a:latin typeface="TH Sarabun Chula" panose="00000500000000000000" pitchFamily="2" charset="-34"/>
                          <a:cs typeface="TH Sarabun Chula" panose="00000500000000000000" pitchFamily="2" charset="-34"/>
                        </a:rPr>
                        <a:t>Available</a:t>
                      </a:r>
                      <a:r>
                        <a:rPr lang="fr-FR" sz="1400" dirty="0">
                          <a:effectLst/>
                          <a:latin typeface="TH Sarabun Chula" panose="00000500000000000000" pitchFamily="2" charset="-34"/>
                          <a:cs typeface="TH Sarabun Chula" panose="00000500000000000000" pitchFamily="2" charset="-34"/>
                        </a:rPr>
                        <a:t>: https://www.ariyawellness.com/knowledge/posture/bodily-movement-all/. </a:t>
                      </a:r>
                      <a:r>
                        <a:rPr lang="en-US" sz="1400" dirty="0">
                          <a:effectLst/>
                          <a:latin typeface="TH Sarabun Chula" panose="00000500000000000000" pitchFamily="2" charset="-34"/>
                          <a:cs typeface="TH Sarabun Chula" panose="00000500000000000000" pitchFamily="2" charset="-34"/>
                        </a:rPr>
                        <a:t>[Accessed </a:t>
                      </a:r>
                      <a:r>
                        <a:rPr lang="th-TH" sz="1400" dirty="0">
                          <a:effectLst/>
                          <a:latin typeface="TH Sarabun Chula" panose="00000500000000000000" pitchFamily="2" charset="-34"/>
                          <a:cs typeface="TH Sarabun Chula" panose="00000500000000000000" pitchFamily="2" charset="-34"/>
                        </a:rPr>
                        <a:t>5</a:t>
                      </a:r>
                      <a:r>
                        <a:rPr lang="en-US" sz="1400" dirty="0">
                          <a:effectLst/>
                          <a:latin typeface="TH Sarabun Chula" panose="00000500000000000000" pitchFamily="2" charset="-34"/>
                          <a:cs typeface="TH Sarabun Chula" panose="00000500000000000000" pitchFamily="2" charset="-34"/>
                        </a:rPr>
                        <a:t> May 2025]</a:t>
                      </a:r>
                      <a:endParaRPr lang="en-US" sz="1400" dirty="0">
                        <a:effectLst/>
                        <a:latin typeface="TH Sarabun Chula" panose="00000500000000000000" pitchFamily="2" charset="-34"/>
                        <a:ea typeface="Angsana New" panose="02020603050405020304" pitchFamily="18" charset="-34"/>
                        <a:cs typeface="TH Sarabun Chula" panose="00000500000000000000" pitchFamily="2" charset="-34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0517159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thaiDist">
                        <a:lnSpc>
                          <a:spcPct val="107000"/>
                        </a:lnSpc>
                        <a:buNone/>
                      </a:pPr>
                      <a:r>
                        <a:rPr lang="en-US" sz="1400">
                          <a:effectLst/>
                          <a:latin typeface="TH Sarabun Chula" panose="00000500000000000000" pitchFamily="2" charset="-34"/>
                          <a:cs typeface="TH Sarabun Chula" panose="00000500000000000000" pitchFamily="2" charset="-34"/>
                        </a:rPr>
                        <a:t>[2] </a:t>
                      </a:r>
                      <a:endParaRPr lang="en-US" sz="1400">
                        <a:effectLst/>
                        <a:latin typeface="TH Sarabun Chula" panose="00000500000000000000" pitchFamily="2" charset="-34"/>
                        <a:ea typeface="Angsana New" panose="02020603050405020304" pitchFamily="18" charset="-34"/>
                        <a:cs typeface="TH Sarabun Chula" panose="00000500000000000000" pitchFamily="2" charset="-34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buNone/>
                      </a:pPr>
                      <a:r>
                        <a:rPr lang="th-TH" sz="1400" dirty="0">
                          <a:effectLst/>
                          <a:latin typeface="TH Sarabun Chula" panose="00000500000000000000" pitchFamily="2" charset="-34"/>
                          <a:cs typeface="TH Sarabun Chula" panose="00000500000000000000" pitchFamily="2" charset="-34"/>
                        </a:rPr>
                        <a:t>สมาคมอาชีวอนามัยและความปลอดภัยในการทำงาน</a:t>
                      </a:r>
                      <a:r>
                        <a:rPr lang="en-US" sz="1400" dirty="0">
                          <a:effectLst/>
                          <a:latin typeface="TH Sarabun Chula" panose="00000500000000000000" pitchFamily="2" charset="-34"/>
                          <a:cs typeface="TH Sarabun Chula" panose="00000500000000000000" pitchFamily="2" charset="-34"/>
                        </a:rPr>
                        <a:t>, "</a:t>
                      </a:r>
                      <a:r>
                        <a:rPr lang="th-TH" sz="1400" dirty="0">
                          <a:effectLst/>
                          <a:latin typeface="TH Sarabun Chula" panose="00000500000000000000" pitchFamily="2" charset="-34"/>
                          <a:cs typeface="TH Sarabun Chula" panose="00000500000000000000" pitchFamily="2" charset="-34"/>
                        </a:rPr>
                        <a:t>การป้องกันอันตรายจากการ ป้องกันการลื่น สะดุด หรือล้ม</a:t>
                      </a:r>
                      <a:r>
                        <a:rPr lang="en-US" sz="1400" dirty="0">
                          <a:effectLst/>
                          <a:latin typeface="TH Sarabun Chula" panose="00000500000000000000" pitchFamily="2" charset="-34"/>
                          <a:cs typeface="TH Sarabun Chula" panose="00000500000000000000" pitchFamily="2" charset="-34"/>
                        </a:rPr>
                        <a:t>", [Online]. </a:t>
                      </a:r>
                      <a:r>
                        <a:rPr lang="fr-FR" sz="1400" dirty="0" err="1">
                          <a:effectLst/>
                          <a:latin typeface="TH Sarabun Chula" panose="00000500000000000000" pitchFamily="2" charset="-34"/>
                          <a:cs typeface="TH Sarabun Chula" panose="00000500000000000000" pitchFamily="2" charset="-34"/>
                        </a:rPr>
                        <a:t>Available</a:t>
                      </a:r>
                      <a:r>
                        <a:rPr lang="fr-FR" sz="1400" dirty="0">
                          <a:effectLst/>
                          <a:latin typeface="TH Sarabun Chula" panose="00000500000000000000" pitchFamily="2" charset="-34"/>
                          <a:cs typeface="TH Sarabun Chula" panose="00000500000000000000" pitchFamily="2" charset="-34"/>
                        </a:rPr>
                        <a:t>: https://www.ohswa.or.th/17835288/hse-morning-talk-by-safety-ihs-buu-ep11. </a:t>
                      </a:r>
                      <a:r>
                        <a:rPr lang="en-US" sz="1400" dirty="0">
                          <a:effectLst/>
                          <a:latin typeface="TH Sarabun Chula" panose="00000500000000000000" pitchFamily="2" charset="-34"/>
                          <a:cs typeface="TH Sarabun Chula" panose="00000500000000000000" pitchFamily="2" charset="-34"/>
                        </a:rPr>
                        <a:t>[Accessed 5 May 2025]</a:t>
                      </a:r>
                      <a:endParaRPr lang="en-US" sz="1400" dirty="0">
                        <a:effectLst/>
                        <a:latin typeface="TH Sarabun Chula" panose="00000500000000000000" pitchFamily="2" charset="-34"/>
                        <a:ea typeface="Angsana New" panose="02020603050405020304" pitchFamily="18" charset="-34"/>
                        <a:cs typeface="TH Sarabun Chula" panose="00000500000000000000" pitchFamily="2" charset="-34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35917163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thaiDist">
                        <a:lnSpc>
                          <a:spcPct val="107000"/>
                        </a:lnSpc>
                        <a:buNone/>
                      </a:pPr>
                      <a:r>
                        <a:rPr lang="th-TH" sz="1400">
                          <a:effectLst/>
                          <a:latin typeface="TH Sarabun Chula" panose="00000500000000000000" pitchFamily="2" charset="-34"/>
                          <a:cs typeface="TH Sarabun Chula" panose="00000500000000000000" pitchFamily="2" charset="-34"/>
                        </a:rPr>
                        <a:t>[3] </a:t>
                      </a:r>
                      <a:endParaRPr lang="en-US" sz="1400">
                        <a:effectLst/>
                        <a:latin typeface="TH Sarabun Chula" panose="00000500000000000000" pitchFamily="2" charset="-34"/>
                        <a:ea typeface="Angsana New" panose="02020603050405020304" pitchFamily="18" charset="-34"/>
                        <a:cs typeface="TH Sarabun Chula" panose="00000500000000000000" pitchFamily="2" charset="-34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buNone/>
                      </a:pPr>
                      <a:r>
                        <a:rPr lang="th-TH" sz="1400" dirty="0">
                          <a:effectLst/>
                          <a:latin typeface="TH Sarabun Chula" panose="00000500000000000000" pitchFamily="2" charset="-34"/>
                          <a:cs typeface="TH Sarabun Chula" panose="00000500000000000000" pitchFamily="2" charset="-34"/>
                        </a:rPr>
                        <a:t>โรงพยาบาลเฉพาะทางกระดูกและข้อ ข้อดีมีสุข จำกัด</a:t>
                      </a:r>
                      <a:r>
                        <a:rPr lang="en-US" sz="1400" dirty="0">
                          <a:effectLst/>
                          <a:latin typeface="TH Sarabun Chula" panose="00000500000000000000" pitchFamily="2" charset="-34"/>
                          <a:cs typeface="TH Sarabun Chula" panose="00000500000000000000" pitchFamily="2" charset="-34"/>
                        </a:rPr>
                        <a:t>, " “</a:t>
                      </a:r>
                      <a:r>
                        <a:rPr lang="th-TH" sz="1400" dirty="0">
                          <a:effectLst/>
                          <a:latin typeface="TH Sarabun Chula" panose="00000500000000000000" pitchFamily="2" charset="-34"/>
                          <a:cs typeface="TH Sarabun Chula" panose="00000500000000000000" pitchFamily="2" charset="-34"/>
                        </a:rPr>
                        <a:t>การเดินให้ช้าลง” ช่วยป้องกันการหกล้มของผู้สูงอายุ</a:t>
                      </a:r>
                      <a:r>
                        <a:rPr lang="en-US" sz="1400" dirty="0">
                          <a:effectLst/>
                          <a:latin typeface="TH Sarabun Chula" panose="00000500000000000000" pitchFamily="2" charset="-34"/>
                          <a:cs typeface="TH Sarabun Chula" panose="00000500000000000000" pitchFamily="2" charset="-34"/>
                        </a:rPr>
                        <a:t>", [Online]. </a:t>
                      </a:r>
                      <a:r>
                        <a:rPr lang="fr-FR" sz="1400" dirty="0" err="1">
                          <a:effectLst/>
                          <a:latin typeface="TH Sarabun Chula" panose="00000500000000000000" pitchFamily="2" charset="-34"/>
                          <a:cs typeface="TH Sarabun Chula" panose="00000500000000000000" pitchFamily="2" charset="-34"/>
                        </a:rPr>
                        <a:t>Available</a:t>
                      </a:r>
                      <a:r>
                        <a:rPr lang="fr-FR" sz="1400" dirty="0">
                          <a:effectLst/>
                          <a:latin typeface="TH Sarabun Chula" panose="00000500000000000000" pitchFamily="2" charset="-34"/>
                          <a:cs typeface="TH Sarabun Chula" panose="00000500000000000000" pitchFamily="2" charset="-34"/>
                        </a:rPr>
                        <a:t>: https://kdmshospital.com/article/walk-slower-better-for-adults/. </a:t>
                      </a:r>
                      <a:r>
                        <a:rPr lang="en-US" sz="1400" dirty="0">
                          <a:effectLst/>
                          <a:latin typeface="TH Sarabun Chula" panose="00000500000000000000" pitchFamily="2" charset="-34"/>
                          <a:cs typeface="TH Sarabun Chula" panose="00000500000000000000" pitchFamily="2" charset="-34"/>
                        </a:rPr>
                        <a:t>[Accessed 5 May 2025] </a:t>
                      </a:r>
                      <a:endParaRPr lang="en-US" sz="1400" dirty="0">
                        <a:effectLst/>
                        <a:latin typeface="TH Sarabun Chula" panose="00000500000000000000" pitchFamily="2" charset="-34"/>
                        <a:ea typeface="Angsana New" panose="02020603050405020304" pitchFamily="18" charset="-34"/>
                        <a:cs typeface="TH Sarabun Chula" panose="00000500000000000000" pitchFamily="2" charset="-34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323047653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D54B02-F53B-9C3B-0F97-48670F2E4F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228DB-AFC3-2E9D-F9DB-8F366EBBC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ปัญหา อุปสรรค และแนวทางแก้ไข</a:t>
            </a:r>
            <a:endParaRPr lang="en-US" sz="4000" b="1" dirty="0">
              <a:latin typeface="TH Sarabun Chula" panose="00000500000000000000" pitchFamily="2" charset="-34"/>
              <a:cs typeface="TH Sarabun Chula" panose="00000500000000000000" pitchFamily="2" charset="-34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D28B2AF-7019-20A7-22AD-A2256AA384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931766"/>
              </p:ext>
            </p:extLst>
          </p:nvPr>
        </p:nvGraphicFramePr>
        <p:xfrm>
          <a:off x="643095" y="1584032"/>
          <a:ext cx="7727181" cy="42102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7786">
                  <a:extLst>
                    <a:ext uri="{9D8B030D-6E8A-4147-A177-3AD203B41FA5}">
                      <a16:colId xmlns:a16="http://schemas.microsoft.com/office/drawing/2014/main" val="3701378117"/>
                    </a:ext>
                  </a:extLst>
                </a:gridCol>
                <a:gridCol w="3759395">
                  <a:extLst>
                    <a:ext uri="{9D8B030D-6E8A-4147-A177-3AD203B41FA5}">
                      <a16:colId xmlns:a16="http://schemas.microsoft.com/office/drawing/2014/main" val="4213102815"/>
                    </a:ext>
                  </a:extLst>
                </a:gridCol>
              </a:tblGrid>
              <a:tr h="470877">
                <a:tc>
                  <a:txBody>
                    <a:bodyPr/>
                    <a:lstStyle/>
                    <a:p>
                      <a:r>
                        <a:rPr lang="th-TH" sz="2400" b="1" dirty="0"/>
                        <a:t>ปัญหา อุปสรรค </a:t>
                      </a:r>
                      <a:endParaRPr lang="en-US" sz="2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2400" b="1" dirty="0"/>
                        <a:t>แนวทางแก้ไข</a:t>
                      </a:r>
                      <a:endParaRPr lang="en-US" sz="2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744722"/>
                  </a:ext>
                </a:extLst>
              </a:tr>
              <a:tr h="1335035">
                <a:tc>
                  <a:txBody>
                    <a:bodyPr/>
                    <a:lstStyle/>
                    <a:p>
                      <a:r>
                        <a:rPr lang="th-TH" sz="2400" dirty="0">
                          <a:latin typeface="TH Sarabun Chula" panose="00000500000000000000" pitchFamily="2" charset="-34"/>
                          <a:cs typeface="TH Sarabun Chula" panose="00000500000000000000" pitchFamily="2" charset="-34"/>
                        </a:rPr>
                        <a:t>1.	ปัญหาการเชื่อมต่อฮาร์ดแวร์ การต่อสายไฟและสาย </a:t>
                      </a:r>
                      <a:r>
                        <a:rPr lang="en-US" sz="2400" dirty="0">
                          <a:latin typeface="TH Sarabun Chula" panose="00000500000000000000" pitchFamily="2" charset="-34"/>
                          <a:cs typeface="TH Sarabun Chula" panose="00000500000000000000" pitchFamily="2" charset="-34"/>
                        </a:rPr>
                        <a:t>UART </a:t>
                      </a:r>
                      <a:r>
                        <a:rPr lang="th-TH" sz="2400" dirty="0">
                          <a:latin typeface="TH Sarabun Chula" panose="00000500000000000000" pitchFamily="2" charset="-34"/>
                          <a:cs typeface="TH Sarabun Chula" panose="00000500000000000000" pitchFamily="2" charset="-34"/>
                        </a:rPr>
                        <a:t>ทำให้ค่าที่วัดได้จากตัวรับรู้มีค่าที่ผิดพลาด 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dirty="0">
                          <a:latin typeface="TH Sarabun Chula" panose="00000500000000000000" pitchFamily="2" charset="-34"/>
                          <a:cs typeface="TH Sarabun Chula" panose="00000500000000000000" pitchFamily="2" charset="-34"/>
                        </a:rPr>
                        <a:t>1.	แก้ไขการเชื่อมต่อฮาร์ดแวร์ การต่อสายไฟ สาย </a:t>
                      </a:r>
                      <a:r>
                        <a:rPr lang="en-US" sz="2400" dirty="0">
                          <a:latin typeface="TH Sarabun Chula" panose="00000500000000000000" pitchFamily="2" charset="-34"/>
                          <a:cs typeface="TH Sarabun Chula" panose="00000500000000000000" pitchFamily="2" charset="-34"/>
                        </a:rPr>
                        <a:t>UART </a:t>
                      </a:r>
                      <a:r>
                        <a:rPr lang="th-TH" sz="2400" dirty="0">
                          <a:latin typeface="TH Sarabun Chula" panose="00000500000000000000" pitchFamily="2" charset="-34"/>
                          <a:cs typeface="TH Sarabun Chula" panose="00000500000000000000" pitchFamily="2" charset="-34"/>
                        </a:rPr>
                        <a:t>และการเขียนโปรแกรม </a:t>
                      </a:r>
                      <a:r>
                        <a:rPr lang="en-US" sz="2400" dirty="0">
                          <a:latin typeface="TH Sarabun Chula" panose="00000500000000000000" pitchFamily="2" charset="-34"/>
                          <a:cs typeface="TH Sarabun Chula" panose="00000500000000000000" pitchFamily="2" charset="-34"/>
                        </a:rPr>
                        <a:t> </a:t>
                      </a:r>
                      <a:r>
                        <a:rPr lang="th-TH" sz="2400" dirty="0">
                          <a:latin typeface="TH Sarabun Chula" panose="00000500000000000000" pitchFamily="2" charset="-34"/>
                          <a:cs typeface="TH Sarabun Chula" panose="00000500000000000000" pitchFamily="2" charset="-34"/>
                        </a:rPr>
                        <a:t>เพื่อให้ข้อมูลที่ได้แสดงผลได้อย่างปกติ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787931"/>
                  </a:ext>
                </a:extLst>
              </a:tr>
              <a:tr h="849830">
                <a:tc>
                  <a:txBody>
                    <a:bodyPr/>
                    <a:lstStyle/>
                    <a:p>
                      <a:r>
                        <a:rPr lang="th-TH" sz="2400" dirty="0">
                          <a:latin typeface="TH Sarabun Chula" panose="00000500000000000000" pitchFamily="2" charset="-34"/>
                          <a:cs typeface="TH Sarabun Chula" panose="00000500000000000000" pitchFamily="2" charset="-34"/>
                        </a:rPr>
                        <a:t>2.	ปัญหาการเขียนโปรแกรม ทำให้ข้อมูลไม่สามารถสื่อสารระหว่างบอร์ดแบบ </a:t>
                      </a:r>
                      <a:r>
                        <a:rPr lang="en-US" sz="2400" dirty="0">
                          <a:latin typeface="TH Sarabun Chula" panose="00000500000000000000" pitchFamily="2" charset="-34"/>
                          <a:cs typeface="TH Sarabun Chula" panose="00000500000000000000" pitchFamily="2" charset="-34"/>
                        </a:rPr>
                        <a:t>UART </a:t>
                      </a:r>
                      <a:r>
                        <a:rPr lang="th-TH" sz="2400" dirty="0">
                          <a:latin typeface="TH Sarabun Chula" panose="00000500000000000000" pitchFamily="2" charset="-34"/>
                          <a:cs typeface="TH Sarabun Chula" panose="00000500000000000000" pitchFamily="2" charset="-34"/>
                        </a:rPr>
                        <a:t>ได้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295246"/>
                  </a:ext>
                </a:extLst>
              </a:tr>
              <a:tr h="1034980">
                <a:tc>
                  <a:txBody>
                    <a:bodyPr/>
                    <a:lstStyle/>
                    <a:p>
                      <a:r>
                        <a:rPr lang="th-TH" sz="2400" dirty="0">
                          <a:latin typeface="TH Sarabun Chula" panose="00000500000000000000" pitchFamily="2" charset="-34"/>
                          <a:cs typeface="TH Sarabun Chula" panose="00000500000000000000" pitchFamily="2" charset="-34"/>
                        </a:rPr>
                        <a:t>3.	ปัญหาด้านแบบจำลองการเคลื่อนไหวของมนุษย์ เมื่อทดสอบในบอร์ดจริงข้อมูลที่แบบจำลองทำนายได้ไม่มีความแม่นยำเท่าที่ควร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dirty="0">
                          <a:latin typeface="TH Sarabun Chula" panose="00000500000000000000" pitchFamily="2" charset="-34"/>
                          <a:cs typeface="TH Sarabun Chula" panose="00000500000000000000" pitchFamily="2" charset="-34"/>
                        </a:rPr>
                        <a:t>2.	ปรับปรุงแบบจำลอง โดยกำหนดระยะเวลาในการรวบรวมข้อมูลรอบละ 0.125 วินาที และนำข้อมูลไปประมวลผลรอบละ 2 วินาที หรือ 16 ชุดข้อมูล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88807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192EE5-5937-C0B3-6FA4-919294691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1994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FA1EAD-AC8E-3BDB-1B06-A917AAAE4E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E313A-6B5A-E5CE-B559-D8EF0D80CA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9045" y="2847495"/>
            <a:ext cx="5576836" cy="733530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THANK YOU</a:t>
            </a:r>
            <a:endParaRPr lang="th-TH" sz="4000" b="1" dirty="0">
              <a:latin typeface="TH Sarabun Chula" panose="00000500000000000000" pitchFamily="2" charset="-34"/>
              <a:cs typeface="TH Sarabun Chula" panose="00000500000000000000" pitchFamily="2" charset="-3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0294CD-3439-6677-4EAD-A7E6F13896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9045" y="3597310"/>
            <a:ext cx="5953650" cy="1875230"/>
          </a:xfrm>
        </p:spPr>
        <p:txBody>
          <a:bodyPr>
            <a:normAutofit/>
          </a:bodyPr>
          <a:lstStyle/>
          <a:p>
            <a:r>
              <a:rPr lang="th-TH" sz="3000" b="1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2102499</a:t>
            </a:r>
            <a:r>
              <a:rPr lang="en-US" sz="3000" b="1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 ELECTRICAL ENGINEERING PROJECT</a:t>
            </a:r>
            <a:endParaRPr lang="th-TH" sz="3000" b="1" dirty="0">
              <a:latin typeface="TH Sarabun Chula" panose="00000500000000000000" pitchFamily="2" charset="-34"/>
              <a:cs typeface="TH Sarabun Chula" panose="00000500000000000000" pitchFamily="2" charset="-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A5E910-5E67-FF27-1915-A889520B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604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41FED7-555B-CE83-700C-C8E956AC31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58024-BDA5-18DA-78A8-7FA4B08DD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h-TH" sz="3200" b="1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ภาคผนวก</a:t>
            </a:r>
            <a:r>
              <a:rPr lang="en-US" sz="3200" b="1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: Source Code </a:t>
            </a:r>
            <a:r>
              <a:rPr lang="th-TH" sz="3200" b="1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สำหรับการวิเคราะห์ข้อมูล</a:t>
            </a:r>
            <a:br>
              <a:rPr lang="en-US" sz="3200" b="1" dirty="0">
                <a:latin typeface="TH Sarabun Chula" panose="00000500000000000000" pitchFamily="2" charset="-34"/>
                <a:cs typeface="TH Sarabun Chula" panose="00000500000000000000" pitchFamily="2" charset="-34"/>
              </a:rPr>
            </a:br>
            <a:r>
              <a:rPr lang="th-TH" sz="3200" b="1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โดยใช้แพลตฟอร์ม </a:t>
            </a:r>
            <a:r>
              <a:rPr lang="en-US" sz="3200" b="1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Edge Impulse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BF98E4-180F-7001-EB20-9ACAB45C9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0297BD7-1B0B-8AF3-E85B-B4D2256CA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47446"/>
            <a:ext cx="8229600" cy="492528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import </a:t>
            </a:r>
            <a:r>
              <a:rPr lang="en-US" dirty="0" err="1">
                <a:latin typeface="TH Sarabun Chula" panose="00000500000000000000" pitchFamily="2" charset="-34"/>
                <a:cs typeface="TH Sarabun Chula" panose="00000500000000000000" pitchFamily="2" charset="-34"/>
              </a:rPr>
              <a:t>tensorflow</a:t>
            </a:r>
            <a:r>
              <a:rPr lang="en-US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 as </a:t>
            </a:r>
            <a:r>
              <a:rPr lang="en-US" dirty="0" err="1">
                <a:latin typeface="TH Sarabun Chula" panose="00000500000000000000" pitchFamily="2" charset="-34"/>
                <a:cs typeface="TH Sarabun Chula" panose="00000500000000000000" pitchFamily="2" charset="-34"/>
              </a:rPr>
              <a:t>tf</a:t>
            </a:r>
            <a:endParaRPr lang="en-US" dirty="0">
              <a:latin typeface="TH Sarabun Chula" panose="00000500000000000000" pitchFamily="2" charset="-34"/>
              <a:cs typeface="TH Sarabun Chula" panose="00000500000000000000" pitchFamily="2" charset="-34"/>
            </a:endParaRPr>
          </a:p>
          <a:p>
            <a:pPr marL="0" indent="0">
              <a:buNone/>
            </a:pPr>
            <a:r>
              <a:rPr lang="en-US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from </a:t>
            </a:r>
            <a:r>
              <a:rPr lang="en-US" dirty="0" err="1">
                <a:latin typeface="TH Sarabun Chula" panose="00000500000000000000" pitchFamily="2" charset="-34"/>
                <a:cs typeface="TH Sarabun Chula" panose="00000500000000000000" pitchFamily="2" charset="-34"/>
              </a:rPr>
              <a:t>tensorflow.keras.models</a:t>
            </a:r>
            <a:r>
              <a:rPr lang="en-US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 import Sequential</a:t>
            </a:r>
          </a:p>
          <a:p>
            <a:pPr marL="0" indent="0">
              <a:buNone/>
            </a:pPr>
            <a:r>
              <a:rPr lang="en-US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from </a:t>
            </a:r>
            <a:r>
              <a:rPr lang="en-US" dirty="0" err="1">
                <a:latin typeface="TH Sarabun Chula" panose="00000500000000000000" pitchFamily="2" charset="-34"/>
                <a:cs typeface="TH Sarabun Chula" panose="00000500000000000000" pitchFamily="2" charset="-34"/>
              </a:rPr>
              <a:t>tensorflow.keras.layers</a:t>
            </a:r>
            <a:r>
              <a:rPr lang="en-US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 import Dense, </a:t>
            </a:r>
            <a:r>
              <a:rPr lang="en-US" dirty="0" err="1">
                <a:latin typeface="TH Sarabun Chula" panose="00000500000000000000" pitchFamily="2" charset="-34"/>
                <a:cs typeface="TH Sarabun Chula" panose="00000500000000000000" pitchFamily="2" charset="-34"/>
              </a:rPr>
              <a:t>InputLayer</a:t>
            </a:r>
            <a:r>
              <a:rPr lang="en-US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, Dropout, Conv1D, Conv2D, Flatten, Reshape, MaxPooling1D, MaxPooling2D, AveragePooling2D, </a:t>
            </a:r>
            <a:r>
              <a:rPr lang="en-US" dirty="0" err="1">
                <a:latin typeface="TH Sarabun Chula" panose="00000500000000000000" pitchFamily="2" charset="-34"/>
                <a:cs typeface="TH Sarabun Chula" panose="00000500000000000000" pitchFamily="2" charset="-34"/>
              </a:rPr>
              <a:t>BatchNormalization</a:t>
            </a:r>
            <a:r>
              <a:rPr lang="en-US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, Permute, ReLU, </a:t>
            </a:r>
            <a:r>
              <a:rPr lang="en-US" dirty="0" err="1">
                <a:latin typeface="TH Sarabun Chula" panose="00000500000000000000" pitchFamily="2" charset="-34"/>
                <a:cs typeface="TH Sarabun Chula" panose="00000500000000000000" pitchFamily="2" charset="-34"/>
              </a:rPr>
              <a:t>Softmax</a:t>
            </a:r>
            <a:endParaRPr lang="en-US" dirty="0">
              <a:latin typeface="TH Sarabun Chula" panose="00000500000000000000" pitchFamily="2" charset="-34"/>
              <a:cs typeface="TH Sarabun Chula" panose="00000500000000000000" pitchFamily="2" charset="-34"/>
            </a:endParaRPr>
          </a:p>
          <a:p>
            <a:pPr marL="0" indent="0">
              <a:buNone/>
            </a:pPr>
            <a:r>
              <a:rPr lang="en-US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from </a:t>
            </a:r>
            <a:r>
              <a:rPr lang="en-US" dirty="0" err="1">
                <a:latin typeface="TH Sarabun Chula" panose="00000500000000000000" pitchFamily="2" charset="-34"/>
                <a:cs typeface="TH Sarabun Chula" panose="00000500000000000000" pitchFamily="2" charset="-34"/>
              </a:rPr>
              <a:t>tensorflow.keras.optimizers.legacy</a:t>
            </a:r>
            <a:r>
              <a:rPr lang="en-US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 import Adam</a:t>
            </a:r>
          </a:p>
          <a:p>
            <a:pPr marL="0" indent="0">
              <a:buNone/>
            </a:pPr>
            <a:endParaRPr lang="en-US" dirty="0">
              <a:latin typeface="TH Sarabun Chula" panose="00000500000000000000" pitchFamily="2" charset="-34"/>
              <a:cs typeface="TH Sarabun Chula" panose="00000500000000000000" pitchFamily="2" charset="-34"/>
            </a:endParaRPr>
          </a:p>
          <a:p>
            <a:pPr marL="0" indent="0">
              <a:buNone/>
            </a:pPr>
            <a:r>
              <a:rPr lang="en-US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EPOCHS = </a:t>
            </a:r>
            <a:r>
              <a:rPr lang="en-US" dirty="0" err="1">
                <a:latin typeface="TH Sarabun Chula" panose="00000500000000000000" pitchFamily="2" charset="-34"/>
                <a:cs typeface="TH Sarabun Chula" panose="00000500000000000000" pitchFamily="2" charset="-34"/>
              </a:rPr>
              <a:t>args.epochs</a:t>
            </a:r>
            <a:r>
              <a:rPr lang="en-US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 or 40</a:t>
            </a:r>
          </a:p>
          <a:p>
            <a:pPr marL="0" indent="0">
              <a:buNone/>
            </a:pPr>
            <a:r>
              <a:rPr lang="en-US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LEARNING_RATE = </a:t>
            </a:r>
            <a:r>
              <a:rPr lang="en-US" dirty="0" err="1">
                <a:latin typeface="TH Sarabun Chula" panose="00000500000000000000" pitchFamily="2" charset="-34"/>
                <a:cs typeface="TH Sarabun Chula" panose="00000500000000000000" pitchFamily="2" charset="-34"/>
              </a:rPr>
              <a:t>args.learning_rate</a:t>
            </a:r>
            <a:r>
              <a:rPr lang="en-US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 or 0.001</a:t>
            </a:r>
          </a:p>
          <a:p>
            <a:pPr marL="0" indent="0">
              <a:buNone/>
            </a:pPr>
            <a:r>
              <a:rPr lang="en-US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# If True, non-deterministic functions (e.g. shuffling batches) are not used.</a:t>
            </a:r>
          </a:p>
          <a:p>
            <a:pPr marL="0" indent="0">
              <a:buNone/>
            </a:pPr>
            <a:r>
              <a:rPr lang="en-US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# This is False by default.</a:t>
            </a:r>
          </a:p>
          <a:p>
            <a:pPr marL="0" indent="0">
              <a:buNone/>
            </a:pPr>
            <a:r>
              <a:rPr lang="en-US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ENSURE_DETERMINISM = </a:t>
            </a:r>
            <a:r>
              <a:rPr lang="en-US" dirty="0" err="1">
                <a:latin typeface="TH Sarabun Chula" panose="00000500000000000000" pitchFamily="2" charset="-34"/>
                <a:cs typeface="TH Sarabun Chula" panose="00000500000000000000" pitchFamily="2" charset="-34"/>
              </a:rPr>
              <a:t>args.ensure_determinism</a:t>
            </a:r>
            <a:endParaRPr lang="en-US" dirty="0">
              <a:latin typeface="TH Sarabun Chula" panose="00000500000000000000" pitchFamily="2" charset="-34"/>
              <a:cs typeface="TH Sarabun Chula" panose="00000500000000000000" pitchFamily="2" charset="-34"/>
            </a:endParaRPr>
          </a:p>
          <a:p>
            <a:pPr marL="0" indent="0">
              <a:buNone/>
            </a:pPr>
            <a:r>
              <a:rPr lang="en-US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# this controls the batch size, or you can manipulate the </a:t>
            </a:r>
            <a:r>
              <a:rPr lang="en-US" dirty="0" err="1">
                <a:latin typeface="TH Sarabun Chula" panose="00000500000000000000" pitchFamily="2" charset="-34"/>
                <a:cs typeface="TH Sarabun Chula" panose="00000500000000000000" pitchFamily="2" charset="-34"/>
              </a:rPr>
              <a:t>tf.data.Dataset</a:t>
            </a:r>
            <a:r>
              <a:rPr lang="en-US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 objects yourself</a:t>
            </a:r>
          </a:p>
          <a:p>
            <a:pPr marL="0" indent="0">
              <a:buNone/>
            </a:pPr>
            <a:r>
              <a:rPr lang="en-US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BATCH_SIZE = </a:t>
            </a:r>
            <a:r>
              <a:rPr lang="en-US" dirty="0" err="1">
                <a:latin typeface="TH Sarabun Chula" panose="00000500000000000000" pitchFamily="2" charset="-34"/>
                <a:cs typeface="TH Sarabun Chula" panose="00000500000000000000" pitchFamily="2" charset="-34"/>
              </a:rPr>
              <a:t>args.batch_size</a:t>
            </a:r>
            <a:r>
              <a:rPr lang="en-US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 or 32</a:t>
            </a:r>
          </a:p>
          <a:p>
            <a:pPr marL="0" indent="0">
              <a:buNone/>
            </a:pPr>
            <a:r>
              <a:rPr lang="en-US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if not ENSURE_DETERMINISM:</a:t>
            </a:r>
          </a:p>
          <a:p>
            <a:pPr marL="0" indent="0">
              <a:buNone/>
            </a:pPr>
            <a:r>
              <a:rPr lang="en-US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    </a:t>
            </a:r>
            <a:r>
              <a:rPr lang="en-US" dirty="0" err="1">
                <a:latin typeface="TH Sarabun Chula" panose="00000500000000000000" pitchFamily="2" charset="-34"/>
                <a:cs typeface="TH Sarabun Chula" panose="00000500000000000000" pitchFamily="2" charset="-34"/>
              </a:rPr>
              <a:t>train_dataset</a:t>
            </a:r>
            <a:r>
              <a:rPr lang="en-US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 = </a:t>
            </a:r>
            <a:r>
              <a:rPr lang="en-US" dirty="0" err="1">
                <a:latin typeface="TH Sarabun Chula" panose="00000500000000000000" pitchFamily="2" charset="-34"/>
                <a:cs typeface="TH Sarabun Chula" panose="00000500000000000000" pitchFamily="2" charset="-34"/>
              </a:rPr>
              <a:t>train_dataset.shuffle</a:t>
            </a:r>
            <a:r>
              <a:rPr lang="en-US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(</a:t>
            </a:r>
            <a:r>
              <a:rPr lang="en-US" dirty="0" err="1">
                <a:latin typeface="TH Sarabun Chula" panose="00000500000000000000" pitchFamily="2" charset="-34"/>
                <a:cs typeface="TH Sarabun Chula" panose="00000500000000000000" pitchFamily="2" charset="-34"/>
              </a:rPr>
              <a:t>buffer_size</a:t>
            </a:r>
            <a:r>
              <a:rPr lang="en-US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=BATCH_SIZE*4)</a:t>
            </a:r>
          </a:p>
          <a:p>
            <a:pPr marL="0" indent="0">
              <a:buNone/>
            </a:pPr>
            <a:r>
              <a:rPr lang="en-US" dirty="0" err="1">
                <a:latin typeface="TH Sarabun Chula" panose="00000500000000000000" pitchFamily="2" charset="-34"/>
                <a:cs typeface="TH Sarabun Chula" panose="00000500000000000000" pitchFamily="2" charset="-34"/>
              </a:rPr>
              <a:t>train_dataset</a:t>
            </a:r>
            <a:r>
              <a:rPr lang="en-US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=</a:t>
            </a:r>
            <a:r>
              <a:rPr lang="en-US" dirty="0" err="1">
                <a:latin typeface="TH Sarabun Chula" panose="00000500000000000000" pitchFamily="2" charset="-34"/>
                <a:cs typeface="TH Sarabun Chula" panose="00000500000000000000" pitchFamily="2" charset="-34"/>
              </a:rPr>
              <a:t>train_dataset.batch</a:t>
            </a:r>
            <a:r>
              <a:rPr lang="en-US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(BATCH_SIZE, </a:t>
            </a:r>
            <a:r>
              <a:rPr lang="en-US" dirty="0" err="1">
                <a:latin typeface="TH Sarabun Chula" panose="00000500000000000000" pitchFamily="2" charset="-34"/>
                <a:cs typeface="TH Sarabun Chula" panose="00000500000000000000" pitchFamily="2" charset="-34"/>
              </a:rPr>
              <a:t>drop_remainder</a:t>
            </a:r>
            <a:r>
              <a:rPr lang="en-US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=False)</a:t>
            </a:r>
          </a:p>
          <a:p>
            <a:pPr marL="0" indent="0">
              <a:buNone/>
            </a:pPr>
            <a:r>
              <a:rPr lang="en-US" dirty="0" err="1">
                <a:latin typeface="TH Sarabun Chula" panose="00000500000000000000" pitchFamily="2" charset="-34"/>
                <a:cs typeface="TH Sarabun Chula" panose="00000500000000000000" pitchFamily="2" charset="-34"/>
              </a:rPr>
              <a:t>validation_dataset</a:t>
            </a:r>
            <a:r>
              <a:rPr lang="en-US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 = </a:t>
            </a:r>
            <a:r>
              <a:rPr lang="en-US" dirty="0" err="1">
                <a:latin typeface="TH Sarabun Chula" panose="00000500000000000000" pitchFamily="2" charset="-34"/>
                <a:cs typeface="TH Sarabun Chula" panose="00000500000000000000" pitchFamily="2" charset="-34"/>
              </a:rPr>
              <a:t>validation_dataset.batch</a:t>
            </a:r>
            <a:r>
              <a:rPr lang="en-US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(BATCH_SIZE, </a:t>
            </a:r>
            <a:r>
              <a:rPr lang="en-US" dirty="0" err="1">
                <a:latin typeface="TH Sarabun Chula" panose="00000500000000000000" pitchFamily="2" charset="-34"/>
                <a:cs typeface="TH Sarabun Chula" panose="00000500000000000000" pitchFamily="2" charset="-34"/>
              </a:rPr>
              <a:t>drop_remainder</a:t>
            </a:r>
            <a:r>
              <a:rPr lang="en-US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=False)</a:t>
            </a:r>
          </a:p>
          <a:p>
            <a:pPr marL="0" indent="0">
              <a:buNone/>
            </a:pPr>
            <a:endParaRPr lang="en-US" dirty="0">
              <a:latin typeface="TH Sarabun Chula" panose="00000500000000000000" pitchFamily="2" charset="-34"/>
              <a:cs typeface="TH Sarabun Chula" panose="00000500000000000000" pitchFamily="2" charset="-34"/>
            </a:endParaRPr>
          </a:p>
          <a:p>
            <a:pPr marL="0" indent="0">
              <a:buNone/>
            </a:pPr>
            <a:endParaRPr lang="en-US" dirty="0">
              <a:latin typeface="TH Sarabun Chula" panose="00000500000000000000" pitchFamily="2" charset="-34"/>
              <a:cs typeface="TH Sarabun Chula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725005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D2BAA1-FE0F-94FE-7473-14686F52A5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EE10D-DFF5-6F7B-DCF3-B44509085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h-TH" sz="3200" b="1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ภาคผนวก</a:t>
            </a:r>
            <a:r>
              <a:rPr lang="en-US" sz="3200" b="1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: Source Code </a:t>
            </a:r>
            <a:r>
              <a:rPr lang="th-TH" sz="3200" b="1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สำหรับการวิเคราะห์ข้อมูล</a:t>
            </a:r>
            <a:br>
              <a:rPr lang="en-US" sz="3200" b="1" dirty="0">
                <a:latin typeface="TH Sarabun Chula" panose="00000500000000000000" pitchFamily="2" charset="-34"/>
                <a:cs typeface="TH Sarabun Chula" panose="00000500000000000000" pitchFamily="2" charset="-34"/>
              </a:rPr>
            </a:br>
            <a:r>
              <a:rPr lang="th-TH" sz="3200" b="1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โดยใช้แพลตฟอร์ม </a:t>
            </a:r>
            <a:r>
              <a:rPr lang="en-US" sz="3200" b="1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Edge Impulse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A24F1C-DA02-E52D-DE65-2AA7231EA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40C855D-D74C-56AA-92F7-A09F1E7B7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97204"/>
            <a:ext cx="8229600" cy="497552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# model architecture</a:t>
            </a:r>
          </a:p>
          <a:p>
            <a:pPr>
              <a:buNone/>
            </a:pPr>
            <a:r>
              <a:rPr lang="en-US" sz="18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model = Sequential()</a:t>
            </a:r>
          </a:p>
          <a:p>
            <a:pPr>
              <a:buNone/>
            </a:pPr>
            <a:r>
              <a:rPr lang="en-US" sz="1800" dirty="0" err="1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model.add</a:t>
            </a:r>
            <a:r>
              <a:rPr lang="en-US" sz="18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(Dense(</a:t>
            </a:r>
            <a:r>
              <a:rPr lang="th-TH" sz="18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40</a:t>
            </a:r>
            <a:r>
              <a:rPr lang="en-US" sz="18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, activation='</a:t>
            </a:r>
            <a:r>
              <a:rPr lang="en-US" sz="1800" dirty="0" err="1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relu</a:t>
            </a:r>
            <a:r>
              <a:rPr lang="en-US" sz="18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',</a:t>
            </a:r>
          </a:p>
          <a:p>
            <a:pPr>
              <a:buNone/>
            </a:pPr>
            <a:r>
              <a:rPr lang="en-US" sz="18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    </a:t>
            </a:r>
            <a:r>
              <a:rPr lang="en-US" sz="1800" dirty="0" err="1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activity_regularizer</a:t>
            </a:r>
            <a:r>
              <a:rPr lang="en-US" sz="18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=</a:t>
            </a:r>
            <a:r>
              <a:rPr lang="en-US" sz="1800" dirty="0" err="1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tf.keras.regularizers.l</a:t>
            </a:r>
            <a:r>
              <a:rPr lang="th-TH" sz="18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1(0.00001)))</a:t>
            </a:r>
            <a:endParaRPr lang="en-US" sz="1800" dirty="0">
              <a:effectLst/>
              <a:latin typeface="TH Sarabun Chula" panose="00000500000000000000" pitchFamily="2" charset="-34"/>
              <a:ea typeface="Angsana New" panose="02020603050405020304" pitchFamily="18" charset="-34"/>
              <a:cs typeface="TH Sarabun Chula" panose="00000500000000000000" pitchFamily="2" charset="-34"/>
            </a:endParaRPr>
          </a:p>
          <a:p>
            <a:pPr>
              <a:buNone/>
            </a:pPr>
            <a:r>
              <a:rPr lang="en-US" sz="1800" dirty="0" err="1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model.add</a:t>
            </a:r>
            <a:r>
              <a:rPr lang="en-US" sz="18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(Dense(</a:t>
            </a:r>
            <a:r>
              <a:rPr lang="th-TH" sz="18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20</a:t>
            </a:r>
            <a:r>
              <a:rPr lang="en-US" sz="18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, activation='</a:t>
            </a:r>
            <a:r>
              <a:rPr lang="en-US" sz="1800" dirty="0" err="1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relu</a:t>
            </a:r>
            <a:r>
              <a:rPr lang="en-US" sz="18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',</a:t>
            </a:r>
          </a:p>
          <a:p>
            <a:pPr>
              <a:buNone/>
            </a:pPr>
            <a:r>
              <a:rPr lang="en-US" sz="18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    </a:t>
            </a:r>
            <a:r>
              <a:rPr lang="en-US" sz="1800" dirty="0" err="1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activity_regularizer</a:t>
            </a:r>
            <a:r>
              <a:rPr lang="en-US" sz="18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=</a:t>
            </a:r>
            <a:r>
              <a:rPr lang="en-US" sz="1800" dirty="0" err="1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tf.keras.regularizers.l</a:t>
            </a:r>
            <a:r>
              <a:rPr lang="th-TH" sz="18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1(0.00001)))</a:t>
            </a:r>
            <a:endParaRPr lang="en-US" sz="1800" dirty="0">
              <a:effectLst/>
              <a:latin typeface="TH Sarabun Chula" panose="00000500000000000000" pitchFamily="2" charset="-34"/>
              <a:ea typeface="Angsana New" panose="02020603050405020304" pitchFamily="18" charset="-34"/>
              <a:cs typeface="TH Sarabun Chula" panose="00000500000000000000" pitchFamily="2" charset="-34"/>
            </a:endParaRPr>
          </a:p>
          <a:p>
            <a:pPr>
              <a:buNone/>
            </a:pPr>
            <a:r>
              <a:rPr lang="en-US" sz="1800" dirty="0" err="1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model.add</a:t>
            </a:r>
            <a:r>
              <a:rPr lang="en-US" sz="18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(Dense(</a:t>
            </a:r>
            <a:r>
              <a:rPr lang="th-TH" sz="18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10</a:t>
            </a:r>
            <a:r>
              <a:rPr lang="en-US" sz="18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, activation='</a:t>
            </a:r>
            <a:r>
              <a:rPr lang="en-US" sz="1800" dirty="0" err="1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relu</a:t>
            </a:r>
            <a:r>
              <a:rPr lang="en-US" sz="18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',</a:t>
            </a:r>
          </a:p>
          <a:p>
            <a:pPr>
              <a:buNone/>
            </a:pPr>
            <a:r>
              <a:rPr lang="en-US" sz="18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    </a:t>
            </a:r>
            <a:r>
              <a:rPr lang="en-US" sz="1800" dirty="0" err="1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activity_regularizer</a:t>
            </a:r>
            <a:r>
              <a:rPr lang="en-US" sz="18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=</a:t>
            </a:r>
            <a:r>
              <a:rPr lang="en-US" sz="1800" dirty="0" err="1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tf.keras.regularizers.l</a:t>
            </a:r>
            <a:r>
              <a:rPr lang="th-TH" sz="18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1(0.00001)))</a:t>
            </a:r>
            <a:endParaRPr lang="en-US" sz="1800" dirty="0">
              <a:effectLst/>
              <a:latin typeface="TH Sarabun Chula" panose="00000500000000000000" pitchFamily="2" charset="-34"/>
              <a:ea typeface="Angsana New" panose="02020603050405020304" pitchFamily="18" charset="-34"/>
              <a:cs typeface="TH Sarabun Chula" panose="00000500000000000000" pitchFamily="2" charset="-34"/>
            </a:endParaRPr>
          </a:p>
          <a:p>
            <a:pPr>
              <a:buNone/>
            </a:pPr>
            <a:r>
              <a:rPr lang="en-US" sz="1800" dirty="0" err="1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model.add</a:t>
            </a:r>
            <a:r>
              <a:rPr lang="en-US" sz="18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(Dense(classes, name='</a:t>
            </a:r>
            <a:r>
              <a:rPr lang="en-US" sz="1800" dirty="0" err="1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y_pred</a:t>
            </a:r>
            <a:r>
              <a:rPr lang="en-US" sz="18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', activation='</a:t>
            </a:r>
            <a:r>
              <a:rPr lang="en-US" sz="1800" dirty="0" err="1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softmax</a:t>
            </a:r>
            <a:r>
              <a:rPr lang="en-US" sz="18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'))</a:t>
            </a:r>
          </a:p>
          <a:p>
            <a:pPr>
              <a:buNone/>
            </a:pPr>
            <a:r>
              <a:rPr lang="en-US" sz="18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 </a:t>
            </a:r>
          </a:p>
          <a:p>
            <a:pPr>
              <a:buNone/>
            </a:pPr>
            <a:r>
              <a:rPr lang="en-US" sz="18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# this controls the learning rate</a:t>
            </a:r>
          </a:p>
          <a:p>
            <a:pPr>
              <a:buNone/>
            </a:pPr>
            <a:r>
              <a:rPr lang="en-US" sz="18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opt = Adam(</a:t>
            </a:r>
            <a:r>
              <a:rPr lang="en-US" sz="1800" dirty="0" err="1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learning_rate</a:t>
            </a:r>
            <a:r>
              <a:rPr lang="en-US" sz="18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=LEARNING_RATE, beta_</a:t>
            </a:r>
            <a:r>
              <a:rPr lang="th-TH" sz="18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1=0.9</a:t>
            </a:r>
            <a:r>
              <a:rPr lang="en-US" sz="18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, beta_</a:t>
            </a:r>
            <a:r>
              <a:rPr lang="th-TH" sz="18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2=0.999)</a:t>
            </a:r>
            <a:endParaRPr lang="en-US" sz="1800" dirty="0">
              <a:effectLst/>
              <a:latin typeface="TH Sarabun Chula" panose="00000500000000000000" pitchFamily="2" charset="-34"/>
              <a:ea typeface="Angsana New" panose="02020603050405020304" pitchFamily="18" charset="-34"/>
              <a:cs typeface="TH Sarabun Chula" panose="00000500000000000000" pitchFamily="2" charset="-34"/>
            </a:endParaRPr>
          </a:p>
          <a:p>
            <a:pPr>
              <a:buNone/>
            </a:pPr>
            <a:r>
              <a:rPr lang="en-US" sz="1800" dirty="0" err="1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callbacks.append</a:t>
            </a:r>
            <a:r>
              <a:rPr lang="en-US" sz="18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(</a:t>
            </a:r>
            <a:r>
              <a:rPr lang="en-US" sz="1800" dirty="0" err="1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BatchLoggerCallback</a:t>
            </a:r>
            <a:r>
              <a:rPr lang="en-US" sz="18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(BATCH_SIZE, </a:t>
            </a:r>
            <a:r>
              <a:rPr lang="en-US" sz="1800" dirty="0" err="1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train_sample_count</a:t>
            </a:r>
            <a:r>
              <a:rPr lang="en-US" sz="18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, epochs=EPOCHS, </a:t>
            </a:r>
            <a:r>
              <a:rPr lang="en-US" sz="1800" dirty="0" err="1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ensure_determinism</a:t>
            </a:r>
            <a:r>
              <a:rPr lang="en-US" sz="18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=ENSURE_DETERMINISM))</a:t>
            </a:r>
          </a:p>
        </p:txBody>
      </p:sp>
    </p:spTree>
    <p:extLst>
      <p:ext uri="{BB962C8B-B14F-4D97-AF65-F5344CB8AC3E}">
        <p14:creationId xmlns:p14="http://schemas.microsoft.com/office/powerpoint/2010/main" val="38826081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40E373-E05B-DAD0-4F8C-CCF1091CDE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AD132-2991-0051-2D62-53B07E563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h-TH" sz="3200" b="1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ภาคผนวก</a:t>
            </a:r>
            <a:r>
              <a:rPr lang="en-US" sz="3200" b="1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: Source Code </a:t>
            </a:r>
            <a:r>
              <a:rPr lang="th-TH" sz="3200" b="1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สำหรับการวิเคราะห์ข้อมูล</a:t>
            </a:r>
            <a:br>
              <a:rPr lang="en-US" sz="3200" b="1" dirty="0">
                <a:latin typeface="TH Sarabun Chula" panose="00000500000000000000" pitchFamily="2" charset="-34"/>
                <a:cs typeface="TH Sarabun Chula" panose="00000500000000000000" pitchFamily="2" charset="-34"/>
              </a:rPr>
            </a:br>
            <a:r>
              <a:rPr lang="th-TH" sz="3200" b="1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โดยใช้แพลตฟอร์ม </a:t>
            </a:r>
            <a:r>
              <a:rPr lang="en-US" sz="3200" b="1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Edge Impulse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28CCFF-31F0-18B3-59D1-F1B6A4E74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3A39BC2-BE25-F5B5-244B-79F0FF6EB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97204"/>
            <a:ext cx="8229600" cy="497552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>
                <a:effectLst/>
                <a:latin typeface="TH SarabunPSK" panose="020B0500040200020003" pitchFamily="34" charset="-34"/>
                <a:ea typeface="Angsana New" panose="02020603050405020304" pitchFamily="18" charset="-34"/>
                <a:cs typeface="Angsana New" panose="02020603050405020304" pitchFamily="18" charset="-34"/>
              </a:rPr>
              <a:t># train the neural network</a:t>
            </a:r>
          </a:p>
          <a:p>
            <a:pPr>
              <a:buNone/>
            </a:pPr>
            <a:r>
              <a:rPr lang="en-US" sz="1800" dirty="0" err="1">
                <a:effectLst/>
                <a:latin typeface="TH SarabunPSK" panose="020B0500040200020003" pitchFamily="34" charset="-34"/>
                <a:ea typeface="Angsana New" panose="02020603050405020304" pitchFamily="18" charset="-34"/>
                <a:cs typeface="Angsana New" panose="02020603050405020304" pitchFamily="18" charset="-34"/>
              </a:rPr>
              <a:t>model.compile</a:t>
            </a:r>
            <a:r>
              <a:rPr lang="en-US" sz="1800" dirty="0">
                <a:effectLst/>
                <a:latin typeface="TH SarabunPSK" panose="020B0500040200020003" pitchFamily="34" charset="-34"/>
                <a:ea typeface="Angsana New" panose="02020603050405020304" pitchFamily="18" charset="-34"/>
                <a:cs typeface="Angsana New" panose="02020603050405020304" pitchFamily="18" charset="-34"/>
              </a:rPr>
              <a:t>(loss='</a:t>
            </a:r>
            <a:r>
              <a:rPr lang="en-US" sz="1800" dirty="0" err="1">
                <a:effectLst/>
                <a:latin typeface="TH SarabunPSK" panose="020B0500040200020003" pitchFamily="34" charset="-34"/>
                <a:ea typeface="Angsana New" panose="02020603050405020304" pitchFamily="18" charset="-34"/>
                <a:cs typeface="Angsana New" panose="02020603050405020304" pitchFamily="18" charset="-34"/>
              </a:rPr>
              <a:t>categorical_crossentropy</a:t>
            </a:r>
            <a:r>
              <a:rPr lang="en-US" sz="1800" dirty="0">
                <a:effectLst/>
                <a:latin typeface="TH SarabunPSK" panose="020B0500040200020003" pitchFamily="34" charset="-34"/>
                <a:ea typeface="Angsana New" panose="02020603050405020304" pitchFamily="18" charset="-34"/>
                <a:cs typeface="Angsana New" panose="02020603050405020304" pitchFamily="18" charset="-34"/>
              </a:rPr>
              <a:t>', optimizer=opt, metrics=['accuracy'])</a:t>
            </a:r>
          </a:p>
          <a:p>
            <a:pPr>
              <a:buNone/>
            </a:pPr>
            <a:r>
              <a:rPr lang="en-US" sz="1800" dirty="0" err="1">
                <a:effectLst/>
                <a:latin typeface="TH SarabunPSK" panose="020B0500040200020003" pitchFamily="34" charset="-34"/>
                <a:ea typeface="Angsana New" panose="02020603050405020304" pitchFamily="18" charset="-34"/>
                <a:cs typeface="Angsana New" panose="02020603050405020304" pitchFamily="18" charset="-34"/>
              </a:rPr>
              <a:t>model.fit</a:t>
            </a:r>
            <a:r>
              <a:rPr lang="en-US" sz="1800" dirty="0">
                <a:effectLst/>
                <a:latin typeface="TH SarabunPSK" panose="020B0500040200020003" pitchFamily="34" charset="-34"/>
                <a:ea typeface="Angsana New" panose="02020603050405020304" pitchFamily="18" charset="-34"/>
                <a:cs typeface="Angsana New" panose="02020603050405020304" pitchFamily="18" charset="-34"/>
              </a:rPr>
              <a:t>(</a:t>
            </a:r>
            <a:r>
              <a:rPr lang="en-US" sz="1800" dirty="0" err="1">
                <a:effectLst/>
                <a:latin typeface="TH SarabunPSK" panose="020B0500040200020003" pitchFamily="34" charset="-34"/>
                <a:ea typeface="Angsana New" panose="02020603050405020304" pitchFamily="18" charset="-34"/>
                <a:cs typeface="Angsana New" panose="02020603050405020304" pitchFamily="18" charset="-34"/>
              </a:rPr>
              <a:t>train_dataset</a:t>
            </a:r>
            <a:r>
              <a:rPr lang="en-US" sz="1800" dirty="0">
                <a:effectLst/>
                <a:latin typeface="TH SarabunPSK" panose="020B0500040200020003" pitchFamily="34" charset="-34"/>
                <a:ea typeface="Angsana New" panose="02020603050405020304" pitchFamily="18" charset="-34"/>
                <a:cs typeface="Angsana New" panose="02020603050405020304" pitchFamily="18" charset="-34"/>
              </a:rPr>
              <a:t>, epochs=EPOCHS, </a:t>
            </a:r>
            <a:r>
              <a:rPr lang="en-US" sz="1800" dirty="0" err="1">
                <a:effectLst/>
                <a:latin typeface="TH SarabunPSK" panose="020B0500040200020003" pitchFamily="34" charset="-34"/>
                <a:ea typeface="Angsana New" panose="02020603050405020304" pitchFamily="18" charset="-34"/>
                <a:cs typeface="Angsana New" panose="02020603050405020304" pitchFamily="18" charset="-34"/>
              </a:rPr>
              <a:t>validation_data</a:t>
            </a:r>
            <a:r>
              <a:rPr lang="en-US" sz="1800" dirty="0">
                <a:effectLst/>
                <a:latin typeface="TH SarabunPSK" panose="020B0500040200020003" pitchFamily="34" charset="-34"/>
                <a:ea typeface="Angsana New" panose="02020603050405020304" pitchFamily="18" charset="-34"/>
                <a:cs typeface="Angsana New" panose="02020603050405020304" pitchFamily="18" charset="-34"/>
              </a:rPr>
              <a:t>=</a:t>
            </a:r>
            <a:r>
              <a:rPr lang="en-US" sz="1800" dirty="0" err="1">
                <a:effectLst/>
                <a:latin typeface="TH SarabunPSK" panose="020B0500040200020003" pitchFamily="34" charset="-34"/>
                <a:ea typeface="Angsana New" panose="02020603050405020304" pitchFamily="18" charset="-34"/>
                <a:cs typeface="Angsana New" panose="02020603050405020304" pitchFamily="18" charset="-34"/>
              </a:rPr>
              <a:t>validation_dataset</a:t>
            </a:r>
            <a:r>
              <a:rPr lang="en-US" sz="1800" dirty="0">
                <a:effectLst/>
                <a:latin typeface="TH SarabunPSK" panose="020B0500040200020003" pitchFamily="34" charset="-34"/>
                <a:ea typeface="Angsana New" panose="02020603050405020304" pitchFamily="18" charset="-34"/>
                <a:cs typeface="Angsana New" panose="02020603050405020304" pitchFamily="18" charset="-34"/>
              </a:rPr>
              <a:t>, verbose=2, callbacks=callbacks)</a:t>
            </a:r>
          </a:p>
          <a:p>
            <a:pPr>
              <a:buNone/>
            </a:pPr>
            <a:endParaRPr lang="en-US" sz="1800" dirty="0">
              <a:effectLst/>
              <a:latin typeface="TH SarabunPSK" panose="020B0500040200020003" pitchFamily="34" charset="-34"/>
              <a:ea typeface="Angsana New" panose="02020603050405020304" pitchFamily="18" charset="-34"/>
              <a:cs typeface="Angsana New" panose="02020603050405020304" pitchFamily="18" charset="-34"/>
            </a:endParaRPr>
          </a:p>
          <a:p>
            <a:pPr>
              <a:buNone/>
            </a:pPr>
            <a:r>
              <a:rPr lang="en-US" sz="1800" dirty="0">
                <a:effectLst/>
                <a:latin typeface="TH SarabunPSK" panose="020B0500040200020003" pitchFamily="34" charset="-34"/>
                <a:ea typeface="Angsana New" panose="02020603050405020304" pitchFamily="18" charset="-34"/>
                <a:cs typeface="Angsana New" panose="02020603050405020304" pitchFamily="18" charset="-34"/>
              </a:rPr>
              <a:t># Use this flag to disable per-channel quantization for a model.</a:t>
            </a:r>
          </a:p>
          <a:p>
            <a:pPr>
              <a:buNone/>
            </a:pPr>
            <a:r>
              <a:rPr lang="en-US" sz="1800" dirty="0">
                <a:effectLst/>
                <a:latin typeface="TH SarabunPSK" panose="020B0500040200020003" pitchFamily="34" charset="-34"/>
                <a:ea typeface="Angsana New" panose="02020603050405020304" pitchFamily="18" charset="-34"/>
                <a:cs typeface="Angsana New" panose="02020603050405020304" pitchFamily="18" charset="-34"/>
              </a:rPr>
              <a:t># This can reduce RAM usage for convolutional models, but may have</a:t>
            </a:r>
          </a:p>
          <a:p>
            <a:pPr>
              <a:buNone/>
            </a:pPr>
            <a:r>
              <a:rPr lang="en-US" sz="1800" dirty="0">
                <a:effectLst/>
                <a:latin typeface="TH SarabunPSK" panose="020B0500040200020003" pitchFamily="34" charset="-34"/>
                <a:ea typeface="Angsana New" panose="02020603050405020304" pitchFamily="18" charset="-34"/>
                <a:cs typeface="Angsana New" panose="02020603050405020304" pitchFamily="18" charset="-34"/>
              </a:rPr>
              <a:t># an impact on accuracy.</a:t>
            </a:r>
          </a:p>
          <a:p>
            <a:pPr>
              <a:buNone/>
            </a:pPr>
            <a:r>
              <a:rPr lang="en-US" sz="1800" dirty="0" err="1">
                <a:effectLst/>
                <a:latin typeface="TH SarabunPSK" panose="020B0500040200020003" pitchFamily="34" charset="-34"/>
                <a:ea typeface="Angsana New" panose="02020603050405020304" pitchFamily="18" charset="-34"/>
                <a:cs typeface="Angsana New" panose="02020603050405020304" pitchFamily="18" charset="-34"/>
              </a:rPr>
              <a:t>disable_per_channel_quantization</a:t>
            </a:r>
            <a:r>
              <a:rPr lang="en-US" sz="1800" dirty="0">
                <a:effectLst/>
                <a:latin typeface="TH SarabunPSK" panose="020B0500040200020003" pitchFamily="34" charset="-34"/>
                <a:ea typeface="Angsana New" panose="02020603050405020304" pitchFamily="18" charset="-34"/>
                <a:cs typeface="Angsana New" panose="02020603050405020304" pitchFamily="18" charset="-34"/>
              </a:rPr>
              <a:t> = False</a:t>
            </a:r>
          </a:p>
        </p:txBody>
      </p:sp>
    </p:spTree>
    <p:extLst>
      <p:ext uri="{BB962C8B-B14F-4D97-AF65-F5344CB8AC3E}">
        <p14:creationId xmlns:p14="http://schemas.microsoft.com/office/powerpoint/2010/main" val="71939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BE8430-EFC5-B3C1-4A50-BEFD684D00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249099-AAFC-5CE6-B313-00243809C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วัตถุประสงค์ของโครงงาน</a:t>
            </a:r>
            <a:endParaRPr lang="en-US" b="1" dirty="0">
              <a:latin typeface="TH Sarabun Chula" panose="00000500000000000000" pitchFamily="2" charset="-34"/>
              <a:cs typeface="TH Sarabun Chula" panose="00000500000000000000" pitchFamily="2" charset="-34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B94533-057B-AFA3-B66B-2BD53298B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 rtl="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th-TH" sz="28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เพื่อศึกษาการทำงานและเก็บค่าการเคลื่อนไหว จากตัวรับรู้ความเร่งและตัวรับรู้ไจโรสโคป ในไมโครคอนโทรลเลอร์ </a:t>
            </a:r>
            <a:endParaRPr lang="en-US" sz="2800" dirty="0">
              <a:effectLst/>
              <a:latin typeface="TH Sarabun Chula" panose="00000500000000000000" pitchFamily="2" charset="-34"/>
              <a:ea typeface="Angsana New" panose="02020603050405020304" pitchFamily="18" charset="-34"/>
              <a:cs typeface="TH Sarabun Chula" panose="00000500000000000000" pitchFamily="2" charset="-34"/>
            </a:endParaRPr>
          </a:p>
          <a:p>
            <a:pPr marL="342900" lvl="0" indent="-342900" rtl="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th-TH" sz="28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เพื่อศึกษาและสร้างแบบจำลองการเรียนรู้ของเครื่องบนอุปกรณ์ประมวลผลข้อมูล โดยใช้โมเดลการวิเคราะห์สเปกตรัมและการจัดประเภท</a:t>
            </a:r>
            <a:endParaRPr lang="en-US" sz="2800" dirty="0">
              <a:effectLst/>
              <a:latin typeface="TH Sarabun Chula" panose="00000500000000000000" pitchFamily="2" charset="-34"/>
              <a:ea typeface="Angsana New" panose="02020603050405020304" pitchFamily="18" charset="-34"/>
              <a:cs typeface="TH Sarabun Chula" panose="00000500000000000000" pitchFamily="2" charset="-34"/>
            </a:endParaRP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th-TH" sz="28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เพื่อจำแนกรูปแบบการเคลื่อนไหวของมนุษย์ จากการวัดค่าโดยใช้ตัวรับรู้ความเร่ง และตัวรับรู้ไจโรสโคป</a:t>
            </a:r>
            <a:r>
              <a:rPr lang="en-US" sz="28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 </a:t>
            </a:r>
            <a:r>
              <a:rPr lang="th-TH" sz="28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โดยใช้การเรียนรู้ของเครื่องบนอุปกรณ์ประมวลผลข้อมูล</a:t>
            </a:r>
            <a:endParaRPr lang="en-US" sz="2800" dirty="0">
              <a:effectLst/>
              <a:latin typeface="TH Sarabun Chula" panose="00000500000000000000" pitchFamily="2" charset="-34"/>
              <a:ea typeface="Angsana New" panose="02020603050405020304" pitchFamily="18" charset="-34"/>
              <a:cs typeface="TH Sarabun Chula" panose="00000500000000000000" pitchFamily="2" charset="-34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74E06B-8CCC-944B-9590-311DC05A3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3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EF7107-D9A0-54DA-D6BB-1066AEB95C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9BE467-051B-D1E1-D299-FFC92E799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ขอบเขตของโครงงาน</a:t>
            </a:r>
            <a:endParaRPr lang="en-US" b="1" dirty="0">
              <a:latin typeface="TH Sarabun Chula" panose="00000500000000000000" pitchFamily="2" charset="-34"/>
              <a:cs typeface="TH Sarabun Chula" panose="00000500000000000000" pitchFamily="2" charset="-34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896E71-6A3C-F50C-2C53-21FBD919F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th-TH" sz="2800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ใช้ไมโครคอนโทรเลอร์ </a:t>
            </a:r>
            <a:r>
              <a:rPr lang="en-US" sz="2800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Arduino Nano 33 BLE Sense </a:t>
            </a:r>
            <a:r>
              <a:rPr lang="th-TH" sz="2800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และ </a:t>
            </a:r>
            <a:r>
              <a:rPr lang="en-US" sz="2800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Arduino Nano 33 IoT </a:t>
            </a:r>
            <a:r>
              <a:rPr lang="th-TH" sz="2800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สำหรับเก็บข้อมูลการเคลื่อนไหวจากตัวรับรู้ความเร่งและตัวรับรู้ไจโรสโคป 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th-TH" sz="2800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ใช้โปรแกรม</a:t>
            </a:r>
            <a:r>
              <a:rPr lang="en-US" sz="2800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 Edge Impulse </a:t>
            </a:r>
            <a:r>
              <a:rPr lang="th-TH" sz="2800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สำหรับวิเคราะห์ข้อมูลด้วยการเรียนรู้ของเครื่อง โดยใช้แบบจำลองการวิเคราะห์สเปกตรัมและการจัดประเภท</a:t>
            </a:r>
            <a:endParaRPr lang="en-US" sz="2800" dirty="0">
              <a:latin typeface="TH Sarabun Chula" panose="00000500000000000000" pitchFamily="2" charset="-34"/>
              <a:cs typeface="TH Sarabun Chula" panose="00000500000000000000" pitchFamily="2" charset="-34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th-TH" sz="2800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จำแนกการเคลื่อนไหวของมนุษย์เป็น 3 กลุ่ม ได้แก่ กลุ่มอยู่นิ่ง (</a:t>
            </a:r>
            <a:r>
              <a:rPr lang="en-US" sz="2800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Idle)</a:t>
            </a:r>
            <a:r>
              <a:rPr lang="th-TH" sz="2800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 กลุ่มเคลื่อนไหว (</a:t>
            </a:r>
            <a:r>
              <a:rPr lang="en-US" sz="2800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Move)</a:t>
            </a:r>
            <a:r>
              <a:rPr lang="th-TH" sz="2800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 และกลุ่มเสี่ยงอันตราย (</a:t>
            </a:r>
            <a:r>
              <a:rPr lang="en-US" sz="2800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Risk)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F09A25-BDB4-A6A8-A437-9B86055A8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01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8CAEE-E30A-3956-877B-A4D09D70A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>
                <a:effectLst/>
                <a:latin typeface="Calibri" panose="020F0502020204030204" pitchFamily="34" charset="0"/>
                <a:cs typeface="TH Sarabun Chula" panose="00000500000000000000" pitchFamily="2" charset="-34"/>
              </a:rPr>
              <a:t>ผลลัพธ์ที่คาดหวังจากโครงงาน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04AFE-F442-586C-D672-F09453DE1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67543"/>
            <a:ext cx="8229600" cy="490518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th-TH" sz="28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สามารถจำแนกรูปแบบการเคลื่อนไหวของมนุษย์ออกเป็น 3 กลุ่ม ได้แก่</a:t>
            </a:r>
            <a:endParaRPr lang="en-US" sz="2800" dirty="0">
              <a:effectLst/>
              <a:latin typeface="TH Sarabun Chula" panose="00000500000000000000" pitchFamily="2" charset="-34"/>
              <a:ea typeface="Angsana New" panose="02020603050405020304" pitchFamily="18" charset="-34"/>
              <a:cs typeface="TH Sarabun Chula" panose="00000500000000000000" pitchFamily="2" charset="-34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th-TH" sz="28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-	กลุ่มอยู่นิ่ง เป็นกลุ่มที่ไม่มีการเคลื่อนไหวของร่างกาย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h-TH" sz="28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-	กลุ่มเคลื่อนไหว เป็นกลุ่มที่มีการเคลื่อนไหวของร่างกายจากที่หนึ่งไปยังอีกที่หนึ่ง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h-TH" sz="28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-	กลุ่มเสี่ยงอันตราย เป็นกลุ่มที่มีการเคลื่อนไหวของร่างกายจากที่หนึ่งไปยังอีกที่หนึ่ง โดยที่ไม่มีความมั่นคงและความสมมาตรของการเดิน ซึ่งเป็นปัจจัยเสี่ยงที่ทำให้เกิดการลื่นล้มได้ [4,5]</a:t>
            </a:r>
          </a:p>
          <a:p>
            <a:pPr marL="0" indent="0">
              <a:lnSpc>
                <a:spcPct val="150000"/>
              </a:lnSpc>
              <a:buNone/>
            </a:pPr>
            <a:endParaRPr lang="th-TH" sz="2800" dirty="0">
              <a:effectLst/>
              <a:latin typeface="TH Sarabun Chula" panose="00000500000000000000" pitchFamily="2" charset="-34"/>
              <a:ea typeface="Angsana New" panose="02020603050405020304" pitchFamily="18" charset="-34"/>
              <a:cs typeface="TH Sarabun Chula" panose="00000500000000000000" pitchFamily="2" charset="-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CEB91A-C4B8-671C-3D32-B98B7069F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DA11523-22FF-242F-5BFB-E810A86256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595808"/>
              </p:ext>
            </p:extLst>
          </p:nvPr>
        </p:nvGraphicFramePr>
        <p:xfrm>
          <a:off x="457199" y="5704064"/>
          <a:ext cx="8229601" cy="95123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353873">
                  <a:extLst>
                    <a:ext uri="{9D8B030D-6E8A-4147-A177-3AD203B41FA5}">
                      <a16:colId xmlns:a16="http://schemas.microsoft.com/office/drawing/2014/main" val="542274712"/>
                    </a:ext>
                  </a:extLst>
                </a:gridCol>
                <a:gridCol w="7875728">
                  <a:extLst>
                    <a:ext uri="{9D8B030D-6E8A-4147-A177-3AD203B41FA5}">
                      <a16:colId xmlns:a16="http://schemas.microsoft.com/office/drawing/2014/main" val="2047311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thaiDist">
                        <a:lnSpc>
                          <a:spcPct val="107000"/>
                        </a:lnSpc>
                        <a:buNone/>
                      </a:pPr>
                      <a:r>
                        <a:rPr lang="th-TH" sz="1400">
                          <a:effectLst/>
                          <a:latin typeface="TH Sarabun Chula" panose="00000500000000000000" pitchFamily="2" charset="-34"/>
                          <a:cs typeface="TH Sarabun Chula" panose="00000500000000000000" pitchFamily="2" charset="-34"/>
                        </a:rPr>
                        <a:t>[4] </a:t>
                      </a:r>
                      <a:endParaRPr lang="en-US" sz="1050">
                        <a:effectLst/>
                        <a:latin typeface="TH Sarabun Chula" panose="00000500000000000000" pitchFamily="2" charset="-34"/>
                        <a:ea typeface="Angsana New" panose="02020603050405020304" pitchFamily="18" charset="-34"/>
                        <a:cs typeface="TH Sarabun Chula" panose="00000500000000000000" pitchFamily="2" charset="-34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buNone/>
                      </a:pPr>
                      <a:r>
                        <a:rPr lang="en-US" sz="1400" dirty="0">
                          <a:effectLst/>
                          <a:latin typeface="TH Sarabun Chula" panose="00000500000000000000" pitchFamily="2" charset="-34"/>
                          <a:cs typeface="TH Sarabun Chula" panose="00000500000000000000" pitchFamily="2" charset="-34"/>
                        </a:rPr>
                        <a:t>S. Jiang, B. Zhang, and D. Wei, "The Elderly Fall Risk Assessment and Prediction Based on Gait Analysis," in 2011 11th IEEE International Conference on Computer and Information Technology, 2011, pp. 176-179. </a:t>
                      </a:r>
                      <a:r>
                        <a:rPr lang="en-US" sz="1400" dirty="0" err="1">
                          <a:effectLst/>
                          <a:latin typeface="TH Sarabun Chula" panose="00000500000000000000" pitchFamily="2" charset="-34"/>
                          <a:cs typeface="TH Sarabun Chula" panose="00000500000000000000" pitchFamily="2" charset="-34"/>
                        </a:rPr>
                        <a:t>doi</a:t>
                      </a:r>
                      <a:r>
                        <a:rPr lang="en-US" sz="1400" dirty="0">
                          <a:effectLst/>
                          <a:latin typeface="TH Sarabun Chula" panose="00000500000000000000" pitchFamily="2" charset="-34"/>
                          <a:cs typeface="TH Sarabun Chula" panose="00000500000000000000" pitchFamily="2" charset="-34"/>
                        </a:rPr>
                        <a:t>: 10.1109/CIT.2011.82.</a:t>
                      </a:r>
                      <a:endParaRPr lang="en-US" sz="1050" dirty="0">
                        <a:effectLst/>
                        <a:latin typeface="TH Sarabun Chula" panose="00000500000000000000" pitchFamily="2" charset="-34"/>
                        <a:ea typeface="Angsana New" panose="02020603050405020304" pitchFamily="18" charset="-34"/>
                        <a:cs typeface="TH Sarabun Chula" panose="00000500000000000000" pitchFamily="2" charset="-34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23010556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thaiDist">
                        <a:lnSpc>
                          <a:spcPct val="107000"/>
                        </a:lnSpc>
                        <a:buNone/>
                      </a:pPr>
                      <a:r>
                        <a:rPr lang="th-TH" sz="1400">
                          <a:effectLst/>
                          <a:latin typeface="TH Sarabun Chula" panose="00000500000000000000" pitchFamily="2" charset="-34"/>
                          <a:cs typeface="TH Sarabun Chula" panose="00000500000000000000" pitchFamily="2" charset="-34"/>
                        </a:rPr>
                        <a:t>[5] </a:t>
                      </a:r>
                      <a:endParaRPr lang="en-US" sz="1050">
                        <a:effectLst/>
                        <a:latin typeface="TH Sarabun Chula" panose="00000500000000000000" pitchFamily="2" charset="-34"/>
                        <a:ea typeface="Angsana New" panose="02020603050405020304" pitchFamily="18" charset="-34"/>
                        <a:cs typeface="TH Sarabun Chula" panose="00000500000000000000" pitchFamily="2" charset="-34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buNone/>
                      </a:pPr>
                      <a:r>
                        <a:rPr lang="en-US" sz="1400" dirty="0">
                          <a:effectLst/>
                          <a:latin typeface="TH Sarabun Chula" panose="00000500000000000000" pitchFamily="2" charset="-34"/>
                          <a:cs typeface="TH Sarabun Chula" panose="00000500000000000000" pitchFamily="2" charset="-34"/>
                        </a:rPr>
                        <a:t>J. Howcroft, J. Kofman, and E. D. Lemaire, "Review of fall risk assessment in geriatric populations using inertial sensors," J. </a:t>
                      </a:r>
                      <a:r>
                        <a:rPr lang="en-US" sz="1400" dirty="0" err="1">
                          <a:effectLst/>
                          <a:latin typeface="TH Sarabun Chula" panose="00000500000000000000" pitchFamily="2" charset="-34"/>
                          <a:cs typeface="TH Sarabun Chula" panose="00000500000000000000" pitchFamily="2" charset="-34"/>
                        </a:rPr>
                        <a:t>NeuroEng</a:t>
                      </a:r>
                      <a:r>
                        <a:rPr lang="en-US" sz="1400" dirty="0">
                          <a:effectLst/>
                          <a:latin typeface="TH Sarabun Chula" panose="00000500000000000000" pitchFamily="2" charset="-34"/>
                          <a:cs typeface="TH Sarabun Chula" panose="00000500000000000000" pitchFamily="2" charset="-34"/>
                        </a:rPr>
                        <a:t>. </a:t>
                      </a:r>
                      <a:r>
                        <a:rPr lang="en-US" sz="1400" dirty="0" err="1">
                          <a:effectLst/>
                          <a:latin typeface="TH Sarabun Chula" panose="00000500000000000000" pitchFamily="2" charset="-34"/>
                          <a:cs typeface="TH Sarabun Chula" panose="00000500000000000000" pitchFamily="2" charset="-34"/>
                        </a:rPr>
                        <a:t>Rehabil</a:t>
                      </a:r>
                      <a:r>
                        <a:rPr lang="en-US" sz="1400" dirty="0">
                          <a:effectLst/>
                          <a:latin typeface="TH Sarabun Chula" panose="00000500000000000000" pitchFamily="2" charset="-34"/>
                          <a:cs typeface="TH Sarabun Chula" panose="00000500000000000000" pitchFamily="2" charset="-34"/>
                        </a:rPr>
                        <a:t>., vol. 10, no. 91, pp. 1-12, Aug. 2013. </a:t>
                      </a:r>
                      <a:r>
                        <a:rPr lang="en-US" sz="1400" dirty="0" err="1">
                          <a:effectLst/>
                          <a:latin typeface="TH Sarabun Chula" panose="00000500000000000000" pitchFamily="2" charset="-34"/>
                          <a:cs typeface="TH Sarabun Chula" panose="00000500000000000000" pitchFamily="2" charset="-34"/>
                        </a:rPr>
                        <a:t>doi</a:t>
                      </a:r>
                      <a:r>
                        <a:rPr lang="en-US" sz="1400" dirty="0">
                          <a:effectLst/>
                          <a:latin typeface="TH Sarabun Chula" panose="00000500000000000000" pitchFamily="2" charset="-34"/>
                          <a:cs typeface="TH Sarabun Chula" panose="00000500000000000000" pitchFamily="2" charset="-34"/>
                        </a:rPr>
                        <a:t>: 10.1186/1743-0003-10-91.</a:t>
                      </a:r>
                      <a:endParaRPr lang="en-US" sz="1050" dirty="0">
                        <a:effectLst/>
                        <a:latin typeface="TH Sarabun Chula" panose="00000500000000000000" pitchFamily="2" charset="-34"/>
                        <a:ea typeface="Angsana New" panose="02020603050405020304" pitchFamily="18" charset="-34"/>
                        <a:cs typeface="TH Sarabun Chula" panose="00000500000000000000" pitchFamily="2" charset="-34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2227732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0583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25AFD3-1520-C063-32E2-8CA8D47906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5C2DF-DB3C-C7F7-1107-43E7CFC6E8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9045" y="1884305"/>
            <a:ext cx="5576836" cy="733530"/>
          </a:xfrm>
        </p:spPr>
        <p:txBody>
          <a:bodyPr>
            <a:noAutofit/>
          </a:bodyPr>
          <a:lstStyle/>
          <a:p>
            <a:r>
              <a:rPr lang="th-TH" sz="4000" b="1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บทที่ 2 หลักการและทฤษฎีที่เกี่ยวข้อง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CD290-64E7-CA86-6E5E-E8D0920F3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9045" y="2873828"/>
            <a:ext cx="5747657" cy="2033452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th-TH" sz="3300" b="1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หน่วยวัดแรงเฉื่อย (</a:t>
            </a:r>
            <a:r>
              <a:rPr lang="en-US" sz="3300" b="1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IMU)</a:t>
            </a:r>
            <a:endParaRPr lang="en-US" sz="3600" b="1" dirty="0">
              <a:latin typeface="TH Sarabun Chula" panose="00000500000000000000" pitchFamily="2" charset="-34"/>
              <a:ea typeface="+mj-ea"/>
              <a:cs typeface="TH Sarabun Chula" panose="00000500000000000000" pitchFamily="2" charset="-34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th-TH" sz="3300" b="1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แพลตฟอร์ม </a:t>
            </a:r>
            <a:r>
              <a:rPr lang="en-US" sz="3300" b="1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Edge Impulse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th-TH" sz="3300" b="1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การประเมินแบบจำลองการเรียนรู้ของเครื่อง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0C7F80-67D7-C07B-A48E-C9DB1FC5B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542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F17E2-32A1-9700-10F1-04E1B9AAF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หน่วยวัดแรงเฉื่อย (</a:t>
            </a:r>
            <a:r>
              <a:rPr lang="en-US" sz="4000" b="1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IMU)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352D89-7AF8-9BEA-282B-52A6ECC50EA4}"/>
              </a:ext>
            </a:extLst>
          </p:cNvPr>
          <p:cNvSpPr txBox="1"/>
          <p:nvPr/>
        </p:nvSpPr>
        <p:spPr>
          <a:xfrm>
            <a:off x="392030" y="4665875"/>
            <a:ext cx="455254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sz="2400" dirty="0">
                <a:effectLst/>
                <a:ea typeface="Angsana New" panose="02020603050405020304" pitchFamily="18" charset="-34"/>
                <a:cs typeface="TH Sarabun Chula" panose="00000500000000000000" pitchFamily="2" charset="-34"/>
              </a:rPr>
              <a:t>ความสัมพันธ์ของแกนที่ได้จากตัวรับรู้ความเร่งและตัวรับรู้ไจโรสโคป [</a:t>
            </a:r>
            <a:r>
              <a:rPr lang="en-US" sz="24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6</a:t>
            </a:r>
            <a:r>
              <a:rPr lang="th-TH" sz="2400" dirty="0">
                <a:effectLst/>
                <a:ea typeface="Angsana New" panose="02020603050405020304" pitchFamily="18" charset="-34"/>
                <a:cs typeface="TH Sarabun Chula" panose="00000500000000000000" pitchFamily="2" charset="-34"/>
              </a:rPr>
              <a:t>]</a:t>
            </a: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78D886-2524-B8B3-0F89-3CADFEB51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8" name="Content Placeholder 7" descr="A diagram of arrows pointing to different directions&#10;&#10;Description automatically generated">
            <a:extLst>
              <a:ext uri="{FF2B5EF4-FFF2-40B4-BE49-F238E27FC236}">
                <a16:creationId xmlns:a16="http://schemas.microsoft.com/office/drawing/2014/main" id="{82C8A091-BE90-5F21-A29B-2BEF83C419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19" y="1668147"/>
            <a:ext cx="4279622" cy="2833515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233E15-5F9E-FEF4-E016-E2D87F680FB8}"/>
              </a:ext>
            </a:extLst>
          </p:cNvPr>
          <p:cNvSpPr txBox="1"/>
          <p:nvPr/>
        </p:nvSpPr>
        <p:spPr>
          <a:xfrm>
            <a:off x="409470" y="5450706"/>
            <a:ext cx="832505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[6]</a:t>
            </a:r>
            <a:r>
              <a:rPr lang="th-TH" sz="14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 	</a:t>
            </a:r>
            <a:r>
              <a:rPr lang="en-US" sz="14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Automatic Addison, "Yaw, Pitch, and Roll Diagrams Using 2D Coordinate Systems", [Online]. Available: https://automaticaddison.com/yaw-pitch-and-roll-diagrams-using-2d-coordinate-systems/. [Accessed </a:t>
            </a:r>
            <a:r>
              <a:rPr lang="th-TH" sz="14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5 </a:t>
            </a:r>
            <a:r>
              <a:rPr lang="en-US" sz="14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May</a:t>
            </a:r>
            <a:r>
              <a:rPr lang="th-TH" sz="14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 </a:t>
            </a:r>
            <a:r>
              <a:rPr lang="en-US" sz="14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2025]</a:t>
            </a:r>
          </a:p>
          <a:p>
            <a:pPr marL="0" indent="0">
              <a:buNone/>
            </a:pPr>
            <a:r>
              <a:rPr lang="en-US" sz="1400" dirty="0"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[7] 	Arduino, " Nano 33 BLE Sense", [Online]. Available:  https://docs.arduino.cc/hardware/nano-33-ble-sense/. [Accessed 6</a:t>
            </a:r>
            <a:r>
              <a:rPr lang="th-TH" sz="14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 </a:t>
            </a:r>
            <a:r>
              <a:rPr lang="en-US" sz="14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May</a:t>
            </a:r>
            <a:r>
              <a:rPr lang="th-TH" sz="14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 </a:t>
            </a:r>
            <a:r>
              <a:rPr lang="en-US" sz="1400" dirty="0"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2025]</a:t>
            </a:r>
          </a:p>
          <a:p>
            <a:pPr marL="0" indent="0">
              <a:buNone/>
            </a:pPr>
            <a:r>
              <a:rPr lang="en-US" sz="14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[</a:t>
            </a:r>
            <a:r>
              <a:rPr lang="en-US" sz="1400" dirty="0"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8</a:t>
            </a:r>
            <a:r>
              <a:rPr lang="en-US" sz="14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]	Arduino, " Nano 33 IoT", [Online]. Available:  https://docs.arduino.cc/hardware/nano-33-iot/. [Accessed </a:t>
            </a:r>
            <a:r>
              <a:rPr lang="en-US" sz="1400" dirty="0"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6</a:t>
            </a:r>
            <a:r>
              <a:rPr lang="th-TH" sz="14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 </a:t>
            </a:r>
            <a:r>
              <a:rPr lang="en-US" sz="14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May 2025]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95069C-3D8A-D228-FA35-605629408A7A}"/>
              </a:ext>
            </a:extLst>
          </p:cNvPr>
          <p:cNvSpPr txBox="1"/>
          <p:nvPr/>
        </p:nvSpPr>
        <p:spPr>
          <a:xfrm>
            <a:off x="4875120" y="1476425"/>
            <a:ext cx="4104853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4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สำหรับไมโครคอนโทรเลอร์ </a:t>
            </a:r>
            <a:r>
              <a:rPr lang="en-US" sz="24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Arduino Nano 33 BLE Sense </a:t>
            </a:r>
            <a:r>
              <a:rPr lang="th-TH" sz="24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และ </a:t>
            </a:r>
            <a:r>
              <a:rPr lang="en-US" sz="24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Arduino Nano 33 IoT </a:t>
            </a:r>
          </a:p>
          <a:p>
            <a:endParaRPr lang="en-US" sz="2400" dirty="0">
              <a:effectLst/>
              <a:latin typeface="TH Sarabun Chula" panose="00000500000000000000" pitchFamily="2" charset="-34"/>
              <a:ea typeface="Angsana New" panose="02020603050405020304" pitchFamily="18" charset="-34"/>
              <a:cs typeface="TH Sarabun Chula" panose="00000500000000000000" pitchFamily="2" charset="-34"/>
            </a:endParaRPr>
          </a:p>
          <a:p>
            <a:r>
              <a:rPr lang="th-TH" sz="2400" dirty="0">
                <a:effectLst/>
                <a:ea typeface="Angsana New" panose="02020603050405020304" pitchFamily="18" charset="-34"/>
                <a:cs typeface="TH Sarabun Chula" panose="00000500000000000000" pitchFamily="2" charset="-34"/>
              </a:rPr>
              <a:t>ตัวรับรู้ความเร่ง </a:t>
            </a:r>
            <a:r>
              <a:rPr lang="th-TH" sz="2400" dirty="0"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(</a:t>
            </a:r>
            <a:r>
              <a:rPr lang="en-US" sz="2400" dirty="0"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ax, ay, </a:t>
            </a:r>
            <a:r>
              <a:rPr lang="en-US" sz="2400" dirty="0" err="1"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az</a:t>
            </a:r>
            <a:r>
              <a:rPr lang="en-US" sz="2400" dirty="0"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)</a:t>
            </a:r>
            <a:endParaRPr lang="en-US" sz="2400" dirty="0">
              <a:effectLst/>
              <a:latin typeface="TH Sarabun Chula" panose="00000500000000000000" pitchFamily="2" charset="-34"/>
              <a:ea typeface="Angsana New" panose="02020603050405020304" pitchFamily="18" charset="-34"/>
              <a:cs typeface="TH Sarabun Chula" panose="00000500000000000000" pitchFamily="2" charset="-34"/>
            </a:endParaRPr>
          </a:p>
          <a:p>
            <a:r>
              <a:rPr lang="th-TH" sz="2400" dirty="0">
                <a:effectLst/>
                <a:ea typeface="Angsana New" panose="02020603050405020304" pitchFamily="18" charset="-34"/>
                <a:cs typeface="TH Sarabun Chula" panose="00000500000000000000" pitchFamily="2" charset="-34"/>
              </a:rPr>
              <a:t>มีช่วงการวัดอยู่ที่ [-4</a:t>
            </a:r>
            <a:r>
              <a:rPr lang="en-US" sz="24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</a:rPr>
              <a:t>, +</a:t>
            </a:r>
            <a:r>
              <a:rPr lang="th-TH" sz="24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</a:rPr>
              <a:t>4]</a:t>
            </a:r>
            <a:r>
              <a:rPr lang="en-US" sz="24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</a:rPr>
              <a:t>g</a:t>
            </a:r>
            <a:r>
              <a:rPr lang="th-TH" sz="24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</a:rPr>
              <a:t> (</a:t>
            </a:r>
            <a:r>
              <a:rPr lang="en-US" sz="24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</a:rPr>
              <a:t>gravity</a:t>
            </a:r>
            <a:r>
              <a:rPr lang="th-TH" sz="24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</a:rPr>
              <a:t>) </a:t>
            </a:r>
            <a:r>
              <a:rPr lang="th-TH" sz="2400" dirty="0">
                <a:latin typeface="TH Sarabun Chula" panose="00000500000000000000" pitchFamily="2" charset="-34"/>
                <a:ea typeface="Angsana New" panose="02020603050405020304" pitchFamily="18" charset="-34"/>
              </a:rPr>
              <a:t>หรือ</a:t>
            </a:r>
            <a:r>
              <a:rPr lang="th-TH" sz="24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</a:rPr>
              <a:t> </a:t>
            </a:r>
            <a:r>
              <a:rPr lang="en-US" sz="24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</a:rPr>
              <a:t>[−39.24, +39.24] m/s²</a:t>
            </a:r>
            <a:r>
              <a:rPr lang="th-TH" sz="24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</a:rPr>
              <a:t> </a:t>
            </a:r>
            <a:r>
              <a:rPr lang="en-US" sz="24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</a:rPr>
              <a:t>[7,8]</a:t>
            </a:r>
          </a:p>
          <a:p>
            <a:endParaRPr lang="en-US" sz="2400" dirty="0">
              <a:latin typeface="TH Sarabun Chula" panose="00000500000000000000" pitchFamily="2" charset="-34"/>
            </a:endParaRPr>
          </a:p>
          <a:p>
            <a:r>
              <a:rPr lang="th-TH" sz="2400" dirty="0">
                <a:effectLst/>
                <a:ea typeface="Angsana New" panose="02020603050405020304" pitchFamily="18" charset="-34"/>
                <a:cs typeface="TH Sarabun Chula" panose="00000500000000000000" pitchFamily="2" charset="-34"/>
              </a:rPr>
              <a:t>ตัวรับรู้ไจโรสโคป  </a:t>
            </a:r>
            <a:r>
              <a:rPr lang="th-TH" sz="2400" dirty="0"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(</a:t>
            </a:r>
            <a:r>
              <a:rPr lang="en-US" sz="2400" dirty="0" err="1"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gx</a:t>
            </a:r>
            <a:r>
              <a:rPr lang="en-US" sz="2400" dirty="0"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, </a:t>
            </a:r>
            <a:r>
              <a:rPr lang="en-US" sz="2400" dirty="0" err="1"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gy</a:t>
            </a:r>
            <a:r>
              <a:rPr lang="en-US" sz="2400" dirty="0"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, </a:t>
            </a:r>
            <a:r>
              <a:rPr lang="en-US" sz="2400" dirty="0" err="1"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gz</a:t>
            </a:r>
            <a:r>
              <a:rPr lang="en-US" sz="2400" dirty="0"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)</a:t>
            </a:r>
            <a:endParaRPr lang="en-US" sz="2400" dirty="0">
              <a:effectLst/>
              <a:ea typeface="Angsana New" panose="02020603050405020304" pitchFamily="18" charset="-34"/>
              <a:cs typeface="TH Sarabun Chula" panose="00000500000000000000" pitchFamily="2" charset="-34"/>
            </a:endParaRPr>
          </a:p>
          <a:p>
            <a:r>
              <a:rPr lang="th-TH" sz="2400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มีช่วงการวัดอยู่ที่ [-2000, +2000]</a:t>
            </a:r>
            <a:r>
              <a:rPr lang="en-US" sz="2400" dirty="0" err="1">
                <a:latin typeface="TH Sarabun Chula" panose="00000500000000000000" pitchFamily="2" charset="-34"/>
                <a:cs typeface="TH Sarabun Chula" panose="00000500000000000000" pitchFamily="2" charset="-34"/>
              </a:rPr>
              <a:t>dps</a:t>
            </a:r>
            <a:r>
              <a:rPr lang="en-US" sz="2400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 </a:t>
            </a:r>
          </a:p>
          <a:p>
            <a:r>
              <a:rPr lang="en-US" sz="2400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(degree per second)</a:t>
            </a:r>
            <a:r>
              <a:rPr lang="en-US" sz="24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</a:rPr>
              <a:t> [7,8]</a:t>
            </a:r>
          </a:p>
          <a:p>
            <a:endParaRPr lang="en-US" sz="2400" dirty="0">
              <a:latin typeface="TH Sarabun Chula" panose="00000500000000000000" pitchFamily="2" charset="-34"/>
              <a:cs typeface="TH Sarabun Chula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57129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FF22-E4AB-02C2-60A4-34CABD50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>
                <a:effectLst/>
                <a:ea typeface="Angsana New" panose="02020603050405020304" pitchFamily="18" charset="-34"/>
                <a:cs typeface="TH Sarabun Chula" panose="00000500000000000000" pitchFamily="2" charset="-34"/>
              </a:rPr>
              <a:t>แพลตฟอร์ม </a:t>
            </a:r>
            <a:r>
              <a:rPr lang="en-US" sz="4000" b="1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</a:rPr>
              <a:t>Edge Impulse</a:t>
            </a:r>
            <a:endParaRPr lang="en-US" sz="4000" dirty="0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00069381-4709-65F4-1726-0DC8187B82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959" y="1417638"/>
            <a:ext cx="6412081" cy="4215861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49DFB4-63C6-2F7E-CE56-F791A7B12C6C}"/>
              </a:ext>
            </a:extLst>
          </p:cNvPr>
          <p:cNvSpPr txBox="1"/>
          <p:nvPr/>
        </p:nvSpPr>
        <p:spPr>
          <a:xfrm>
            <a:off x="-1" y="5499757"/>
            <a:ext cx="9144000" cy="553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กระบวนการทำงานของแพลตฟอร์ม </a:t>
            </a:r>
            <a:r>
              <a:rPr lang="en-US" sz="28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Edge Impulse [</a:t>
            </a:r>
            <a:r>
              <a:rPr lang="en-US" sz="2800" dirty="0"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9</a:t>
            </a:r>
            <a:r>
              <a:rPr lang="en-US" sz="28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]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F83C14-F194-C4A5-780D-279449BDC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437576-3784-A1DA-939E-4324CBA68D97}"/>
              </a:ext>
            </a:extLst>
          </p:cNvPr>
          <p:cNvSpPr txBox="1"/>
          <p:nvPr/>
        </p:nvSpPr>
        <p:spPr>
          <a:xfrm>
            <a:off x="409468" y="6103399"/>
            <a:ext cx="83250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[9]</a:t>
            </a:r>
            <a:r>
              <a:rPr lang="th-TH" sz="14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 	</a:t>
            </a:r>
            <a:r>
              <a:rPr lang="en-US" sz="14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Edge Impulse, " AI </a:t>
            </a:r>
            <a:r>
              <a:rPr lang="th-TH" sz="14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สำหรับอุปกรณ์ </a:t>
            </a:r>
            <a:r>
              <a:rPr lang="en-US" sz="14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Edge </a:t>
            </a:r>
            <a:r>
              <a:rPr lang="th-TH" sz="14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ทุกชนิด", [</a:t>
            </a:r>
            <a:r>
              <a:rPr lang="en-US" sz="14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Online]. Available: https://edgeimpulse.com/. [Accessed </a:t>
            </a:r>
            <a:r>
              <a:rPr lang="th-TH" sz="14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5 </a:t>
            </a:r>
            <a:r>
              <a:rPr lang="en-US" sz="14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May</a:t>
            </a:r>
            <a:r>
              <a:rPr lang="th-TH" sz="14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 </a:t>
            </a:r>
            <a:r>
              <a:rPr lang="en-US" sz="1400" dirty="0">
                <a:effectLst/>
                <a:latin typeface="TH Sarabun Chula" panose="00000500000000000000" pitchFamily="2" charset="-34"/>
                <a:ea typeface="Angsana New" panose="02020603050405020304" pitchFamily="18" charset="-34"/>
                <a:cs typeface="TH Sarabun Chula" panose="00000500000000000000" pitchFamily="2" charset="-34"/>
              </a:rPr>
              <a:t>2025]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5CB71B-1B95-E509-0673-9DF8447725AF}"/>
              </a:ext>
            </a:extLst>
          </p:cNvPr>
          <p:cNvSpPr/>
          <p:nvPr/>
        </p:nvSpPr>
        <p:spPr>
          <a:xfrm>
            <a:off x="3671940" y="1224501"/>
            <a:ext cx="34015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cap="none" spc="0" dirty="0">
                <a:ln w="0"/>
                <a:solidFill>
                  <a:schemeClr val="tx1"/>
                </a:solidFill>
                <a:latin typeface="TH Sarabun Chula" panose="00000500000000000000" pitchFamily="2" charset="-34"/>
                <a:cs typeface="TH Sarabun Chula" panose="00000500000000000000" pitchFamily="2" charset="-34"/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BC429A-5217-0E1B-AEDC-F1F5355965A1}"/>
              </a:ext>
            </a:extLst>
          </p:cNvPr>
          <p:cNvSpPr/>
          <p:nvPr/>
        </p:nvSpPr>
        <p:spPr>
          <a:xfrm>
            <a:off x="2020311" y="1224501"/>
            <a:ext cx="34015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latin typeface="TH Sarabun Chula" panose="00000500000000000000" pitchFamily="2" charset="-34"/>
                <a:cs typeface="TH Sarabun Chula" panose="00000500000000000000" pitchFamily="2" charset="-34"/>
              </a:rPr>
              <a:t>2</a:t>
            </a:r>
            <a:endParaRPr lang="en-US" sz="3200" cap="none" spc="0" dirty="0">
              <a:ln w="0"/>
              <a:solidFill>
                <a:schemeClr val="tx1"/>
              </a:solidFill>
              <a:latin typeface="TH Sarabun Chula" panose="00000500000000000000" pitchFamily="2" charset="-34"/>
              <a:cs typeface="TH Sarabun Chula" panose="00000500000000000000" pitchFamily="2" charset="-3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67DEB1-CDB6-4462-135C-7295400CBB76}"/>
              </a:ext>
            </a:extLst>
          </p:cNvPr>
          <p:cNvSpPr/>
          <p:nvPr/>
        </p:nvSpPr>
        <p:spPr>
          <a:xfrm>
            <a:off x="2020311" y="3362129"/>
            <a:ext cx="34015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cap="none" spc="0" dirty="0">
                <a:ln w="0"/>
                <a:solidFill>
                  <a:schemeClr val="tx1"/>
                </a:solidFill>
                <a:latin typeface="TH Sarabun Chula" panose="00000500000000000000" pitchFamily="2" charset="-34"/>
                <a:cs typeface="TH Sarabun Chula" panose="00000500000000000000" pitchFamily="2" charset="-34"/>
              </a:rPr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D66C12-9B00-0AD2-05E6-392645EC5DFF}"/>
              </a:ext>
            </a:extLst>
          </p:cNvPr>
          <p:cNvSpPr/>
          <p:nvPr/>
        </p:nvSpPr>
        <p:spPr>
          <a:xfrm>
            <a:off x="3671940" y="3356217"/>
            <a:ext cx="34015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cap="none" spc="0" dirty="0">
                <a:ln w="0"/>
                <a:solidFill>
                  <a:schemeClr val="tx1"/>
                </a:solidFill>
                <a:latin typeface="TH Sarabun Chula" panose="00000500000000000000" pitchFamily="2" charset="-34"/>
                <a:cs typeface="TH Sarabun Chula" panose="00000500000000000000" pitchFamily="2" charset="-34"/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BD21F9-DC3F-AE05-832E-4570E63F1FD4}"/>
              </a:ext>
            </a:extLst>
          </p:cNvPr>
          <p:cNvSpPr/>
          <p:nvPr/>
        </p:nvSpPr>
        <p:spPr>
          <a:xfrm>
            <a:off x="5264520" y="3362129"/>
            <a:ext cx="34015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cap="none" spc="0" dirty="0">
                <a:ln w="0"/>
                <a:solidFill>
                  <a:schemeClr val="tx1"/>
                </a:solidFill>
                <a:latin typeface="TH Sarabun Chula" panose="00000500000000000000" pitchFamily="2" charset="-34"/>
                <a:cs typeface="TH Sarabun Chula" panose="00000500000000000000" pitchFamily="2" charset="-34"/>
              </a:rPr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169409-6D67-088C-BE1A-972564DB337D}"/>
              </a:ext>
            </a:extLst>
          </p:cNvPr>
          <p:cNvSpPr/>
          <p:nvPr/>
        </p:nvSpPr>
        <p:spPr>
          <a:xfrm>
            <a:off x="5264520" y="1224500"/>
            <a:ext cx="34015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latin typeface="TH Sarabun Chula" panose="00000500000000000000" pitchFamily="2" charset="-34"/>
                <a:cs typeface="TH Sarabun Chula" panose="00000500000000000000" pitchFamily="2" charset="-34"/>
              </a:rPr>
              <a:t>6</a:t>
            </a:r>
            <a:endParaRPr lang="en-US" sz="3200" cap="none" spc="0" dirty="0">
              <a:ln w="0"/>
              <a:solidFill>
                <a:schemeClr val="tx1"/>
              </a:solidFill>
              <a:latin typeface="TH Sarabun Chula" panose="00000500000000000000" pitchFamily="2" charset="-34"/>
              <a:cs typeface="TH Sarabun Chula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02290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945</TotalTime>
  <Words>2466</Words>
  <Application>Microsoft Office PowerPoint</Application>
  <PresentationFormat>On-screen Show (4:3)</PresentationFormat>
  <Paragraphs>229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Angsana New</vt:lpstr>
      <vt:lpstr>Arial</vt:lpstr>
      <vt:lpstr>Calibri</vt:lpstr>
      <vt:lpstr>Cambria Math</vt:lpstr>
      <vt:lpstr>TH Sarabun Chula</vt:lpstr>
      <vt:lpstr>TH SarabunPSK</vt:lpstr>
      <vt:lpstr>Wingdings</vt:lpstr>
      <vt:lpstr>Office Theme</vt:lpstr>
      <vt:lpstr>การวิเคราะห์การเคลื่อนไหวของมนุษย์ด้วยการเรียนรู้ของเครื่องบนอุปกรณ์ประมวลผลข้อมูล</vt:lpstr>
      <vt:lpstr>บทที่ 1 บทนำ</vt:lpstr>
      <vt:lpstr>ที่มาและความสำคัญของโครงงาน</vt:lpstr>
      <vt:lpstr>วัตถุประสงค์ของโครงงาน</vt:lpstr>
      <vt:lpstr>ขอบเขตของโครงงาน</vt:lpstr>
      <vt:lpstr>ผลลัพธ์ที่คาดหวังจากโครงงาน</vt:lpstr>
      <vt:lpstr>บทที่ 2 หลักการและทฤษฎีที่เกี่ยวข้อง</vt:lpstr>
      <vt:lpstr>หน่วยวัดแรงเฉื่อย (IMU)</vt:lpstr>
      <vt:lpstr>แพลตฟอร์ม Edge Impulse</vt:lpstr>
      <vt:lpstr>การประเมินแบบจำลองการเรียนรู้ของเครื่อง</vt:lpstr>
      <vt:lpstr>บทที่ 3 แนวทางการดำเนินงาน </vt:lpstr>
      <vt:lpstr>การติดตั้งอุปกรณ์สำหรับรวบรวมข้อมูลการเคลื่อนไหวของมนุษย์</vt:lpstr>
      <vt:lpstr>ขั้นตอนการรวบรวมข้อมูลการเคลื่อนไหวของมนุษย์</vt:lpstr>
      <vt:lpstr>ขั้นตอนการรวบรวมข้อมูลการเคลื่อนไหวของมนุษย์</vt:lpstr>
      <vt:lpstr>ขั้นตอนการวิเคราะห์ข้อมูลโดยใช้แพลตฟอร์ม  Edge Impulse</vt:lpstr>
      <vt:lpstr>ขั้นตอนการทดสอบข้อมูลการเคลื่อนไหวของมนุษย์</vt:lpstr>
      <vt:lpstr>ขั้นตอนการทดสอบข้อมูลการเคลื่อนไหวของมนุษย์</vt:lpstr>
      <vt:lpstr>บทที่ 4 ผลลัพธ์จากการดำเนินการ</vt:lpstr>
      <vt:lpstr>ผลลัพธ์จากการรวบรวมข้อมูลการเคลื่อนไหวของมนุษย์ (Training Phase)</vt:lpstr>
      <vt:lpstr>ผลลัพธ์จากการวิเคราะห์ข้อมูลโดยใช้แพลตฟอร์ม  Edge Impulse</vt:lpstr>
      <vt:lpstr>ผลลัพธ์จากการวิเคราะห์ข้อมูลโดยใช้แพลตฟอร์ม  Edge Impulse</vt:lpstr>
      <vt:lpstr>ผลลัพธ์จากการวิเคราะห์ข้อมูลโดยใช้แพลตฟอร์ม  Edge Impulse</vt:lpstr>
      <vt:lpstr>ผลลัพธ์จากการวิเคราะห์ข้อมูลโดยใช้แพลตฟอร์ม  Edge Impulse</vt:lpstr>
      <vt:lpstr>ผลลัพธ์จากการวิเคราะห์ข้อมูลโดยใช้แพลตฟอร์ม  Edge Impulse</vt:lpstr>
      <vt:lpstr>ผลลัพธ์จากการวิเคราะห์ข้อมูลโดยใช้แพลตฟอร์ม  Edge Impulse</vt:lpstr>
      <vt:lpstr>ผลลัพธ์จากการวิเคราะห์ข้อมูลโดยใช้แพลตฟอร์ม  Edge Impulse</vt:lpstr>
      <vt:lpstr>ผลลัพธ์จากการทดสอบข้อมูลการเคลื่อนไหวของมนุษย์ (Testing Phase)</vt:lpstr>
      <vt:lpstr>บทที่ 5 บทสรุป</vt:lpstr>
      <vt:lpstr>บทสรุปการทำโครงงาน</vt:lpstr>
      <vt:lpstr>ปัญหา อุปสรรค และแนวทางแก้ไข</vt:lpstr>
      <vt:lpstr>THANK YOU</vt:lpstr>
      <vt:lpstr>ภาคผนวก: Source Code สำหรับการวิเคราะห์ข้อมูล โดยใช้แพลตฟอร์ม Edge Impulse</vt:lpstr>
      <vt:lpstr>ภาคผนวก: Source Code สำหรับการวิเคราะห์ข้อมูล โดยใช้แพลตฟอร์ม Edge Impulse</vt:lpstr>
      <vt:lpstr>ภาคผนวก: Source Code สำหรับการวิเคราะห์ข้อมูล โดยใช้แพลตฟอร์ม Edge Impulse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Macintosh</dc:creator>
  <cp:lastModifiedBy>Teerawat Lertumpornwit</cp:lastModifiedBy>
  <cp:revision>64</cp:revision>
  <dcterms:created xsi:type="dcterms:W3CDTF">2013-01-28T12:32:18Z</dcterms:created>
  <dcterms:modified xsi:type="dcterms:W3CDTF">2025-05-12T15:31:58Z</dcterms:modified>
</cp:coreProperties>
</file>