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359"/>
    <a:srgbClr val="D9D9D9"/>
    <a:srgbClr val="F9E9D0"/>
    <a:srgbClr val="F9EEE2"/>
    <a:srgbClr val="3F3F3F"/>
    <a:srgbClr val="F7E9DE"/>
    <a:srgbClr val="7D4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496-9CA6-AD9D-AE80-E125FCE3F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7BBE-A8CD-8F02-BB8B-278B7B25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B2F1-F5A7-AE10-7172-7A62A7AA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FE5A-BB44-4275-C982-AAF8E39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811BF-CD4C-0A2A-D580-C0C0FE93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9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E506-C206-4791-7D13-722EAD1F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18225-FE18-949B-53B9-FDC6D747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FF87-BC88-6C09-EC4F-42853BAA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88B2-163D-39E3-1F95-B4E81BFD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3E0B-A802-0EB5-061C-B909B466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89F66-A3FC-4AB3-C296-3406A14CB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3F47-9A80-8DB1-FBB3-729B50D2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F1E5-C9C4-45BB-8DAB-6A87E6B9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9440-67E5-5471-39B7-6EAE0E34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F725-1BBA-6630-A071-C6D56466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8E15-EF7C-C1B9-479F-14083175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FF32-E23A-2D3A-89D3-8AB22ED5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35E0-056F-501A-A46D-096DC47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9953-28C2-D57B-2FF1-A13671C4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38D-C3F3-0BFA-B205-388EFE41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8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15D-9280-2212-C974-90439FE2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93B2-CD47-B5AB-A3DD-19C82A9B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AD9C-C68E-A046-E198-EDC68192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B3C2-D98A-BECD-6CDD-11E3AA9B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AB4D-0D0B-02B2-35DC-D716150E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3BB9-7D24-1EEE-E116-7F039D67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64E7-2EBD-30BD-D2BD-9E6F25C7D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A98D0-CEAA-1372-406C-07A105CC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C2FF1-9396-EB07-25CE-DB823B7F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08CC-3917-9057-7D80-7599EDE3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4D0A-8BE5-72B6-DDD8-8D3BC636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0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FDF3-14DD-DEE3-1A8B-C5A73E08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010F-A314-292B-3E2D-2D5EFD78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DFE67-3875-ADEA-F6A2-BDF96546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37A51-7E7D-DF68-93A5-1BC1C4B04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FFE5-9C00-882E-ECD7-DB8B9784D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9BA13-856D-9D12-1DFD-395F1BA8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86EEC-F73A-D0A6-300D-0AF11389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5C40E-7077-25E8-583A-8EFE17F0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4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18F6-5EC7-6D62-8898-2FE3158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14B3-D011-8549-05D4-184502C2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D1EB9-B6DB-5E03-5821-B774CA3D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72978-2812-F960-E8EA-EF6C44B9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045EF-13B0-30BD-5489-C6CB45F8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9636F-E26B-1CC6-CBE4-88EDCD9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B27F-512D-FB09-F672-0BFDBB98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2F9A-2635-5FBF-AF5E-0B12DD82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8C70-79A7-8F67-32FD-769A043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3348E-70AF-51FB-C830-39FACC37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96D2-AC0A-A479-09BB-28FFF945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F120-00B3-C2DC-79F2-3B9E6E5E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F559A-2796-D4C5-6489-05379ED7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B9BB-A2A3-6A58-11F9-29BD6424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F8F7C-0162-5259-8900-D9BABFD3F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1BAD-38BB-D00C-3D09-04091217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5501-D08B-ACA6-35DC-A5E3294A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A336-E054-7F96-9477-DD50D5D8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C709-529E-9A64-6590-DEBB548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9CC24-BDCC-C3A9-6757-6743262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5890A-D256-88A1-8415-17A62815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8E3C-FF98-5C09-188E-F469DBC63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26BED-75C5-4847-9FB6-4992366B1BC9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87A2-28CA-72C5-0803-A1DFA5ABA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1AD1-224D-6E31-1B94-93654541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C3287-3F73-49BE-B0CF-CD30FBD30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AAFC15-F2F2-93D7-AEC1-0A8ED03DC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044" y="6368472"/>
            <a:ext cx="3389744" cy="477013"/>
          </a:xfrm>
        </p:spPr>
        <p:txBody>
          <a:bodyPr>
            <a:normAutofit/>
          </a:bodyPr>
          <a:lstStyle/>
          <a:p>
            <a:r>
              <a:rPr lang="en-GB" sz="1800" spc="300" dirty="0">
                <a:solidFill>
                  <a:srgbClr val="DA9359"/>
                </a:solidFill>
                <a:latin typeface="+mj-lt"/>
                <a:cs typeface="Calibri" panose="020F0502020204030204" pitchFamily="34" charset="0"/>
              </a:rPr>
              <a:t>Teeshyna Jhummun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F963D-45F6-4D42-06A6-DC77EFFE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16" y="341745"/>
            <a:ext cx="6943725" cy="515302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0538718-7DB8-BDF4-A572-83514001C38B}"/>
              </a:ext>
            </a:extLst>
          </p:cNvPr>
          <p:cNvSpPr txBox="1">
            <a:spLocks/>
          </p:cNvSpPr>
          <p:nvPr/>
        </p:nvSpPr>
        <p:spPr>
          <a:xfrm>
            <a:off x="3426691" y="5611824"/>
            <a:ext cx="6234450" cy="6780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pc="300" dirty="0">
                <a:highlight>
                  <a:srgbClr val="F9E9D0"/>
                </a:highlight>
                <a:latin typeface="+mj-lt"/>
                <a:cs typeface="Calibri" panose="020F0502020204030204" pitchFamily="34" charset="0"/>
              </a:rPr>
              <a:t>Animal Health and Habitat</a:t>
            </a:r>
          </a:p>
          <a:p>
            <a:r>
              <a:rPr lang="en-GB" spc="300" dirty="0">
                <a:highlight>
                  <a:srgbClr val="F9E9D0"/>
                </a:highlight>
                <a:latin typeface="+mj-lt"/>
                <a:cs typeface="Calibri" panose="020F050202020403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8984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7844BA3-0FFD-C723-2B45-183EF941E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595" y="2386395"/>
            <a:ext cx="7453746" cy="2081307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1600" dirty="0">
                <a:solidFill>
                  <a:srgbClr val="DA93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Design and implement a database to manage zoo animals, understand their  eating habits and health within the zoo environments.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DA93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animal dataset from Kaggle : https://www.kaggle.com/datasets/iamsouravbanerjee/animal-information-dataset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20633-0D2B-107D-92BB-77CDC3C6D541}"/>
              </a:ext>
            </a:extLst>
          </p:cNvPr>
          <p:cNvSpPr txBox="1"/>
          <p:nvPr/>
        </p:nvSpPr>
        <p:spPr>
          <a:xfrm>
            <a:off x="591127" y="480291"/>
            <a:ext cx="4922981" cy="830997"/>
          </a:xfrm>
          <a:prstGeom prst="rect">
            <a:avLst/>
          </a:prstGeom>
          <a:noFill/>
          <a:effectLst>
            <a:outerShdw dist="127000" dir="144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F9E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4E3D-AB5B-8D04-FBE0-2F1E7E8AF55E}"/>
              </a:ext>
            </a:extLst>
          </p:cNvPr>
          <p:cNvSpPr txBox="1"/>
          <p:nvPr/>
        </p:nvSpPr>
        <p:spPr>
          <a:xfrm>
            <a:off x="2324594" y="1244059"/>
            <a:ext cx="429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DA9359"/>
                </a:solidFill>
              </a:rPr>
              <a:t>Animal analysis using MySQL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7212C8-2B35-604F-81C4-A5C273FA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4"/>
          <a:stretch/>
        </p:blipFill>
        <p:spPr>
          <a:xfrm>
            <a:off x="6561307" y="-1"/>
            <a:ext cx="2820552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0B8F3-8D70-1FB7-9967-1BEF01AB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859" y="9236"/>
            <a:ext cx="282055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139F81-CF1E-9E28-52FD-E640B541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95" y="4524376"/>
            <a:ext cx="2819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5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3725EFF4-3A4F-2ACC-5ACC-EAF6A0FC80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99" y="1514667"/>
            <a:ext cx="7612201" cy="40713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4C5F28B-887F-AA17-4142-BD096A4D10F2}"/>
              </a:ext>
            </a:extLst>
          </p:cNvPr>
          <p:cNvSpPr/>
          <p:nvPr/>
        </p:nvSpPr>
        <p:spPr>
          <a:xfrm>
            <a:off x="-57201" y="0"/>
            <a:ext cx="4573783" cy="6858000"/>
          </a:xfrm>
          <a:prstGeom prst="rect">
            <a:avLst/>
          </a:prstGeom>
          <a:solidFill>
            <a:srgbClr val="3F3F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8FE6C-B407-EA76-223D-BE6E16611421}"/>
              </a:ext>
            </a:extLst>
          </p:cNvPr>
          <p:cNvSpPr txBox="1"/>
          <p:nvPr/>
        </p:nvSpPr>
        <p:spPr>
          <a:xfrm>
            <a:off x="0" y="-24620"/>
            <a:ext cx="4922981" cy="830997"/>
          </a:xfrm>
          <a:prstGeom prst="rect">
            <a:avLst/>
          </a:prstGeom>
          <a:noFill/>
          <a:effectLst>
            <a:outerShdw dist="127000" dir="1440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F9EE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A5F04A-C4E1-7AB2-BC77-9F4366801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84465"/>
              </p:ext>
            </p:extLst>
          </p:nvPr>
        </p:nvGraphicFramePr>
        <p:xfrm>
          <a:off x="52467" y="979699"/>
          <a:ext cx="4383730" cy="220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82">
                  <a:extLst>
                    <a:ext uri="{9D8B030D-6E8A-4147-A177-3AD203B41FA5}">
                      <a16:colId xmlns:a16="http://schemas.microsoft.com/office/drawing/2014/main" val="3640900924"/>
                    </a:ext>
                  </a:extLst>
                </a:gridCol>
                <a:gridCol w="3050948">
                  <a:extLst>
                    <a:ext uri="{9D8B030D-6E8A-4147-A177-3AD203B41FA5}">
                      <a16:colId xmlns:a16="http://schemas.microsoft.com/office/drawing/2014/main" val="1555675255"/>
                    </a:ext>
                  </a:extLst>
                </a:gridCol>
              </a:tblGrid>
              <a:tr h="46292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DA9359"/>
                          </a:solidFill>
                        </a:rPr>
                        <a:t>Using Kaggle Dataset: </a:t>
                      </a:r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Zoo animal Table</a:t>
                      </a:r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29536"/>
                  </a:ext>
                </a:extLst>
              </a:tr>
              <a:tr h="35052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DA9359"/>
                          </a:solidFill>
                        </a:rPr>
                        <a:t>Animal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Name of animal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06015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DA9359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 of diet the animal follows (Herbivore, Carnivore)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475442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DA9359"/>
                          </a:solidFill>
                        </a:rPr>
                        <a:t>Habitat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Environment the animal is typically found in.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13256"/>
                  </a:ext>
                </a:extLst>
              </a:tr>
              <a:tr h="462925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DA9359"/>
                          </a:solidFill>
                        </a:rPr>
                        <a:t>Continent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Continent that the animal is commonly found.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8986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0500753-3814-240E-E4C6-3C62438DFF69}"/>
              </a:ext>
            </a:extLst>
          </p:cNvPr>
          <p:cNvSpPr txBox="1"/>
          <p:nvPr/>
        </p:nvSpPr>
        <p:spPr>
          <a:xfrm>
            <a:off x="8256760" y="3277372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(PK) </a:t>
            </a:r>
            <a:endParaRPr lang="en-GB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806916-FDA2-FCE9-9533-D0455AC5FFD0}"/>
              </a:ext>
            </a:extLst>
          </p:cNvPr>
          <p:cNvSpPr txBox="1"/>
          <p:nvPr/>
        </p:nvSpPr>
        <p:spPr>
          <a:xfrm>
            <a:off x="5502998" y="183636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(PK)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3132C1-6C0D-2214-1879-B7DA954F860A}"/>
              </a:ext>
            </a:extLst>
          </p:cNvPr>
          <p:cNvSpPr txBox="1"/>
          <p:nvPr/>
        </p:nvSpPr>
        <p:spPr>
          <a:xfrm>
            <a:off x="10980344" y="4588616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(PK)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151E06-D7DE-6077-252B-07D541417470}"/>
              </a:ext>
            </a:extLst>
          </p:cNvPr>
          <p:cNvSpPr txBox="1"/>
          <p:nvPr/>
        </p:nvSpPr>
        <p:spPr>
          <a:xfrm>
            <a:off x="11288162" y="211746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(PK)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1A4580-CFC0-5B70-61EF-3D678233055B}"/>
              </a:ext>
            </a:extLst>
          </p:cNvPr>
          <p:cNvSpPr txBox="1"/>
          <p:nvPr/>
        </p:nvSpPr>
        <p:spPr>
          <a:xfrm>
            <a:off x="5701340" y="4154049"/>
            <a:ext cx="394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(PK)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90857D-BD48-90B6-D0F2-DF5A741CEB44}"/>
              </a:ext>
            </a:extLst>
          </p:cNvPr>
          <p:cNvSpPr txBox="1"/>
          <p:nvPr/>
        </p:nvSpPr>
        <p:spPr>
          <a:xfrm>
            <a:off x="11177674" y="2951091"/>
            <a:ext cx="394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(FK)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C4259455-6E3D-7DEC-FCDD-1FDAC322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05777"/>
              </p:ext>
            </p:extLst>
          </p:nvPr>
        </p:nvGraphicFramePr>
        <p:xfrm>
          <a:off x="52467" y="3277372"/>
          <a:ext cx="4383730" cy="32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38">
                  <a:extLst>
                    <a:ext uri="{9D8B030D-6E8A-4147-A177-3AD203B41FA5}">
                      <a16:colId xmlns:a16="http://schemas.microsoft.com/office/drawing/2014/main" val="1324310626"/>
                    </a:ext>
                  </a:extLst>
                </a:gridCol>
                <a:gridCol w="1458896">
                  <a:extLst>
                    <a:ext uri="{9D8B030D-6E8A-4147-A177-3AD203B41FA5}">
                      <a16:colId xmlns:a16="http://schemas.microsoft.com/office/drawing/2014/main" val="94893656"/>
                    </a:ext>
                  </a:extLst>
                </a:gridCol>
                <a:gridCol w="1458896">
                  <a:extLst>
                    <a:ext uri="{9D8B030D-6E8A-4147-A177-3AD203B41FA5}">
                      <a16:colId xmlns:a16="http://schemas.microsoft.com/office/drawing/2014/main" val="4177519560"/>
                    </a:ext>
                  </a:extLst>
                </a:gridCol>
              </a:tblGrid>
              <a:tr h="33746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DA9359"/>
                          </a:solidFill>
                        </a:rPr>
                        <a:t>Table 2 </a:t>
                      </a:r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Primary Key</a:t>
                      </a:r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Foreign Key</a:t>
                      </a:r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18852"/>
                  </a:ext>
                </a:extLst>
              </a:tr>
              <a:tr h="631647"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DA9359"/>
                          </a:solidFill>
                        </a:rPr>
                        <a:t>Zoo_animals</a:t>
                      </a:r>
                      <a:endParaRPr lang="en-GB" sz="1200" dirty="0">
                        <a:solidFill>
                          <a:srgbClr val="DA9359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Animal_Id</a:t>
                      </a:r>
                      <a:endParaRPr lang="en-GB" sz="12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Habitat_id</a:t>
                      </a:r>
                      <a:r>
                        <a:rPr lang="en-GB" sz="1200" dirty="0"/>
                        <a:t> (references habitats)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92355"/>
                  </a:ext>
                </a:extLst>
              </a:tr>
              <a:tr h="33746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DA9359"/>
                          </a:solidFill>
                        </a:rPr>
                        <a:t>Habitats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Habitat_id</a:t>
                      </a:r>
                      <a:endParaRPr lang="en-GB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10014"/>
                  </a:ext>
                </a:extLst>
              </a:tr>
              <a:tr h="33746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DA9359"/>
                          </a:solidFill>
                        </a:rPr>
                        <a:t>Staff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Staff_id</a:t>
                      </a:r>
                      <a:endParaRPr lang="en-GB" sz="12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89000"/>
                  </a:ext>
                </a:extLst>
              </a:tr>
              <a:tr h="992588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DA9359"/>
                          </a:solidFill>
                        </a:rPr>
                        <a:t>Feeding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Feeding_id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Animal_id</a:t>
                      </a:r>
                      <a:r>
                        <a:rPr lang="en-US" sz="1200" dirty="0"/>
                        <a:t> (references </a:t>
                      </a:r>
                      <a:r>
                        <a:rPr lang="en-US" sz="1200" dirty="0" err="1"/>
                        <a:t>zoo_animals</a:t>
                      </a:r>
                      <a:r>
                        <a:rPr lang="en-US" sz="1200" dirty="0"/>
                        <a:t>), </a:t>
                      </a:r>
                      <a:r>
                        <a:rPr lang="en-US" sz="1200" dirty="0" err="1"/>
                        <a:t>Staff_ID</a:t>
                      </a:r>
                      <a:r>
                        <a:rPr lang="en-US" sz="1200" dirty="0"/>
                        <a:t> (references staff)</a:t>
                      </a:r>
                      <a:endParaRPr lang="en-GB" sz="12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55956"/>
                  </a:ext>
                </a:extLst>
              </a:tr>
              <a:tr h="63164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DA9359"/>
                          </a:solidFill>
                        </a:rPr>
                        <a:t>Animal Health record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Healthrecord_ID</a:t>
                      </a:r>
                      <a:endParaRPr lang="en-GB" sz="12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Animal_id</a:t>
                      </a:r>
                      <a:r>
                        <a:rPr lang="en-GB" sz="1200" dirty="0"/>
                        <a:t> (references </a:t>
                      </a:r>
                      <a:r>
                        <a:rPr lang="en-GB" sz="1200" dirty="0" err="1"/>
                        <a:t>zoo_animals</a:t>
                      </a:r>
                      <a:r>
                        <a:rPr lang="en-GB" sz="1200" dirty="0"/>
                        <a:t>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827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3FFD44-84E4-A7AD-3C67-4DBB6A5AA448}"/>
              </a:ext>
            </a:extLst>
          </p:cNvPr>
          <p:cNvSpPr txBox="1"/>
          <p:nvPr/>
        </p:nvSpPr>
        <p:spPr>
          <a:xfrm>
            <a:off x="8252913" y="4116333"/>
            <a:ext cx="394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(FK)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2B64E-6804-DC3D-7720-36B258CEDFAE}"/>
              </a:ext>
            </a:extLst>
          </p:cNvPr>
          <p:cNvSpPr txBox="1"/>
          <p:nvPr/>
        </p:nvSpPr>
        <p:spPr>
          <a:xfrm>
            <a:off x="11237693" y="234829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(FK)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3B281-E0BC-60CB-49B6-2F81A7E8EDB8}"/>
              </a:ext>
            </a:extLst>
          </p:cNvPr>
          <p:cNvSpPr txBox="1"/>
          <p:nvPr/>
        </p:nvSpPr>
        <p:spPr>
          <a:xfrm>
            <a:off x="5401716" y="435778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DA9359"/>
                </a:solidFill>
              </a:rPr>
              <a:t>(FK)</a:t>
            </a:r>
          </a:p>
        </p:txBody>
      </p:sp>
    </p:spTree>
    <p:extLst>
      <p:ext uri="{BB962C8B-B14F-4D97-AF65-F5344CB8AC3E}">
        <p14:creationId xmlns:p14="http://schemas.microsoft.com/office/powerpoint/2010/main" val="24463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ADC2D-61CF-CFE1-7E86-7CDBC083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"/>
          <a:stretch/>
        </p:blipFill>
        <p:spPr>
          <a:xfrm>
            <a:off x="226243" y="576722"/>
            <a:ext cx="11060784" cy="622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66A49-D16A-1D3B-4340-2DBB3BEF1E75}"/>
              </a:ext>
            </a:extLst>
          </p:cNvPr>
          <p:cNvSpPr txBox="1"/>
          <p:nvPr/>
        </p:nvSpPr>
        <p:spPr>
          <a:xfrm>
            <a:off x="226243" y="103695"/>
            <a:ext cx="41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Power BI </a:t>
            </a:r>
          </a:p>
        </p:txBody>
      </p:sp>
    </p:spTree>
    <p:extLst>
      <p:ext uri="{BB962C8B-B14F-4D97-AF65-F5344CB8AC3E}">
        <p14:creationId xmlns:p14="http://schemas.microsoft.com/office/powerpoint/2010/main" val="39859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191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Jhummun, Teeshyna</dc:creator>
  <cp:lastModifiedBy>Jhummun, Teeshyna</cp:lastModifiedBy>
  <cp:revision>9</cp:revision>
  <dcterms:created xsi:type="dcterms:W3CDTF">2024-09-29T14:16:15Z</dcterms:created>
  <dcterms:modified xsi:type="dcterms:W3CDTF">2024-10-01T20:26:02Z</dcterms:modified>
</cp:coreProperties>
</file>