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0534a0c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0534a0c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08a7110d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08a7110d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0793f25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0793f25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0534a0c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0534a0c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8a7110d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8a7110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08a7110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08a7110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8a7110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8a7110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0534a0ce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0534a0ce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0534a18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0534a18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0534a18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0534a18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8a7110d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8a7110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9FC5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4344200" y="1037200"/>
            <a:ext cx="4799800" cy="4106300"/>
          </a:xfrm>
          <a:prstGeom prst="rect">
            <a:avLst/>
          </a:prstGeom>
          <a:noFill/>
          <a:ln>
            <a:noFill/>
          </a:ln>
        </p:spPr>
      </p:pic>
      <p:sp>
        <p:nvSpPr>
          <p:cNvPr id="60" name="Google Shape;60;p13"/>
          <p:cNvSpPr txBox="1"/>
          <p:nvPr>
            <p:ph type="ctrTitle"/>
          </p:nvPr>
        </p:nvSpPr>
        <p:spPr>
          <a:xfrm>
            <a:off x="92475" y="-384500"/>
            <a:ext cx="8669700" cy="14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mic Sans MS"/>
                <a:ea typeface="Comic Sans MS"/>
                <a:cs typeface="Comic Sans MS"/>
                <a:sym typeface="Comic Sans MS"/>
              </a:rPr>
              <a:t>Microsoft Movie Exploration</a:t>
            </a:r>
            <a:endParaRPr b="1">
              <a:solidFill>
                <a:srgbClr val="000000"/>
              </a:solidFill>
              <a:latin typeface="Comic Sans MS"/>
              <a:ea typeface="Comic Sans MS"/>
              <a:cs typeface="Comic Sans MS"/>
              <a:sym typeface="Comic Sans MS"/>
            </a:endParaRPr>
          </a:p>
        </p:txBody>
      </p:sp>
      <p:sp>
        <p:nvSpPr>
          <p:cNvPr id="61" name="Google Shape;61;p13"/>
          <p:cNvSpPr txBox="1"/>
          <p:nvPr>
            <p:ph idx="1" type="subTitle"/>
          </p:nvPr>
        </p:nvSpPr>
        <p:spPr>
          <a:xfrm>
            <a:off x="233800" y="3983526"/>
            <a:ext cx="7801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Titilayo Amuwo</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Flatiron Student</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52400" y="0"/>
            <a:ext cx="893252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Recommendation Four</a:t>
            </a:r>
            <a:endParaRPr b="1">
              <a:solidFill>
                <a:srgbClr val="000000"/>
              </a:solidFill>
              <a:latin typeface="Comic Sans MS"/>
              <a:ea typeface="Comic Sans MS"/>
              <a:cs typeface="Comic Sans MS"/>
              <a:sym typeface="Comic Sans MS"/>
            </a:endParaRPr>
          </a:p>
        </p:txBody>
      </p:sp>
      <p:sp>
        <p:nvSpPr>
          <p:cNvPr id="120" name="Google Shape;120;p23"/>
          <p:cNvSpPr txBox="1"/>
          <p:nvPr>
            <p:ph idx="1" type="body"/>
          </p:nvPr>
        </p:nvSpPr>
        <p:spPr>
          <a:xfrm>
            <a:off x="311700" y="1152475"/>
            <a:ext cx="8520600" cy="3416400"/>
          </a:xfrm>
          <a:prstGeom prst="rect">
            <a:avLst/>
          </a:prstGeom>
          <a:gradFill>
            <a:gsLst>
              <a:gs pos="0">
                <a:srgbClr val="D4E5F5"/>
              </a:gs>
              <a:gs pos="100000">
                <a:srgbClr val="70A4D5"/>
              </a:gs>
            </a:gsLst>
            <a:path path="circle">
              <a:fillToRect b="50%" l="50%" r="50%" t="50%"/>
            </a:path>
            <a:tileRect/>
          </a:gradFill>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If Microsoft wishes to produce the best movies to make a higher profit, they need to look into the movie runtime and </a:t>
            </a:r>
            <a:r>
              <a:rPr b="1" lang="en" sz="2400">
                <a:solidFill>
                  <a:srgbClr val="000000"/>
                </a:solidFill>
                <a:latin typeface="Comic Sans MS"/>
                <a:ea typeface="Comic Sans MS"/>
                <a:cs typeface="Comic Sans MS"/>
                <a:sym typeface="Comic Sans MS"/>
              </a:rPr>
              <a:t>its</a:t>
            </a:r>
            <a:r>
              <a:rPr b="1" lang="en" sz="2400">
                <a:solidFill>
                  <a:srgbClr val="000000"/>
                </a:solidFill>
                <a:latin typeface="Comic Sans MS"/>
                <a:ea typeface="Comic Sans MS"/>
                <a:cs typeface="Comic Sans MS"/>
                <a:sym typeface="Comic Sans MS"/>
              </a:rPr>
              <a:t> relationship to profit. </a:t>
            </a:r>
            <a:endParaRPr b="1" sz="2400">
              <a:solidFill>
                <a:srgbClr val="000000"/>
              </a:solidFill>
              <a:latin typeface="Comic Sans MS"/>
              <a:ea typeface="Comic Sans MS"/>
              <a:cs typeface="Comic Sans MS"/>
              <a:sym typeface="Comic Sans MS"/>
            </a:endParaRPr>
          </a:p>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The average runtime for the top five genres is 102.00 mins </a:t>
            </a:r>
            <a:r>
              <a:rPr b="1" lang="en" sz="2400">
                <a:solidFill>
                  <a:srgbClr val="000000"/>
                </a:solidFill>
                <a:latin typeface="Comic Sans MS"/>
                <a:ea typeface="Comic Sans MS"/>
                <a:cs typeface="Comic Sans MS"/>
                <a:sym typeface="Comic Sans MS"/>
              </a:rPr>
              <a:t>at that point, the median profit is very high.This needs to be considered when producing the movie.</a:t>
            </a:r>
            <a:endParaRPr b="1" sz="2400">
              <a:solidFill>
                <a:srgbClr val="000000"/>
              </a:solidFill>
              <a:latin typeface="Comic Sans MS"/>
              <a:ea typeface="Comic Sans MS"/>
              <a:cs typeface="Comic Sans MS"/>
              <a:sym typeface="Comic Sans MS"/>
            </a:endParaRPr>
          </a:p>
          <a:p>
            <a:pPr indent="0" lvl="0" marL="0" rtl="0" algn="l">
              <a:spcBef>
                <a:spcPts val="1600"/>
              </a:spcBef>
              <a:spcAft>
                <a:spcPts val="0"/>
              </a:spcAft>
              <a:buNone/>
            </a:pPr>
            <a:r>
              <a:t/>
            </a:r>
            <a:endParaRPr b="1" sz="2400">
              <a:solidFill>
                <a:srgbClr val="000000"/>
              </a:solidFill>
              <a:latin typeface="Comic Sans MS"/>
              <a:ea typeface="Comic Sans MS"/>
              <a:cs typeface="Comic Sans MS"/>
              <a:sym typeface="Comic Sans MS"/>
            </a:endParaRPr>
          </a:p>
          <a:p>
            <a:pPr indent="0" lvl="0" marL="0" rtl="0" algn="l">
              <a:spcBef>
                <a:spcPts val="1600"/>
              </a:spcBef>
              <a:spcAft>
                <a:spcPts val="1600"/>
              </a:spcAft>
              <a:buNone/>
            </a:pPr>
            <a:r>
              <a:t/>
            </a:r>
            <a:endParaRPr b="1" sz="2400">
              <a:solidFill>
                <a:srgbClr val="000000"/>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152400" y="0"/>
            <a:ext cx="8932524"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Future Consideration</a:t>
            </a:r>
            <a:endParaRPr b="1">
              <a:solidFill>
                <a:srgbClr val="000000"/>
              </a:solidFill>
              <a:latin typeface="Comic Sans MS"/>
              <a:ea typeface="Comic Sans MS"/>
              <a:cs typeface="Comic Sans MS"/>
              <a:sym typeface="Comic Sans MS"/>
            </a:endParaRPr>
          </a:p>
        </p:txBody>
      </p:sp>
      <p:sp>
        <p:nvSpPr>
          <p:cNvPr id="136" name="Google Shape;136;p26"/>
          <p:cNvSpPr txBox="1"/>
          <p:nvPr>
            <p:ph idx="1" type="body"/>
          </p:nvPr>
        </p:nvSpPr>
        <p:spPr>
          <a:xfrm>
            <a:off x="311700" y="1152475"/>
            <a:ext cx="8520600" cy="3416400"/>
          </a:xfrm>
          <a:prstGeom prst="rect">
            <a:avLst/>
          </a:prstGeom>
          <a:gradFill>
            <a:gsLst>
              <a:gs pos="0">
                <a:srgbClr val="D4E5F5"/>
              </a:gs>
              <a:gs pos="100000">
                <a:srgbClr val="70A4D5"/>
              </a:gs>
            </a:gsLst>
            <a:path path="circle">
              <a:fillToRect b="50%" l="50%" r="50%" t="50%"/>
            </a:path>
            <a:tileRect/>
          </a:gradFill>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Does the opening weekend box office gross have a strong correlation with the profit?</a:t>
            </a:r>
            <a:endParaRPr b="1" sz="2400">
              <a:solidFill>
                <a:srgbClr val="000000"/>
              </a:solidFill>
              <a:latin typeface="Comic Sans MS"/>
              <a:ea typeface="Comic Sans MS"/>
              <a:cs typeface="Comic Sans MS"/>
              <a:sym typeface="Comic Sans MS"/>
            </a:endParaRPr>
          </a:p>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How much of an impact does premiering a movie have if the movie have a major box office release.</a:t>
            </a:r>
            <a:endParaRPr b="1" sz="2400">
              <a:solidFill>
                <a:srgbClr val="000000"/>
              </a:solidFill>
              <a:latin typeface="Comic Sans MS"/>
              <a:ea typeface="Comic Sans MS"/>
              <a:cs typeface="Comic Sans MS"/>
              <a:sym typeface="Comic Sans MS"/>
            </a:endParaRPr>
          </a:p>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Analyze the data for producers in addition to actors and directors.</a:t>
            </a:r>
            <a:endParaRPr b="1" sz="2400">
              <a:solidFill>
                <a:srgbClr val="000000"/>
              </a:solidFill>
              <a:latin typeface="Comic Sans MS"/>
              <a:ea typeface="Comic Sans MS"/>
              <a:cs typeface="Comic Sans MS"/>
              <a:sym typeface="Comic Sans MS"/>
            </a:endParaRPr>
          </a:p>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Analyze studio performance and Theater</a:t>
            </a:r>
            <a:endParaRPr b="1" sz="2400">
              <a:solidFill>
                <a:srgbClr val="000000"/>
              </a:solidFill>
              <a:latin typeface="Comic Sans MS"/>
              <a:ea typeface="Comic Sans MS"/>
              <a:cs typeface="Comic Sans MS"/>
              <a:sym typeface="Comic Sans MS"/>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Overview</a:t>
            </a:r>
            <a:endParaRPr b="1">
              <a:solidFill>
                <a:srgbClr val="000000"/>
              </a:solidFill>
              <a:latin typeface="Comic Sans MS"/>
              <a:ea typeface="Comic Sans MS"/>
              <a:cs typeface="Comic Sans MS"/>
              <a:sym typeface="Comic Sans MS"/>
            </a:endParaRPr>
          </a:p>
        </p:txBody>
      </p:sp>
      <p:pic>
        <p:nvPicPr>
          <p:cNvPr id="67" name="Google Shape;67;p14"/>
          <p:cNvPicPr preferRelativeResize="0"/>
          <p:nvPr/>
        </p:nvPicPr>
        <p:blipFill>
          <a:blip r:embed="rId3">
            <a:alphaModFix/>
          </a:blip>
          <a:stretch>
            <a:fillRect/>
          </a:stretch>
        </p:blipFill>
        <p:spPr>
          <a:xfrm>
            <a:off x="3524250" y="1982275"/>
            <a:ext cx="2095500" cy="2057400"/>
          </a:xfrm>
          <a:prstGeom prst="rect">
            <a:avLst/>
          </a:prstGeom>
          <a:noFill/>
          <a:ln>
            <a:noFill/>
          </a:ln>
        </p:spPr>
      </p:pic>
      <p:sp>
        <p:nvSpPr>
          <p:cNvPr id="68" name="Google Shape;68;p14"/>
          <p:cNvSpPr txBox="1"/>
          <p:nvPr>
            <p:ph idx="1" type="body"/>
          </p:nvPr>
        </p:nvSpPr>
        <p:spPr>
          <a:xfrm>
            <a:off x="172975" y="967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latin typeface="Comic Sans MS"/>
                <a:ea typeface="Comic Sans MS"/>
                <a:cs typeface="Comic Sans MS"/>
                <a:sym typeface="Comic Sans MS"/>
              </a:rPr>
              <a:t>This project analyze different types of movie titles that is currently doing the best at the box office and how it relates to profit.</a:t>
            </a:r>
            <a:endParaRPr b="1" sz="2400">
              <a:solidFill>
                <a:srgbClr val="00000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08250" y="212100"/>
            <a:ext cx="8527500" cy="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Understanding the Problem</a:t>
            </a:r>
            <a:endParaRPr b="1">
              <a:solidFill>
                <a:srgbClr val="000000"/>
              </a:solidFill>
              <a:latin typeface="Comic Sans MS"/>
              <a:ea typeface="Comic Sans MS"/>
              <a:cs typeface="Comic Sans MS"/>
              <a:sym typeface="Comic Sans MS"/>
            </a:endParaRPr>
          </a:p>
        </p:txBody>
      </p:sp>
      <p:sp>
        <p:nvSpPr>
          <p:cNvPr id="74" name="Google Shape;74;p15"/>
          <p:cNvSpPr txBox="1"/>
          <p:nvPr>
            <p:ph idx="1" type="body"/>
          </p:nvPr>
        </p:nvSpPr>
        <p:spPr>
          <a:xfrm>
            <a:off x="109350" y="847575"/>
            <a:ext cx="8726400" cy="3845100"/>
          </a:xfrm>
          <a:prstGeom prst="rect">
            <a:avLst/>
          </a:prstGeom>
          <a:gradFill>
            <a:gsLst>
              <a:gs pos="0">
                <a:srgbClr val="D4E5F5"/>
              </a:gs>
              <a:gs pos="100000">
                <a:srgbClr val="70A4D5"/>
              </a:gs>
            </a:gsLst>
            <a:path path="circle">
              <a:fillToRect b="50%" l="50%" r="50%" t="50%"/>
            </a:path>
            <a:tileRect/>
          </a:gradFill>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Microsoft has decided they want to create original content as well as created their own movie studio. Unfortunately, Microsoft has no prior knowledge of the movie industry so they don’t know how to move forward in creating content. </a:t>
            </a:r>
            <a:endParaRPr b="1" sz="2400">
              <a:solidFill>
                <a:srgbClr val="000000"/>
              </a:solidFill>
              <a:latin typeface="Comic Sans MS"/>
              <a:ea typeface="Comic Sans MS"/>
              <a:cs typeface="Comic Sans MS"/>
              <a:sym typeface="Comic Sans MS"/>
            </a:endParaRPr>
          </a:p>
          <a:p>
            <a:pPr indent="0" lvl="0" marL="457200" rtl="0" algn="l">
              <a:spcBef>
                <a:spcPts val="1600"/>
              </a:spcBef>
              <a:spcAft>
                <a:spcPts val="0"/>
              </a:spcAft>
              <a:buNone/>
            </a:pPr>
            <a:r>
              <a:t/>
            </a:r>
            <a:endParaRPr b="1" sz="2400">
              <a:solidFill>
                <a:srgbClr val="000000"/>
              </a:solidFill>
              <a:latin typeface="Comic Sans MS"/>
              <a:ea typeface="Comic Sans MS"/>
              <a:cs typeface="Comic Sans MS"/>
              <a:sym typeface="Comic Sans MS"/>
            </a:endParaRPr>
          </a:p>
          <a:p>
            <a:pPr indent="-381000" lvl="0" marL="457200" rtl="0" algn="l">
              <a:spcBef>
                <a:spcPts val="160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Analyze Data and provide microsoft the best recommendation for a profitable movie studio.</a:t>
            </a:r>
            <a:endParaRPr b="1" sz="2400">
              <a:solidFill>
                <a:srgbClr val="000000"/>
              </a:solidFill>
              <a:latin typeface="Comic Sans MS"/>
              <a:ea typeface="Comic Sans MS"/>
              <a:cs typeface="Comic Sans MS"/>
              <a:sym typeface="Comic Sans MS"/>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308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Methodology</a:t>
            </a:r>
            <a:endParaRPr b="1">
              <a:solidFill>
                <a:srgbClr val="000000"/>
              </a:solidFill>
              <a:latin typeface="Comic Sans MS"/>
              <a:ea typeface="Comic Sans MS"/>
              <a:cs typeface="Comic Sans MS"/>
              <a:sym typeface="Comic Sans MS"/>
            </a:endParaRPr>
          </a:p>
        </p:txBody>
      </p:sp>
      <p:sp>
        <p:nvSpPr>
          <p:cNvPr id="80" name="Google Shape;80;p16"/>
          <p:cNvSpPr txBox="1"/>
          <p:nvPr>
            <p:ph idx="1" type="body"/>
          </p:nvPr>
        </p:nvSpPr>
        <p:spPr>
          <a:xfrm>
            <a:off x="87150" y="636375"/>
            <a:ext cx="8969700" cy="4507200"/>
          </a:xfrm>
          <a:prstGeom prst="rect">
            <a:avLst/>
          </a:prstGeom>
          <a:gradFill>
            <a:gsLst>
              <a:gs pos="0">
                <a:srgbClr val="D4E5F5"/>
              </a:gs>
              <a:gs pos="100000">
                <a:srgbClr val="70A4D5"/>
              </a:gs>
            </a:gsLst>
            <a:path path="circle">
              <a:fillToRect b="50%" l="50%" r="50%" t="50%"/>
            </a:path>
            <a:tileRect/>
          </a:gradFill>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Analyse the past movie datas within the range of ten years to make the best recommendation to Microsoft on how to be successful in the movies industry.</a:t>
            </a:r>
            <a:endParaRPr b="1" sz="2400">
              <a:solidFill>
                <a:srgbClr val="000000"/>
              </a:solidFill>
              <a:latin typeface="Comic Sans MS"/>
              <a:ea typeface="Comic Sans MS"/>
              <a:cs typeface="Comic Sans MS"/>
              <a:sym typeface="Comic Sans MS"/>
            </a:endParaRPr>
          </a:p>
          <a:p>
            <a:pPr indent="0" lvl="0" marL="914400" rtl="0" algn="l">
              <a:spcBef>
                <a:spcPts val="1600"/>
              </a:spcBef>
              <a:spcAft>
                <a:spcPts val="0"/>
              </a:spcAft>
              <a:buNone/>
            </a:pPr>
            <a:r>
              <a:t/>
            </a:r>
            <a:endParaRPr b="1" sz="2400">
              <a:solidFill>
                <a:srgbClr val="000000"/>
              </a:solidFill>
              <a:latin typeface="Comic Sans MS"/>
              <a:ea typeface="Comic Sans MS"/>
              <a:cs typeface="Comic Sans MS"/>
              <a:sym typeface="Comic Sans MS"/>
            </a:endParaRPr>
          </a:p>
          <a:p>
            <a:pPr indent="-381000" lvl="0" marL="457200" rtl="0" algn="l">
              <a:spcBef>
                <a:spcPts val="160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zipped data- (Imdb Basics, tn, and bom movies)</a:t>
            </a:r>
            <a:endParaRPr b="1" sz="2400">
              <a:solidFill>
                <a:srgbClr val="000000"/>
              </a:solidFill>
              <a:latin typeface="Comic Sans MS"/>
              <a:ea typeface="Comic Sans MS"/>
              <a:cs typeface="Comic Sans MS"/>
              <a:sym typeface="Comic Sans MS"/>
            </a:endParaRPr>
          </a:p>
          <a:p>
            <a:pPr indent="0" lvl="0" marL="0" rtl="0" algn="l">
              <a:spcBef>
                <a:spcPts val="1600"/>
              </a:spcBef>
              <a:spcAft>
                <a:spcPts val="0"/>
              </a:spcAft>
              <a:buNone/>
            </a:pPr>
            <a:r>
              <a:rPr b="1" lang="en" sz="2400">
                <a:solidFill>
                  <a:srgbClr val="000000"/>
                </a:solidFill>
                <a:latin typeface="Comic Sans MS"/>
                <a:ea typeface="Comic Sans MS"/>
                <a:cs typeface="Comic Sans MS"/>
                <a:sym typeface="Comic Sans MS"/>
              </a:rPr>
              <a:t>	</a:t>
            </a:r>
            <a:endParaRPr b="1" sz="2400">
              <a:solidFill>
                <a:srgbClr val="000000"/>
              </a:solidFill>
              <a:latin typeface="Comic Sans MS"/>
              <a:ea typeface="Comic Sans MS"/>
              <a:cs typeface="Comic Sans MS"/>
              <a:sym typeface="Comic Sans MS"/>
            </a:endParaRPr>
          </a:p>
          <a:p>
            <a:pPr indent="-381000" lvl="0" marL="457200" rtl="0" algn="l">
              <a:spcBef>
                <a:spcPts val="160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ROI = </a:t>
            </a:r>
            <a:r>
              <a:rPr b="1" lang="en" sz="2400" u="sng">
                <a:solidFill>
                  <a:srgbClr val="000000"/>
                </a:solidFill>
                <a:latin typeface="Comic Sans MS"/>
                <a:ea typeface="Comic Sans MS"/>
                <a:cs typeface="Comic Sans MS"/>
                <a:sym typeface="Comic Sans MS"/>
              </a:rPr>
              <a:t>Revenue</a:t>
            </a:r>
            <a:r>
              <a:rPr b="1" lang="en" sz="2400" u="sng">
                <a:solidFill>
                  <a:srgbClr val="000000"/>
                </a:solidFill>
                <a:latin typeface="Comic Sans MS"/>
                <a:ea typeface="Comic Sans MS"/>
                <a:cs typeface="Comic Sans MS"/>
                <a:sym typeface="Comic Sans MS"/>
              </a:rPr>
              <a:t>-cost </a:t>
            </a:r>
            <a:r>
              <a:rPr b="1" lang="en" sz="2400">
                <a:solidFill>
                  <a:srgbClr val="000000"/>
                </a:solidFill>
                <a:latin typeface="Comic Sans MS"/>
                <a:ea typeface="Comic Sans MS"/>
                <a:cs typeface="Comic Sans MS"/>
                <a:sym typeface="Comic Sans MS"/>
              </a:rPr>
              <a:t> *100      </a:t>
            </a:r>
            <a:endParaRPr b="1" sz="2400">
              <a:solidFill>
                <a:srgbClr val="000000"/>
              </a:solidFill>
              <a:latin typeface="Comic Sans MS"/>
              <a:ea typeface="Comic Sans MS"/>
              <a:cs typeface="Comic Sans MS"/>
              <a:sym typeface="Comic Sans MS"/>
            </a:endParaRPr>
          </a:p>
          <a:p>
            <a:pPr indent="457200" lvl="0" marL="1371600" rtl="0" algn="l">
              <a:spcBef>
                <a:spcPts val="1600"/>
              </a:spcBef>
              <a:spcAft>
                <a:spcPts val="1600"/>
              </a:spcAft>
              <a:buNone/>
            </a:pPr>
            <a:r>
              <a:rPr b="1" lang="en" sz="2400">
                <a:solidFill>
                  <a:srgbClr val="000000"/>
                </a:solidFill>
                <a:latin typeface="Comic Sans MS"/>
                <a:ea typeface="Comic Sans MS"/>
                <a:cs typeface="Comic Sans MS"/>
                <a:sym typeface="Comic Sans MS"/>
              </a:rPr>
              <a:t>cost</a:t>
            </a:r>
            <a:endParaRPr b="1" sz="2400">
              <a:solidFill>
                <a:srgbClr val="0000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Recommendation</a:t>
            </a:r>
            <a:r>
              <a:rPr lang="en">
                <a:solidFill>
                  <a:srgbClr val="000000"/>
                </a:solidFill>
              </a:rPr>
              <a:t> </a:t>
            </a:r>
            <a:r>
              <a:rPr b="1" lang="en">
                <a:solidFill>
                  <a:srgbClr val="000000"/>
                </a:solidFill>
                <a:latin typeface="Comic Sans MS"/>
                <a:ea typeface="Comic Sans MS"/>
                <a:cs typeface="Comic Sans MS"/>
                <a:sym typeface="Comic Sans MS"/>
              </a:rPr>
              <a:t>One</a:t>
            </a:r>
            <a:endParaRPr b="1">
              <a:solidFill>
                <a:srgbClr val="000000"/>
              </a:solidFill>
              <a:latin typeface="Comic Sans MS"/>
              <a:ea typeface="Comic Sans MS"/>
              <a:cs typeface="Comic Sans MS"/>
              <a:sym typeface="Comic Sans MS"/>
            </a:endParaRPr>
          </a:p>
        </p:txBody>
      </p:sp>
      <p:sp>
        <p:nvSpPr>
          <p:cNvPr id="86" name="Google Shape;86;p17"/>
          <p:cNvSpPr txBox="1"/>
          <p:nvPr>
            <p:ph idx="1" type="body"/>
          </p:nvPr>
        </p:nvSpPr>
        <p:spPr>
          <a:xfrm>
            <a:off x="311700" y="1152475"/>
            <a:ext cx="8520600" cy="3416400"/>
          </a:xfrm>
          <a:prstGeom prst="rect">
            <a:avLst/>
          </a:prstGeom>
          <a:gradFill>
            <a:gsLst>
              <a:gs pos="0">
                <a:srgbClr val="D4E5F5"/>
              </a:gs>
              <a:gs pos="100000">
                <a:srgbClr val="70A4D5"/>
              </a:gs>
            </a:gsLst>
            <a:path path="circle">
              <a:fillToRect b="50%" l="50%" r="50%" t="50%"/>
            </a:path>
            <a:tileRect/>
          </a:gradFill>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My analysis shows that 69% of the median profit for the movies have a higher production budget.</a:t>
            </a:r>
            <a:endParaRPr b="1" sz="2400">
              <a:solidFill>
                <a:srgbClr val="000000"/>
              </a:solidFill>
              <a:latin typeface="Comic Sans MS"/>
              <a:ea typeface="Comic Sans MS"/>
              <a:cs typeface="Comic Sans MS"/>
              <a:sym typeface="Comic Sans MS"/>
            </a:endParaRPr>
          </a:p>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My recommendation for microsoft is to look into a production budget that correlates with a very high percentage of Return on Investment.</a:t>
            </a:r>
            <a:endParaRPr b="1" sz="2400">
              <a:solidFill>
                <a:srgbClr val="000000"/>
              </a:solidFill>
              <a:latin typeface="Comic Sans MS"/>
              <a:ea typeface="Comic Sans MS"/>
              <a:cs typeface="Comic Sans MS"/>
              <a:sym typeface="Comic Sans MS"/>
            </a:endParaRPr>
          </a:p>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Visuals on Slide (6)</a:t>
            </a:r>
            <a:endParaRPr b="1" sz="2400">
              <a:solidFill>
                <a:srgbClr val="000000"/>
              </a:solidFill>
              <a:latin typeface="Comic Sans MS"/>
              <a:ea typeface="Comic Sans MS"/>
              <a:cs typeface="Comic Sans MS"/>
              <a:sym typeface="Comic Sans MS"/>
            </a:endParaRPr>
          </a:p>
          <a:p>
            <a:pPr indent="0" lvl="0" marL="0" rtl="0" algn="l">
              <a:spcBef>
                <a:spcPts val="1600"/>
              </a:spcBef>
              <a:spcAft>
                <a:spcPts val="0"/>
              </a:spcAft>
              <a:buNone/>
            </a:pPr>
            <a:r>
              <a:t/>
            </a:r>
            <a:endParaRPr b="1" sz="2400">
              <a:solidFill>
                <a:srgbClr val="000000"/>
              </a:solidFill>
              <a:latin typeface="Comic Sans MS"/>
              <a:ea typeface="Comic Sans MS"/>
              <a:cs typeface="Comic Sans MS"/>
              <a:sym typeface="Comic Sans MS"/>
            </a:endParaRPr>
          </a:p>
          <a:p>
            <a:pPr indent="0" lvl="0" marL="457200" rtl="0" algn="l">
              <a:spcBef>
                <a:spcPts val="1600"/>
              </a:spcBef>
              <a:spcAft>
                <a:spcPts val="0"/>
              </a:spcAft>
              <a:buNone/>
            </a:pPr>
            <a:r>
              <a:t/>
            </a:r>
            <a:endParaRPr b="1" sz="2400">
              <a:solidFill>
                <a:srgbClr val="000000"/>
              </a:solidFill>
              <a:latin typeface="Comic Sans MS"/>
              <a:ea typeface="Comic Sans MS"/>
              <a:cs typeface="Comic Sans MS"/>
              <a:sym typeface="Comic Sans MS"/>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2514600" y="1396650"/>
            <a:ext cx="4114800" cy="2743200"/>
          </a:xfrm>
          <a:prstGeom prst="rect">
            <a:avLst/>
          </a:prstGeom>
          <a:noFill/>
          <a:ln>
            <a:noFill/>
          </a:ln>
        </p:spPr>
      </p:pic>
      <p:pic>
        <p:nvPicPr>
          <p:cNvPr id="92" name="Google Shape;92;p18"/>
          <p:cNvPicPr preferRelativeResize="0"/>
          <p:nvPr/>
        </p:nvPicPr>
        <p:blipFill>
          <a:blip r:embed="rId4">
            <a:alphaModFix/>
          </a:blip>
          <a:stretch>
            <a:fillRect/>
          </a:stretch>
        </p:blipFill>
        <p:spPr>
          <a:xfrm>
            <a:off x="0" y="80900"/>
            <a:ext cx="9015575" cy="506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Recommendation</a:t>
            </a:r>
            <a:r>
              <a:rPr b="1" lang="en">
                <a:latin typeface="Comic Sans MS"/>
                <a:ea typeface="Comic Sans MS"/>
                <a:cs typeface="Comic Sans MS"/>
                <a:sym typeface="Comic Sans MS"/>
              </a:rPr>
              <a:t> </a:t>
            </a:r>
            <a:r>
              <a:rPr b="1" lang="en">
                <a:solidFill>
                  <a:srgbClr val="000000"/>
                </a:solidFill>
                <a:latin typeface="Comic Sans MS"/>
                <a:ea typeface="Comic Sans MS"/>
                <a:cs typeface="Comic Sans MS"/>
                <a:sym typeface="Comic Sans MS"/>
              </a:rPr>
              <a:t>Two</a:t>
            </a:r>
            <a:endParaRPr b="1">
              <a:solidFill>
                <a:srgbClr val="000000"/>
              </a:solidFill>
              <a:latin typeface="Comic Sans MS"/>
              <a:ea typeface="Comic Sans MS"/>
              <a:cs typeface="Comic Sans MS"/>
              <a:sym typeface="Comic Sans MS"/>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My recommendation for</a:t>
            </a:r>
            <a:r>
              <a:rPr b="1" lang="en" sz="2400">
                <a:solidFill>
                  <a:srgbClr val="000000"/>
                </a:solidFill>
                <a:latin typeface="Comic Sans MS"/>
                <a:ea typeface="Comic Sans MS"/>
                <a:cs typeface="Comic Sans MS"/>
                <a:sym typeface="Comic Sans MS"/>
              </a:rPr>
              <a:t> microsoft is to look into the genres when they decided to make a movie. </a:t>
            </a:r>
            <a:endParaRPr b="1" sz="2400">
              <a:solidFill>
                <a:srgbClr val="000000"/>
              </a:solidFill>
              <a:latin typeface="Comic Sans MS"/>
              <a:ea typeface="Comic Sans MS"/>
              <a:cs typeface="Comic Sans MS"/>
              <a:sym typeface="Comic Sans MS"/>
            </a:endParaRPr>
          </a:p>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For example, If you look at my graph(slide 8). My Analysis show that Adventure  and Action genres seem to have more than an average counts.</a:t>
            </a:r>
            <a:endParaRPr b="1" sz="2400">
              <a:solidFill>
                <a:srgbClr val="000000"/>
              </a:solidFill>
              <a:latin typeface="Comic Sans MS"/>
              <a:ea typeface="Comic Sans MS"/>
              <a:cs typeface="Comic Sans MS"/>
              <a:sym typeface="Comic Sans MS"/>
            </a:endParaRPr>
          </a:p>
          <a:p>
            <a:pPr indent="0" lvl="0" marL="457200" rtl="0" algn="l">
              <a:spcBef>
                <a:spcPts val="1600"/>
              </a:spcBef>
              <a:spcAft>
                <a:spcPts val="0"/>
              </a:spcAft>
              <a:buNone/>
            </a:pPr>
            <a:r>
              <a:t/>
            </a:r>
            <a:endParaRPr b="1" sz="2400">
              <a:solidFill>
                <a:srgbClr val="000000"/>
              </a:solidFill>
              <a:latin typeface="Comic Sans MS"/>
              <a:ea typeface="Comic Sans MS"/>
              <a:cs typeface="Comic Sans MS"/>
              <a:sym typeface="Comic Sans MS"/>
            </a:endParaRPr>
          </a:p>
          <a:p>
            <a:pPr indent="0" lvl="0" marL="457200" rtl="0" algn="l">
              <a:spcBef>
                <a:spcPts val="1600"/>
              </a:spcBef>
              <a:spcAft>
                <a:spcPts val="1600"/>
              </a:spcAft>
              <a:buNone/>
            </a:pPr>
            <a:r>
              <a:t/>
            </a:r>
            <a:endParaRPr b="1" sz="2400">
              <a:solidFill>
                <a:srgbClr val="0000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57800" y="0"/>
            <a:ext cx="89809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Recommendation Three</a:t>
            </a:r>
            <a:endParaRPr b="1">
              <a:solidFill>
                <a:srgbClr val="000000"/>
              </a:solidFill>
              <a:latin typeface="Comic Sans MS"/>
              <a:ea typeface="Comic Sans MS"/>
              <a:cs typeface="Comic Sans MS"/>
              <a:sym typeface="Comic Sans MS"/>
            </a:endParaRPr>
          </a:p>
        </p:txBody>
      </p:sp>
      <p:sp>
        <p:nvSpPr>
          <p:cNvPr id="109" name="Google Shape;109;p21"/>
          <p:cNvSpPr txBox="1"/>
          <p:nvPr>
            <p:ph idx="1" type="body"/>
          </p:nvPr>
        </p:nvSpPr>
        <p:spPr>
          <a:xfrm>
            <a:off x="311700" y="1152475"/>
            <a:ext cx="8520600" cy="3990900"/>
          </a:xfrm>
          <a:prstGeom prst="rect">
            <a:avLst/>
          </a:prstGeom>
          <a:gradFill>
            <a:gsLst>
              <a:gs pos="0">
                <a:srgbClr val="D4E5F5"/>
              </a:gs>
              <a:gs pos="100000">
                <a:srgbClr val="70A4D5"/>
              </a:gs>
            </a:gsLst>
            <a:path path="circle">
              <a:fillToRect b="50%" l="50%" r="50%" t="50%"/>
            </a:path>
            <a:tileRect/>
          </a:gradFill>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My Analysis shows that 50% of the total net profits across all genres come from just the top five  genres which are ; Action, Adventure, Sci-Fi, comedy, and Animation.</a:t>
            </a:r>
            <a:endParaRPr b="1" sz="2400">
              <a:solidFill>
                <a:srgbClr val="000000"/>
              </a:solidFill>
              <a:latin typeface="Comic Sans MS"/>
              <a:ea typeface="Comic Sans MS"/>
              <a:cs typeface="Comic Sans MS"/>
              <a:sym typeface="Comic Sans MS"/>
            </a:endParaRPr>
          </a:p>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I would recommend Microsoft to focus on Action, Adventure and Sci-Fi for high net profits.</a:t>
            </a:r>
            <a:endParaRPr b="1" sz="2400">
              <a:solidFill>
                <a:srgbClr val="000000"/>
              </a:solidFill>
              <a:latin typeface="Comic Sans MS"/>
              <a:ea typeface="Comic Sans MS"/>
              <a:cs typeface="Comic Sans MS"/>
              <a:sym typeface="Comic Sans MS"/>
            </a:endParaRPr>
          </a:p>
          <a:p>
            <a:pPr indent="-381000" lvl="0" marL="457200" rtl="0" algn="l">
              <a:spcBef>
                <a:spcPts val="0"/>
              </a:spcBef>
              <a:spcAft>
                <a:spcPts val="0"/>
              </a:spcAft>
              <a:buClr>
                <a:srgbClr val="000000"/>
              </a:buClr>
              <a:buSzPts val="2400"/>
              <a:buFont typeface="Comic Sans MS"/>
              <a:buChar char="●"/>
            </a:pPr>
            <a:r>
              <a:rPr b="1" lang="en" sz="2400">
                <a:solidFill>
                  <a:srgbClr val="000000"/>
                </a:solidFill>
                <a:latin typeface="Comic Sans MS"/>
                <a:ea typeface="Comic Sans MS"/>
                <a:cs typeface="Comic Sans MS"/>
                <a:sym typeface="Comic Sans MS"/>
              </a:rPr>
              <a:t>Microsoft can put a survey on social media for votes or pick between the Top five listed on my graph(slide 10).</a:t>
            </a:r>
            <a:endParaRPr b="1" sz="2400">
              <a:solidFill>
                <a:srgbClr val="000000"/>
              </a:solidFill>
              <a:latin typeface="Comic Sans MS"/>
              <a:ea typeface="Comic Sans MS"/>
              <a:cs typeface="Comic Sans MS"/>
              <a:sym typeface="Comic Sans MS"/>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