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EE4B89-95F5-4135-97B4-79CBD628D3BB}">
  <a:tblStyle styleId="{D2EE4B89-95F5-4135-97B4-79CBD628D3B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944b2960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5944b29600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944b29600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5944b29600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944b296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944b296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944b296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944b296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44b296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44b296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944b2960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5944b29600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44b2960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5944b29600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44b296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944b296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44b29600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5944b29600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944b2960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5944b29600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944b296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5944b2960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44b2960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5944b2960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944b2960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944b29600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4928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2256850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200" y="2030525"/>
            <a:ext cx="3973800" cy="16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</a:rPr>
              <a:t>A Project on Customer Churn Prediction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-48750" y="-53700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450525" y="885600"/>
            <a:ext cx="1946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Most complaints made by customers are usually ‘Not applicable’</a:t>
            </a:r>
            <a:endParaRPr sz="1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D9D9D9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539" r="6402" t="0"/>
          <a:stretch/>
        </p:blipFill>
        <p:spPr>
          <a:xfrm>
            <a:off x="3057538" y="691288"/>
            <a:ext cx="5346075" cy="3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40100" y="1812600"/>
            <a:ext cx="3226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Model Used</a:t>
            </a:r>
            <a:endParaRPr b="1"/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4939500" y="14904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Random Forest Classifier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 Nearest Neighbours Classifier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Multi-layer Perceptron Classifier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Neural Network (Three layers)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591725" y="1143425"/>
            <a:ext cx="199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</a:t>
            </a:r>
            <a:endParaRPr b="1"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3473075" y="1290275"/>
            <a:ext cx="3019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Body copy here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554350" y="565050"/>
            <a:ext cx="2808000" cy="6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</a:t>
            </a:r>
            <a:endParaRPr b="1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54350" y="147525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-15900" y="-62250"/>
            <a:ext cx="9175800" cy="526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547025" y="8177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51" y="2250274"/>
            <a:ext cx="3638500" cy="20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700" y="697325"/>
            <a:ext cx="2525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Contributors</a:t>
            </a:r>
            <a:endParaRPr b="1"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628688" y="177275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{D2EE4B89-95F5-4135-97B4-79CBD628D3BB}</a:tableStyleId>
              </a:tblPr>
              <a:tblGrid>
                <a:gridCol w="1685875"/>
                <a:gridCol w="1743350"/>
                <a:gridCol w="1117575"/>
                <a:gridCol w="1762500"/>
                <a:gridCol w="1577325"/>
              </a:tblGrid>
              <a:tr h="548650"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 </a:t>
                      </a:r>
                      <a:endParaRPr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875" marB="182875" marR="51425" marL="146300"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</a:t>
                      </a:r>
                      <a:endParaRPr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875" marB="182875" marR="51425" marL="146300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College/Company</a:t>
                      </a:r>
                      <a:endParaRPr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Specialization</a:t>
                      </a:r>
                      <a:endParaRPr sz="1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875" marB="182875" marR="51425" marL="14630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Fabian</a:t>
                      </a:r>
                      <a:r>
                        <a:rPr b="0" lang="en" sz="12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b="0" lang="en" sz="1200" u="none" cap="none" strike="noStrik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Umeh</a:t>
                      </a:r>
                      <a:endParaRPr b="0" sz="1200" u="none" cap="none" strike="noStrike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Fabianumeh335@gmail.com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UK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Teesside</a:t>
                      </a:r>
                      <a:r>
                        <a:rPr lang="en" sz="8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University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Data Science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Rukevwe</a:t>
                      </a:r>
                      <a:r>
                        <a:rPr b="0" lang="en" sz="12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b="0" lang="en" sz="1200" u="none" cap="none" strike="noStrik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Ovuowo</a:t>
                      </a:r>
                      <a:endParaRPr b="0" sz="1200" u="none" cap="none" strike="noStrike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rukevwe10@gmail.com 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Nigeria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GBG Data science</a:t>
                      </a:r>
                      <a:r>
                        <a:rPr lang="en" sz="8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Academy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Data Science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Olutayo</a:t>
                      </a:r>
                      <a:r>
                        <a:rPr b="0" lang="en" sz="12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b="0" lang="en" sz="1200" u="none" cap="none" strike="noStrik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Oladeinbo</a:t>
                      </a:r>
                      <a:endParaRPr b="0" sz="1200" u="none" cap="none" strike="noStrike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oladeinboolutayo@yahoo.com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UK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Teesside</a:t>
                      </a:r>
                      <a:r>
                        <a:rPr lang="en" sz="8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University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  <a:tc>
                  <a:txBody>
                    <a:bodyPr/>
                    <a:lstStyle/>
                    <a:p>
                      <a:pPr indent="0" lvl="0" marL="9144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Data Science</a:t>
                      </a:r>
                      <a:endParaRPr sz="800" u="none" cap="none" strike="noStrik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182875" marB="182875" marR="51425" marL="1463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335750" y="724200"/>
            <a:ext cx="34374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35">
                <a:solidFill>
                  <a:srgbClr val="000000"/>
                </a:solidFill>
              </a:rPr>
              <a:t>Problem statement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000">
                <a:solidFill>
                  <a:srgbClr val="212121"/>
                </a:solidFill>
              </a:rPr>
              <a:t>Churn rate is a marketing metric that describes the number of customers who leave a business over a specific time. Every user is assigned a prediction value that estimates their state of churn at any given time.</a:t>
            </a:r>
            <a:endParaRPr/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939500" y="724200"/>
            <a:ext cx="38370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35750" y="2410675"/>
            <a:ext cx="33609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Business Understanding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000">
                <a:solidFill>
                  <a:srgbClr val="000000"/>
                </a:solidFill>
              </a:rPr>
              <a:t>Browsing behavior Historical purchase data among other information It factors in our unique and proprietary predictions of how long a user will remain a customer.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This score is updated every day for all users who have a minimum of one conversion. The values assigned are between 1 and 5.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837" y="1226325"/>
            <a:ext cx="2690849" cy="26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61275" y="2125350"/>
            <a:ext cx="35484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Risks Data</a:t>
            </a:r>
            <a:endParaRPr b="1" sz="460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800825" y="696738"/>
            <a:ext cx="4466275" cy="4014024"/>
            <a:chOff x="3499875" y="680888"/>
            <a:chExt cx="4466275" cy="4014024"/>
          </a:xfrm>
        </p:grpSpPr>
        <p:pic>
          <p:nvPicPr>
            <p:cNvPr id="112" name="Google Shape;11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99875" y="680888"/>
              <a:ext cx="4140150" cy="4014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851638">
              <a:off x="5725087" y="2122932"/>
              <a:ext cx="2023827" cy="20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type="ctrTitle"/>
          </p:nvPr>
        </p:nvSpPr>
        <p:spPr>
          <a:xfrm>
            <a:off x="450525" y="816997"/>
            <a:ext cx="1852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Both male and female customers have nearly equal rates of churn risk in the data group collected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926624" y="628950"/>
            <a:ext cx="5607900" cy="3885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D9D9D9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243" y="828397"/>
            <a:ext cx="5278692" cy="336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type="ctrTitle"/>
          </p:nvPr>
        </p:nvSpPr>
        <p:spPr>
          <a:xfrm>
            <a:off x="450525" y="817000"/>
            <a:ext cx="1946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There are lesser chances of customers from the village to churn when compared to customers from cities and towns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926624" y="628950"/>
            <a:ext cx="5607900" cy="3885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D9D9D9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238" y="899838"/>
            <a:ext cx="4982674" cy="33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>
            <p:ph type="ctrTitle"/>
          </p:nvPr>
        </p:nvSpPr>
        <p:spPr>
          <a:xfrm>
            <a:off x="450525" y="817000"/>
            <a:ext cx="19464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Customers with basic or no membership category shows the highest churn risk score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D9D9D9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725" y="798050"/>
            <a:ext cx="5409700" cy="3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>
            <p:ph type="ctrTitle"/>
          </p:nvPr>
        </p:nvSpPr>
        <p:spPr>
          <a:xfrm>
            <a:off x="450525" y="885600"/>
            <a:ext cx="1946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The data collected for shows no meaningful difference I churn risk between customers who joined through referrals and those who did not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D9D9D9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776" y="885588"/>
            <a:ext cx="5287600" cy="3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450525" y="885600"/>
            <a:ext cx="19464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Internet options does not reveal any meaningful bearing on customer churn risks</a:t>
            </a:r>
            <a:endParaRPr sz="1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D9D9D9">
                <a:alpha val="1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150" y="827013"/>
            <a:ext cx="5318850" cy="3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