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72" r:id="rId3"/>
    <p:sldId id="269" r:id="rId4"/>
    <p:sldId id="270" r:id="rId5"/>
    <p:sldId id="273" r:id="rId6"/>
    <p:sldId id="275" r:id="rId7"/>
    <p:sldId id="274" r:id="rId8"/>
    <p:sldId id="277" r:id="rId9"/>
    <p:sldId id="276" r:id="rId10"/>
    <p:sldId id="278" r:id="rId11"/>
    <p:sldId id="279" r:id="rId12"/>
    <p:sldId id="280" r:id="rId13"/>
    <p:sldId id="28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56" d="100"/>
          <a:sy n="56" d="100"/>
        </p:scale>
        <p:origin x="97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645DA-9070-4D43-AF06-7D7BB378E3F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2ED673-160F-40BA-B2BE-C7CF10F6480E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Executive Summary</a:t>
          </a:r>
          <a:endParaRPr lang="en-US" dirty="0">
            <a:solidFill>
              <a:schemeClr val="bg1"/>
            </a:solidFill>
          </a:endParaRPr>
        </a:p>
      </dgm:t>
    </dgm:pt>
    <dgm:pt modelId="{D09CE34E-734C-41C3-AD27-AF2FA9209F0D}" type="parTrans" cxnId="{E0371B47-6F5A-45E7-B167-6941A94685CE}">
      <dgm:prSet/>
      <dgm:spPr/>
      <dgm:t>
        <a:bodyPr/>
        <a:lstStyle/>
        <a:p>
          <a:endParaRPr lang="en-US"/>
        </a:p>
      </dgm:t>
    </dgm:pt>
    <dgm:pt modelId="{A892A674-6411-4C64-BCA4-484DFD7E558F}" type="sibTrans" cxnId="{E0371B47-6F5A-45E7-B167-6941A94685CE}">
      <dgm:prSet/>
      <dgm:spPr/>
      <dgm:t>
        <a:bodyPr/>
        <a:lstStyle/>
        <a:p>
          <a:endParaRPr lang="en-US"/>
        </a:p>
      </dgm:t>
    </dgm:pt>
    <dgm:pt modelId="{065594F7-2A12-4262-A98A-2745D6CBCC0A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Problem Statement</a:t>
          </a:r>
          <a:endParaRPr lang="en-US" dirty="0">
            <a:solidFill>
              <a:schemeClr val="bg1"/>
            </a:solidFill>
          </a:endParaRPr>
        </a:p>
      </dgm:t>
    </dgm:pt>
    <dgm:pt modelId="{622E29D0-2993-43EE-A59B-64E37072E142}" type="parTrans" cxnId="{575DF588-59C8-4B4A-B521-C1FEEB4238DC}">
      <dgm:prSet/>
      <dgm:spPr/>
      <dgm:t>
        <a:bodyPr/>
        <a:lstStyle/>
        <a:p>
          <a:endParaRPr lang="en-US"/>
        </a:p>
      </dgm:t>
    </dgm:pt>
    <dgm:pt modelId="{B2FE82F6-504B-460E-93AC-377C28DD2788}" type="sibTrans" cxnId="{575DF588-59C8-4B4A-B521-C1FEEB4238DC}">
      <dgm:prSet/>
      <dgm:spPr/>
      <dgm:t>
        <a:bodyPr/>
        <a:lstStyle/>
        <a:p>
          <a:endParaRPr lang="en-US"/>
        </a:p>
      </dgm:t>
    </dgm:pt>
    <dgm:pt modelId="{6EDD9A62-0B44-4F81-8BF0-B45D7D8F2A32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Approach</a:t>
          </a:r>
          <a:endParaRPr lang="en-US" dirty="0">
            <a:solidFill>
              <a:schemeClr val="bg1"/>
            </a:solidFill>
          </a:endParaRPr>
        </a:p>
      </dgm:t>
    </dgm:pt>
    <dgm:pt modelId="{0C515803-810C-4EF5-BFD7-7FA60CF3C385}" type="parTrans" cxnId="{220F10EA-3D7B-4CB0-9973-5E330B7A1C7F}">
      <dgm:prSet/>
      <dgm:spPr/>
      <dgm:t>
        <a:bodyPr/>
        <a:lstStyle/>
        <a:p>
          <a:endParaRPr lang="en-US"/>
        </a:p>
      </dgm:t>
    </dgm:pt>
    <dgm:pt modelId="{00A38B4C-D659-40A8-9CEE-D6898DD165C5}" type="sibTrans" cxnId="{220F10EA-3D7B-4CB0-9973-5E330B7A1C7F}">
      <dgm:prSet/>
      <dgm:spPr/>
      <dgm:t>
        <a:bodyPr/>
        <a:lstStyle/>
        <a:p>
          <a:endParaRPr lang="en-US"/>
        </a:p>
      </dgm:t>
    </dgm:pt>
    <dgm:pt modelId="{43F20D3F-F40C-4645-8165-AEC48F2FCAF0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EDA</a:t>
          </a:r>
          <a:endParaRPr lang="en-US" dirty="0">
            <a:solidFill>
              <a:schemeClr val="bg1"/>
            </a:solidFill>
          </a:endParaRPr>
        </a:p>
      </dgm:t>
    </dgm:pt>
    <dgm:pt modelId="{8A4C09E8-955D-4F8B-89B0-DE847F8E4E0A}" type="parTrans" cxnId="{7A37A440-155A-4A51-B9EB-4BFC1D9717E9}">
      <dgm:prSet/>
      <dgm:spPr/>
      <dgm:t>
        <a:bodyPr/>
        <a:lstStyle/>
        <a:p>
          <a:endParaRPr lang="en-US"/>
        </a:p>
      </dgm:t>
    </dgm:pt>
    <dgm:pt modelId="{0774D959-4137-45ED-BA2A-56B090781468}" type="sibTrans" cxnId="{7A37A440-155A-4A51-B9EB-4BFC1D9717E9}">
      <dgm:prSet/>
      <dgm:spPr/>
      <dgm:t>
        <a:bodyPr/>
        <a:lstStyle/>
        <a:p>
          <a:endParaRPr lang="en-US"/>
        </a:p>
      </dgm:t>
    </dgm:pt>
    <dgm:pt modelId="{9268B66F-9DBF-4F18-B9B7-AA0B6F13CD9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Summary &amp; Recommendation</a:t>
          </a:r>
          <a:endParaRPr lang="en-US" dirty="0">
            <a:solidFill>
              <a:schemeClr val="bg1"/>
            </a:solidFill>
          </a:endParaRPr>
        </a:p>
      </dgm:t>
    </dgm:pt>
    <dgm:pt modelId="{D92F4939-E608-4547-9E2D-9B186DFA8D4E}" type="parTrans" cxnId="{0AF9DDB0-EECB-43F9-866A-53D6BE433839}">
      <dgm:prSet/>
      <dgm:spPr/>
      <dgm:t>
        <a:bodyPr/>
        <a:lstStyle/>
        <a:p>
          <a:endParaRPr lang="en-US"/>
        </a:p>
      </dgm:t>
    </dgm:pt>
    <dgm:pt modelId="{A3B5D4C2-A888-4B03-A650-E162F9C12688}" type="sibTrans" cxnId="{0AF9DDB0-EECB-43F9-866A-53D6BE433839}">
      <dgm:prSet/>
      <dgm:spPr/>
      <dgm:t>
        <a:bodyPr/>
        <a:lstStyle/>
        <a:p>
          <a:endParaRPr lang="en-US"/>
        </a:p>
      </dgm:t>
    </dgm:pt>
    <dgm:pt modelId="{B7F2CBC2-D356-4A28-A42C-CB6B963B074F}" type="pres">
      <dgm:prSet presAssocID="{047645DA-9070-4D43-AF06-7D7BB378E3F9}" presName="diagram" presStyleCnt="0">
        <dgm:presLayoutVars>
          <dgm:dir/>
          <dgm:resizeHandles val="exact"/>
        </dgm:presLayoutVars>
      </dgm:prSet>
      <dgm:spPr/>
    </dgm:pt>
    <dgm:pt modelId="{38968CD2-F6AD-48B6-833E-D540F8CD3F39}" type="pres">
      <dgm:prSet presAssocID="{B12ED673-160F-40BA-B2BE-C7CF10F6480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1EF24-7675-4034-921B-08F929647F67}" type="pres">
      <dgm:prSet presAssocID="{A892A674-6411-4C64-BCA4-484DFD7E558F}" presName="sibTrans" presStyleLbl="sibTrans2D1" presStyleIdx="0" presStyleCnt="4"/>
      <dgm:spPr/>
    </dgm:pt>
    <dgm:pt modelId="{DA8072F1-32E0-478F-871B-F25F07D36ECB}" type="pres">
      <dgm:prSet presAssocID="{A892A674-6411-4C64-BCA4-484DFD7E558F}" presName="connectorText" presStyleLbl="sibTrans2D1" presStyleIdx="0" presStyleCnt="4"/>
      <dgm:spPr/>
    </dgm:pt>
    <dgm:pt modelId="{7D81F8D6-57A3-472C-B04F-FF9AD8EBA6E4}" type="pres">
      <dgm:prSet presAssocID="{065594F7-2A12-4262-A98A-2745D6CBCC0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3C9CD-746D-4551-B344-BE84CD55DB20}" type="pres">
      <dgm:prSet presAssocID="{B2FE82F6-504B-460E-93AC-377C28DD2788}" presName="sibTrans" presStyleLbl="sibTrans2D1" presStyleIdx="1" presStyleCnt="4"/>
      <dgm:spPr/>
    </dgm:pt>
    <dgm:pt modelId="{91172BA9-3038-478A-9F84-8D29C5903463}" type="pres">
      <dgm:prSet presAssocID="{B2FE82F6-504B-460E-93AC-377C28DD2788}" presName="connectorText" presStyleLbl="sibTrans2D1" presStyleIdx="1" presStyleCnt="4"/>
      <dgm:spPr/>
    </dgm:pt>
    <dgm:pt modelId="{5C020AE4-AD10-467F-A9FA-DC03AEB05409}" type="pres">
      <dgm:prSet presAssocID="{6EDD9A62-0B44-4F81-8BF0-B45D7D8F2A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F6D8D-F5EC-4C86-8F5E-F478B6C7EE5F}" type="pres">
      <dgm:prSet presAssocID="{00A38B4C-D659-40A8-9CEE-D6898DD165C5}" presName="sibTrans" presStyleLbl="sibTrans2D1" presStyleIdx="2" presStyleCnt="4"/>
      <dgm:spPr/>
    </dgm:pt>
    <dgm:pt modelId="{EDC50D3C-6BC6-41FE-AB46-700A35E71032}" type="pres">
      <dgm:prSet presAssocID="{00A38B4C-D659-40A8-9CEE-D6898DD165C5}" presName="connectorText" presStyleLbl="sibTrans2D1" presStyleIdx="2" presStyleCnt="4"/>
      <dgm:spPr/>
    </dgm:pt>
    <dgm:pt modelId="{C6916F10-F411-45A7-AAEC-0783F405F1EE}" type="pres">
      <dgm:prSet presAssocID="{43F20D3F-F40C-4645-8165-AEC48F2FCAF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31CF8-3C97-4D97-B683-8902B8A71EC4}" type="pres">
      <dgm:prSet presAssocID="{0774D959-4137-45ED-BA2A-56B090781468}" presName="sibTrans" presStyleLbl="sibTrans2D1" presStyleIdx="3" presStyleCnt="4"/>
      <dgm:spPr/>
    </dgm:pt>
    <dgm:pt modelId="{05066E7D-414F-4AF5-B759-FAD1200D009F}" type="pres">
      <dgm:prSet presAssocID="{0774D959-4137-45ED-BA2A-56B090781468}" presName="connectorText" presStyleLbl="sibTrans2D1" presStyleIdx="3" presStyleCnt="4"/>
      <dgm:spPr/>
    </dgm:pt>
    <dgm:pt modelId="{7969A24C-8221-4938-8F3E-9BFED3D6CBE3}" type="pres">
      <dgm:prSet presAssocID="{9268B66F-9DBF-4F18-B9B7-AA0B6F13CD9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982E1F-5DDA-418D-B5F3-FBE0E2B2FC77}" type="presOf" srcId="{00A38B4C-D659-40A8-9CEE-D6898DD165C5}" destId="{EDC50D3C-6BC6-41FE-AB46-700A35E71032}" srcOrd="1" destOrd="0" presId="urn:microsoft.com/office/officeart/2005/8/layout/process5"/>
    <dgm:cxn modelId="{E2ECA2C9-C220-4C11-AF22-955B60207AE2}" type="presOf" srcId="{B12ED673-160F-40BA-B2BE-C7CF10F6480E}" destId="{38968CD2-F6AD-48B6-833E-D540F8CD3F39}" srcOrd="0" destOrd="0" presId="urn:microsoft.com/office/officeart/2005/8/layout/process5"/>
    <dgm:cxn modelId="{9BAA03E2-D4FD-45C2-B281-9F9A312FAD17}" type="presOf" srcId="{9268B66F-9DBF-4F18-B9B7-AA0B6F13CD99}" destId="{7969A24C-8221-4938-8F3E-9BFED3D6CBE3}" srcOrd="0" destOrd="0" presId="urn:microsoft.com/office/officeart/2005/8/layout/process5"/>
    <dgm:cxn modelId="{0AF9DDB0-EECB-43F9-866A-53D6BE433839}" srcId="{047645DA-9070-4D43-AF06-7D7BB378E3F9}" destId="{9268B66F-9DBF-4F18-B9B7-AA0B6F13CD99}" srcOrd="4" destOrd="0" parTransId="{D92F4939-E608-4547-9E2D-9B186DFA8D4E}" sibTransId="{A3B5D4C2-A888-4B03-A650-E162F9C12688}"/>
    <dgm:cxn modelId="{CE56B047-F4DC-4D2A-8254-8047976A7724}" type="presOf" srcId="{047645DA-9070-4D43-AF06-7D7BB378E3F9}" destId="{B7F2CBC2-D356-4A28-A42C-CB6B963B074F}" srcOrd="0" destOrd="0" presId="urn:microsoft.com/office/officeart/2005/8/layout/process5"/>
    <dgm:cxn modelId="{21B9985F-7589-42B3-A081-8D2F116587E6}" type="presOf" srcId="{43F20D3F-F40C-4645-8165-AEC48F2FCAF0}" destId="{C6916F10-F411-45A7-AAEC-0783F405F1EE}" srcOrd="0" destOrd="0" presId="urn:microsoft.com/office/officeart/2005/8/layout/process5"/>
    <dgm:cxn modelId="{575DF588-59C8-4B4A-B521-C1FEEB4238DC}" srcId="{047645DA-9070-4D43-AF06-7D7BB378E3F9}" destId="{065594F7-2A12-4262-A98A-2745D6CBCC0A}" srcOrd="1" destOrd="0" parTransId="{622E29D0-2993-43EE-A59B-64E37072E142}" sibTransId="{B2FE82F6-504B-460E-93AC-377C28DD2788}"/>
    <dgm:cxn modelId="{7A37A440-155A-4A51-B9EB-4BFC1D9717E9}" srcId="{047645DA-9070-4D43-AF06-7D7BB378E3F9}" destId="{43F20D3F-F40C-4645-8165-AEC48F2FCAF0}" srcOrd="3" destOrd="0" parTransId="{8A4C09E8-955D-4F8B-89B0-DE847F8E4E0A}" sibTransId="{0774D959-4137-45ED-BA2A-56B090781468}"/>
    <dgm:cxn modelId="{FB152421-E2AC-4498-88A0-3897944101C4}" type="presOf" srcId="{065594F7-2A12-4262-A98A-2745D6CBCC0A}" destId="{7D81F8D6-57A3-472C-B04F-FF9AD8EBA6E4}" srcOrd="0" destOrd="0" presId="urn:microsoft.com/office/officeart/2005/8/layout/process5"/>
    <dgm:cxn modelId="{73DDDA0E-EE5F-4C9D-94C9-9D2E0C604CB7}" type="presOf" srcId="{00A38B4C-D659-40A8-9CEE-D6898DD165C5}" destId="{839F6D8D-F5EC-4C86-8F5E-F478B6C7EE5F}" srcOrd="0" destOrd="0" presId="urn:microsoft.com/office/officeart/2005/8/layout/process5"/>
    <dgm:cxn modelId="{AD0989B1-5512-4741-B1D4-EBBF073CDB7F}" type="presOf" srcId="{B2FE82F6-504B-460E-93AC-377C28DD2788}" destId="{73B3C9CD-746D-4551-B344-BE84CD55DB20}" srcOrd="0" destOrd="0" presId="urn:microsoft.com/office/officeart/2005/8/layout/process5"/>
    <dgm:cxn modelId="{C56367A1-E690-4848-BD4E-8BD7325E388C}" type="presOf" srcId="{A892A674-6411-4C64-BCA4-484DFD7E558F}" destId="{2D61EF24-7675-4034-921B-08F929647F67}" srcOrd="0" destOrd="0" presId="urn:microsoft.com/office/officeart/2005/8/layout/process5"/>
    <dgm:cxn modelId="{49AD8C6D-7E1D-423A-91C1-9871E935402E}" type="presOf" srcId="{0774D959-4137-45ED-BA2A-56B090781468}" destId="{ED231CF8-3C97-4D97-B683-8902B8A71EC4}" srcOrd="0" destOrd="0" presId="urn:microsoft.com/office/officeart/2005/8/layout/process5"/>
    <dgm:cxn modelId="{9A4EE850-7031-44BF-8B02-AF684C90D28A}" type="presOf" srcId="{6EDD9A62-0B44-4F81-8BF0-B45D7D8F2A32}" destId="{5C020AE4-AD10-467F-A9FA-DC03AEB05409}" srcOrd="0" destOrd="0" presId="urn:microsoft.com/office/officeart/2005/8/layout/process5"/>
    <dgm:cxn modelId="{1DB99957-0847-420A-A073-4E28FF857CD5}" type="presOf" srcId="{A892A674-6411-4C64-BCA4-484DFD7E558F}" destId="{DA8072F1-32E0-478F-871B-F25F07D36ECB}" srcOrd="1" destOrd="0" presId="urn:microsoft.com/office/officeart/2005/8/layout/process5"/>
    <dgm:cxn modelId="{220F10EA-3D7B-4CB0-9973-5E330B7A1C7F}" srcId="{047645DA-9070-4D43-AF06-7D7BB378E3F9}" destId="{6EDD9A62-0B44-4F81-8BF0-B45D7D8F2A32}" srcOrd="2" destOrd="0" parTransId="{0C515803-810C-4EF5-BFD7-7FA60CF3C385}" sibTransId="{00A38B4C-D659-40A8-9CEE-D6898DD165C5}"/>
    <dgm:cxn modelId="{E0371B47-6F5A-45E7-B167-6941A94685CE}" srcId="{047645DA-9070-4D43-AF06-7D7BB378E3F9}" destId="{B12ED673-160F-40BA-B2BE-C7CF10F6480E}" srcOrd="0" destOrd="0" parTransId="{D09CE34E-734C-41C3-AD27-AF2FA9209F0D}" sibTransId="{A892A674-6411-4C64-BCA4-484DFD7E558F}"/>
    <dgm:cxn modelId="{DF608F5A-F4C2-42E6-949B-5021F26327AB}" type="presOf" srcId="{B2FE82F6-504B-460E-93AC-377C28DD2788}" destId="{91172BA9-3038-478A-9F84-8D29C5903463}" srcOrd="1" destOrd="0" presId="urn:microsoft.com/office/officeart/2005/8/layout/process5"/>
    <dgm:cxn modelId="{202D72AC-2043-4D13-8D6F-E8128694D28F}" type="presOf" srcId="{0774D959-4137-45ED-BA2A-56B090781468}" destId="{05066E7D-414F-4AF5-B759-FAD1200D009F}" srcOrd="1" destOrd="0" presId="urn:microsoft.com/office/officeart/2005/8/layout/process5"/>
    <dgm:cxn modelId="{202E5113-8CAD-419B-8B47-1B4857ACFDF7}" type="presParOf" srcId="{B7F2CBC2-D356-4A28-A42C-CB6B963B074F}" destId="{38968CD2-F6AD-48B6-833E-D540F8CD3F39}" srcOrd="0" destOrd="0" presId="urn:microsoft.com/office/officeart/2005/8/layout/process5"/>
    <dgm:cxn modelId="{34AC700F-F29E-4AA7-8C0D-421785A1A5C3}" type="presParOf" srcId="{B7F2CBC2-D356-4A28-A42C-CB6B963B074F}" destId="{2D61EF24-7675-4034-921B-08F929647F67}" srcOrd="1" destOrd="0" presId="urn:microsoft.com/office/officeart/2005/8/layout/process5"/>
    <dgm:cxn modelId="{9EE18E2D-3AF6-4BB2-8150-EDE2B3FC3CDD}" type="presParOf" srcId="{2D61EF24-7675-4034-921B-08F929647F67}" destId="{DA8072F1-32E0-478F-871B-F25F07D36ECB}" srcOrd="0" destOrd="0" presId="urn:microsoft.com/office/officeart/2005/8/layout/process5"/>
    <dgm:cxn modelId="{E54AF3CA-2956-43AA-99A0-FC0067789A85}" type="presParOf" srcId="{B7F2CBC2-D356-4A28-A42C-CB6B963B074F}" destId="{7D81F8D6-57A3-472C-B04F-FF9AD8EBA6E4}" srcOrd="2" destOrd="0" presId="urn:microsoft.com/office/officeart/2005/8/layout/process5"/>
    <dgm:cxn modelId="{F09D29F3-4D25-49F6-9A46-9C9748F12B1A}" type="presParOf" srcId="{B7F2CBC2-D356-4A28-A42C-CB6B963B074F}" destId="{73B3C9CD-746D-4551-B344-BE84CD55DB20}" srcOrd="3" destOrd="0" presId="urn:microsoft.com/office/officeart/2005/8/layout/process5"/>
    <dgm:cxn modelId="{6524CCAD-9958-4338-9604-DB84E9D2C844}" type="presParOf" srcId="{73B3C9CD-746D-4551-B344-BE84CD55DB20}" destId="{91172BA9-3038-478A-9F84-8D29C5903463}" srcOrd="0" destOrd="0" presId="urn:microsoft.com/office/officeart/2005/8/layout/process5"/>
    <dgm:cxn modelId="{C5121D10-0558-467B-B3B0-C13C4D37A1D4}" type="presParOf" srcId="{B7F2CBC2-D356-4A28-A42C-CB6B963B074F}" destId="{5C020AE4-AD10-467F-A9FA-DC03AEB05409}" srcOrd="4" destOrd="0" presId="urn:microsoft.com/office/officeart/2005/8/layout/process5"/>
    <dgm:cxn modelId="{5106C491-2C0A-441F-AD4F-7352CA76080E}" type="presParOf" srcId="{B7F2CBC2-D356-4A28-A42C-CB6B963B074F}" destId="{839F6D8D-F5EC-4C86-8F5E-F478B6C7EE5F}" srcOrd="5" destOrd="0" presId="urn:microsoft.com/office/officeart/2005/8/layout/process5"/>
    <dgm:cxn modelId="{416AF4E4-3634-4504-9178-9C9BDD4464F7}" type="presParOf" srcId="{839F6D8D-F5EC-4C86-8F5E-F478B6C7EE5F}" destId="{EDC50D3C-6BC6-41FE-AB46-700A35E71032}" srcOrd="0" destOrd="0" presId="urn:microsoft.com/office/officeart/2005/8/layout/process5"/>
    <dgm:cxn modelId="{AC0313A3-6B66-4FD7-8282-3CABADAEF6AC}" type="presParOf" srcId="{B7F2CBC2-D356-4A28-A42C-CB6B963B074F}" destId="{C6916F10-F411-45A7-AAEC-0783F405F1EE}" srcOrd="6" destOrd="0" presId="urn:microsoft.com/office/officeart/2005/8/layout/process5"/>
    <dgm:cxn modelId="{A8922563-648C-4948-B2F7-BED18216CDDC}" type="presParOf" srcId="{B7F2CBC2-D356-4A28-A42C-CB6B963B074F}" destId="{ED231CF8-3C97-4D97-B683-8902B8A71EC4}" srcOrd="7" destOrd="0" presId="urn:microsoft.com/office/officeart/2005/8/layout/process5"/>
    <dgm:cxn modelId="{C6007E5D-5057-454B-839B-70BB929ED6DF}" type="presParOf" srcId="{ED231CF8-3C97-4D97-B683-8902B8A71EC4}" destId="{05066E7D-414F-4AF5-B759-FAD1200D009F}" srcOrd="0" destOrd="0" presId="urn:microsoft.com/office/officeart/2005/8/layout/process5"/>
    <dgm:cxn modelId="{306B2F60-55C9-4B2B-B5D3-3472905BC166}" type="presParOf" srcId="{B7F2CBC2-D356-4A28-A42C-CB6B963B074F}" destId="{7969A24C-8221-4938-8F3E-9BFED3D6CBE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GB" sz="2800" b="1" dirty="0" smtClean="0">
              <a:solidFill>
                <a:srgbClr val="FF6600"/>
              </a:solidFill>
            </a:rPr>
            <a:t>Income Category    Profit Analysis</a:t>
          </a:r>
          <a:endParaRPr lang="en-GB" sz="2800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439717" custScaleY="165800" custLinFactNeighborY="-14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GB" sz="2800" b="1" dirty="0" smtClean="0">
              <a:solidFill>
                <a:srgbClr val="FF6600"/>
              </a:solidFill>
            </a:rPr>
            <a:t>Customer Retention Analysis</a:t>
          </a:r>
          <a:endParaRPr lang="en-GB" sz="2800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439717" custScaleY="165800" custLinFactNeighborY="-14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GB" sz="2800" b="1" dirty="0" smtClean="0">
              <a:solidFill>
                <a:srgbClr val="FF6600"/>
              </a:solidFill>
            </a:rPr>
            <a:t>Summary/ Conclusion</a:t>
          </a:r>
          <a:endParaRPr lang="en-GB" sz="2800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439717" custScaleY="165800" custLinFactNeighborY="-14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/>
      <dgm:spPr>
        <a:solidFill>
          <a:schemeClr val="tx1"/>
        </a:solidFill>
      </dgm:spPr>
      <dgm:t>
        <a:bodyPr/>
        <a:lstStyle/>
        <a:p>
          <a:pPr rtl="0"/>
          <a:r>
            <a:rPr lang="en-GB" b="1" dirty="0" smtClean="0">
              <a:solidFill>
                <a:srgbClr val="FF6600"/>
              </a:solidFill>
            </a:rPr>
            <a:t>Executive Summary</a:t>
          </a:r>
          <a:endParaRPr lang="en-GB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262660" custScaleY="165800" custLinFactNeighborY="-1429">
        <dgm:presLayoutVars>
          <dgm:chMax val="1"/>
          <dgm:bulletEnabled val="1"/>
        </dgm:presLayoutVars>
      </dgm:prSet>
      <dgm:spPr/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/>
      <dgm:spPr>
        <a:solidFill>
          <a:schemeClr val="tx1"/>
        </a:solidFill>
      </dgm:spPr>
      <dgm:t>
        <a:bodyPr/>
        <a:lstStyle/>
        <a:p>
          <a:pPr rtl="0"/>
          <a:r>
            <a:rPr lang="en-GB" b="1" dirty="0" smtClean="0">
              <a:solidFill>
                <a:srgbClr val="FF6600"/>
              </a:solidFill>
            </a:rPr>
            <a:t>Profit Analysis</a:t>
          </a:r>
          <a:endParaRPr lang="en-GB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262660" custScaleY="165800" custLinFactNeighborY="-1429">
        <dgm:presLayoutVars>
          <dgm:chMax val="1"/>
          <dgm:bulletEnabled val="1"/>
        </dgm:presLayoutVars>
      </dgm:prSet>
      <dgm:spPr/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/>
      <dgm:spPr>
        <a:solidFill>
          <a:schemeClr val="tx1"/>
        </a:solidFill>
      </dgm:spPr>
      <dgm:t>
        <a:bodyPr/>
        <a:lstStyle/>
        <a:p>
          <a:pPr rtl="0"/>
          <a:r>
            <a:rPr lang="en-GB" b="1" dirty="0" smtClean="0">
              <a:solidFill>
                <a:srgbClr val="FF6600"/>
              </a:solidFill>
            </a:rPr>
            <a:t>Profit Analysis</a:t>
          </a:r>
          <a:endParaRPr lang="en-GB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262660" custScaleY="165800" custLinFactNeighborY="-1429">
        <dgm:presLayoutVars>
          <dgm:chMax val="1"/>
          <dgm:bulletEnabled val="1"/>
        </dgm:presLayoutVars>
      </dgm:prSet>
      <dgm:spPr/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GB" sz="2800" b="1" dirty="0" smtClean="0">
              <a:solidFill>
                <a:srgbClr val="FF6600"/>
              </a:solidFill>
            </a:rPr>
            <a:t>City Profit Analysis</a:t>
          </a:r>
          <a:endParaRPr lang="en-GB" sz="2800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262660" custScaleY="165800" custLinFactNeighborY="-14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GB" sz="2800" b="1" dirty="0" smtClean="0">
              <a:solidFill>
                <a:srgbClr val="FF6600"/>
              </a:solidFill>
            </a:rPr>
            <a:t>Daily Profit Analysis</a:t>
          </a:r>
          <a:endParaRPr lang="en-GB" sz="2800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262660" custScaleY="165800" custLinFactNeighborY="-14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GB" sz="2800" b="1" dirty="0" smtClean="0">
              <a:solidFill>
                <a:srgbClr val="FF6600"/>
              </a:solidFill>
            </a:rPr>
            <a:t>Quarterly Profit Analysis</a:t>
          </a:r>
          <a:endParaRPr lang="en-GB" sz="2800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262660" custScaleY="165800" custLinFactNeighborY="-14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GB" sz="2800" b="1" dirty="0" smtClean="0">
              <a:solidFill>
                <a:srgbClr val="FF6600"/>
              </a:solidFill>
            </a:rPr>
            <a:t>Yearly Profit Analysis</a:t>
          </a:r>
          <a:endParaRPr lang="en-GB" sz="2800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262660" custScaleY="165800" custLinFactNeighborY="-14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3DF5E0-8DB0-4606-9708-C76160D4480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24E9A-82B5-489F-B0B0-66D3C4EB89B2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GB" sz="2800" b="1" dirty="0" smtClean="0">
              <a:solidFill>
                <a:srgbClr val="FF6600"/>
              </a:solidFill>
            </a:rPr>
            <a:t>Age Category Profit Analysis</a:t>
          </a:r>
          <a:endParaRPr lang="en-GB" sz="2800" dirty="0">
            <a:solidFill>
              <a:srgbClr val="FF6600"/>
            </a:solidFill>
          </a:endParaRPr>
        </a:p>
      </dgm:t>
    </dgm:pt>
    <dgm:pt modelId="{36DC3BB7-A6DA-4ADB-9886-48EE139E7D4F}" type="parTrans" cxnId="{EC70D6E4-E72E-4634-A04A-DD7FE355109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D1EE66E-5D57-4F28-AC5A-AFCA01B772CC}" type="sibTrans" cxnId="{EC70D6E4-E72E-4634-A04A-DD7FE3551096}">
      <dgm:prSet/>
      <dgm:spPr/>
      <dgm:t>
        <a:bodyPr/>
        <a:lstStyle/>
        <a:p>
          <a:endParaRPr lang="en-US"/>
        </a:p>
      </dgm:t>
    </dgm:pt>
    <dgm:pt modelId="{0C2D93CD-7DFD-407C-84F1-FDF932B5E4A3}" type="pres">
      <dgm:prSet presAssocID="{B13DF5E0-8DB0-4606-9708-C76160D4480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0E6FE9B-D97D-42A5-A85B-07AD733C1B24}" type="pres">
      <dgm:prSet presAssocID="{B13DF5E0-8DB0-4606-9708-C76160D44808}" presName="cycle" presStyleCnt="0"/>
      <dgm:spPr/>
    </dgm:pt>
    <dgm:pt modelId="{D169F3DD-6D29-4271-8A66-C255E7A20CEB}" type="pres">
      <dgm:prSet presAssocID="{B13DF5E0-8DB0-4606-9708-C76160D44808}" presName="centerShape" presStyleCnt="0"/>
      <dgm:spPr/>
    </dgm:pt>
    <dgm:pt modelId="{B72E4954-ADA8-483F-8A93-B944E40F5645}" type="pres">
      <dgm:prSet presAssocID="{B13DF5E0-8DB0-4606-9708-C76160D44808}" presName="connSite" presStyleLbl="node1" presStyleIdx="0" presStyleCnt="2"/>
      <dgm:spPr/>
    </dgm:pt>
    <dgm:pt modelId="{60015CD7-3554-4F5E-8B7D-39114AD5CCAE}" type="pres">
      <dgm:prSet presAssocID="{B13DF5E0-8DB0-4606-9708-C76160D44808}" presName="visible" presStyleLbl="node1" presStyleIdx="0" presStyleCnt="2" custScaleX="14888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07D558A-72A4-4590-B99B-753F904B473F}" type="pres">
      <dgm:prSet presAssocID="{36DC3BB7-A6DA-4ADB-9886-48EE139E7D4F}" presName="Name25" presStyleLbl="parChTrans1D1" presStyleIdx="0" presStyleCnt="1"/>
      <dgm:spPr/>
    </dgm:pt>
    <dgm:pt modelId="{85CA9524-12F6-4711-A0D1-8E7483EBF16B}" type="pres">
      <dgm:prSet presAssocID="{67124E9A-82B5-489F-B0B0-66D3C4EB89B2}" presName="node" presStyleCnt="0"/>
      <dgm:spPr/>
    </dgm:pt>
    <dgm:pt modelId="{405FA162-84BD-4132-B44D-956754FB008E}" type="pres">
      <dgm:prSet presAssocID="{67124E9A-82B5-489F-B0B0-66D3C4EB89B2}" presName="parentNode" presStyleLbl="node1" presStyleIdx="1" presStyleCnt="2" custScaleX="439717" custScaleY="165800" custLinFactNeighborY="-14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C2FBA-3D19-452D-BB2A-EDA99BB0F56B}" type="pres">
      <dgm:prSet presAssocID="{67124E9A-82B5-489F-B0B0-66D3C4EB89B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FDB3F15-8B8D-4652-9B69-89849E887F50}" type="presOf" srcId="{36DC3BB7-A6DA-4ADB-9886-48EE139E7D4F}" destId="{007D558A-72A4-4590-B99B-753F904B473F}" srcOrd="0" destOrd="0" presId="urn:microsoft.com/office/officeart/2005/8/layout/radial2"/>
    <dgm:cxn modelId="{BC5FA0B2-FEBE-4469-9FC8-BBF86B9E5388}" type="presOf" srcId="{67124E9A-82B5-489F-B0B0-66D3C4EB89B2}" destId="{405FA162-84BD-4132-B44D-956754FB008E}" srcOrd="0" destOrd="0" presId="urn:microsoft.com/office/officeart/2005/8/layout/radial2"/>
    <dgm:cxn modelId="{FD158C6E-096A-418D-BA09-6AE96F661765}" type="presOf" srcId="{B13DF5E0-8DB0-4606-9708-C76160D44808}" destId="{0C2D93CD-7DFD-407C-84F1-FDF932B5E4A3}" srcOrd="0" destOrd="0" presId="urn:microsoft.com/office/officeart/2005/8/layout/radial2"/>
    <dgm:cxn modelId="{EC70D6E4-E72E-4634-A04A-DD7FE3551096}" srcId="{B13DF5E0-8DB0-4606-9708-C76160D44808}" destId="{67124E9A-82B5-489F-B0B0-66D3C4EB89B2}" srcOrd="0" destOrd="0" parTransId="{36DC3BB7-A6DA-4ADB-9886-48EE139E7D4F}" sibTransId="{CD1EE66E-5D57-4F28-AC5A-AFCA01B772CC}"/>
    <dgm:cxn modelId="{33D8FB57-C6E2-409B-9B25-0F584A7345BB}" type="presParOf" srcId="{0C2D93CD-7DFD-407C-84F1-FDF932B5E4A3}" destId="{30E6FE9B-D97D-42A5-A85B-07AD733C1B24}" srcOrd="0" destOrd="0" presId="urn:microsoft.com/office/officeart/2005/8/layout/radial2"/>
    <dgm:cxn modelId="{49823728-0704-44A0-8B08-471B359B1BC6}" type="presParOf" srcId="{30E6FE9B-D97D-42A5-A85B-07AD733C1B24}" destId="{D169F3DD-6D29-4271-8A66-C255E7A20CEB}" srcOrd="0" destOrd="0" presId="urn:microsoft.com/office/officeart/2005/8/layout/radial2"/>
    <dgm:cxn modelId="{95424711-76A1-4980-B166-1BD945ED8EF5}" type="presParOf" srcId="{D169F3DD-6D29-4271-8A66-C255E7A20CEB}" destId="{B72E4954-ADA8-483F-8A93-B944E40F5645}" srcOrd="0" destOrd="0" presId="urn:microsoft.com/office/officeart/2005/8/layout/radial2"/>
    <dgm:cxn modelId="{A1BC645B-6F23-43C5-ACDF-6C7F2443BE51}" type="presParOf" srcId="{D169F3DD-6D29-4271-8A66-C255E7A20CEB}" destId="{60015CD7-3554-4F5E-8B7D-39114AD5CCAE}" srcOrd="1" destOrd="0" presId="urn:microsoft.com/office/officeart/2005/8/layout/radial2"/>
    <dgm:cxn modelId="{1A40CA5D-42CF-49F5-B4D2-FF4E4E3CAA50}" type="presParOf" srcId="{30E6FE9B-D97D-42A5-A85B-07AD733C1B24}" destId="{007D558A-72A4-4590-B99B-753F904B473F}" srcOrd="1" destOrd="0" presId="urn:microsoft.com/office/officeart/2005/8/layout/radial2"/>
    <dgm:cxn modelId="{17835D17-55BC-4245-A9E5-79592D755E77}" type="presParOf" srcId="{30E6FE9B-D97D-42A5-A85B-07AD733C1B24}" destId="{85CA9524-12F6-4711-A0D1-8E7483EBF16B}" srcOrd="2" destOrd="0" presId="urn:microsoft.com/office/officeart/2005/8/layout/radial2"/>
    <dgm:cxn modelId="{B0883C8F-85BF-4188-A43C-742DB5008E1D}" type="presParOf" srcId="{85CA9524-12F6-4711-A0D1-8E7483EBF16B}" destId="{405FA162-84BD-4132-B44D-956754FB008E}" srcOrd="0" destOrd="0" presId="urn:microsoft.com/office/officeart/2005/8/layout/radial2"/>
    <dgm:cxn modelId="{EDA16627-5C15-4A24-97E4-31147A7A9DF5}" type="presParOf" srcId="{85CA9524-12F6-4711-A0D1-8E7483EBF16B}" destId="{C70C2FBA-3D19-452D-BB2A-EDA99BB0F56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68CD2-F6AD-48B6-833E-D540F8CD3F39}">
      <dsp:nvSpPr>
        <dsp:cNvPr id="0" name=""/>
        <dsp:cNvSpPr/>
      </dsp:nvSpPr>
      <dsp:spPr>
        <a:xfrm>
          <a:off x="8589" y="655567"/>
          <a:ext cx="2567207" cy="154032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Executive Summary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53704" y="700682"/>
        <a:ext cx="2476977" cy="1450094"/>
      </dsp:txXfrm>
    </dsp:sp>
    <dsp:sp modelId="{2D61EF24-7675-4034-921B-08F929647F67}">
      <dsp:nvSpPr>
        <dsp:cNvPr id="0" name=""/>
        <dsp:cNvSpPr/>
      </dsp:nvSpPr>
      <dsp:spPr>
        <a:xfrm>
          <a:off x="2801710" y="1107396"/>
          <a:ext cx="544247" cy="63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801710" y="1234729"/>
        <a:ext cx="380973" cy="382001"/>
      </dsp:txXfrm>
    </dsp:sp>
    <dsp:sp modelId="{7D81F8D6-57A3-472C-B04F-FF9AD8EBA6E4}">
      <dsp:nvSpPr>
        <dsp:cNvPr id="0" name=""/>
        <dsp:cNvSpPr/>
      </dsp:nvSpPr>
      <dsp:spPr>
        <a:xfrm>
          <a:off x="3602678" y="655567"/>
          <a:ext cx="2567207" cy="154032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Problem Statement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47793" y="700682"/>
        <a:ext cx="2476977" cy="1450094"/>
      </dsp:txXfrm>
    </dsp:sp>
    <dsp:sp modelId="{73B3C9CD-746D-4551-B344-BE84CD55DB20}">
      <dsp:nvSpPr>
        <dsp:cNvPr id="0" name=""/>
        <dsp:cNvSpPr/>
      </dsp:nvSpPr>
      <dsp:spPr>
        <a:xfrm>
          <a:off x="6395800" y="1107396"/>
          <a:ext cx="544247" cy="63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395800" y="1234729"/>
        <a:ext cx="380973" cy="382001"/>
      </dsp:txXfrm>
    </dsp:sp>
    <dsp:sp modelId="{5C020AE4-AD10-467F-A9FA-DC03AEB05409}">
      <dsp:nvSpPr>
        <dsp:cNvPr id="0" name=""/>
        <dsp:cNvSpPr/>
      </dsp:nvSpPr>
      <dsp:spPr>
        <a:xfrm>
          <a:off x="7196768" y="655567"/>
          <a:ext cx="2567207" cy="154032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Approach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241883" y="700682"/>
        <a:ext cx="2476977" cy="1450094"/>
      </dsp:txXfrm>
    </dsp:sp>
    <dsp:sp modelId="{839F6D8D-F5EC-4C86-8F5E-F478B6C7EE5F}">
      <dsp:nvSpPr>
        <dsp:cNvPr id="0" name=""/>
        <dsp:cNvSpPr/>
      </dsp:nvSpPr>
      <dsp:spPr>
        <a:xfrm rot="5400000">
          <a:off x="8208248" y="2375596"/>
          <a:ext cx="544247" cy="63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8289371" y="2421806"/>
        <a:ext cx="382001" cy="380973"/>
      </dsp:txXfrm>
    </dsp:sp>
    <dsp:sp modelId="{C6916F10-F411-45A7-AAEC-0783F405F1EE}">
      <dsp:nvSpPr>
        <dsp:cNvPr id="0" name=""/>
        <dsp:cNvSpPr/>
      </dsp:nvSpPr>
      <dsp:spPr>
        <a:xfrm>
          <a:off x="7196768" y="3222774"/>
          <a:ext cx="2567207" cy="154032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EDA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7241883" y="3267889"/>
        <a:ext cx="2476977" cy="1450094"/>
      </dsp:txXfrm>
    </dsp:sp>
    <dsp:sp modelId="{ED231CF8-3C97-4D97-B683-8902B8A71EC4}">
      <dsp:nvSpPr>
        <dsp:cNvPr id="0" name=""/>
        <dsp:cNvSpPr/>
      </dsp:nvSpPr>
      <dsp:spPr>
        <a:xfrm rot="10800000">
          <a:off x="6426606" y="3674603"/>
          <a:ext cx="544247" cy="63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6589880" y="3801936"/>
        <a:ext cx="380973" cy="382001"/>
      </dsp:txXfrm>
    </dsp:sp>
    <dsp:sp modelId="{7969A24C-8221-4938-8F3E-9BFED3D6CBE3}">
      <dsp:nvSpPr>
        <dsp:cNvPr id="0" name=""/>
        <dsp:cNvSpPr/>
      </dsp:nvSpPr>
      <dsp:spPr>
        <a:xfrm>
          <a:off x="3602678" y="3222774"/>
          <a:ext cx="2567207" cy="154032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Summary &amp; Recommendation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3647793" y="3267889"/>
        <a:ext cx="2476977" cy="14500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564">
          <a:off x="455865" y="650574"/>
          <a:ext cx="6230336" cy="21423"/>
        </a:xfrm>
        <a:custGeom>
          <a:avLst/>
          <a:gdLst/>
          <a:ahLst/>
          <a:cxnLst/>
          <a:rect l="0" t="0" r="0" b="0"/>
          <a:pathLst>
            <a:path>
              <a:moveTo>
                <a:pt x="0" y="10711"/>
              </a:moveTo>
              <a:lnTo>
                <a:pt x="6230336" y="1071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994699" y="81"/>
          <a:ext cx="1973349" cy="13254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6686200" y="0"/>
          <a:ext cx="3496807" cy="13185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>
              <a:solidFill>
                <a:srgbClr val="FF6600"/>
              </a:solidFill>
            </a:rPr>
            <a:t>Income Category    Profit Analysis</a:t>
          </a:r>
          <a:endParaRPr lang="en-GB" sz="2800" kern="1200" dirty="0">
            <a:solidFill>
              <a:srgbClr val="FF6600"/>
            </a:solidFill>
          </a:endParaRPr>
        </a:p>
      </dsp:txBody>
      <dsp:txXfrm>
        <a:off x="7198296" y="193091"/>
        <a:ext cx="2472615" cy="9323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564">
          <a:off x="455865" y="650574"/>
          <a:ext cx="6230336" cy="21423"/>
        </a:xfrm>
        <a:custGeom>
          <a:avLst/>
          <a:gdLst/>
          <a:ahLst/>
          <a:cxnLst/>
          <a:rect l="0" t="0" r="0" b="0"/>
          <a:pathLst>
            <a:path>
              <a:moveTo>
                <a:pt x="0" y="10711"/>
              </a:moveTo>
              <a:lnTo>
                <a:pt x="6230336" y="1071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994699" y="81"/>
          <a:ext cx="1973349" cy="13254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6686200" y="0"/>
          <a:ext cx="3496807" cy="13185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>
              <a:solidFill>
                <a:srgbClr val="FF6600"/>
              </a:solidFill>
            </a:rPr>
            <a:t>Customer Retention Analysis</a:t>
          </a:r>
          <a:endParaRPr lang="en-GB" sz="2800" kern="1200" dirty="0">
            <a:solidFill>
              <a:srgbClr val="FF6600"/>
            </a:solidFill>
          </a:endParaRPr>
        </a:p>
      </dsp:txBody>
      <dsp:txXfrm>
        <a:off x="7198296" y="193091"/>
        <a:ext cx="2472615" cy="9323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564">
          <a:off x="455865" y="650574"/>
          <a:ext cx="6230336" cy="21423"/>
        </a:xfrm>
        <a:custGeom>
          <a:avLst/>
          <a:gdLst/>
          <a:ahLst/>
          <a:cxnLst/>
          <a:rect l="0" t="0" r="0" b="0"/>
          <a:pathLst>
            <a:path>
              <a:moveTo>
                <a:pt x="0" y="10711"/>
              </a:moveTo>
              <a:lnTo>
                <a:pt x="6230336" y="1071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994699" y="81"/>
          <a:ext cx="1973349" cy="13254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6686200" y="0"/>
          <a:ext cx="3496807" cy="13185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>
              <a:solidFill>
                <a:srgbClr val="FF6600"/>
              </a:solidFill>
            </a:rPr>
            <a:t>Summary/ Conclusion</a:t>
          </a:r>
          <a:endParaRPr lang="en-GB" sz="2800" kern="1200" dirty="0">
            <a:solidFill>
              <a:srgbClr val="FF6600"/>
            </a:solidFill>
          </a:endParaRPr>
        </a:p>
      </dsp:txBody>
      <dsp:txXfrm>
        <a:off x="7198296" y="193091"/>
        <a:ext cx="2472615" cy="93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359">
          <a:off x="890483" y="649764"/>
          <a:ext cx="6614953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614953" y="112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559311" y="432"/>
          <a:ext cx="1972302" cy="132469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7505436" y="0"/>
          <a:ext cx="2087669" cy="13178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>
              <a:solidFill>
                <a:srgbClr val="FF6600"/>
              </a:solidFill>
            </a:rPr>
            <a:t>Executive Summary</a:t>
          </a:r>
          <a:endParaRPr lang="en-GB" sz="2800" kern="1200" dirty="0">
            <a:solidFill>
              <a:srgbClr val="FF6600"/>
            </a:solidFill>
          </a:endParaRPr>
        </a:p>
      </dsp:txBody>
      <dsp:txXfrm>
        <a:off x="7811168" y="192989"/>
        <a:ext cx="1476205" cy="931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359">
          <a:off x="890483" y="649764"/>
          <a:ext cx="6614953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614953" y="112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559311" y="432"/>
          <a:ext cx="1972302" cy="132469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7505436" y="0"/>
          <a:ext cx="2087669" cy="13178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>
              <a:solidFill>
                <a:srgbClr val="FF6600"/>
              </a:solidFill>
            </a:rPr>
            <a:t>Profit Analysis</a:t>
          </a:r>
          <a:endParaRPr lang="en-GB" sz="3100" kern="1200" dirty="0">
            <a:solidFill>
              <a:srgbClr val="FF6600"/>
            </a:solidFill>
          </a:endParaRPr>
        </a:p>
      </dsp:txBody>
      <dsp:txXfrm>
        <a:off x="7811168" y="192989"/>
        <a:ext cx="1476205" cy="931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359">
          <a:off x="890483" y="649764"/>
          <a:ext cx="6614953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614953" y="112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559311" y="432"/>
          <a:ext cx="1972302" cy="132469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7505436" y="0"/>
          <a:ext cx="2087669" cy="13178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>
              <a:solidFill>
                <a:srgbClr val="FF6600"/>
              </a:solidFill>
            </a:rPr>
            <a:t>Profit Analysis</a:t>
          </a:r>
          <a:endParaRPr lang="en-GB" sz="3100" kern="1200" dirty="0">
            <a:solidFill>
              <a:srgbClr val="FF6600"/>
            </a:solidFill>
          </a:endParaRPr>
        </a:p>
      </dsp:txBody>
      <dsp:txXfrm>
        <a:off x="7811168" y="192989"/>
        <a:ext cx="1476205" cy="931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359">
          <a:off x="890483" y="649764"/>
          <a:ext cx="6614953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614953" y="112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559311" y="432"/>
          <a:ext cx="1972302" cy="132469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7505436" y="0"/>
          <a:ext cx="2087669" cy="13178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>
              <a:solidFill>
                <a:srgbClr val="FF6600"/>
              </a:solidFill>
            </a:rPr>
            <a:t>City Profit Analysis</a:t>
          </a:r>
          <a:endParaRPr lang="en-GB" sz="2800" kern="1200" dirty="0">
            <a:solidFill>
              <a:srgbClr val="FF6600"/>
            </a:solidFill>
          </a:endParaRPr>
        </a:p>
      </dsp:txBody>
      <dsp:txXfrm>
        <a:off x="7811168" y="192989"/>
        <a:ext cx="1476205" cy="9318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359">
          <a:off x="890483" y="649764"/>
          <a:ext cx="6614953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614953" y="112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559311" y="432"/>
          <a:ext cx="1972302" cy="132469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7505436" y="0"/>
          <a:ext cx="2087669" cy="13178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>
              <a:solidFill>
                <a:srgbClr val="FF6600"/>
              </a:solidFill>
            </a:rPr>
            <a:t>Daily Profit Analysis</a:t>
          </a:r>
          <a:endParaRPr lang="en-GB" sz="2800" kern="1200" dirty="0">
            <a:solidFill>
              <a:srgbClr val="FF6600"/>
            </a:solidFill>
          </a:endParaRPr>
        </a:p>
      </dsp:txBody>
      <dsp:txXfrm>
        <a:off x="7811168" y="192989"/>
        <a:ext cx="1476205" cy="931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359">
          <a:off x="890483" y="649764"/>
          <a:ext cx="6614953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614953" y="112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559311" y="432"/>
          <a:ext cx="1972302" cy="132469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7505436" y="0"/>
          <a:ext cx="2087669" cy="13178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>
              <a:solidFill>
                <a:srgbClr val="FF6600"/>
              </a:solidFill>
            </a:rPr>
            <a:t>Quarterly Profit Analysis</a:t>
          </a:r>
          <a:endParaRPr lang="en-GB" sz="2800" kern="1200" dirty="0">
            <a:solidFill>
              <a:srgbClr val="FF6600"/>
            </a:solidFill>
          </a:endParaRPr>
        </a:p>
      </dsp:txBody>
      <dsp:txXfrm>
        <a:off x="7811168" y="192989"/>
        <a:ext cx="1476205" cy="9318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359">
          <a:off x="890483" y="649764"/>
          <a:ext cx="6614953" cy="22434"/>
        </a:xfrm>
        <a:custGeom>
          <a:avLst/>
          <a:gdLst/>
          <a:ahLst/>
          <a:cxnLst/>
          <a:rect l="0" t="0" r="0" b="0"/>
          <a:pathLst>
            <a:path>
              <a:moveTo>
                <a:pt x="0" y="11217"/>
              </a:moveTo>
              <a:lnTo>
                <a:pt x="6614953" y="11217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559311" y="432"/>
          <a:ext cx="1972302" cy="132469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7505436" y="0"/>
          <a:ext cx="2087669" cy="13178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>
              <a:solidFill>
                <a:srgbClr val="FF6600"/>
              </a:solidFill>
            </a:rPr>
            <a:t>Yearly Profit Analysis</a:t>
          </a:r>
          <a:endParaRPr lang="en-GB" sz="2800" kern="1200" dirty="0">
            <a:solidFill>
              <a:srgbClr val="FF6600"/>
            </a:solidFill>
          </a:endParaRPr>
        </a:p>
      </dsp:txBody>
      <dsp:txXfrm>
        <a:off x="7811168" y="192989"/>
        <a:ext cx="1476205" cy="9318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558A-72A4-4590-B99B-753F904B473F}">
      <dsp:nvSpPr>
        <dsp:cNvPr id="0" name=""/>
        <dsp:cNvSpPr/>
      </dsp:nvSpPr>
      <dsp:spPr>
        <a:xfrm rot="21598564">
          <a:off x="455865" y="650574"/>
          <a:ext cx="6230336" cy="21423"/>
        </a:xfrm>
        <a:custGeom>
          <a:avLst/>
          <a:gdLst/>
          <a:ahLst/>
          <a:cxnLst/>
          <a:rect l="0" t="0" r="0" b="0"/>
          <a:pathLst>
            <a:path>
              <a:moveTo>
                <a:pt x="0" y="10711"/>
              </a:moveTo>
              <a:lnTo>
                <a:pt x="6230336" y="1071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5CD7-3554-4F5E-8B7D-39114AD5CCAE}">
      <dsp:nvSpPr>
        <dsp:cNvPr id="0" name=""/>
        <dsp:cNvSpPr/>
      </dsp:nvSpPr>
      <dsp:spPr>
        <a:xfrm>
          <a:off x="-994699" y="81"/>
          <a:ext cx="1973349" cy="132540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A162-84BD-4132-B44D-956754FB008E}">
      <dsp:nvSpPr>
        <dsp:cNvPr id="0" name=""/>
        <dsp:cNvSpPr/>
      </dsp:nvSpPr>
      <dsp:spPr>
        <a:xfrm>
          <a:off x="6686200" y="0"/>
          <a:ext cx="3496807" cy="131850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>
              <a:solidFill>
                <a:srgbClr val="FF6600"/>
              </a:solidFill>
            </a:rPr>
            <a:t>Age Category Profit Analysis</a:t>
          </a:r>
          <a:endParaRPr lang="en-GB" sz="2800" kern="1200" dirty="0">
            <a:solidFill>
              <a:srgbClr val="FF6600"/>
            </a:solidFill>
          </a:endParaRPr>
        </a:p>
      </dsp:txBody>
      <dsp:txXfrm>
        <a:off x="7198296" y="193091"/>
        <a:ext cx="2472615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27F4E-ECC7-4617-88DB-C11A94CD797B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E6F94-4869-4AB8-A185-1C5C98F47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84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89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66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8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058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1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8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6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97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52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E6F94-4869-4AB8-A185-1C5C98F47E7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1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3" y="278295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38505" y="1888356"/>
            <a:ext cx="10946769" cy="3200876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800" dirty="0">
                <a:solidFill>
                  <a:srgbClr val="FF6600"/>
                </a:solidFill>
              </a:rPr>
              <a:t>G2M Insight for Cab Investment</a:t>
            </a:r>
          </a:p>
          <a:p>
            <a:endParaRPr lang="en-US" sz="4000" dirty="0"/>
          </a:p>
          <a:p>
            <a:r>
              <a:rPr lang="en-US" sz="2800" b="1" dirty="0" smtClean="0">
                <a:solidFill>
                  <a:schemeClr val="bg1"/>
                </a:solidFill>
              </a:rPr>
              <a:t>July 2022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51225581"/>
              </p:ext>
            </p:extLst>
          </p:nvPr>
        </p:nvGraphicFramePr>
        <p:xfrm>
          <a:off x="1290667" y="285612"/>
          <a:ext cx="11136086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975" y="2498980"/>
            <a:ext cx="44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 chart shows that majority of the profit generated by both companies are mostly from customers within the age of 26-40 years, followed by the 41-60 age category.</a:t>
            </a:r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3" y="1916497"/>
            <a:ext cx="7065301" cy="4351338"/>
          </a:xfrm>
        </p:spPr>
      </p:pic>
    </p:spTree>
    <p:extLst>
      <p:ext uri="{BB962C8B-B14F-4D97-AF65-F5344CB8AC3E}">
        <p14:creationId xmlns:p14="http://schemas.microsoft.com/office/powerpoint/2010/main" val="16978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028680644"/>
              </p:ext>
            </p:extLst>
          </p:nvPr>
        </p:nvGraphicFramePr>
        <p:xfrm>
          <a:off x="1290667" y="285612"/>
          <a:ext cx="11136086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975" y="2498980"/>
            <a:ext cx="4486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 chart shows that majority of the profit generated by both companies are mostly from Middle and High income customers.</a:t>
            </a:r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3" y="1712035"/>
            <a:ext cx="7302900" cy="4351338"/>
          </a:xfrm>
        </p:spPr>
      </p:pic>
    </p:spTree>
    <p:extLst>
      <p:ext uri="{BB962C8B-B14F-4D97-AF65-F5344CB8AC3E}">
        <p14:creationId xmlns:p14="http://schemas.microsoft.com/office/powerpoint/2010/main" val="14305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95631669"/>
              </p:ext>
            </p:extLst>
          </p:nvPr>
        </p:nvGraphicFramePr>
        <p:xfrm>
          <a:off x="1290667" y="285612"/>
          <a:ext cx="11136086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975" y="2498980"/>
            <a:ext cx="44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 chart shows a huge disparity between the two companies. The yellow cab has a higher retention margin than pink cab does.  </a:t>
            </a:r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7" y="1791548"/>
            <a:ext cx="6762389" cy="4291200"/>
          </a:xfrm>
        </p:spPr>
      </p:pic>
    </p:spTree>
    <p:extLst>
      <p:ext uri="{BB962C8B-B14F-4D97-AF65-F5344CB8AC3E}">
        <p14:creationId xmlns:p14="http://schemas.microsoft.com/office/powerpoint/2010/main" val="7967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88422620"/>
              </p:ext>
            </p:extLst>
          </p:nvPr>
        </p:nvGraphicFramePr>
        <p:xfrm>
          <a:off x="1290667" y="285612"/>
          <a:ext cx="11136086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4211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Customer </a:t>
            </a:r>
            <a:r>
              <a:rPr lang="en-US" b="1" dirty="0"/>
              <a:t>Base : </a:t>
            </a:r>
            <a:r>
              <a:rPr lang="en-US" dirty="0"/>
              <a:t>Yellow cab has higher customer base in general across the US cities when compared to pink cab.</a:t>
            </a:r>
          </a:p>
          <a:p>
            <a:r>
              <a:rPr lang="en-US" b="1" dirty="0" smtClean="0"/>
              <a:t>Customer </a:t>
            </a:r>
            <a:r>
              <a:rPr lang="en-US" b="1" dirty="0"/>
              <a:t>Retention Percentage: </a:t>
            </a:r>
            <a:r>
              <a:rPr lang="en-US" dirty="0"/>
              <a:t>there are increasing trend in the percentage  of customers </a:t>
            </a:r>
            <a:r>
              <a:rPr lang="en-US" dirty="0" err="1"/>
              <a:t>retainability</a:t>
            </a:r>
            <a:r>
              <a:rPr lang="en-US" dirty="0"/>
              <a:t> of the two companies. However, yellow company had a higher percentage (almost two times that of pink cab company).</a:t>
            </a:r>
          </a:p>
          <a:p>
            <a:r>
              <a:rPr lang="en-US" b="1" dirty="0" smtClean="0"/>
              <a:t>Age </a:t>
            </a:r>
            <a:r>
              <a:rPr lang="en-US" b="1" dirty="0"/>
              <a:t>segment analysis: </a:t>
            </a:r>
            <a:r>
              <a:rPr lang="en-US" dirty="0"/>
              <a:t>Both yellow and pink cab company showed similar trend in the age segments, with most of their customers falling between the ages of 26 and 40.</a:t>
            </a:r>
          </a:p>
          <a:p>
            <a:pPr marL="171450" indent="-171450"/>
            <a:r>
              <a:rPr lang="en-US" b="1" dirty="0" smtClean="0"/>
              <a:t> Profit </a:t>
            </a:r>
            <a:r>
              <a:rPr lang="en-US" b="1" dirty="0"/>
              <a:t>analysis: </a:t>
            </a:r>
            <a:r>
              <a:rPr lang="en-GB" dirty="0"/>
              <a:t>Yellow cab company compared to pink has a larger percentage of total rides, percentage of total profit, and profit per ride.</a:t>
            </a:r>
            <a:endParaRPr lang="en-US" dirty="0"/>
          </a:p>
          <a:p>
            <a:r>
              <a:rPr lang="en-US" b="1" dirty="0" smtClean="0"/>
              <a:t>Average </a:t>
            </a:r>
            <a:r>
              <a:rPr lang="en-US" b="1" dirty="0"/>
              <a:t>Profit per KM: </a:t>
            </a:r>
            <a:r>
              <a:rPr lang="en-US" dirty="0"/>
              <a:t>Yellow cab’s average profit per KM is almost 3x times the average profit per KM of the Pink cab.</a:t>
            </a:r>
          </a:p>
          <a:p>
            <a:r>
              <a:rPr lang="en-GB" b="1" dirty="0" smtClean="0"/>
              <a:t>Income-based </a:t>
            </a:r>
            <a:r>
              <a:rPr lang="en-GB" b="1" dirty="0"/>
              <a:t>Reach: </a:t>
            </a:r>
            <a:r>
              <a:rPr lang="en-GB" dirty="0"/>
              <a:t>Yellow Cab Company generally reaches consumers from all income brackets, albeit at a lower rate than Pink Cab Company, which isn't the most popular option for lower income class.</a:t>
            </a:r>
          </a:p>
          <a:p>
            <a:r>
              <a:rPr lang="en-US" b="1" dirty="0" smtClean="0"/>
              <a:t>Based </a:t>
            </a:r>
            <a:r>
              <a:rPr lang="en-US" b="1" dirty="0"/>
              <a:t>of the derived insights above, Yellow cab will be a good choice for investment.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31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ctr" anchorCtr="0"/>
          <a:lstStyle/>
          <a:p>
            <a:r>
              <a:rPr lang="en-US" b="1" dirty="0" smtClean="0">
                <a:solidFill>
                  <a:srgbClr val="FF6600"/>
                </a:solidFill>
              </a:rPr>
              <a:t>Analysis done and Presented by Olutayo Benson-</a:t>
            </a:r>
            <a:r>
              <a:rPr lang="en-US" b="1" dirty="0" err="1" smtClean="0">
                <a:solidFill>
                  <a:srgbClr val="FF6600"/>
                </a:solidFill>
              </a:rPr>
              <a:t>Oladeinbo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1" y="297858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0" y="479861"/>
            <a:ext cx="1654627" cy="994232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028131926"/>
              </p:ext>
            </p:extLst>
          </p:nvPr>
        </p:nvGraphicFramePr>
        <p:xfrm>
          <a:off x="1157103" y="976977"/>
          <a:ext cx="97725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838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4485514"/>
              </p:ext>
            </p:extLst>
          </p:nvPr>
        </p:nvGraphicFramePr>
        <p:xfrm>
          <a:off x="1563283" y="325368"/>
          <a:ext cx="1062871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930"/>
            <a:ext cx="11049000" cy="509631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XYZ is a private firm residing in the US. Due to the remarkable developments in the transportation sector in the last few years, the company has decided to invest in the transportation sector.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Objective: </a:t>
            </a:r>
            <a:r>
              <a:rPr lang="en-US" dirty="0"/>
              <a:t>Provide actionable insights to help XYZ firm in identifying the right company for </a:t>
            </a:r>
            <a:r>
              <a:rPr lang="en-US" dirty="0" smtClean="0"/>
              <a:t>making investment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smtClean="0"/>
              <a:t>   This </a:t>
            </a:r>
            <a:r>
              <a:rPr lang="en-US" dirty="0"/>
              <a:t>analysis has been divided into </a:t>
            </a:r>
            <a:r>
              <a:rPr lang="en-US" dirty="0" smtClean="0"/>
              <a:t>three </a:t>
            </a:r>
            <a:r>
              <a:rPr lang="en-US" dirty="0"/>
              <a:t>parts:</a:t>
            </a:r>
          </a:p>
          <a:p>
            <a:pPr algn="just"/>
            <a:endParaRPr lang="en-US" dirty="0"/>
          </a:p>
          <a:p>
            <a:pPr lvl="1" algn="just"/>
            <a:r>
              <a:rPr lang="en-US" sz="2800" dirty="0" smtClean="0"/>
              <a:t>Understanding the datasets. </a:t>
            </a:r>
            <a:endParaRPr lang="en-US" sz="2800" dirty="0"/>
          </a:p>
          <a:p>
            <a:pPr marL="457200" lvl="1" indent="0" algn="just">
              <a:buNone/>
            </a:pPr>
            <a:endParaRPr lang="en-US" sz="2800" dirty="0"/>
          </a:p>
          <a:p>
            <a:pPr lvl="1" algn="just"/>
            <a:r>
              <a:rPr lang="en-US" sz="2800" dirty="0"/>
              <a:t>Finding the most profitable Cab company</a:t>
            </a:r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/>
              <a:t>Recommendations for </a:t>
            </a:r>
            <a:r>
              <a:rPr lang="en-US" sz="2800" dirty="0" smtClean="0"/>
              <a:t>investment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837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901" y="1846843"/>
            <a:ext cx="3574483" cy="4733866"/>
          </a:xfrm>
        </p:spPr>
      </p:pic>
      <p:sp>
        <p:nvSpPr>
          <p:cNvPr id="12" name="TextBox 11"/>
          <p:cNvSpPr txBox="1"/>
          <p:nvPr/>
        </p:nvSpPr>
        <p:spPr>
          <a:xfrm flipH="1">
            <a:off x="297942" y="2070541"/>
            <a:ext cx="32233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 Profit Percentage per year chart shows the Yellow Cab company earns more than the Pink Cab company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 Average Profit per year shows that there’s a huge profit margin per </a:t>
            </a:r>
            <a:r>
              <a:rPr lang="en-GB" dirty="0" err="1" smtClean="0"/>
              <a:t>Kilometer</a:t>
            </a:r>
            <a:r>
              <a:rPr lang="en-GB" dirty="0" smtClean="0"/>
              <a:t> between the 2 companies. </a:t>
            </a:r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36699981"/>
              </p:ext>
            </p:extLst>
          </p:nvPr>
        </p:nvGraphicFramePr>
        <p:xfrm>
          <a:off x="1290667" y="285612"/>
          <a:ext cx="1062871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74" y="2070541"/>
            <a:ext cx="4498204" cy="44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36699981"/>
              </p:ext>
            </p:extLst>
          </p:nvPr>
        </p:nvGraphicFramePr>
        <p:xfrm>
          <a:off x="1290667" y="285612"/>
          <a:ext cx="1062871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0" y="2167766"/>
            <a:ext cx="10515600" cy="3331491"/>
          </a:xfrm>
        </p:spPr>
      </p:pic>
    </p:spTree>
    <p:extLst>
      <p:ext uri="{BB962C8B-B14F-4D97-AF65-F5344CB8AC3E}">
        <p14:creationId xmlns:p14="http://schemas.microsoft.com/office/powerpoint/2010/main" val="17134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54943488"/>
              </p:ext>
            </p:extLst>
          </p:nvPr>
        </p:nvGraphicFramePr>
        <p:xfrm>
          <a:off x="1290667" y="285612"/>
          <a:ext cx="1062871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975" y="2498980"/>
            <a:ext cx="44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 chart shows a significant difference in profit between the two company. The Yellow cab recorded the highest profit average in New York City and Silicon Valley</a:t>
            </a:r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36" y="1570047"/>
            <a:ext cx="6898603" cy="4700124"/>
          </a:xfrm>
        </p:spPr>
      </p:pic>
    </p:spTree>
    <p:extLst>
      <p:ext uri="{BB962C8B-B14F-4D97-AF65-F5344CB8AC3E}">
        <p14:creationId xmlns:p14="http://schemas.microsoft.com/office/powerpoint/2010/main" val="5014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02330028"/>
              </p:ext>
            </p:extLst>
          </p:nvPr>
        </p:nvGraphicFramePr>
        <p:xfrm>
          <a:off x="1290667" y="285612"/>
          <a:ext cx="1062871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84" y="1611176"/>
            <a:ext cx="7063022" cy="4897534"/>
          </a:xfrm>
        </p:spPr>
      </p:pic>
      <p:sp>
        <p:nvSpPr>
          <p:cNvPr id="5" name="TextBox 4"/>
          <p:cNvSpPr txBox="1"/>
          <p:nvPr/>
        </p:nvSpPr>
        <p:spPr>
          <a:xfrm>
            <a:off x="283975" y="2498980"/>
            <a:ext cx="4486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 chart shows a significant difference between the two company, with Yellow Cab coming out tops of the company.</a:t>
            </a:r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8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5714174"/>
              </p:ext>
            </p:extLst>
          </p:nvPr>
        </p:nvGraphicFramePr>
        <p:xfrm>
          <a:off x="1290667" y="285612"/>
          <a:ext cx="1062871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975" y="2044620"/>
            <a:ext cx="44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 chart shows a significant difference in profit between the two companies, the chart shows that both companies record highest profit during the last quarter of the year. </a:t>
            </a:r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3" y="1825625"/>
            <a:ext cx="7224327" cy="4351338"/>
          </a:xfrm>
        </p:spPr>
      </p:pic>
    </p:spTree>
    <p:extLst>
      <p:ext uri="{BB962C8B-B14F-4D97-AF65-F5344CB8AC3E}">
        <p14:creationId xmlns:p14="http://schemas.microsoft.com/office/powerpoint/2010/main" val="39709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189525968"/>
              </p:ext>
            </p:extLst>
          </p:nvPr>
        </p:nvGraphicFramePr>
        <p:xfrm>
          <a:off x="1290667" y="285612"/>
          <a:ext cx="1062871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975" y="2498980"/>
            <a:ext cx="44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The chart shows a significant difference in the profit margin between Yellow cab and Pink Cab. The two companies recorded their highest profit in 2017. </a:t>
            </a:r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34" y="1655240"/>
            <a:ext cx="6946032" cy="4351338"/>
          </a:xfrm>
        </p:spPr>
      </p:pic>
    </p:spTree>
    <p:extLst>
      <p:ext uri="{BB962C8B-B14F-4D97-AF65-F5344CB8AC3E}">
        <p14:creationId xmlns:p14="http://schemas.microsoft.com/office/powerpoint/2010/main" val="76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1845</TotalTime>
  <Words>561</Words>
  <Application>Microsoft Office PowerPoint</Application>
  <PresentationFormat>Widescreen</PresentationFormat>
  <Paragraphs>146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done and Presented by Olutayo Benson-Oladeinbo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Olutayo OLADEINBO</dc:creator>
  <cp:lastModifiedBy>Olutayo OLADEINBO</cp:lastModifiedBy>
  <cp:revision>43</cp:revision>
  <dcterms:created xsi:type="dcterms:W3CDTF">2022-07-20T13:54:51Z</dcterms:created>
  <dcterms:modified xsi:type="dcterms:W3CDTF">2022-07-21T20:40:47Z</dcterms:modified>
</cp:coreProperties>
</file>