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86" r:id="rId3"/>
    <p:sldId id="267" r:id="rId4"/>
    <p:sldId id="269" r:id="rId5"/>
    <p:sldId id="271" r:id="rId6"/>
    <p:sldId id="285" r:id="rId7"/>
    <p:sldId id="272" r:id="rId8"/>
    <p:sldId id="274" r:id="rId9"/>
    <p:sldId id="275" r:id="rId10"/>
    <p:sldId id="284" r:id="rId11"/>
    <p:sldId id="288" r:id="rId12"/>
    <p:sldId id="28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p:scale>
          <a:sx n="62" d="100"/>
          <a:sy n="62" d="100"/>
        </p:scale>
        <p:origin x="75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TeewhyB01/Healthcare---Drug-Resistence"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752323" y="1508276"/>
            <a:ext cx="10248900" cy="4862870"/>
          </a:xfrm>
          <a:prstGeom prst="rect">
            <a:avLst/>
          </a:prstGeom>
          <a:solidFill>
            <a:srgbClr val="3B3B3B"/>
          </a:solidFill>
        </p:spPr>
        <p:txBody>
          <a:bodyPr wrap="square" rtlCol="0">
            <a:spAutoFit/>
          </a:bodyPr>
          <a:lstStyle/>
          <a:p>
            <a:r>
              <a:rPr lang="en-US" sz="7000" dirty="0">
                <a:solidFill>
                  <a:srgbClr val="FF6600"/>
                </a:solidFill>
              </a:rPr>
              <a:t>Exploratory Data Analysis and Proposed Modeling Technique</a:t>
            </a:r>
          </a:p>
          <a:p>
            <a:r>
              <a:rPr lang="en-US" sz="4000" dirty="0">
                <a:solidFill>
                  <a:srgbClr val="FF6600"/>
                </a:solidFill>
              </a:rPr>
              <a:t>Healthcare – Persistency of a drug</a:t>
            </a:r>
          </a:p>
          <a:p>
            <a:endParaRPr lang="en-US" sz="4000" dirty="0">
              <a:solidFill>
                <a:srgbClr val="FF6600"/>
              </a:solidFill>
            </a:endParaRPr>
          </a:p>
          <a:p>
            <a:r>
              <a:rPr lang="en-US" sz="2000" dirty="0">
                <a:solidFill>
                  <a:srgbClr val="FF6600"/>
                </a:solidFill>
              </a:rPr>
              <a:t>12/11/2022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3CD251C-A887-4D2F-925B-FC09719853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19D093C-27FB-4032-B282-42C4563F2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35EE815E-1BD3-4777-B652-6D98825BF66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9"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40"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67817" y="1166934"/>
            <a:ext cx="4558913" cy="4279709"/>
          </a:xfrm>
        </p:spPr>
        <p:txBody>
          <a:bodyPr vert="horz" lIns="91440" tIns="45720" rIns="91440" bIns="45720" rtlCol="0" anchor="ctr" anchorCtr="0">
            <a:normAutofit/>
          </a:bodyPr>
          <a:lstStyle/>
          <a:p>
            <a:r>
              <a:rPr lang="en-US" sz="4800" kern="1200" dirty="0">
                <a:solidFill>
                  <a:schemeClr val="bg1"/>
                </a:solidFill>
                <a:latin typeface="+mj-lt"/>
                <a:ea typeface="+mj-ea"/>
                <a:cs typeface="+mj-cs"/>
              </a:rPr>
              <a:t/>
            </a:r>
            <a:br>
              <a:rPr lang="en-US" sz="4800" kern="1200" dirty="0">
                <a:solidFill>
                  <a:schemeClr val="bg1"/>
                </a:solidFill>
                <a:latin typeface="+mj-lt"/>
                <a:ea typeface="+mj-ea"/>
                <a:cs typeface="+mj-cs"/>
              </a:rPr>
            </a:br>
            <a:r>
              <a:rPr lang="en-US" sz="4800" kern="1200" dirty="0">
                <a:solidFill>
                  <a:schemeClr val="bg1"/>
                </a:solidFill>
                <a:latin typeface="+mj-lt"/>
                <a:ea typeface="+mj-ea"/>
                <a:cs typeface="+mj-cs"/>
              </a:rPr>
              <a:t/>
            </a:r>
            <a:br>
              <a:rPr lang="en-US" sz="4800" kern="1200" dirty="0">
                <a:solidFill>
                  <a:schemeClr val="bg1"/>
                </a:solidFill>
                <a:latin typeface="+mj-lt"/>
                <a:ea typeface="+mj-ea"/>
                <a:cs typeface="+mj-cs"/>
              </a:rPr>
            </a:br>
            <a:r>
              <a:rPr lang="en-US" sz="4800" kern="1200" dirty="0">
                <a:solidFill>
                  <a:schemeClr val="bg1"/>
                </a:solidFill>
                <a:latin typeface="+mj-lt"/>
                <a:ea typeface="+mj-ea"/>
                <a:cs typeface="+mj-cs"/>
              </a:rPr>
              <a:t/>
            </a:r>
            <a:br>
              <a:rPr lang="en-US" sz="4800" kern="1200" dirty="0">
                <a:solidFill>
                  <a:schemeClr val="bg1"/>
                </a:solidFill>
                <a:latin typeface="+mj-lt"/>
                <a:ea typeface="+mj-ea"/>
                <a:cs typeface="+mj-cs"/>
              </a:rPr>
            </a:br>
            <a:r>
              <a:rPr lang="en-US" sz="4800" b="1" kern="1200" dirty="0">
                <a:solidFill>
                  <a:schemeClr val="bg1"/>
                </a:solidFill>
                <a:latin typeface="+mj-lt"/>
                <a:ea typeface="+mj-ea"/>
                <a:cs typeface="+mj-cs"/>
              </a:rPr>
              <a:t>Summary and recommendation</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a:off x="4830618" y="147782"/>
            <a:ext cx="7065818" cy="6095999"/>
          </a:xfrm>
        </p:spPr>
        <p:txBody>
          <a:bodyPr vert="horz" lIns="91440" tIns="45720" rIns="91440" bIns="45720" rtlCol="0" anchor="ctr">
            <a:noAutofit/>
          </a:bodyPr>
          <a:lstStyle/>
          <a:p>
            <a:pPr algn="just"/>
            <a:r>
              <a:rPr lang="en-US" sz="1400" b="1" dirty="0"/>
              <a:t>EDA SUMMARY</a:t>
            </a:r>
          </a:p>
          <a:p>
            <a:pPr marL="285750" indent="-285750" algn="just">
              <a:buFont typeface="Arial" panose="020B0604020202020204" pitchFamily="34" charset="0"/>
              <a:buChar char="•"/>
            </a:pPr>
            <a:r>
              <a:rPr lang="en-GB" sz="1400" dirty="0"/>
              <a:t>The dataset contains 3424 rows and 69 columns. </a:t>
            </a:r>
            <a:endParaRPr lang="en-US" sz="1200" b="1" dirty="0"/>
          </a:p>
          <a:p>
            <a:pPr marL="342900" indent="-342900" algn="just">
              <a:buFont typeface="Arial" panose="020B0604020202020204" pitchFamily="34" charset="0"/>
              <a:buChar char="•"/>
            </a:pPr>
            <a:r>
              <a:rPr lang="en-GB" sz="1400" dirty="0"/>
              <a:t>The number of cases where the drugs proved to be non-persistent were higher compared to number od persistency cases.</a:t>
            </a:r>
          </a:p>
          <a:p>
            <a:pPr marL="342900" indent="-342900" algn="just">
              <a:buFont typeface="Arial" panose="020B0604020202020204" pitchFamily="34" charset="0"/>
              <a:buChar char="•"/>
            </a:pPr>
            <a:r>
              <a:rPr lang="en-GB" sz="1400" dirty="0"/>
              <a:t>The dataset reveal that more females partook in this analysis than male.</a:t>
            </a:r>
          </a:p>
          <a:p>
            <a:pPr marL="342900" indent="-342900" algn="just">
              <a:buFont typeface="Arial" panose="020B0604020202020204" pitchFamily="34" charset="0"/>
              <a:buChar char="•"/>
            </a:pPr>
            <a:r>
              <a:rPr lang="en-GB" sz="1400" dirty="0"/>
              <a:t>People of Caucasian race when compered to other races were the most common in the study.</a:t>
            </a:r>
            <a:endParaRPr lang="en-US" sz="1400" dirty="0"/>
          </a:p>
          <a:p>
            <a:pPr marL="342900" indent="-34290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The non-Hispanic ethnic group were the most common in the study.</a:t>
            </a:r>
          </a:p>
          <a:p>
            <a:pPr marL="342900" indent="-34290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There were more people from the Midwest and South region compared to other regions.</a:t>
            </a:r>
          </a:p>
          <a:p>
            <a:pPr marL="342900" indent="-34290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For this study, most people selected are greater than 75 years of age.</a:t>
            </a:r>
          </a:p>
          <a:p>
            <a:pPr marL="342900" indent="-34290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People with a </a:t>
            </a:r>
            <a:r>
              <a:rPr lang="en-US" sz="1400" dirty="0" err="1">
                <a:latin typeface="Calibri" panose="020F0502020204030204" pitchFamily="34" charset="0"/>
                <a:cs typeface="Calibri" panose="020F0502020204030204" pitchFamily="34" charset="0"/>
              </a:rPr>
              <a:t>Tscore</a:t>
            </a:r>
            <a:r>
              <a:rPr lang="en-US" sz="1400" dirty="0">
                <a:latin typeface="Calibri" panose="020F0502020204030204" pitchFamily="34" charset="0"/>
                <a:cs typeface="Calibri" panose="020F0502020204030204" pitchFamily="34" charset="0"/>
              </a:rPr>
              <a:t> of &gt;-2.5 have a higher chance of drug being non-persistent.</a:t>
            </a:r>
          </a:p>
          <a:p>
            <a:pPr marL="342900" indent="-342900" algn="just">
              <a:buFont typeface="Arial" panose="020B0604020202020204" pitchFamily="34" charset="0"/>
              <a:buChar char="•"/>
            </a:pPr>
            <a:endParaRPr lang="en-US" sz="14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800040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3CD251C-A887-4D2F-925B-FC09719853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19D093C-27FB-4032-B282-42C4563F2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35EE815E-1BD3-4777-B652-6D98825BF66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9"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40"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67817" y="1166934"/>
            <a:ext cx="4558913" cy="4279709"/>
          </a:xfrm>
        </p:spPr>
        <p:txBody>
          <a:bodyPr vert="horz" lIns="91440" tIns="45720" rIns="91440" bIns="45720" rtlCol="0" anchor="ctr" anchorCtr="0">
            <a:normAutofit/>
          </a:bodyPr>
          <a:lstStyle/>
          <a:p>
            <a:r>
              <a:rPr lang="en-US" sz="4800" kern="1200" dirty="0">
                <a:solidFill>
                  <a:schemeClr val="bg1"/>
                </a:solidFill>
                <a:latin typeface="+mj-lt"/>
                <a:ea typeface="+mj-ea"/>
                <a:cs typeface="+mj-cs"/>
              </a:rPr>
              <a:t/>
            </a:r>
            <a:br>
              <a:rPr lang="en-US" sz="4800" kern="1200" dirty="0">
                <a:solidFill>
                  <a:schemeClr val="bg1"/>
                </a:solidFill>
                <a:latin typeface="+mj-lt"/>
                <a:ea typeface="+mj-ea"/>
                <a:cs typeface="+mj-cs"/>
              </a:rPr>
            </a:br>
            <a:r>
              <a:rPr lang="en-US" sz="4800" kern="1200" dirty="0">
                <a:solidFill>
                  <a:schemeClr val="bg1"/>
                </a:solidFill>
                <a:latin typeface="+mj-lt"/>
                <a:ea typeface="+mj-ea"/>
                <a:cs typeface="+mj-cs"/>
              </a:rPr>
              <a:t/>
            </a:r>
            <a:br>
              <a:rPr lang="en-US" sz="4800" kern="1200" dirty="0">
                <a:solidFill>
                  <a:schemeClr val="bg1"/>
                </a:solidFill>
                <a:latin typeface="+mj-lt"/>
                <a:ea typeface="+mj-ea"/>
                <a:cs typeface="+mj-cs"/>
              </a:rPr>
            </a:br>
            <a:r>
              <a:rPr lang="en-US" sz="4800" kern="1200" dirty="0">
                <a:solidFill>
                  <a:schemeClr val="bg1"/>
                </a:solidFill>
                <a:latin typeface="+mj-lt"/>
                <a:ea typeface="+mj-ea"/>
                <a:cs typeface="+mj-cs"/>
              </a:rPr>
              <a:t/>
            </a:r>
            <a:br>
              <a:rPr lang="en-US" sz="4800" kern="1200" dirty="0">
                <a:solidFill>
                  <a:schemeClr val="bg1"/>
                </a:solidFill>
                <a:latin typeface="+mj-lt"/>
                <a:ea typeface="+mj-ea"/>
                <a:cs typeface="+mj-cs"/>
              </a:rPr>
            </a:br>
            <a:r>
              <a:rPr lang="en-US" sz="4800" b="1" kern="1200" dirty="0">
                <a:solidFill>
                  <a:schemeClr val="bg1"/>
                </a:solidFill>
                <a:latin typeface="+mj-lt"/>
                <a:ea typeface="+mj-ea"/>
                <a:cs typeface="+mj-cs"/>
              </a:rPr>
              <a:t>Proposed modeling technique</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TextBox 6">
            <a:extLst>
              <a:ext uri="{FF2B5EF4-FFF2-40B4-BE49-F238E27FC236}">
                <a16:creationId xmlns:a16="http://schemas.microsoft.com/office/drawing/2014/main" id="{419BF263-4B4F-1F07-68DE-5A26104A10C5}"/>
              </a:ext>
            </a:extLst>
          </p:cNvPr>
          <p:cNvSpPr txBox="1"/>
          <p:nvPr/>
        </p:nvSpPr>
        <p:spPr>
          <a:xfrm>
            <a:off x="4694548" y="0"/>
            <a:ext cx="7497452" cy="5909310"/>
          </a:xfrm>
          <a:prstGeom prst="rect">
            <a:avLst/>
          </a:prstGeom>
          <a:noFill/>
        </p:spPr>
        <p:txBody>
          <a:bodyPr wrap="square" rtlCol="0">
            <a:spAutoFit/>
          </a:bodyPr>
          <a:lstStyle/>
          <a:p>
            <a:endParaRPr lang="en-GB" dirty="0" smtClean="0"/>
          </a:p>
          <a:p>
            <a:endParaRPr lang="en-GB" dirty="0"/>
          </a:p>
          <a:p>
            <a:endParaRPr lang="en-GB" dirty="0" smtClean="0"/>
          </a:p>
          <a:p>
            <a:endParaRPr lang="en-GB" dirty="0"/>
          </a:p>
          <a:p>
            <a:endParaRPr lang="en-GB" dirty="0" smtClean="0"/>
          </a:p>
          <a:p>
            <a:endParaRPr lang="en-GB" dirty="0"/>
          </a:p>
          <a:p>
            <a:r>
              <a:rPr lang="en-GB" dirty="0" smtClean="0"/>
              <a:t>The </a:t>
            </a:r>
            <a:r>
              <a:rPr lang="en-GB" dirty="0"/>
              <a:t>project is aimed at using certain factors relative to a patient in classifying successfully whether a drug is persistent or not. From the machine learning aspect of things, the task is a classification task and a binary classification task to be specific. For this project, we will focus on state-of-the-art machine learning classification models to build our drug persistency classifier. They include:</a:t>
            </a:r>
          </a:p>
          <a:p>
            <a:endParaRPr lang="en-GB" dirty="0"/>
          </a:p>
          <a:p>
            <a:pPr marL="342900" indent="-342900">
              <a:lnSpc>
                <a:spcPct val="200000"/>
              </a:lnSpc>
              <a:buFont typeface="+mj-lt"/>
              <a:buAutoNum type="arabicPeriod"/>
            </a:pPr>
            <a:r>
              <a:rPr lang="en-GB" dirty="0"/>
              <a:t>Logistic regression model</a:t>
            </a:r>
          </a:p>
          <a:p>
            <a:pPr marL="342900" indent="-342900">
              <a:lnSpc>
                <a:spcPct val="200000"/>
              </a:lnSpc>
              <a:buFont typeface="+mj-lt"/>
              <a:buAutoNum type="arabicPeriod"/>
            </a:pPr>
            <a:r>
              <a:rPr lang="en-GB" dirty="0"/>
              <a:t>Support vector machines (SVM)</a:t>
            </a:r>
          </a:p>
          <a:p>
            <a:pPr marL="342900" indent="-342900">
              <a:lnSpc>
                <a:spcPct val="200000"/>
              </a:lnSpc>
              <a:buFont typeface="+mj-lt"/>
              <a:buAutoNum type="arabicPeriod"/>
            </a:pPr>
            <a:r>
              <a:rPr lang="en-GB" dirty="0"/>
              <a:t>K-nearest neighbours (KNN)</a:t>
            </a:r>
          </a:p>
          <a:p>
            <a:pPr marL="342900" indent="-342900">
              <a:lnSpc>
                <a:spcPct val="200000"/>
              </a:lnSpc>
              <a:buFont typeface="+mj-lt"/>
              <a:buAutoNum type="arabicPeriod"/>
            </a:pPr>
            <a:r>
              <a:rPr lang="en-GB" dirty="0"/>
              <a:t>Gradient Boost model</a:t>
            </a:r>
          </a:p>
        </p:txBody>
      </p:sp>
    </p:spTree>
    <p:extLst>
      <p:ext uri="{BB962C8B-B14F-4D97-AF65-F5344CB8AC3E}">
        <p14:creationId xmlns:p14="http://schemas.microsoft.com/office/powerpoint/2010/main" val="598602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3CD251C-A887-4D2F-925B-FC09719853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19D093C-27FB-4032-B282-42C4563F2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35EE815E-1BD3-4777-B652-6D98825BF66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9"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40"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67817" y="1166934"/>
            <a:ext cx="4558913" cy="4279709"/>
          </a:xfrm>
        </p:spPr>
        <p:txBody>
          <a:bodyPr vert="horz" lIns="91440" tIns="45720" rIns="91440" bIns="45720" rtlCol="0" anchor="ctr" anchorCtr="0">
            <a:normAutofit/>
          </a:bodyPr>
          <a:lstStyle/>
          <a:p>
            <a:r>
              <a:rPr lang="en-US" sz="4800" kern="1200" dirty="0">
                <a:solidFill>
                  <a:schemeClr val="bg1"/>
                </a:solidFill>
                <a:latin typeface="+mj-lt"/>
                <a:ea typeface="+mj-ea"/>
                <a:cs typeface="+mj-cs"/>
              </a:rPr>
              <a:t/>
            </a:r>
            <a:br>
              <a:rPr lang="en-US" sz="4800" kern="1200" dirty="0">
                <a:solidFill>
                  <a:schemeClr val="bg1"/>
                </a:solidFill>
                <a:latin typeface="+mj-lt"/>
                <a:ea typeface="+mj-ea"/>
                <a:cs typeface="+mj-cs"/>
              </a:rPr>
            </a:br>
            <a:r>
              <a:rPr lang="en-US" sz="4800" kern="1200" dirty="0">
                <a:solidFill>
                  <a:schemeClr val="bg1"/>
                </a:solidFill>
                <a:latin typeface="+mj-lt"/>
                <a:ea typeface="+mj-ea"/>
                <a:cs typeface="+mj-cs"/>
              </a:rPr>
              <a:t/>
            </a:r>
            <a:br>
              <a:rPr lang="en-US" sz="4800" kern="1200" dirty="0">
                <a:solidFill>
                  <a:schemeClr val="bg1"/>
                </a:solidFill>
                <a:latin typeface="+mj-lt"/>
                <a:ea typeface="+mj-ea"/>
                <a:cs typeface="+mj-cs"/>
              </a:rPr>
            </a:br>
            <a:r>
              <a:rPr lang="en-US" sz="4800" kern="1200" dirty="0">
                <a:solidFill>
                  <a:schemeClr val="bg1"/>
                </a:solidFill>
                <a:latin typeface="+mj-lt"/>
                <a:ea typeface="+mj-ea"/>
                <a:cs typeface="+mj-cs"/>
              </a:rPr>
              <a:t/>
            </a:r>
            <a:br>
              <a:rPr lang="en-US" sz="4800" kern="1200" dirty="0">
                <a:solidFill>
                  <a:schemeClr val="bg1"/>
                </a:solidFill>
                <a:latin typeface="+mj-lt"/>
                <a:ea typeface="+mj-ea"/>
                <a:cs typeface="+mj-cs"/>
              </a:rPr>
            </a:br>
            <a:r>
              <a:rPr lang="en-US" sz="4800" b="1" kern="1200" dirty="0">
                <a:solidFill>
                  <a:schemeClr val="bg1"/>
                </a:solidFill>
                <a:latin typeface="+mj-lt"/>
                <a:ea typeface="+mj-ea"/>
                <a:cs typeface="+mj-cs"/>
              </a:rPr>
              <a:t>Repository details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a:off x="4830618" y="147782"/>
            <a:ext cx="7065818" cy="6095999"/>
          </a:xfrm>
        </p:spPr>
        <p:txBody>
          <a:bodyPr vert="horz" lIns="91440" tIns="45720" rIns="91440" bIns="45720" rtlCol="0" anchor="ctr">
            <a:noAutofit/>
          </a:bodyPr>
          <a:lstStyle/>
          <a:p>
            <a:pPr marL="342900" indent="-342900" algn="l">
              <a:buFont typeface="Arial" panose="020B0604020202020204" pitchFamily="34" charset="0"/>
              <a:buChar char="•"/>
            </a:pPr>
            <a:r>
              <a:rPr lang="en-US" sz="1400" dirty="0">
                <a:latin typeface="Calibri" panose="020F0502020204030204" pitchFamily="34" charset="0"/>
                <a:cs typeface="Calibri" panose="020F0502020204030204" pitchFamily="34" charset="0"/>
              </a:rPr>
              <a:t>Repo link</a:t>
            </a:r>
            <a:r>
              <a:rPr lang="en-US" sz="1400" dirty="0" smtClean="0">
                <a:latin typeface="Calibri" panose="020F0502020204030204" pitchFamily="34" charset="0"/>
                <a:cs typeface="Calibri" panose="020F0502020204030204" pitchFamily="34" charset="0"/>
              </a:rPr>
              <a:t>: </a:t>
            </a:r>
            <a:r>
              <a:rPr lang="en-US" sz="1400" dirty="0" err="1" smtClean="0">
                <a:latin typeface="Calibri" panose="020F0502020204030204" pitchFamily="34" charset="0"/>
                <a:cs typeface="Calibri" panose="020F0502020204030204" pitchFamily="34" charset="0"/>
                <a:hlinkClick r:id="rId2"/>
              </a:rPr>
              <a:t>Github</a:t>
            </a:r>
            <a:r>
              <a:rPr lang="en-US" sz="1400" dirty="0" smtClean="0">
                <a:latin typeface="Calibri" panose="020F0502020204030204" pitchFamily="34" charset="0"/>
                <a:cs typeface="Calibri" panose="020F0502020204030204" pitchFamily="34" charset="0"/>
                <a:hlinkClick r:id="rId2"/>
              </a:rPr>
              <a:t> Repo</a:t>
            </a:r>
            <a:endParaRPr lang="en-US" sz="14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382701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316513"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graphicFrame>
        <p:nvGraphicFramePr>
          <p:cNvPr id="5" name="Table 4">
            <a:extLst>
              <a:ext uri="{FF2B5EF4-FFF2-40B4-BE49-F238E27FC236}">
                <a16:creationId xmlns:a16="http://schemas.microsoft.com/office/drawing/2014/main" id="{8A006E51-E7A3-28A0-E17F-5A85A1E61862}"/>
              </a:ext>
            </a:extLst>
          </p:cNvPr>
          <p:cNvGraphicFramePr>
            <a:graphicFrameLocks noGrp="1"/>
          </p:cNvGraphicFramePr>
          <p:nvPr>
            <p:extLst>
              <p:ext uri="{D42A27DB-BD31-4B8C-83A1-F6EECF244321}">
                <p14:modId xmlns:p14="http://schemas.microsoft.com/office/powerpoint/2010/main" val="1466998294"/>
              </p:ext>
            </p:extLst>
          </p:nvPr>
        </p:nvGraphicFramePr>
        <p:xfrm>
          <a:off x="1027332" y="1739348"/>
          <a:ext cx="10551755" cy="4492488"/>
        </p:xfrm>
        <a:graphic>
          <a:graphicData uri="http://schemas.openxmlformats.org/drawingml/2006/table">
            <a:tbl>
              <a:tblPr firstRow="1" firstCol="1" bandRow="1">
                <a:tableStyleId>{5C22544A-7EE6-4342-B048-85BDC9FD1C3A}</a:tableStyleId>
              </a:tblPr>
              <a:tblGrid>
                <a:gridCol w="2110351">
                  <a:extLst>
                    <a:ext uri="{9D8B030D-6E8A-4147-A177-3AD203B41FA5}">
                      <a16:colId xmlns:a16="http://schemas.microsoft.com/office/drawing/2014/main" val="2619891037"/>
                    </a:ext>
                  </a:extLst>
                </a:gridCol>
                <a:gridCol w="2110351">
                  <a:extLst>
                    <a:ext uri="{9D8B030D-6E8A-4147-A177-3AD203B41FA5}">
                      <a16:colId xmlns:a16="http://schemas.microsoft.com/office/drawing/2014/main" val="3046979506"/>
                    </a:ext>
                  </a:extLst>
                </a:gridCol>
                <a:gridCol w="2110351">
                  <a:extLst>
                    <a:ext uri="{9D8B030D-6E8A-4147-A177-3AD203B41FA5}">
                      <a16:colId xmlns:a16="http://schemas.microsoft.com/office/drawing/2014/main" val="4058228689"/>
                    </a:ext>
                  </a:extLst>
                </a:gridCol>
                <a:gridCol w="2110351">
                  <a:extLst>
                    <a:ext uri="{9D8B030D-6E8A-4147-A177-3AD203B41FA5}">
                      <a16:colId xmlns:a16="http://schemas.microsoft.com/office/drawing/2014/main" val="3643033699"/>
                    </a:ext>
                  </a:extLst>
                </a:gridCol>
                <a:gridCol w="2110351">
                  <a:extLst>
                    <a:ext uri="{9D8B030D-6E8A-4147-A177-3AD203B41FA5}">
                      <a16:colId xmlns:a16="http://schemas.microsoft.com/office/drawing/2014/main" val="2892750416"/>
                    </a:ext>
                  </a:extLst>
                </a:gridCol>
              </a:tblGrid>
              <a:tr h="503829">
                <a:tc>
                  <a:txBody>
                    <a:bodyPr/>
                    <a:lstStyle/>
                    <a:p>
                      <a:pPr algn="just">
                        <a:lnSpc>
                          <a:spcPct val="107000"/>
                        </a:lnSpc>
                        <a:spcAft>
                          <a:spcPts val="800"/>
                        </a:spcAft>
                      </a:pPr>
                      <a:r>
                        <a:rPr lang="en-US" sz="1100">
                          <a:effectLst/>
                        </a:rPr>
                        <a:t>Name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Email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Country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College/Company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Specialization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7644923"/>
                  </a:ext>
                </a:extLst>
              </a:tr>
              <a:tr h="1329553">
                <a:tc>
                  <a:txBody>
                    <a:bodyPr/>
                    <a:lstStyle/>
                    <a:p>
                      <a:pPr algn="just">
                        <a:lnSpc>
                          <a:spcPct val="107000"/>
                        </a:lnSpc>
                        <a:spcAft>
                          <a:spcPts val="800"/>
                        </a:spcAft>
                      </a:pPr>
                      <a:r>
                        <a:rPr lang="en-US" sz="1100">
                          <a:effectLst/>
                        </a:rPr>
                        <a:t>Fabian</a:t>
                      </a:r>
                      <a:endParaRPr lang="en-GB" sz="1100">
                        <a:effectLst/>
                      </a:endParaRPr>
                    </a:p>
                    <a:p>
                      <a:pPr algn="just">
                        <a:lnSpc>
                          <a:spcPct val="107000"/>
                        </a:lnSpc>
                        <a:spcAft>
                          <a:spcPts val="800"/>
                        </a:spcAft>
                      </a:pPr>
                      <a:r>
                        <a:rPr lang="en-US" sz="1100">
                          <a:effectLst/>
                        </a:rPr>
                        <a:t>Umeh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Fabianumeh335@gmail.com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UK</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Teesside</a:t>
                      </a:r>
                      <a:endParaRPr lang="en-GB" sz="1100">
                        <a:effectLst/>
                      </a:endParaRPr>
                    </a:p>
                    <a:p>
                      <a:pPr algn="just">
                        <a:lnSpc>
                          <a:spcPct val="107000"/>
                        </a:lnSpc>
                        <a:spcAft>
                          <a:spcPts val="800"/>
                        </a:spcAft>
                      </a:pPr>
                      <a:r>
                        <a:rPr lang="en-US" sz="1100">
                          <a:effectLst/>
                        </a:rPr>
                        <a:t>University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Data Science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8510169"/>
                  </a:ext>
                </a:extLst>
              </a:tr>
              <a:tr h="1329553">
                <a:tc>
                  <a:txBody>
                    <a:bodyPr/>
                    <a:lstStyle/>
                    <a:p>
                      <a:pPr algn="just">
                        <a:lnSpc>
                          <a:spcPct val="107000"/>
                        </a:lnSpc>
                        <a:spcAft>
                          <a:spcPts val="800"/>
                        </a:spcAft>
                      </a:pPr>
                      <a:r>
                        <a:rPr lang="en-US" sz="1100">
                          <a:effectLst/>
                        </a:rPr>
                        <a:t>Rukevwe</a:t>
                      </a:r>
                      <a:endParaRPr lang="en-GB" sz="1100">
                        <a:effectLst/>
                      </a:endParaRPr>
                    </a:p>
                    <a:p>
                      <a:pPr algn="just">
                        <a:lnSpc>
                          <a:spcPct val="107000"/>
                        </a:lnSpc>
                        <a:spcAft>
                          <a:spcPts val="800"/>
                        </a:spcAft>
                      </a:pPr>
                      <a:r>
                        <a:rPr lang="en-US" sz="1100">
                          <a:effectLst/>
                        </a:rPr>
                        <a:t>Ovuowo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rukevwe10@gmail.com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Nigeria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GBG Data science</a:t>
                      </a:r>
                      <a:endParaRPr lang="en-GB" sz="1100">
                        <a:effectLst/>
                      </a:endParaRPr>
                    </a:p>
                    <a:p>
                      <a:pPr algn="just">
                        <a:lnSpc>
                          <a:spcPct val="107000"/>
                        </a:lnSpc>
                        <a:spcAft>
                          <a:spcPts val="800"/>
                        </a:spcAft>
                      </a:pPr>
                      <a:r>
                        <a:rPr lang="en-US" sz="1100">
                          <a:effectLst/>
                        </a:rPr>
                        <a:t>Academy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Data Science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3034453"/>
                  </a:ext>
                </a:extLst>
              </a:tr>
              <a:tr h="1329553">
                <a:tc>
                  <a:txBody>
                    <a:bodyPr/>
                    <a:lstStyle/>
                    <a:p>
                      <a:pPr algn="just">
                        <a:lnSpc>
                          <a:spcPct val="107000"/>
                        </a:lnSpc>
                        <a:spcAft>
                          <a:spcPts val="800"/>
                        </a:spcAft>
                      </a:pPr>
                      <a:r>
                        <a:rPr lang="en-US" sz="1100">
                          <a:effectLst/>
                        </a:rPr>
                        <a:t>Olutayo</a:t>
                      </a:r>
                      <a:endParaRPr lang="en-GB" sz="1100">
                        <a:effectLst/>
                      </a:endParaRPr>
                    </a:p>
                    <a:p>
                      <a:pPr algn="just">
                        <a:lnSpc>
                          <a:spcPct val="107000"/>
                        </a:lnSpc>
                        <a:spcAft>
                          <a:spcPts val="800"/>
                        </a:spcAft>
                      </a:pPr>
                      <a:r>
                        <a:rPr lang="en-US" sz="1100">
                          <a:effectLst/>
                        </a:rPr>
                        <a:t>Oladeinbo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oladeinboolutayo@yahoo.com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UK</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Teesside</a:t>
                      </a:r>
                      <a:endParaRPr lang="en-GB" sz="1100">
                        <a:effectLst/>
                      </a:endParaRPr>
                    </a:p>
                    <a:p>
                      <a:pPr algn="just">
                        <a:lnSpc>
                          <a:spcPct val="107000"/>
                        </a:lnSpc>
                        <a:spcAft>
                          <a:spcPts val="800"/>
                        </a:spcAft>
                      </a:pPr>
                      <a:r>
                        <a:rPr lang="en-US" sz="1100">
                          <a:effectLst/>
                        </a:rPr>
                        <a:t>University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dirty="0">
                          <a:effectLst/>
                        </a:rPr>
                        <a:t>Data Science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2484045"/>
                  </a:ext>
                </a:extLst>
              </a:tr>
            </a:tbl>
          </a:graphicData>
        </a:graphic>
      </p:graphicFrame>
    </p:spTree>
    <p:extLst>
      <p:ext uri="{BB962C8B-B14F-4D97-AF65-F5344CB8AC3E}">
        <p14:creationId xmlns:p14="http://schemas.microsoft.com/office/powerpoint/2010/main" val="2503892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965200" y="1567843"/>
            <a:ext cx="3712224" cy="3714496"/>
          </a:xfrm>
        </p:spPr>
        <p:txBody>
          <a:bodyPr vert="horz" lIns="91440" tIns="45720" rIns="91440" bIns="45720" rtlCol="0" anchor="ctr" anchorCtr="0">
            <a:normAutofit/>
          </a:bodyPr>
          <a:lstStyle/>
          <a:p>
            <a:pPr algn="l"/>
            <a:r>
              <a:rPr lang="en-US" sz="4800" kern="1200">
                <a:solidFill>
                  <a:schemeClr val="tx1"/>
                </a:solidFill>
                <a:latin typeface="+mj-lt"/>
                <a:ea typeface="+mj-ea"/>
                <a:cs typeface="+mj-cs"/>
              </a:rPr>
              <a:t/>
            </a:r>
            <a:br>
              <a:rPr lang="en-US" sz="4800" kern="1200">
                <a:solidFill>
                  <a:schemeClr val="tx1"/>
                </a:solidFill>
                <a:latin typeface="+mj-lt"/>
                <a:ea typeface="+mj-ea"/>
                <a:cs typeface="+mj-cs"/>
              </a:rPr>
            </a:br>
            <a:r>
              <a:rPr lang="en-US" sz="4800" kern="1200">
                <a:solidFill>
                  <a:schemeClr val="tx1"/>
                </a:solidFill>
                <a:latin typeface="+mj-lt"/>
                <a:ea typeface="+mj-ea"/>
                <a:cs typeface="+mj-cs"/>
              </a:rPr>
              <a:t/>
            </a:r>
            <a:br>
              <a:rPr lang="en-US" sz="4800" kern="1200">
                <a:solidFill>
                  <a:schemeClr val="tx1"/>
                </a:solidFill>
                <a:latin typeface="+mj-lt"/>
                <a:ea typeface="+mj-ea"/>
                <a:cs typeface="+mj-cs"/>
              </a:rPr>
            </a:br>
            <a:r>
              <a:rPr lang="en-US" sz="4800" kern="1200">
                <a:solidFill>
                  <a:schemeClr val="tx1"/>
                </a:solidFill>
                <a:latin typeface="+mj-lt"/>
                <a:ea typeface="+mj-ea"/>
                <a:cs typeface="+mj-cs"/>
              </a:rPr>
              <a:t/>
            </a:r>
            <a:br>
              <a:rPr lang="en-US" sz="4800" kern="1200">
                <a:solidFill>
                  <a:schemeClr val="tx1"/>
                </a:solidFill>
                <a:latin typeface="+mj-lt"/>
                <a:ea typeface="+mj-ea"/>
                <a:cs typeface="+mj-cs"/>
              </a:rPr>
            </a:br>
            <a:r>
              <a:rPr lang="en-US" sz="4800" b="1" kern="1200">
                <a:solidFill>
                  <a:schemeClr val="tx1"/>
                </a:solidFill>
                <a:latin typeface="+mj-lt"/>
                <a:ea typeface="+mj-ea"/>
                <a:cs typeface="+mj-cs"/>
              </a:rPr>
              <a:t>Agenda</a:t>
            </a:r>
          </a:p>
        </p:txBody>
      </p:sp>
      <p:grpSp>
        <p:nvGrpSpPr>
          <p:cNvPr id="11" name="Group 10">
            <a:extLst>
              <a:ext uri="{FF2B5EF4-FFF2-40B4-BE49-F238E27FC236}">
                <a16:creationId xmlns:a16="http://schemas.microsoft.com/office/drawing/2014/main" id="{2C3846A5-A498-4C9E-B4DC-13532657D71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506" y="643467"/>
            <a:ext cx="1128382" cy="847206"/>
            <a:chOff x="8183879" y="1000124"/>
            <a:chExt cx="1562267" cy="1172973"/>
          </a:xfrm>
        </p:grpSpPr>
        <p:sp>
          <p:nvSpPr>
            <p:cNvPr id="12" name="Freeform 5">
              <a:extLst>
                <a:ext uri="{FF2B5EF4-FFF2-40B4-BE49-F238E27FC236}">
                  <a16:creationId xmlns:a16="http://schemas.microsoft.com/office/drawing/2014/main" id="{8A845FC1-FE68-40DE-B785-AA0F3DBD6FB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C26048ED-7A92-4694-A168-2C6C5C0D635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5" name="Freeform: Shape 14">
            <a:extLst>
              <a:ext uri="{FF2B5EF4-FFF2-40B4-BE49-F238E27FC236}">
                <a16:creationId xmlns:a16="http://schemas.microsoft.com/office/drawing/2014/main" id="{662A3FAA-D056-4098-8115-EA61EAF068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7645" y="839534"/>
            <a:ext cx="6781601" cy="5652388"/>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a:off x="6209382" y="2096162"/>
            <a:ext cx="3894161" cy="2657858"/>
          </a:xfrm>
        </p:spPr>
        <p:txBody>
          <a:bodyPr vert="horz" lIns="91440" tIns="45720" rIns="91440" bIns="45720" rtlCol="0" anchor="ctr">
            <a:normAutofit/>
          </a:bodyPr>
          <a:lstStyle/>
          <a:p>
            <a:pPr indent="-228600" algn="l">
              <a:buFont typeface="Arial" panose="020B0604020202020204" pitchFamily="34" charset="0"/>
              <a:buChar char="•"/>
            </a:pPr>
            <a:endParaRPr lang="en-US" sz="1400" dirty="0">
              <a:solidFill>
                <a:schemeClr val="bg1"/>
              </a:solidFill>
            </a:endParaRPr>
          </a:p>
          <a:p>
            <a:pPr algn="l"/>
            <a:r>
              <a:rPr lang="en-US" sz="1400" dirty="0">
                <a:solidFill>
                  <a:schemeClr val="bg1"/>
                </a:solidFill>
              </a:rPr>
              <a:t>        </a:t>
            </a:r>
          </a:p>
          <a:p>
            <a:pPr indent="-228600" algn="l">
              <a:buFont typeface="Arial" panose="020B0604020202020204" pitchFamily="34" charset="0"/>
              <a:buChar char="•"/>
            </a:pPr>
            <a:r>
              <a:rPr lang="en-US" sz="1400" dirty="0">
                <a:solidFill>
                  <a:schemeClr val="bg1"/>
                </a:solidFill>
              </a:rPr>
              <a:t>         Executive Summary</a:t>
            </a:r>
          </a:p>
          <a:p>
            <a:pPr lvl="1" indent="-228600" algn="l">
              <a:buFont typeface="Arial" panose="020B0604020202020204" pitchFamily="34" charset="0"/>
              <a:buChar char="•"/>
            </a:pPr>
            <a:r>
              <a:rPr lang="en-US" sz="1000" dirty="0">
                <a:solidFill>
                  <a:schemeClr val="bg1"/>
                </a:solidFill>
              </a:rPr>
              <a:t>         Problem Statement</a:t>
            </a:r>
          </a:p>
          <a:p>
            <a:pPr lvl="1" indent="-228600" algn="l">
              <a:buFont typeface="Arial" panose="020B0604020202020204" pitchFamily="34" charset="0"/>
              <a:buChar char="•"/>
            </a:pPr>
            <a:r>
              <a:rPr lang="en-US" sz="1000" dirty="0">
                <a:solidFill>
                  <a:schemeClr val="bg1"/>
                </a:solidFill>
              </a:rPr>
              <a:t>         Objectives</a:t>
            </a:r>
          </a:p>
          <a:p>
            <a:pPr lvl="1" indent="-228600" algn="l">
              <a:buFont typeface="Arial" panose="020B0604020202020204" pitchFamily="34" charset="0"/>
              <a:buChar char="•"/>
            </a:pPr>
            <a:r>
              <a:rPr lang="en-US" sz="1000" dirty="0">
                <a:solidFill>
                  <a:schemeClr val="bg1"/>
                </a:solidFill>
              </a:rPr>
              <a:t>         Approach</a:t>
            </a:r>
          </a:p>
          <a:p>
            <a:pPr indent="-228600" algn="l">
              <a:buFont typeface="Arial" panose="020B0604020202020204" pitchFamily="34" charset="0"/>
              <a:buChar char="•"/>
            </a:pPr>
            <a:r>
              <a:rPr lang="en-US" sz="1400" dirty="0">
                <a:solidFill>
                  <a:schemeClr val="bg1"/>
                </a:solidFill>
              </a:rPr>
              <a:t>         EDA</a:t>
            </a:r>
          </a:p>
          <a:p>
            <a:pPr indent="-228600" algn="l">
              <a:buFont typeface="Arial" panose="020B0604020202020204" pitchFamily="34" charset="0"/>
              <a:buChar char="•"/>
            </a:pPr>
            <a:r>
              <a:rPr lang="en-US" sz="1400" dirty="0">
                <a:solidFill>
                  <a:schemeClr val="bg1"/>
                </a:solidFill>
              </a:rPr>
              <a:t>         EDA Summary</a:t>
            </a:r>
          </a:p>
          <a:p>
            <a:pPr indent="-228600" algn="l">
              <a:buFont typeface="Arial" panose="020B0604020202020204" pitchFamily="34" charset="0"/>
              <a:buChar char="•"/>
            </a:pPr>
            <a:r>
              <a:rPr lang="en-US" sz="1400" dirty="0">
                <a:solidFill>
                  <a:schemeClr val="bg1"/>
                </a:solidFill>
              </a:rPr>
              <a:t>Proposed modeling technique</a:t>
            </a:r>
          </a:p>
          <a:p>
            <a:pPr algn="l"/>
            <a:endParaRPr lang="en-US" sz="1400" dirty="0">
              <a:solidFill>
                <a:schemeClr val="bg1"/>
              </a:solidFill>
            </a:endParaRPr>
          </a:p>
          <a:p>
            <a:pPr indent="-228600" algn="l">
              <a:buFont typeface="Arial" panose="020B0604020202020204" pitchFamily="34" charset="0"/>
              <a:buChar char="•"/>
            </a:pPr>
            <a:endParaRPr lang="en-US" sz="1400" dirty="0">
              <a:solidFill>
                <a:schemeClr val="bg1"/>
              </a:solidFill>
            </a:endParaRPr>
          </a:p>
          <a:p>
            <a:pPr indent="-228600" algn="l">
              <a:buFont typeface="Arial" panose="020B0604020202020204" pitchFamily="34" charset="0"/>
              <a:buChar char="•"/>
            </a:pPr>
            <a:endParaRPr lang="en-US" sz="1400" dirty="0">
              <a:solidFill>
                <a:schemeClr val="bg1"/>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3CD251C-A887-4D2F-925B-FC09719853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3B2069EE-A08E-44F0-B3F9-3CF8CC2DCA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767290" y="1289146"/>
            <a:ext cx="4153626" cy="4279709"/>
          </a:xfrm>
        </p:spPr>
        <p:txBody>
          <a:bodyPr vert="horz" lIns="91440" tIns="45720" rIns="91440" bIns="45720" rtlCol="0" anchor="ctr" anchorCtr="0">
            <a:normAutofit/>
          </a:bodyPr>
          <a:lstStyle/>
          <a:p>
            <a:pPr algn="r"/>
            <a:r>
              <a:rPr lang="en-US" sz="5400" kern="1200">
                <a:solidFill>
                  <a:schemeClr val="bg1"/>
                </a:solidFill>
                <a:latin typeface="+mj-lt"/>
                <a:ea typeface="+mj-ea"/>
                <a:cs typeface="+mj-cs"/>
              </a:rPr>
              <a:t/>
            </a:r>
            <a:br>
              <a:rPr lang="en-US" sz="5400" kern="1200">
                <a:solidFill>
                  <a:schemeClr val="bg1"/>
                </a:solidFill>
                <a:latin typeface="+mj-lt"/>
                <a:ea typeface="+mj-ea"/>
                <a:cs typeface="+mj-cs"/>
              </a:rPr>
            </a:br>
            <a:r>
              <a:rPr lang="en-US" sz="5400" kern="1200">
                <a:solidFill>
                  <a:schemeClr val="bg1"/>
                </a:solidFill>
                <a:latin typeface="+mj-lt"/>
                <a:ea typeface="+mj-ea"/>
                <a:cs typeface="+mj-cs"/>
              </a:rPr>
              <a:t/>
            </a:r>
            <a:br>
              <a:rPr lang="en-US" sz="5400" kern="1200">
                <a:solidFill>
                  <a:schemeClr val="bg1"/>
                </a:solidFill>
                <a:latin typeface="+mj-lt"/>
                <a:ea typeface="+mj-ea"/>
                <a:cs typeface="+mj-cs"/>
              </a:rPr>
            </a:br>
            <a:r>
              <a:rPr lang="en-US" sz="5400" kern="1200">
                <a:solidFill>
                  <a:schemeClr val="bg1"/>
                </a:solidFill>
                <a:latin typeface="+mj-lt"/>
                <a:ea typeface="+mj-ea"/>
                <a:cs typeface="+mj-cs"/>
              </a:rPr>
              <a:t/>
            </a:r>
            <a:br>
              <a:rPr lang="en-US" sz="5400" kern="1200">
                <a:solidFill>
                  <a:schemeClr val="bg1"/>
                </a:solidFill>
                <a:latin typeface="+mj-lt"/>
                <a:ea typeface="+mj-ea"/>
                <a:cs typeface="+mj-cs"/>
              </a:rPr>
            </a:br>
            <a:r>
              <a:rPr lang="en-US" sz="5400" b="1" kern="1200">
                <a:solidFill>
                  <a:schemeClr val="bg1"/>
                </a:solidFill>
                <a:latin typeface="+mj-lt"/>
                <a:ea typeface="+mj-ea"/>
                <a:cs typeface="+mj-cs"/>
              </a:rPr>
              <a:t>Executive Summary</a:t>
            </a:r>
          </a:p>
        </p:txBody>
      </p:sp>
      <p:grpSp>
        <p:nvGrpSpPr>
          <p:cNvPr id="27" name="Group 26">
            <a:extLst>
              <a:ext uri="{FF2B5EF4-FFF2-40B4-BE49-F238E27FC236}">
                <a16:creationId xmlns:a16="http://schemas.microsoft.com/office/drawing/2014/main" id="{E12BF2FB-8A96-4B53-86A0-04755C545EB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28"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9"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a:off x="6514140" y="1219200"/>
            <a:ext cx="5105205" cy="5638342"/>
          </a:xfrm>
        </p:spPr>
        <p:txBody>
          <a:bodyPr vert="horz" lIns="91440" tIns="45720" rIns="91440" bIns="45720" rtlCol="0" anchor="ctr">
            <a:noAutofit/>
          </a:bodyPr>
          <a:lstStyle/>
          <a:p>
            <a:pPr indent="-228600" algn="l">
              <a:buFont typeface="Arial" panose="020B0604020202020204" pitchFamily="34" charset="0"/>
              <a:buChar char="•"/>
            </a:pPr>
            <a:endParaRPr lang="en-US" sz="1400" b="1" dirty="0"/>
          </a:p>
          <a:p>
            <a:pPr algn="l"/>
            <a:r>
              <a:rPr lang="en-US" sz="1400" b="1" i="0" dirty="0">
                <a:effectLst/>
              </a:rPr>
              <a:t>Problem statement</a:t>
            </a:r>
          </a:p>
          <a:p>
            <a:pPr indent="-228600" algn="l">
              <a:buFont typeface="Arial" panose="020B0604020202020204" pitchFamily="34" charset="0"/>
              <a:buChar char="•"/>
            </a:pPr>
            <a:r>
              <a:rPr lang="en-US" sz="1400" b="0" i="0" dirty="0">
                <a:effectLst/>
              </a:rPr>
              <a:t>One of the challenge for all Pharmaceutical companies is to understand the persistency of drugs as per the physician prescription. To solve this problem ABC pharma company would like the process </a:t>
            </a:r>
            <a:r>
              <a:rPr lang="en-US" sz="1400" dirty="0"/>
              <a:t>A</a:t>
            </a:r>
            <a:r>
              <a:rPr lang="en-US" sz="1400" b="0" i="0" dirty="0">
                <a:effectLst/>
              </a:rPr>
              <a:t>utomated.</a:t>
            </a:r>
          </a:p>
          <a:p>
            <a:pPr indent="-228600" algn="l">
              <a:buFont typeface="Arial" panose="020B0604020202020204" pitchFamily="34" charset="0"/>
              <a:buChar char="•"/>
            </a:pPr>
            <a:endParaRPr lang="en-US" sz="1400" dirty="0"/>
          </a:p>
          <a:p>
            <a:pPr algn="l"/>
            <a:r>
              <a:rPr lang="en-US" sz="1400" b="1" dirty="0"/>
              <a:t>Objectives</a:t>
            </a:r>
          </a:p>
          <a:p>
            <a:pPr indent="-228600" algn="l">
              <a:buFont typeface="Arial" panose="020B0604020202020204" pitchFamily="34" charset="0"/>
              <a:buChar char="•"/>
            </a:pPr>
            <a:r>
              <a:rPr lang="en-US" sz="1400" dirty="0"/>
              <a:t>The overall aim of the analysis part of the project is to provide insights into factors that impact the persistency of drugs, which afterwards will lay the foundation on building a suitable classification model</a:t>
            </a:r>
            <a:r>
              <a:rPr lang="en-GB" sz="1400" dirty="0"/>
              <a:t> and also propose some modelling technique to be used. </a:t>
            </a:r>
            <a:endParaRPr lang="en-US" sz="1400" dirty="0"/>
          </a:p>
          <a:p>
            <a:pPr algn="l"/>
            <a:r>
              <a:rPr lang="en-US" sz="1400" b="1" dirty="0"/>
              <a:t>Approach</a:t>
            </a:r>
          </a:p>
          <a:p>
            <a:pPr marL="342900" indent="-228600" algn="l">
              <a:buFont typeface="Arial" panose="020B0604020202020204" pitchFamily="34" charset="0"/>
              <a:buChar char="•"/>
            </a:pPr>
            <a:r>
              <a:rPr lang="en-US" sz="1400" dirty="0"/>
              <a:t>Understanding the dataset</a:t>
            </a:r>
          </a:p>
          <a:p>
            <a:pPr marL="342900" indent="-228600" algn="l">
              <a:buFont typeface="Arial" panose="020B0604020202020204" pitchFamily="34" charset="0"/>
              <a:buChar char="•"/>
            </a:pPr>
            <a:r>
              <a:rPr lang="en-US" sz="1400" dirty="0"/>
              <a:t>Identifying the most impactful factors</a:t>
            </a:r>
          </a:p>
          <a:p>
            <a:pPr marL="342900" indent="-228600" algn="l">
              <a:buFont typeface="Arial" panose="020B0604020202020204" pitchFamily="34" charset="0"/>
              <a:buChar char="•"/>
            </a:pPr>
            <a:r>
              <a:rPr lang="en-US" sz="1400" dirty="0"/>
              <a:t>Making recommendations.</a:t>
            </a:r>
          </a:p>
          <a:p>
            <a:pPr marL="342900" indent="-228600" algn="l">
              <a:buFont typeface="Arial" panose="020B0604020202020204" pitchFamily="34" charset="0"/>
              <a:buChar char="•"/>
            </a:pPr>
            <a:r>
              <a:rPr lang="en-US" sz="1400" dirty="0"/>
              <a:t>Proposed modeling technique</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349569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68AF5748-FED8-45BA-8631-26D1D10F32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ubtitle 2">
            <a:extLst>
              <a:ext uri="{FF2B5EF4-FFF2-40B4-BE49-F238E27FC236}">
                <a16:creationId xmlns:a16="http://schemas.microsoft.com/office/drawing/2014/main" id="{0657FE5D-93F1-97F1-3AE5-2CDD1F7699BF}"/>
              </a:ext>
            </a:extLst>
          </p:cNvPr>
          <p:cNvSpPr>
            <a:spLocks noGrp="1"/>
          </p:cNvSpPr>
          <p:nvPr>
            <p:ph type="subTitle" idx="1"/>
          </p:nvPr>
        </p:nvSpPr>
        <p:spPr>
          <a:xfrm>
            <a:off x="481029" y="4869539"/>
            <a:ext cx="4861438" cy="994232"/>
          </a:xfrm>
        </p:spPr>
        <p:txBody>
          <a:bodyPr vert="horz" lIns="91440" tIns="45720" rIns="91440" bIns="45720" rtlCol="0">
            <a:normAutofit/>
          </a:bodyPr>
          <a:lstStyle/>
          <a:p>
            <a:pPr marL="342900" indent="-342900" algn="l">
              <a:buFont typeface="Arial" panose="020B0604020202020204" pitchFamily="34" charset="0"/>
              <a:buChar char="•"/>
            </a:pPr>
            <a:r>
              <a:rPr lang="en-GB" dirty="0"/>
              <a:t>The dataset contains 3424 rows and 69 columns. </a:t>
            </a:r>
            <a:endParaRPr lang="en-US" sz="2000" b="1" dirty="0"/>
          </a:p>
        </p:txBody>
      </p:sp>
      <p:sp>
        <p:nvSpPr>
          <p:cNvPr id="54" name="Rectangle 53">
            <a:extLst>
              <a:ext uri="{FF2B5EF4-FFF2-40B4-BE49-F238E27FC236}">
                <a16:creationId xmlns:a16="http://schemas.microsoft.com/office/drawing/2014/main" id="{AF2F604E-43BE-4DC3-B983-E071523364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2" name="TextBox 1">
            <a:extLst>
              <a:ext uri="{FF2B5EF4-FFF2-40B4-BE49-F238E27FC236}">
                <a16:creationId xmlns:a16="http://schemas.microsoft.com/office/drawing/2014/main" id="{FB625CF6-55E8-1395-409A-C5D0BE1F0773}"/>
              </a:ext>
            </a:extLst>
          </p:cNvPr>
          <p:cNvSpPr txBox="1"/>
          <p:nvPr/>
        </p:nvSpPr>
        <p:spPr>
          <a:xfrm>
            <a:off x="1422400" y="101600"/>
            <a:ext cx="9698182" cy="369332"/>
          </a:xfrm>
          <a:prstGeom prst="rect">
            <a:avLst/>
          </a:prstGeom>
          <a:noFill/>
        </p:spPr>
        <p:txBody>
          <a:bodyPr wrap="square" rtlCol="0">
            <a:spAutoFit/>
          </a:bodyPr>
          <a:lstStyle/>
          <a:p>
            <a:pPr algn="ctr"/>
            <a:r>
              <a:rPr lang="en-GB" dirty="0"/>
              <a:t>Data Understanding</a:t>
            </a:r>
          </a:p>
        </p:txBody>
      </p:sp>
      <p:pic>
        <p:nvPicPr>
          <p:cNvPr id="5" name="Picture 4">
            <a:extLst>
              <a:ext uri="{FF2B5EF4-FFF2-40B4-BE49-F238E27FC236}">
                <a16:creationId xmlns:a16="http://schemas.microsoft.com/office/drawing/2014/main" id="{EFF145F1-F73D-439D-34C9-CA00F305063E}"/>
              </a:ext>
            </a:extLst>
          </p:cNvPr>
          <p:cNvPicPr>
            <a:picLocks noChangeAspect="1"/>
          </p:cNvPicPr>
          <p:nvPr/>
        </p:nvPicPr>
        <p:blipFill>
          <a:blip r:embed="rId3"/>
          <a:stretch>
            <a:fillRect/>
          </a:stretch>
        </p:blipFill>
        <p:spPr>
          <a:xfrm>
            <a:off x="371910" y="465187"/>
            <a:ext cx="6746454" cy="2299696"/>
          </a:xfrm>
          <a:prstGeom prst="rect">
            <a:avLst/>
          </a:prstGeom>
        </p:spPr>
      </p:pic>
      <p:graphicFrame>
        <p:nvGraphicFramePr>
          <p:cNvPr id="7" name="Table 6">
            <a:extLst>
              <a:ext uri="{FF2B5EF4-FFF2-40B4-BE49-F238E27FC236}">
                <a16:creationId xmlns:a16="http://schemas.microsoft.com/office/drawing/2014/main" id="{2FD46662-03A1-959C-01E8-72FC0E5625EB}"/>
              </a:ext>
            </a:extLst>
          </p:cNvPr>
          <p:cNvGraphicFramePr>
            <a:graphicFrameLocks noGrp="1"/>
          </p:cNvGraphicFramePr>
          <p:nvPr>
            <p:extLst>
              <p:ext uri="{D42A27DB-BD31-4B8C-83A1-F6EECF244321}">
                <p14:modId xmlns:p14="http://schemas.microsoft.com/office/powerpoint/2010/main" val="862223800"/>
              </p:ext>
            </p:extLst>
          </p:nvPr>
        </p:nvGraphicFramePr>
        <p:xfrm>
          <a:off x="7118363" y="501763"/>
          <a:ext cx="4592606" cy="6335115"/>
        </p:xfrm>
        <a:graphic>
          <a:graphicData uri="http://schemas.openxmlformats.org/drawingml/2006/table">
            <a:tbl>
              <a:tblPr/>
              <a:tblGrid>
                <a:gridCol w="901968">
                  <a:extLst>
                    <a:ext uri="{9D8B030D-6E8A-4147-A177-3AD203B41FA5}">
                      <a16:colId xmlns:a16="http://schemas.microsoft.com/office/drawing/2014/main" val="640103099"/>
                    </a:ext>
                  </a:extLst>
                </a:gridCol>
                <a:gridCol w="1845319">
                  <a:extLst>
                    <a:ext uri="{9D8B030D-6E8A-4147-A177-3AD203B41FA5}">
                      <a16:colId xmlns:a16="http://schemas.microsoft.com/office/drawing/2014/main" val="1152106729"/>
                    </a:ext>
                  </a:extLst>
                </a:gridCol>
                <a:gridCol w="1845319">
                  <a:extLst>
                    <a:ext uri="{9D8B030D-6E8A-4147-A177-3AD203B41FA5}">
                      <a16:colId xmlns:a16="http://schemas.microsoft.com/office/drawing/2014/main" val="2548493570"/>
                    </a:ext>
                  </a:extLst>
                </a:gridCol>
              </a:tblGrid>
              <a:tr h="93284">
                <a:tc>
                  <a:txBody>
                    <a:bodyPr/>
                    <a:lstStyle/>
                    <a:p>
                      <a:r>
                        <a:rPr lang="en-GB" sz="600">
                          <a:effectLst/>
                        </a:rPr>
                        <a:t>Bucket</a:t>
                      </a:r>
                    </a:p>
                  </a:txBody>
                  <a:tcPr marL="2102" marR="2102" marT="2102" marB="2102" anchor="ctr">
                    <a:lnL>
                      <a:noFill/>
                    </a:lnL>
                    <a:lnR>
                      <a:noFill/>
                    </a:lnR>
                    <a:lnT>
                      <a:noFill/>
                    </a:lnT>
                    <a:lnB>
                      <a:noFill/>
                    </a:lnB>
                    <a:solidFill>
                      <a:srgbClr val="FFFFFF"/>
                    </a:solidFill>
                  </a:tcPr>
                </a:tc>
                <a:tc>
                  <a:txBody>
                    <a:bodyPr/>
                    <a:lstStyle/>
                    <a:p>
                      <a:r>
                        <a:rPr lang="en-GB" sz="600">
                          <a:effectLst/>
                        </a:rPr>
                        <a:t>Variable</a:t>
                      </a:r>
                    </a:p>
                  </a:txBody>
                  <a:tcPr marL="2102" marR="2102" marT="2102" marB="2102" anchor="ctr">
                    <a:lnL>
                      <a:noFill/>
                    </a:lnL>
                    <a:lnR>
                      <a:noFill/>
                    </a:lnR>
                    <a:lnT>
                      <a:noFill/>
                    </a:lnT>
                    <a:lnB>
                      <a:noFill/>
                    </a:lnB>
                    <a:solidFill>
                      <a:srgbClr val="FFFFFF"/>
                    </a:solidFill>
                  </a:tcPr>
                </a:tc>
                <a:tc>
                  <a:txBody>
                    <a:bodyPr/>
                    <a:lstStyle/>
                    <a:p>
                      <a:r>
                        <a:rPr lang="en-GB" sz="600">
                          <a:effectLst/>
                        </a:rPr>
                        <a:t>Variable Description</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3998982369"/>
                  </a:ext>
                </a:extLst>
              </a:tr>
              <a:tr h="93284">
                <a:tc>
                  <a:txBody>
                    <a:bodyPr/>
                    <a:lstStyle/>
                    <a:p>
                      <a:r>
                        <a:rPr lang="en-GB" sz="600">
                          <a:effectLst/>
                        </a:rPr>
                        <a:t>Unique Row Id</a:t>
                      </a:r>
                    </a:p>
                  </a:txBody>
                  <a:tcPr marL="2102" marR="2102" marT="2102" marB="2102" anchor="ctr">
                    <a:lnL>
                      <a:noFill/>
                    </a:lnL>
                    <a:lnR>
                      <a:noFill/>
                    </a:lnR>
                    <a:lnT>
                      <a:noFill/>
                    </a:lnT>
                    <a:lnB>
                      <a:noFill/>
                    </a:lnB>
                    <a:solidFill>
                      <a:srgbClr val="FFFFFF"/>
                    </a:solidFill>
                  </a:tcPr>
                </a:tc>
                <a:tc>
                  <a:txBody>
                    <a:bodyPr/>
                    <a:lstStyle/>
                    <a:p>
                      <a:r>
                        <a:rPr lang="en-GB" sz="600">
                          <a:effectLst/>
                        </a:rPr>
                        <a:t>Patient ID</a:t>
                      </a:r>
                    </a:p>
                  </a:txBody>
                  <a:tcPr marL="2102" marR="2102" marT="2102" marB="2102" anchor="ctr">
                    <a:lnL>
                      <a:noFill/>
                    </a:lnL>
                    <a:lnR>
                      <a:noFill/>
                    </a:lnR>
                    <a:lnT>
                      <a:noFill/>
                    </a:lnT>
                    <a:lnB>
                      <a:noFill/>
                    </a:lnB>
                    <a:solidFill>
                      <a:srgbClr val="FFFFFF"/>
                    </a:solidFill>
                  </a:tcPr>
                </a:tc>
                <a:tc>
                  <a:txBody>
                    <a:bodyPr/>
                    <a:lstStyle/>
                    <a:p>
                      <a:r>
                        <a:rPr lang="en-GB" sz="600">
                          <a:effectLst/>
                        </a:rPr>
                        <a:t>Unique ID of each patient</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739776011"/>
                  </a:ext>
                </a:extLst>
              </a:tr>
              <a:tr h="177815">
                <a:tc>
                  <a:txBody>
                    <a:bodyPr/>
                    <a:lstStyle/>
                    <a:p>
                      <a:r>
                        <a:rPr lang="en-GB" sz="600">
                          <a:effectLst/>
                        </a:rPr>
                        <a:t>Target Variable</a:t>
                      </a:r>
                    </a:p>
                  </a:txBody>
                  <a:tcPr marL="2102" marR="2102" marT="2102" marB="2102" anchor="ctr">
                    <a:lnL>
                      <a:noFill/>
                    </a:lnL>
                    <a:lnR>
                      <a:noFill/>
                    </a:lnR>
                    <a:lnT>
                      <a:noFill/>
                    </a:lnT>
                    <a:lnB>
                      <a:noFill/>
                    </a:lnB>
                    <a:solidFill>
                      <a:srgbClr val="FFFFFF"/>
                    </a:solidFill>
                  </a:tcPr>
                </a:tc>
                <a:tc>
                  <a:txBody>
                    <a:bodyPr/>
                    <a:lstStyle/>
                    <a:p>
                      <a:r>
                        <a:rPr lang="en-GB" sz="600">
                          <a:effectLst/>
                        </a:rPr>
                        <a:t>Persistency_Flag</a:t>
                      </a:r>
                    </a:p>
                  </a:txBody>
                  <a:tcPr marL="2102" marR="2102" marT="2102" marB="2102" anchor="ctr">
                    <a:lnL>
                      <a:noFill/>
                    </a:lnL>
                    <a:lnR>
                      <a:noFill/>
                    </a:lnR>
                    <a:lnT>
                      <a:noFill/>
                    </a:lnT>
                    <a:lnB>
                      <a:noFill/>
                    </a:lnB>
                    <a:solidFill>
                      <a:srgbClr val="FFFFFF"/>
                    </a:solidFill>
                  </a:tcPr>
                </a:tc>
                <a:tc>
                  <a:txBody>
                    <a:bodyPr/>
                    <a:lstStyle/>
                    <a:p>
                      <a:r>
                        <a:rPr lang="en-GB" sz="600">
                          <a:effectLst/>
                        </a:rPr>
                        <a:t>Flag indicating if a patient was persistent or not</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2694890343"/>
                  </a:ext>
                </a:extLst>
              </a:tr>
              <a:tr h="93284">
                <a:tc rowSpan="6">
                  <a:txBody>
                    <a:bodyPr/>
                    <a:lstStyle/>
                    <a:p>
                      <a:r>
                        <a:rPr lang="en-GB" sz="600">
                          <a:effectLst/>
                        </a:rPr>
                        <a:t>Demographics</a:t>
                      </a:r>
                    </a:p>
                  </a:txBody>
                  <a:tcPr marL="2102" marR="2102" marT="2102" marB="2102" anchor="ctr">
                    <a:lnL>
                      <a:noFill/>
                    </a:lnL>
                    <a:lnR>
                      <a:noFill/>
                    </a:lnR>
                    <a:lnT>
                      <a:noFill/>
                    </a:lnT>
                    <a:lnB>
                      <a:noFill/>
                    </a:lnB>
                    <a:solidFill>
                      <a:srgbClr val="FFFFFF"/>
                    </a:solidFill>
                  </a:tcPr>
                </a:tc>
                <a:tc>
                  <a:txBody>
                    <a:bodyPr/>
                    <a:lstStyle/>
                    <a:p>
                      <a:r>
                        <a:rPr lang="en-GB" sz="600">
                          <a:effectLst/>
                        </a:rPr>
                        <a:t>Age</a:t>
                      </a:r>
                    </a:p>
                  </a:txBody>
                  <a:tcPr marL="2102" marR="2102" marT="2102" marB="2102" anchor="ctr">
                    <a:lnL>
                      <a:noFill/>
                    </a:lnL>
                    <a:lnR>
                      <a:noFill/>
                    </a:lnR>
                    <a:lnT>
                      <a:noFill/>
                    </a:lnT>
                    <a:lnB>
                      <a:noFill/>
                    </a:lnB>
                    <a:solidFill>
                      <a:srgbClr val="FFFFFF"/>
                    </a:solidFill>
                  </a:tcPr>
                </a:tc>
                <a:tc>
                  <a:txBody>
                    <a:bodyPr/>
                    <a:lstStyle/>
                    <a:p>
                      <a:r>
                        <a:rPr lang="en-GB" sz="600">
                          <a:effectLst/>
                        </a:rPr>
                        <a:t>Age of the patient during their therapy</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2892999640"/>
                  </a:ext>
                </a:extLst>
              </a:tr>
              <a:tr h="93284">
                <a:tc vMerge="1">
                  <a:txBody>
                    <a:bodyPr/>
                    <a:lstStyle/>
                    <a:p>
                      <a:endParaRPr lang="en-GB"/>
                    </a:p>
                  </a:txBody>
                  <a:tcPr/>
                </a:tc>
                <a:tc>
                  <a:txBody>
                    <a:bodyPr/>
                    <a:lstStyle/>
                    <a:p>
                      <a:r>
                        <a:rPr lang="en-GB" sz="600">
                          <a:effectLst/>
                        </a:rPr>
                        <a:t>Race</a:t>
                      </a:r>
                    </a:p>
                  </a:txBody>
                  <a:tcPr marL="2102" marR="2102" marT="2102" marB="2102" anchor="ctr">
                    <a:lnL>
                      <a:noFill/>
                    </a:lnL>
                    <a:lnR>
                      <a:noFill/>
                    </a:lnR>
                    <a:lnT>
                      <a:noFill/>
                    </a:lnT>
                    <a:lnB>
                      <a:noFill/>
                    </a:lnB>
                    <a:solidFill>
                      <a:srgbClr val="FFFFFF"/>
                    </a:solidFill>
                  </a:tcPr>
                </a:tc>
                <a:tc>
                  <a:txBody>
                    <a:bodyPr/>
                    <a:lstStyle/>
                    <a:p>
                      <a:r>
                        <a:rPr lang="en-GB" sz="600">
                          <a:effectLst/>
                        </a:rPr>
                        <a:t>Race of the patient from the patient table</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1481891686"/>
                  </a:ext>
                </a:extLst>
              </a:tr>
              <a:tr h="93284">
                <a:tc vMerge="1">
                  <a:txBody>
                    <a:bodyPr/>
                    <a:lstStyle/>
                    <a:p>
                      <a:endParaRPr lang="en-GB"/>
                    </a:p>
                  </a:txBody>
                  <a:tcPr/>
                </a:tc>
                <a:tc>
                  <a:txBody>
                    <a:bodyPr/>
                    <a:lstStyle/>
                    <a:p>
                      <a:r>
                        <a:rPr lang="en-GB" sz="600">
                          <a:effectLst/>
                        </a:rPr>
                        <a:t>Region</a:t>
                      </a:r>
                    </a:p>
                  </a:txBody>
                  <a:tcPr marL="2102" marR="2102" marT="2102" marB="2102" anchor="ctr">
                    <a:lnL>
                      <a:noFill/>
                    </a:lnL>
                    <a:lnR>
                      <a:noFill/>
                    </a:lnR>
                    <a:lnT>
                      <a:noFill/>
                    </a:lnT>
                    <a:lnB>
                      <a:noFill/>
                    </a:lnB>
                    <a:solidFill>
                      <a:srgbClr val="FFFFFF"/>
                    </a:solidFill>
                  </a:tcPr>
                </a:tc>
                <a:tc>
                  <a:txBody>
                    <a:bodyPr/>
                    <a:lstStyle/>
                    <a:p>
                      <a:r>
                        <a:rPr lang="en-GB" sz="600">
                          <a:effectLst/>
                        </a:rPr>
                        <a:t>Region of the patient from the patient table</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2645094101"/>
                  </a:ext>
                </a:extLst>
              </a:tr>
              <a:tr h="177815">
                <a:tc vMerge="1">
                  <a:txBody>
                    <a:bodyPr/>
                    <a:lstStyle/>
                    <a:p>
                      <a:endParaRPr lang="en-GB"/>
                    </a:p>
                  </a:txBody>
                  <a:tcPr/>
                </a:tc>
                <a:tc>
                  <a:txBody>
                    <a:bodyPr/>
                    <a:lstStyle/>
                    <a:p>
                      <a:r>
                        <a:rPr lang="en-GB" sz="600" dirty="0">
                          <a:effectLst/>
                        </a:rPr>
                        <a:t>Ethnicity</a:t>
                      </a:r>
                    </a:p>
                  </a:txBody>
                  <a:tcPr marL="2102" marR="2102" marT="2102" marB="2102" anchor="ctr">
                    <a:lnL>
                      <a:noFill/>
                    </a:lnL>
                    <a:lnR>
                      <a:noFill/>
                    </a:lnR>
                    <a:lnT>
                      <a:noFill/>
                    </a:lnT>
                    <a:lnB>
                      <a:noFill/>
                    </a:lnB>
                    <a:solidFill>
                      <a:srgbClr val="FFFFFF"/>
                    </a:solidFill>
                  </a:tcPr>
                </a:tc>
                <a:tc>
                  <a:txBody>
                    <a:bodyPr/>
                    <a:lstStyle/>
                    <a:p>
                      <a:r>
                        <a:rPr lang="en-GB" sz="600">
                          <a:effectLst/>
                        </a:rPr>
                        <a:t>Ethnicity of the patient from the patient table</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152039028"/>
                  </a:ext>
                </a:extLst>
              </a:tr>
              <a:tr h="93284">
                <a:tc vMerge="1">
                  <a:txBody>
                    <a:bodyPr/>
                    <a:lstStyle/>
                    <a:p>
                      <a:endParaRPr lang="en-GB"/>
                    </a:p>
                  </a:txBody>
                  <a:tcPr/>
                </a:tc>
                <a:tc>
                  <a:txBody>
                    <a:bodyPr/>
                    <a:lstStyle/>
                    <a:p>
                      <a:r>
                        <a:rPr lang="en-GB" sz="600">
                          <a:effectLst/>
                        </a:rPr>
                        <a:t>Gender</a:t>
                      </a:r>
                    </a:p>
                  </a:txBody>
                  <a:tcPr marL="2102" marR="2102" marT="2102" marB="2102" anchor="ctr">
                    <a:lnL>
                      <a:noFill/>
                    </a:lnL>
                    <a:lnR>
                      <a:noFill/>
                    </a:lnR>
                    <a:lnT>
                      <a:noFill/>
                    </a:lnT>
                    <a:lnB>
                      <a:noFill/>
                    </a:lnB>
                    <a:solidFill>
                      <a:srgbClr val="FFFFFF"/>
                    </a:solidFill>
                  </a:tcPr>
                </a:tc>
                <a:tc>
                  <a:txBody>
                    <a:bodyPr/>
                    <a:lstStyle/>
                    <a:p>
                      <a:r>
                        <a:rPr lang="en-GB" sz="600">
                          <a:effectLst/>
                        </a:rPr>
                        <a:t>Gender of the patient from the patient table</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1662901171"/>
                  </a:ext>
                </a:extLst>
              </a:tr>
              <a:tr h="93284">
                <a:tc vMerge="1">
                  <a:txBody>
                    <a:bodyPr/>
                    <a:lstStyle/>
                    <a:p>
                      <a:endParaRPr lang="en-GB"/>
                    </a:p>
                  </a:txBody>
                  <a:tcPr/>
                </a:tc>
                <a:tc>
                  <a:txBody>
                    <a:bodyPr/>
                    <a:lstStyle/>
                    <a:p>
                      <a:r>
                        <a:rPr lang="en-GB" sz="600">
                          <a:effectLst/>
                        </a:rPr>
                        <a:t>IDN Indicator</a:t>
                      </a:r>
                    </a:p>
                  </a:txBody>
                  <a:tcPr marL="2102" marR="2102" marT="2102" marB="2102" anchor="ctr">
                    <a:lnL>
                      <a:noFill/>
                    </a:lnL>
                    <a:lnR>
                      <a:noFill/>
                    </a:lnR>
                    <a:lnT>
                      <a:noFill/>
                    </a:lnT>
                    <a:lnB>
                      <a:noFill/>
                    </a:lnB>
                    <a:solidFill>
                      <a:srgbClr val="FFFFFF"/>
                    </a:solidFill>
                  </a:tcPr>
                </a:tc>
                <a:tc>
                  <a:txBody>
                    <a:bodyPr/>
                    <a:lstStyle/>
                    <a:p>
                      <a:r>
                        <a:rPr lang="en-GB" sz="600">
                          <a:effectLst/>
                        </a:rPr>
                        <a:t>Flag indicating patients mapped to IDN</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2900269057"/>
                  </a:ext>
                </a:extLst>
              </a:tr>
              <a:tr h="177815">
                <a:tc>
                  <a:txBody>
                    <a:bodyPr/>
                    <a:lstStyle/>
                    <a:p>
                      <a:r>
                        <a:rPr lang="en-GB" sz="600">
                          <a:effectLst/>
                        </a:rPr>
                        <a:t>Provider Attributes</a:t>
                      </a:r>
                    </a:p>
                  </a:txBody>
                  <a:tcPr marL="2102" marR="2102" marT="2102" marB="2102" anchor="ctr">
                    <a:lnL>
                      <a:noFill/>
                    </a:lnL>
                    <a:lnR>
                      <a:noFill/>
                    </a:lnR>
                    <a:lnT>
                      <a:noFill/>
                    </a:lnT>
                    <a:lnB>
                      <a:noFill/>
                    </a:lnB>
                    <a:solidFill>
                      <a:srgbClr val="FFFFFF"/>
                    </a:solidFill>
                  </a:tcPr>
                </a:tc>
                <a:tc>
                  <a:txBody>
                    <a:bodyPr/>
                    <a:lstStyle/>
                    <a:p>
                      <a:r>
                        <a:rPr lang="en-GB" sz="600">
                          <a:effectLst/>
                        </a:rPr>
                        <a:t>NTM - Physician Specialty</a:t>
                      </a:r>
                    </a:p>
                  </a:txBody>
                  <a:tcPr marL="2102" marR="2102" marT="2102" marB="2102" anchor="ctr">
                    <a:lnL>
                      <a:noFill/>
                    </a:lnL>
                    <a:lnR>
                      <a:noFill/>
                    </a:lnR>
                    <a:lnT>
                      <a:noFill/>
                    </a:lnT>
                    <a:lnB>
                      <a:noFill/>
                    </a:lnB>
                    <a:solidFill>
                      <a:srgbClr val="FFFFFF"/>
                    </a:solidFill>
                  </a:tcPr>
                </a:tc>
                <a:tc>
                  <a:txBody>
                    <a:bodyPr/>
                    <a:lstStyle/>
                    <a:p>
                      <a:r>
                        <a:rPr lang="en-GB" sz="600">
                          <a:effectLst/>
                        </a:rPr>
                        <a:t>Specialty of the HCP that prescribed the NTM Rx</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3025849902"/>
                  </a:ext>
                </a:extLst>
              </a:tr>
              <a:tr h="182469">
                <a:tc rowSpan="12">
                  <a:txBody>
                    <a:bodyPr/>
                    <a:lstStyle/>
                    <a:p>
                      <a:r>
                        <a:rPr lang="en-GB" sz="600">
                          <a:effectLst/>
                        </a:rPr>
                        <a:t>Clinical Factors</a:t>
                      </a:r>
                    </a:p>
                  </a:txBody>
                  <a:tcPr marL="2102" marR="2102" marT="2102" marB="2102" anchor="ctr">
                    <a:lnL>
                      <a:noFill/>
                    </a:lnL>
                    <a:lnR>
                      <a:noFill/>
                    </a:lnR>
                    <a:lnT>
                      <a:noFill/>
                    </a:lnT>
                    <a:lnB>
                      <a:noFill/>
                    </a:lnB>
                    <a:solidFill>
                      <a:srgbClr val="FFFFFF"/>
                    </a:solidFill>
                  </a:tcPr>
                </a:tc>
                <a:tc>
                  <a:txBody>
                    <a:bodyPr/>
                    <a:lstStyle/>
                    <a:p>
                      <a:r>
                        <a:rPr lang="en-GB" sz="600">
                          <a:effectLst/>
                        </a:rPr>
                        <a:t>NTM - T-Score </a:t>
                      </a:r>
                    </a:p>
                  </a:txBody>
                  <a:tcPr marL="2102" marR="2102" marT="2102" marB="2102" anchor="ctr">
                    <a:lnL>
                      <a:noFill/>
                    </a:lnL>
                    <a:lnR>
                      <a:noFill/>
                    </a:lnR>
                    <a:lnT>
                      <a:noFill/>
                    </a:lnT>
                    <a:lnB>
                      <a:noFill/>
                    </a:lnB>
                    <a:solidFill>
                      <a:srgbClr val="FFFFFF"/>
                    </a:solidFill>
                  </a:tcPr>
                </a:tc>
                <a:tc>
                  <a:txBody>
                    <a:bodyPr/>
                    <a:lstStyle/>
                    <a:p>
                      <a:r>
                        <a:rPr lang="en-GB" sz="600">
                          <a:effectLst/>
                        </a:rPr>
                        <a:t>T Score of the patient at the time of the NTM Rx (within 2 years prior from rxdate)</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329007283"/>
                  </a:ext>
                </a:extLst>
              </a:tr>
              <a:tr h="352617">
                <a:tc vMerge="1">
                  <a:txBody>
                    <a:bodyPr/>
                    <a:lstStyle/>
                    <a:p>
                      <a:endParaRPr lang="en-GB"/>
                    </a:p>
                  </a:txBody>
                  <a:tcPr/>
                </a:tc>
                <a:tc>
                  <a:txBody>
                    <a:bodyPr/>
                    <a:lstStyle/>
                    <a:p>
                      <a:r>
                        <a:rPr lang="en-GB" sz="600" dirty="0">
                          <a:effectLst/>
                        </a:rPr>
                        <a:t>Change in T Score </a:t>
                      </a:r>
                    </a:p>
                  </a:txBody>
                  <a:tcPr marL="2102" marR="2102" marT="2102" marB="2102" anchor="ctr">
                    <a:lnL>
                      <a:noFill/>
                    </a:lnL>
                    <a:lnR>
                      <a:noFill/>
                    </a:lnR>
                    <a:lnT>
                      <a:noFill/>
                    </a:lnT>
                    <a:lnB>
                      <a:noFill/>
                    </a:lnB>
                    <a:solidFill>
                      <a:srgbClr val="FFFFFF"/>
                    </a:solidFill>
                  </a:tcPr>
                </a:tc>
                <a:tc>
                  <a:txBody>
                    <a:bodyPr/>
                    <a:lstStyle/>
                    <a:p>
                      <a:r>
                        <a:rPr lang="en-GB" sz="600">
                          <a:effectLst/>
                        </a:rPr>
                        <a:t>Change in Tscore before starting with any therapy and after receiving therapy  (Worsened, Remained Same, Improved, Unknown)</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799162734"/>
                  </a:ext>
                </a:extLst>
              </a:tr>
              <a:tr h="265217">
                <a:tc vMerge="1">
                  <a:txBody>
                    <a:bodyPr/>
                    <a:lstStyle/>
                    <a:p>
                      <a:endParaRPr lang="en-GB"/>
                    </a:p>
                  </a:txBody>
                  <a:tcPr/>
                </a:tc>
                <a:tc>
                  <a:txBody>
                    <a:bodyPr/>
                    <a:lstStyle/>
                    <a:p>
                      <a:r>
                        <a:rPr lang="en-GB" sz="600">
                          <a:effectLst/>
                        </a:rPr>
                        <a:t>NTM - Risk Segment</a:t>
                      </a:r>
                    </a:p>
                  </a:txBody>
                  <a:tcPr marL="2102" marR="2102" marT="2102" marB="2102" anchor="ctr">
                    <a:lnL>
                      <a:noFill/>
                    </a:lnL>
                    <a:lnR>
                      <a:noFill/>
                    </a:lnR>
                    <a:lnT>
                      <a:noFill/>
                    </a:lnT>
                    <a:lnB>
                      <a:noFill/>
                    </a:lnB>
                    <a:solidFill>
                      <a:srgbClr val="FFFFFF"/>
                    </a:solidFill>
                  </a:tcPr>
                </a:tc>
                <a:tc>
                  <a:txBody>
                    <a:bodyPr/>
                    <a:lstStyle/>
                    <a:p>
                      <a:r>
                        <a:rPr lang="en-GB" sz="600">
                          <a:effectLst/>
                        </a:rPr>
                        <a:t>Risk Segment of the patient at the time of the NTM Rx (within 2 years days prior from rxdate)</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2219887093"/>
                  </a:ext>
                </a:extLst>
              </a:tr>
              <a:tr h="352617">
                <a:tc vMerge="1">
                  <a:txBody>
                    <a:bodyPr/>
                    <a:lstStyle/>
                    <a:p>
                      <a:endParaRPr lang="en-GB"/>
                    </a:p>
                  </a:txBody>
                  <a:tcPr/>
                </a:tc>
                <a:tc>
                  <a:txBody>
                    <a:bodyPr/>
                    <a:lstStyle/>
                    <a:p>
                      <a:r>
                        <a:rPr lang="en-GB" sz="600">
                          <a:effectLst/>
                        </a:rPr>
                        <a:t>Change in Risk Segment</a:t>
                      </a:r>
                    </a:p>
                  </a:txBody>
                  <a:tcPr marL="2102" marR="2102" marT="2102" marB="2102" anchor="ctr">
                    <a:lnL>
                      <a:noFill/>
                    </a:lnL>
                    <a:lnR>
                      <a:noFill/>
                    </a:lnR>
                    <a:lnT>
                      <a:noFill/>
                    </a:lnT>
                    <a:lnB>
                      <a:noFill/>
                    </a:lnB>
                    <a:solidFill>
                      <a:srgbClr val="FFFFFF"/>
                    </a:solidFill>
                  </a:tcPr>
                </a:tc>
                <a:tc>
                  <a:txBody>
                    <a:bodyPr/>
                    <a:lstStyle/>
                    <a:p>
                      <a:r>
                        <a:rPr lang="en-GB" sz="600">
                          <a:effectLst/>
                        </a:rPr>
                        <a:t>Change in Risk Segment before starting with any therapy and after receiving therapy (Worsened, Remained Same, Improved, Unknown)</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3822810719"/>
                  </a:ext>
                </a:extLst>
              </a:tr>
              <a:tr h="352617">
                <a:tc vMerge="1">
                  <a:txBody>
                    <a:bodyPr/>
                    <a:lstStyle/>
                    <a:p>
                      <a:endParaRPr lang="en-GB"/>
                    </a:p>
                  </a:txBody>
                  <a:tcPr/>
                </a:tc>
                <a:tc>
                  <a:txBody>
                    <a:bodyPr/>
                    <a:lstStyle/>
                    <a:p>
                      <a:r>
                        <a:rPr lang="en-GB" sz="600">
                          <a:effectLst/>
                        </a:rPr>
                        <a:t>NTM - Multiple Risk Factors</a:t>
                      </a:r>
                    </a:p>
                  </a:txBody>
                  <a:tcPr marL="2102" marR="2102" marT="2102" marB="2102" anchor="ctr">
                    <a:lnL>
                      <a:noFill/>
                    </a:lnL>
                    <a:lnR>
                      <a:noFill/>
                    </a:lnR>
                    <a:lnT>
                      <a:noFill/>
                    </a:lnT>
                    <a:lnB>
                      <a:noFill/>
                    </a:lnB>
                    <a:solidFill>
                      <a:srgbClr val="FFFFFF"/>
                    </a:solidFill>
                  </a:tcPr>
                </a:tc>
                <a:tc>
                  <a:txBody>
                    <a:bodyPr/>
                    <a:lstStyle/>
                    <a:p>
                      <a:r>
                        <a:rPr lang="en-GB" sz="600">
                          <a:effectLst/>
                        </a:rPr>
                        <a:t>Flag indicating if  patient falls under multiple risk category (having more than 1 risk) at the time of the NTM Rx (within 365 days prior from rxdate)</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3673642485"/>
                  </a:ext>
                </a:extLst>
              </a:tr>
              <a:tr h="265217">
                <a:tc vMerge="1">
                  <a:txBody>
                    <a:bodyPr/>
                    <a:lstStyle/>
                    <a:p>
                      <a:endParaRPr lang="en-GB"/>
                    </a:p>
                  </a:txBody>
                  <a:tcPr/>
                </a:tc>
                <a:tc>
                  <a:txBody>
                    <a:bodyPr/>
                    <a:lstStyle/>
                    <a:p>
                      <a:r>
                        <a:rPr lang="en-GB" sz="600">
                          <a:effectLst/>
                        </a:rPr>
                        <a:t>NTM - Dexa Scan Frequency</a:t>
                      </a:r>
                    </a:p>
                  </a:txBody>
                  <a:tcPr marL="2102" marR="2102" marT="2102" marB="2102" anchor="ctr">
                    <a:lnL>
                      <a:noFill/>
                    </a:lnL>
                    <a:lnR>
                      <a:noFill/>
                    </a:lnR>
                    <a:lnT>
                      <a:noFill/>
                    </a:lnT>
                    <a:lnB>
                      <a:noFill/>
                    </a:lnB>
                    <a:solidFill>
                      <a:srgbClr val="FFFFFF"/>
                    </a:solidFill>
                  </a:tcPr>
                </a:tc>
                <a:tc>
                  <a:txBody>
                    <a:bodyPr/>
                    <a:lstStyle/>
                    <a:p>
                      <a:r>
                        <a:rPr lang="en-GB" sz="600">
                          <a:effectLst/>
                        </a:rPr>
                        <a:t>Number of DEXA scans taken prior to the first NTM Rx date (within 365 days prior from rxdate)</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3617565925"/>
                  </a:ext>
                </a:extLst>
              </a:tr>
              <a:tr h="440018">
                <a:tc vMerge="1">
                  <a:txBody>
                    <a:bodyPr/>
                    <a:lstStyle/>
                    <a:p>
                      <a:endParaRPr lang="en-GB"/>
                    </a:p>
                  </a:txBody>
                  <a:tcPr/>
                </a:tc>
                <a:tc>
                  <a:txBody>
                    <a:bodyPr/>
                    <a:lstStyle/>
                    <a:p>
                      <a:r>
                        <a:rPr lang="en-GB" sz="600" dirty="0">
                          <a:effectLst/>
                        </a:rPr>
                        <a:t>NTM - </a:t>
                      </a:r>
                      <a:r>
                        <a:rPr lang="en-GB" sz="600" dirty="0" err="1">
                          <a:effectLst/>
                        </a:rPr>
                        <a:t>Dexa</a:t>
                      </a:r>
                      <a:r>
                        <a:rPr lang="en-GB" sz="600" dirty="0">
                          <a:effectLst/>
                        </a:rPr>
                        <a:t> Scan Recency</a:t>
                      </a:r>
                    </a:p>
                  </a:txBody>
                  <a:tcPr marL="2102" marR="2102" marT="2102" marB="2102" anchor="ctr">
                    <a:lnL>
                      <a:noFill/>
                    </a:lnL>
                    <a:lnR>
                      <a:noFill/>
                    </a:lnR>
                    <a:lnT>
                      <a:noFill/>
                    </a:lnT>
                    <a:lnB>
                      <a:noFill/>
                    </a:lnB>
                    <a:solidFill>
                      <a:srgbClr val="FFFFFF"/>
                    </a:solidFill>
                  </a:tcPr>
                </a:tc>
                <a:tc>
                  <a:txBody>
                    <a:bodyPr/>
                    <a:lstStyle/>
                    <a:p>
                      <a:r>
                        <a:rPr lang="en-GB" sz="600">
                          <a:effectLst/>
                        </a:rPr>
                        <a:t>Flag indicating the presence of Dexa Scan before the NTM Rx (within 2 years prior from rxdate or between their first Rx and Switched Rx; whichever is smaller and applicable)</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1862793216"/>
                  </a:ext>
                </a:extLst>
              </a:tr>
              <a:tr h="182469">
                <a:tc vMerge="1">
                  <a:txBody>
                    <a:bodyPr/>
                    <a:lstStyle/>
                    <a:p>
                      <a:endParaRPr lang="en-GB"/>
                    </a:p>
                  </a:txBody>
                  <a:tcPr/>
                </a:tc>
                <a:tc>
                  <a:txBody>
                    <a:bodyPr/>
                    <a:lstStyle/>
                    <a:p>
                      <a:r>
                        <a:rPr lang="en-GB" sz="600">
                          <a:effectLst/>
                        </a:rPr>
                        <a:t>Dexa During Therapy</a:t>
                      </a:r>
                    </a:p>
                  </a:txBody>
                  <a:tcPr marL="2102" marR="2102" marT="2102" marB="2102" anchor="ctr">
                    <a:lnL>
                      <a:noFill/>
                    </a:lnL>
                    <a:lnR>
                      <a:noFill/>
                    </a:lnR>
                    <a:lnT>
                      <a:noFill/>
                    </a:lnT>
                    <a:lnB>
                      <a:noFill/>
                    </a:lnB>
                    <a:solidFill>
                      <a:srgbClr val="FFFFFF"/>
                    </a:solidFill>
                  </a:tcPr>
                </a:tc>
                <a:tc>
                  <a:txBody>
                    <a:bodyPr/>
                    <a:lstStyle/>
                    <a:p>
                      <a:r>
                        <a:rPr lang="en-GB" sz="600">
                          <a:effectLst/>
                        </a:rPr>
                        <a:t>Flag indicating if the patient had a Dexa Scan during their first continuous therapy</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3273630348"/>
                  </a:ext>
                </a:extLst>
              </a:tr>
              <a:tr h="265217">
                <a:tc vMerge="1">
                  <a:txBody>
                    <a:bodyPr/>
                    <a:lstStyle/>
                    <a:p>
                      <a:endParaRPr lang="en-GB"/>
                    </a:p>
                  </a:txBody>
                  <a:tcPr/>
                </a:tc>
                <a:tc>
                  <a:txBody>
                    <a:bodyPr/>
                    <a:lstStyle/>
                    <a:p>
                      <a:r>
                        <a:rPr lang="en-GB" sz="600">
                          <a:effectLst/>
                        </a:rPr>
                        <a:t>NTM - Fragility Fracture Recency</a:t>
                      </a:r>
                    </a:p>
                  </a:txBody>
                  <a:tcPr marL="2102" marR="2102" marT="2102" marB="2102" anchor="ctr">
                    <a:lnL>
                      <a:noFill/>
                    </a:lnL>
                    <a:lnR>
                      <a:noFill/>
                    </a:lnR>
                    <a:lnT>
                      <a:noFill/>
                    </a:lnT>
                    <a:lnB>
                      <a:noFill/>
                    </a:lnB>
                    <a:solidFill>
                      <a:srgbClr val="FFFFFF"/>
                    </a:solidFill>
                  </a:tcPr>
                </a:tc>
                <a:tc>
                  <a:txBody>
                    <a:bodyPr/>
                    <a:lstStyle/>
                    <a:p>
                      <a:r>
                        <a:rPr lang="en-GB" sz="600">
                          <a:effectLst/>
                        </a:rPr>
                        <a:t>Flag indicating if the patient had a recent fragility fracture (within 365 days prior from rxdate)</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260645069"/>
                  </a:ext>
                </a:extLst>
              </a:tr>
              <a:tr h="265217">
                <a:tc vMerge="1">
                  <a:txBody>
                    <a:bodyPr/>
                    <a:lstStyle/>
                    <a:p>
                      <a:endParaRPr lang="en-GB"/>
                    </a:p>
                  </a:txBody>
                  <a:tcPr/>
                </a:tc>
                <a:tc>
                  <a:txBody>
                    <a:bodyPr/>
                    <a:lstStyle/>
                    <a:p>
                      <a:r>
                        <a:rPr lang="en-GB" sz="600">
                          <a:effectLst/>
                        </a:rPr>
                        <a:t>Fragility Fracture During Therapy</a:t>
                      </a:r>
                    </a:p>
                  </a:txBody>
                  <a:tcPr marL="2102" marR="2102" marT="2102" marB="2102" anchor="ctr">
                    <a:lnL>
                      <a:noFill/>
                    </a:lnL>
                    <a:lnR>
                      <a:noFill/>
                    </a:lnR>
                    <a:lnT>
                      <a:noFill/>
                    </a:lnT>
                    <a:lnB>
                      <a:noFill/>
                    </a:lnB>
                    <a:solidFill>
                      <a:srgbClr val="FFFFFF"/>
                    </a:solidFill>
                  </a:tcPr>
                </a:tc>
                <a:tc>
                  <a:txBody>
                    <a:bodyPr/>
                    <a:lstStyle/>
                    <a:p>
                      <a:r>
                        <a:rPr lang="en-GB" sz="600">
                          <a:effectLst/>
                        </a:rPr>
                        <a:t>Flag indicating if the patient had fragility fracture  during their first continuous therapy</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2402517502"/>
                  </a:ext>
                </a:extLst>
              </a:tr>
              <a:tr h="265217">
                <a:tc vMerge="1">
                  <a:txBody>
                    <a:bodyPr/>
                    <a:lstStyle/>
                    <a:p>
                      <a:endParaRPr lang="en-GB"/>
                    </a:p>
                  </a:txBody>
                  <a:tcPr/>
                </a:tc>
                <a:tc>
                  <a:txBody>
                    <a:bodyPr/>
                    <a:lstStyle/>
                    <a:p>
                      <a:r>
                        <a:rPr lang="en-GB" sz="600">
                          <a:effectLst/>
                        </a:rPr>
                        <a:t>NTM - Glucocorticoid Recency</a:t>
                      </a:r>
                    </a:p>
                  </a:txBody>
                  <a:tcPr marL="2102" marR="2102" marT="2102" marB="2102" anchor="ctr">
                    <a:lnL>
                      <a:noFill/>
                    </a:lnL>
                    <a:lnR>
                      <a:noFill/>
                    </a:lnR>
                    <a:lnT>
                      <a:noFill/>
                    </a:lnT>
                    <a:lnB>
                      <a:noFill/>
                    </a:lnB>
                    <a:solidFill>
                      <a:srgbClr val="FFFFFF"/>
                    </a:solidFill>
                  </a:tcPr>
                </a:tc>
                <a:tc>
                  <a:txBody>
                    <a:bodyPr/>
                    <a:lstStyle/>
                    <a:p>
                      <a:r>
                        <a:rPr lang="en-GB" sz="600">
                          <a:effectLst/>
                        </a:rPr>
                        <a:t>Flag indicating usage of Glucocorticoids (&gt;=7.5mg strength) in the one year look-back from the first NTM Rx</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1028807412"/>
                  </a:ext>
                </a:extLst>
              </a:tr>
              <a:tr h="265217">
                <a:tc vMerge="1">
                  <a:txBody>
                    <a:bodyPr/>
                    <a:lstStyle/>
                    <a:p>
                      <a:endParaRPr lang="en-GB"/>
                    </a:p>
                  </a:txBody>
                  <a:tcPr/>
                </a:tc>
                <a:tc>
                  <a:txBody>
                    <a:bodyPr/>
                    <a:lstStyle/>
                    <a:p>
                      <a:r>
                        <a:rPr lang="en-GB" sz="600">
                          <a:effectLst/>
                        </a:rPr>
                        <a:t>Glucocorticoid Usage During Therapy</a:t>
                      </a:r>
                    </a:p>
                  </a:txBody>
                  <a:tcPr marL="2102" marR="2102" marT="2102" marB="2102" anchor="ctr">
                    <a:lnL>
                      <a:noFill/>
                    </a:lnL>
                    <a:lnR>
                      <a:noFill/>
                    </a:lnR>
                    <a:lnT>
                      <a:noFill/>
                    </a:lnT>
                    <a:lnB>
                      <a:noFill/>
                    </a:lnB>
                    <a:solidFill>
                      <a:srgbClr val="FFFFFF"/>
                    </a:solidFill>
                  </a:tcPr>
                </a:tc>
                <a:tc>
                  <a:txBody>
                    <a:bodyPr/>
                    <a:lstStyle/>
                    <a:p>
                      <a:r>
                        <a:rPr lang="en-GB" sz="600">
                          <a:effectLst/>
                        </a:rPr>
                        <a:t>Flag indicating if the patient had a Glucocorticoid usage during the first continuous therapy</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3096930657"/>
                  </a:ext>
                </a:extLst>
              </a:tr>
              <a:tr h="182469">
                <a:tc rowSpan="5">
                  <a:txBody>
                    <a:bodyPr/>
                    <a:lstStyle/>
                    <a:p>
                      <a:r>
                        <a:rPr lang="en-GB" sz="600">
                          <a:effectLst/>
                        </a:rPr>
                        <a:t>Disease/Treatment Factor</a:t>
                      </a:r>
                    </a:p>
                  </a:txBody>
                  <a:tcPr marL="2102" marR="2102" marT="2102" marB="2102" anchor="ctr">
                    <a:lnL>
                      <a:noFill/>
                    </a:lnL>
                    <a:lnR>
                      <a:noFill/>
                    </a:lnR>
                    <a:lnT>
                      <a:noFill/>
                    </a:lnT>
                    <a:lnB>
                      <a:noFill/>
                    </a:lnB>
                    <a:solidFill>
                      <a:srgbClr val="FFFFFF"/>
                    </a:solidFill>
                  </a:tcPr>
                </a:tc>
                <a:tc>
                  <a:txBody>
                    <a:bodyPr/>
                    <a:lstStyle/>
                    <a:p>
                      <a:r>
                        <a:rPr lang="en-GB" sz="600">
                          <a:effectLst/>
                        </a:rPr>
                        <a:t>NTM - Injectable Experience</a:t>
                      </a:r>
                    </a:p>
                  </a:txBody>
                  <a:tcPr marL="2102" marR="2102" marT="2102" marB="2102" anchor="ctr">
                    <a:lnL>
                      <a:noFill/>
                    </a:lnL>
                    <a:lnR>
                      <a:noFill/>
                    </a:lnR>
                    <a:lnT>
                      <a:noFill/>
                    </a:lnT>
                    <a:lnB>
                      <a:noFill/>
                    </a:lnB>
                    <a:solidFill>
                      <a:srgbClr val="FFFFFF"/>
                    </a:solidFill>
                  </a:tcPr>
                </a:tc>
                <a:tc>
                  <a:txBody>
                    <a:bodyPr/>
                    <a:lstStyle/>
                    <a:p>
                      <a:r>
                        <a:rPr lang="en-GB" sz="600">
                          <a:effectLst/>
                        </a:rPr>
                        <a:t>Flag indicating any injectable drug usage in the recent 12 months before the NTM OP Rx</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2242294522"/>
                  </a:ext>
                </a:extLst>
              </a:tr>
              <a:tr h="440018">
                <a:tc vMerge="1">
                  <a:txBody>
                    <a:bodyPr/>
                    <a:lstStyle/>
                    <a:p>
                      <a:endParaRPr lang="en-GB"/>
                    </a:p>
                  </a:txBody>
                  <a:tcPr/>
                </a:tc>
                <a:tc>
                  <a:txBody>
                    <a:bodyPr/>
                    <a:lstStyle/>
                    <a:p>
                      <a:r>
                        <a:rPr lang="en-GB" sz="600">
                          <a:effectLst/>
                        </a:rPr>
                        <a:t>NTM - Risk Factors</a:t>
                      </a:r>
                    </a:p>
                  </a:txBody>
                  <a:tcPr marL="2102" marR="2102" marT="2102" marB="2102" anchor="ctr">
                    <a:lnL>
                      <a:noFill/>
                    </a:lnL>
                    <a:lnR>
                      <a:noFill/>
                    </a:lnR>
                    <a:lnT>
                      <a:noFill/>
                    </a:lnT>
                    <a:lnB>
                      <a:noFill/>
                    </a:lnB>
                    <a:solidFill>
                      <a:srgbClr val="FFFFFF"/>
                    </a:solidFill>
                  </a:tcPr>
                </a:tc>
                <a:tc>
                  <a:txBody>
                    <a:bodyPr/>
                    <a:lstStyle/>
                    <a:p>
                      <a:r>
                        <a:rPr lang="en-GB" sz="600">
                          <a:effectLst/>
                        </a:rPr>
                        <a:t>Risk Factors that the patient is falling into. For chronic Risk Factors complete lookback to be applied and for non-chronic Risk Factors, one year lookback from the date of first OP Rx </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3185716889"/>
                  </a:ext>
                </a:extLst>
              </a:tr>
              <a:tr h="614820">
                <a:tc vMerge="1">
                  <a:txBody>
                    <a:bodyPr/>
                    <a:lstStyle/>
                    <a:p>
                      <a:endParaRPr lang="en-GB"/>
                    </a:p>
                  </a:txBody>
                  <a:tcPr/>
                </a:tc>
                <a:tc>
                  <a:txBody>
                    <a:bodyPr/>
                    <a:lstStyle/>
                    <a:p>
                      <a:r>
                        <a:rPr lang="en-GB" sz="600">
                          <a:effectLst/>
                        </a:rPr>
                        <a:t>NTM - Comorbidity </a:t>
                      </a:r>
                    </a:p>
                  </a:txBody>
                  <a:tcPr marL="2102" marR="2102" marT="2102" marB="2102" anchor="ctr">
                    <a:lnL>
                      <a:noFill/>
                    </a:lnL>
                    <a:lnR>
                      <a:noFill/>
                    </a:lnR>
                    <a:lnT>
                      <a:noFill/>
                    </a:lnT>
                    <a:lnB>
                      <a:noFill/>
                    </a:lnB>
                    <a:solidFill>
                      <a:srgbClr val="FFFFFF"/>
                    </a:solidFill>
                  </a:tcPr>
                </a:tc>
                <a:tc>
                  <a:txBody>
                    <a:bodyPr/>
                    <a:lstStyle/>
                    <a:p>
                      <a:r>
                        <a:rPr lang="en-GB" sz="600">
                          <a:effectLst/>
                        </a:rPr>
                        <a:t>Comorbidities are divided into two main categories - Acute and chronic, based on the ICD codes. For chronic disease we are taking complete look back from the first Rx date of NTM therapy and for acute diseases, time period  before the NTM OP Rx with one year lookback has been applied</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1859485516"/>
                  </a:ext>
                </a:extLst>
              </a:tr>
              <a:tr h="331257">
                <a:tc vMerge="1">
                  <a:txBody>
                    <a:bodyPr/>
                    <a:lstStyle/>
                    <a:p>
                      <a:endParaRPr lang="en-GB"/>
                    </a:p>
                  </a:txBody>
                  <a:tcPr/>
                </a:tc>
                <a:tc>
                  <a:txBody>
                    <a:bodyPr/>
                    <a:lstStyle/>
                    <a:p>
                      <a:r>
                        <a:rPr lang="en-GB" sz="600">
                          <a:effectLst/>
                        </a:rPr>
                        <a:t>NTM - Concomitancy</a:t>
                      </a:r>
                    </a:p>
                  </a:txBody>
                  <a:tcPr marL="2102" marR="2102" marT="2102" marB="2102" anchor="ctr">
                    <a:lnL>
                      <a:noFill/>
                    </a:lnL>
                    <a:lnR>
                      <a:noFill/>
                    </a:lnR>
                    <a:lnT>
                      <a:noFill/>
                    </a:lnT>
                    <a:lnB>
                      <a:noFill/>
                    </a:lnB>
                    <a:solidFill>
                      <a:srgbClr val="FFFFFF"/>
                    </a:solidFill>
                  </a:tcPr>
                </a:tc>
                <a:tc>
                  <a:txBody>
                    <a:bodyPr/>
                    <a:lstStyle/>
                    <a:p>
                      <a:r>
                        <a:rPr lang="en-GB" sz="600">
                          <a:effectLst/>
                        </a:rPr>
                        <a:t>Concomitant drugs recorded prior to starting with a therapy(within 365 days prior from first rxdate)</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2620041910"/>
                  </a:ext>
                </a:extLst>
              </a:tr>
              <a:tr h="93284">
                <a:tc vMerge="1">
                  <a:txBody>
                    <a:bodyPr/>
                    <a:lstStyle/>
                    <a:p>
                      <a:endParaRPr lang="en-GB"/>
                    </a:p>
                  </a:txBody>
                  <a:tcPr/>
                </a:tc>
                <a:tc>
                  <a:txBody>
                    <a:bodyPr/>
                    <a:lstStyle/>
                    <a:p>
                      <a:r>
                        <a:rPr lang="en-GB" sz="600">
                          <a:effectLst/>
                        </a:rPr>
                        <a:t>Adherence</a:t>
                      </a:r>
                    </a:p>
                  </a:txBody>
                  <a:tcPr marL="2102" marR="2102" marT="2102" marB="2102" anchor="ctr">
                    <a:lnL>
                      <a:noFill/>
                    </a:lnL>
                    <a:lnR>
                      <a:noFill/>
                    </a:lnR>
                    <a:lnT>
                      <a:noFill/>
                    </a:lnT>
                    <a:lnB>
                      <a:noFill/>
                    </a:lnB>
                    <a:solidFill>
                      <a:srgbClr val="FFFFFF"/>
                    </a:solidFill>
                  </a:tcPr>
                </a:tc>
                <a:tc>
                  <a:txBody>
                    <a:bodyPr/>
                    <a:lstStyle/>
                    <a:p>
                      <a:r>
                        <a:rPr lang="en-GB" sz="600" dirty="0">
                          <a:effectLst/>
                        </a:rPr>
                        <a:t>Adherence for the therapies</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1809293781"/>
                  </a:ext>
                </a:extLst>
              </a:tr>
            </a:tbl>
          </a:graphicData>
        </a:graphic>
      </p:graphicFrame>
    </p:spTree>
    <p:extLst>
      <p:ext uri="{BB962C8B-B14F-4D97-AF65-F5344CB8AC3E}">
        <p14:creationId xmlns:p14="http://schemas.microsoft.com/office/powerpoint/2010/main" val="1249320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68AF5748-FED8-45BA-8631-26D1D10F32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ubtitle 2">
            <a:extLst>
              <a:ext uri="{FF2B5EF4-FFF2-40B4-BE49-F238E27FC236}">
                <a16:creationId xmlns:a16="http://schemas.microsoft.com/office/drawing/2014/main" id="{0657FE5D-93F1-97F1-3AE5-2CDD1F7699BF}"/>
              </a:ext>
            </a:extLst>
          </p:cNvPr>
          <p:cNvSpPr>
            <a:spLocks noGrp="1"/>
          </p:cNvSpPr>
          <p:nvPr>
            <p:ph type="subTitle" idx="1"/>
          </p:nvPr>
        </p:nvSpPr>
        <p:spPr>
          <a:xfrm>
            <a:off x="481029" y="4834822"/>
            <a:ext cx="4023360" cy="1208141"/>
          </a:xfrm>
        </p:spPr>
        <p:txBody>
          <a:bodyPr vert="horz" lIns="91440" tIns="45720" rIns="91440" bIns="45720" rtlCol="0">
            <a:normAutofit fontScale="92500" lnSpcReduction="20000"/>
          </a:bodyPr>
          <a:lstStyle/>
          <a:p>
            <a:pPr marL="342900" indent="-342900" algn="l">
              <a:buFont typeface="Arial" panose="020B0604020202020204" pitchFamily="34" charset="0"/>
              <a:buChar char="•"/>
            </a:pPr>
            <a:r>
              <a:rPr lang="en-GB" sz="1200" dirty="0"/>
              <a:t>The number of cases where the drugs proved to be non-persistent were higher compared to number od persistency cases.</a:t>
            </a:r>
          </a:p>
          <a:p>
            <a:pPr marL="342900" indent="-342900" algn="l">
              <a:buFont typeface="Arial" panose="020B0604020202020204" pitchFamily="34" charset="0"/>
              <a:buChar char="•"/>
            </a:pPr>
            <a:r>
              <a:rPr lang="en-GB" sz="1200" dirty="0"/>
              <a:t>The dataset reveal that more females partook in this analysis than male.</a:t>
            </a:r>
          </a:p>
          <a:p>
            <a:pPr marL="342900" indent="-342900" algn="l">
              <a:buFont typeface="Arial" panose="020B0604020202020204" pitchFamily="34" charset="0"/>
              <a:buChar char="•"/>
            </a:pPr>
            <a:r>
              <a:rPr lang="en-GB" sz="1200" dirty="0"/>
              <a:t>People of Caucasian race when compered to other races were the most common in the study.</a:t>
            </a:r>
            <a:endParaRPr lang="en-US" sz="1200" dirty="0"/>
          </a:p>
        </p:txBody>
      </p:sp>
      <p:sp>
        <p:nvSpPr>
          <p:cNvPr id="54" name="Rectangle 53">
            <a:extLst>
              <a:ext uri="{FF2B5EF4-FFF2-40B4-BE49-F238E27FC236}">
                <a16:creationId xmlns:a16="http://schemas.microsoft.com/office/drawing/2014/main" id="{AF2F604E-43BE-4DC3-B983-E071523364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2" name="TextBox 1">
            <a:extLst>
              <a:ext uri="{FF2B5EF4-FFF2-40B4-BE49-F238E27FC236}">
                <a16:creationId xmlns:a16="http://schemas.microsoft.com/office/drawing/2014/main" id="{FB625CF6-55E8-1395-409A-C5D0BE1F0773}"/>
              </a:ext>
            </a:extLst>
          </p:cNvPr>
          <p:cNvSpPr txBox="1"/>
          <p:nvPr/>
        </p:nvSpPr>
        <p:spPr>
          <a:xfrm>
            <a:off x="1422400" y="101600"/>
            <a:ext cx="9698182" cy="369332"/>
          </a:xfrm>
          <a:prstGeom prst="rect">
            <a:avLst/>
          </a:prstGeom>
          <a:noFill/>
        </p:spPr>
        <p:txBody>
          <a:bodyPr wrap="square" rtlCol="0">
            <a:spAutoFit/>
          </a:bodyPr>
          <a:lstStyle/>
          <a:p>
            <a:pPr algn="ctr"/>
            <a:r>
              <a:rPr lang="en-GB" dirty="0"/>
              <a:t>Exploratory data analysis</a:t>
            </a:r>
          </a:p>
        </p:txBody>
      </p:sp>
      <p:pic>
        <p:nvPicPr>
          <p:cNvPr id="2050" name="Picture 2">
            <a:extLst>
              <a:ext uri="{FF2B5EF4-FFF2-40B4-BE49-F238E27FC236}">
                <a16:creationId xmlns:a16="http://schemas.microsoft.com/office/drawing/2014/main" id="{28EBC18E-51F0-2902-D30F-2C7B001EB0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3391" y="470932"/>
            <a:ext cx="415290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059930C-5938-7E64-1FBC-79F4959A88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3391" y="2966482"/>
            <a:ext cx="415290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1509523-AF4A-A1DE-3280-F026FC3984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5117" y="625683"/>
            <a:ext cx="41529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448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39">
            <a:extLst>
              <a:ext uri="{FF2B5EF4-FFF2-40B4-BE49-F238E27FC236}">
                <a16:creationId xmlns:a16="http://schemas.microsoft.com/office/drawing/2014/main" id="{16F9E488-0718-4E1E-9D12-26779F6062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41">
            <a:extLst>
              <a:ext uri="{FF2B5EF4-FFF2-40B4-BE49-F238E27FC236}">
                <a16:creationId xmlns:a16="http://schemas.microsoft.com/office/drawing/2014/main" id="{09BE6F6B-19BD-443C-8FB0-FA45F13F95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26B5F537-3960-4E10-AE03-D496B4CD531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45" name="Freeform 5">
              <a:extLst>
                <a:ext uri="{FF2B5EF4-FFF2-40B4-BE49-F238E27FC236}">
                  <a16:creationId xmlns:a16="http://schemas.microsoft.com/office/drawing/2014/main" id="{4F9A94D1-9FCD-4778-A663-68663B4D3FE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46" name="Freeform 5">
              <a:extLst>
                <a:ext uri="{FF2B5EF4-FFF2-40B4-BE49-F238E27FC236}">
                  <a16:creationId xmlns:a16="http://schemas.microsoft.com/office/drawing/2014/main" id="{BB080F40-90BD-4CAA-9447-8DC3FCD0F23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36" name="Subtitle 2">
            <a:extLst>
              <a:ext uri="{FF2B5EF4-FFF2-40B4-BE49-F238E27FC236}">
                <a16:creationId xmlns:a16="http://schemas.microsoft.com/office/drawing/2014/main" id="{8CBCD957-DEBF-97CA-229C-5513E322FBB0}"/>
              </a:ext>
            </a:extLst>
          </p:cNvPr>
          <p:cNvSpPr>
            <a:spLocks noGrp="1"/>
          </p:cNvSpPr>
          <p:nvPr>
            <p:ph type="subTitle" idx="1"/>
          </p:nvPr>
        </p:nvSpPr>
        <p:spPr>
          <a:xfrm>
            <a:off x="453320" y="4465367"/>
            <a:ext cx="4023360" cy="1500727"/>
          </a:xfrm>
        </p:spPr>
        <p:txBody>
          <a:bodyPr vert="horz" lIns="91440" tIns="45720" rIns="91440" bIns="45720" rtlCol="0">
            <a:noAutofit/>
          </a:bodyPr>
          <a:lstStyle/>
          <a:p>
            <a:pPr marL="342900" indent="-342900" algn="l">
              <a:buFont typeface="Arial" panose="020B0604020202020204" pitchFamily="34" charset="0"/>
              <a:buChar char="•"/>
            </a:pPr>
            <a:r>
              <a:rPr lang="en-US" sz="1300" b="1" dirty="0">
                <a:solidFill>
                  <a:schemeClr val="bg1"/>
                </a:solidFill>
                <a:latin typeface="Calibri" panose="020F0502020204030204" pitchFamily="34" charset="0"/>
                <a:cs typeface="Calibri" panose="020F0502020204030204" pitchFamily="34" charset="0"/>
              </a:rPr>
              <a:t>The non-Hispanic ethnic group were the most common in the study.</a:t>
            </a:r>
          </a:p>
          <a:p>
            <a:pPr marL="342900" indent="-342900" algn="l">
              <a:buFont typeface="Arial" panose="020B0604020202020204" pitchFamily="34" charset="0"/>
              <a:buChar char="•"/>
            </a:pPr>
            <a:r>
              <a:rPr lang="en-US" sz="1300" b="1" dirty="0">
                <a:solidFill>
                  <a:schemeClr val="bg1"/>
                </a:solidFill>
                <a:latin typeface="Calibri" panose="020F0502020204030204" pitchFamily="34" charset="0"/>
                <a:cs typeface="Calibri" panose="020F0502020204030204" pitchFamily="34" charset="0"/>
              </a:rPr>
              <a:t>There were more people from the Midwest and South region compared to other regions.</a:t>
            </a:r>
          </a:p>
          <a:p>
            <a:pPr algn="l"/>
            <a:endParaRPr lang="en-US" sz="1300" b="1" dirty="0">
              <a:solidFill>
                <a:schemeClr val="bg1"/>
              </a:solidFill>
              <a:latin typeface="Calibri" panose="020F0502020204030204" pitchFamily="34" charset="0"/>
              <a:cs typeface="Calibri" panose="020F0502020204030204" pitchFamily="34" charset="0"/>
            </a:endParaRPr>
          </a:p>
        </p:txBody>
      </p:sp>
      <p:sp>
        <p:nvSpPr>
          <p:cNvPr id="37" name="TextBox 36">
            <a:extLst>
              <a:ext uri="{FF2B5EF4-FFF2-40B4-BE49-F238E27FC236}">
                <a16:creationId xmlns:a16="http://schemas.microsoft.com/office/drawing/2014/main" id="{0B696976-7D53-3670-1EC7-C52D7F2312DA}"/>
              </a:ext>
            </a:extLst>
          </p:cNvPr>
          <p:cNvSpPr txBox="1"/>
          <p:nvPr/>
        </p:nvSpPr>
        <p:spPr>
          <a:xfrm>
            <a:off x="1422400" y="101600"/>
            <a:ext cx="9698182" cy="369332"/>
          </a:xfrm>
          <a:prstGeom prst="rect">
            <a:avLst/>
          </a:prstGeom>
          <a:noFill/>
        </p:spPr>
        <p:txBody>
          <a:bodyPr wrap="square" rtlCol="0">
            <a:spAutoFit/>
          </a:bodyPr>
          <a:lstStyle/>
          <a:p>
            <a:pPr algn="r"/>
            <a:r>
              <a:rPr lang="en-GB" dirty="0"/>
              <a:t>Exploratory data analysis</a:t>
            </a:r>
          </a:p>
        </p:txBody>
      </p:sp>
      <p:pic>
        <p:nvPicPr>
          <p:cNvPr id="3076" name="Picture 4">
            <a:extLst>
              <a:ext uri="{FF2B5EF4-FFF2-40B4-BE49-F238E27FC236}">
                <a16:creationId xmlns:a16="http://schemas.microsoft.com/office/drawing/2014/main" id="{B37DABBF-FF21-CA4A-5202-3BAC58687F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9302" y="470932"/>
            <a:ext cx="415290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AD1E7F2E-0767-3D80-7310-D5CE83A4E7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9302" y="3664466"/>
            <a:ext cx="4086225"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492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77">
            <a:extLst>
              <a:ext uri="{FF2B5EF4-FFF2-40B4-BE49-F238E27FC236}">
                <a16:creationId xmlns:a16="http://schemas.microsoft.com/office/drawing/2014/main" id="{E30408B7-02B2-4EC4-8EE8-B53E74642A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79">
            <a:extLst>
              <a:ext uri="{FF2B5EF4-FFF2-40B4-BE49-F238E27FC236}">
                <a16:creationId xmlns:a16="http://schemas.microsoft.com/office/drawing/2014/main" id="{FC117A00-E1E3-4C50-9444-14FB2BC778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33674"/>
            <a:ext cx="12192000" cy="26243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1">
            <a:extLst>
              <a:ext uri="{FF2B5EF4-FFF2-40B4-BE49-F238E27FC236}">
                <a16:creationId xmlns:a16="http://schemas.microsoft.com/office/drawing/2014/main" id="{3CA30F3A-949D-4014-A5BD-809F81E8413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08171" y="4641753"/>
            <a:ext cx="1128382" cy="847206"/>
            <a:chOff x="8183879" y="1000124"/>
            <a:chExt cx="1562267" cy="1172973"/>
          </a:xfrm>
        </p:grpSpPr>
        <p:sp>
          <p:nvSpPr>
            <p:cNvPr id="83" name="Freeform 5">
              <a:extLst>
                <a:ext uri="{FF2B5EF4-FFF2-40B4-BE49-F238E27FC236}">
                  <a16:creationId xmlns:a16="http://schemas.microsoft.com/office/drawing/2014/main" id="{A486C148-F247-4847-8096-6992A8A977A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84" name="Freeform 5">
              <a:extLst>
                <a:ext uri="{FF2B5EF4-FFF2-40B4-BE49-F238E27FC236}">
                  <a16:creationId xmlns:a16="http://schemas.microsoft.com/office/drawing/2014/main" id="{F05C5920-B89E-417C-9583-B3DC913ADD7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5" name="Subtitle 2">
            <a:extLst>
              <a:ext uri="{FF2B5EF4-FFF2-40B4-BE49-F238E27FC236}">
                <a16:creationId xmlns:a16="http://schemas.microsoft.com/office/drawing/2014/main" id="{35F0A5AC-06CE-9A5F-48DB-C76B4CAD7013}"/>
              </a:ext>
            </a:extLst>
          </p:cNvPr>
          <p:cNvSpPr>
            <a:spLocks noGrp="1"/>
          </p:cNvSpPr>
          <p:nvPr>
            <p:ph type="subTitle" idx="1"/>
          </p:nvPr>
        </p:nvSpPr>
        <p:spPr>
          <a:xfrm>
            <a:off x="453319" y="4465368"/>
            <a:ext cx="7536135" cy="738930"/>
          </a:xfrm>
        </p:spPr>
        <p:txBody>
          <a:bodyPr vert="horz" lIns="91440" tIns="45720" rIns="91440" bIns="45720" rtlCol="0">
            <a:noAutofit/>
          </a:bodyPr>
          <a:lstStyle/>
          <a:p>
            <a:pPr marL="342900" indent="-342900" algn="l">
              <a:buFont typeface="Arial" panose="020B0604020202020204" pitchFamily="34" charset="0"/>
              <a:buChar char="•"/>
            </a:pPr>
            <a:r>
              <a:rPr lang="en-US" sz="1300" b="1" dirty="0">
                <a:solidFill>
                  <a:schemeClr val="bg1"/>
                </a:solidFill>
                <a:latin typeface="Calibri" panose="020F0502020204030204" pitchFamily="34" charset="0"/>
                <a:cs typeface="Calibri" panose="020F0502020204030204" pitchFamily="34" charset="0"/>
              </a:rPr>
              <a:t>For this study, the majority of people selected are greater than 75 years of age.</a:t>
            </a:r>
          </a:p>
          <a:p>
            <a:pPr marL="342900" indent="-342900" algn="l">
              <a:buFont typeface="Arial" panose="020B0604020202020204" pitchFamily="34" charset="0"/>
              <a:buChar char="•"/>
            </a:pPr>
            <a:r>
              <a:rPr lang="en-US" sz="1300" b="1" dirty="0">
                <a:solidFill>
                  <a:schemeClr val="bg1"/>
                </a:solidFill>
                <a:latin typeface="Calibri" panose="020F0502020204030204" pitchFamily="34" charset="0"/>
                <a:cs typeface="Calibri" panose="020F0502020204030204" pitchFamily="34" charset="0"/>
              </a:rPr>
              <a:t>People with a </a:t>
            </a:r>
            <a:r>
              <a:rPr lang="en-US" sz="1300" b="1" dirty="0" err="1">
                <a:solidFill>
                  <a:schemeClr val="bg1"/>
                </a:solidFill>
                <a:latin typeface="Calibri" panose="020F0502020204030204" pitchFamily="34" charset="0"/>
                <a:cs typeface="Calibri" panose="020F0502020204030204" pitchFamily="34" charset="0"/>
              </a:rPr>
              <a:t>Tscore</a:t>
            </a:r>
            <a:r>
              <a:rPr lang="en-US" sz="1300" b="1" dirty="0">
                <a:solidFill>
                  <a:schemeClr val="bg1"/>
                </a:solidFill>
                <a:latin typeface="Calibri" panose="020F0502020204030204" pitchFamily="34" charset="0"/>
                <a:cs typeface="Calibri" panose="020F0502020204030204" pitchFamily="34" charset="0"/>
              </a:rPr>
              <a:t> of &gt;-2.5 have a higher chance of drug being non-persistent.</a:t>
            </a:r>
          </a:p>
        </p:txBody>
      </p:sp>
      <p:sp>
        <p:nvSpPr>
          <p:cNvPr id="79" name="TextBox 78">
            <a:extLst>
              <a:ext uri="{FF2B5EF4-FFF2-40B4-BE49-F238E27FC236}">
                <a16:creationId xmlns:a16="http://schemas.microsoft.com/office/drawing/2014/main" id="{0F5D59DC-3675-A9DD-718A-BAC133B881A2}"/>
              </a:ext>
            </a:extLst>
          </p:cNvPr>
          <p:cNvSpPr txBox="1"/>
          <p:nvPr/>
        </p:nvSpPr>
        <p:spPr>
          <a:xfrm>
            <a:off x="1422400" y="101600"/>
            <a:ext cx="9698182" cy="369332"/>
          </a:xfrm>
          <a:prstGeom prst="rect">
            <a:avLst/>
          </a:prstGeom>
          <a:noFill/>
        </p:spPr>
        <p:txBody>
          <a:bodyPr wrap="square" rtlCol="0">
            <a:spAutoFit/>
          </a:bodyPr>
          <a:lstStyle/>
          <a:p>
            <a:pPr algn="ctr"/>
            <a:r>
              <a:rPr lang="en-GB" dirty="0"/>
              <a:t>Exploratory data analysis</a:t>
            </a:r>
          </a:p>
        </p:txBody>
      </p:sp>
      <p:pic>
        <p:nvPicPr>
          <p:cNvPr id="4098" name="Picture 2">
            <a:extLst>
              <a:ext uri="{FF2B5EF4-FFF2-40B4-BE49-F238E27FC236}">
                <a16:creationId xmlns:a16="http://schemas.microsoft.com/office/drawing/2014/main" id="{568DCBD0-28CE-7D48-B17B-5725614185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75" y="853254"/>
            <a:ext cx="40862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BDC75AB5-ABE4-3BD7-73AA-618E347260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4250" y="862962"/>
            <a:ext cx="414337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55437981-8522-726F-69DF-CF79804FEB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79838" y="820302"/>
            <a:ext cx="41529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357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5DCB5928-DC7D-4612-9922-441966E156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5" name="Freeform: Shape 54">
            <a:extLst>
              <a:ext uri="{FF2B5EF4-FFF2-40B4-BE49-F238E27FC236}">
                <a16:creationId xmlns:a16="http://schemas.microsoft.com/office/drawing/2014/main" id="{682C1161-1736-45EC-99B7-33F3CAE9D5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7" name="Freeform: Shape 56">
            <a:extLst>
              <a:ext uri="{FF2B5EF4-FFF2-40B4-BE49-F238E27FC236}">
                <a16:creationId xmlns:a16="http://schemas.microsoft.com/office/drawing/2014/main" id="{84D4DDB8-B68F-45B0-9F62-C4279996F6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Rectangle 58">
            <a:extLst>
              <a:ext uri="{FF2B5EF4-FFF2-40B4-BE49-F238E27FC236}">
                <a16:creationId xmlns:a16="http://schemas.microsoft.com/office/drawing/2014/main" id="{AF2F604E-43BE-4DC3-B983-E071523364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1" name="Rectangle 60">
            <a:extLst>
              <a:ext uri="{FF2B5EF4-FFF2-40B4-BE49-F238E27FC236}">
                <a16:creationId xmlns:a16="http://schemas.microsoft.com/office/drawing/2014/main"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7" name="Subtitle 2">
            <a:extLst>
              <a:ext uri="{FF2B5EF4-FFF2-40B4-BE49-F238E27FC236}">
                <a16:creationId xmlns:a16="http://schemas.microsoft.com/office/drawing/2014/main" id="{F9785ECA-EE80-372E-0630-D28B93B0C9DE}"/>
              </a:ext>
            </a:extLst>
          </p:cNvPr>
          <p:cNvSpPr>
            <a:spLocks noGrp="1"/>
          </p:cNvSpPr>
          <p:nvPr>
            <p:ph type="subTitle" idx="1"/>
          </p:nvPr>
        </p:nvSpPr>
        <p:spPr>
          <a:xfrm>
            <a:off x="481029" y="4832174"/>
            <a:ext cx="4023360" cy="1208141"/>
          </a:xfrm>
        </p:spPr>
        <p:txBody>
          <a:bodyPr vert="horz" lIns="91440" tIns="45720" rIns="91440" bIns="45720" rtlCol="0">
            <a:normAutofit/>
          </a:bodyPr>
          <a:lstStyle/>
          <a:p>
            <a:pPr marL="342900" indent="-342900" algn="l">
              <a:buFont typeface="Arial" panose="020B0604020202020204" pitchFamily="34" charset="0"/>
              <a:buChar char="•"/>
            </a:pPr>
            <a:r>
              <a:rPr lang="en-GB" sz="1400" b="0" i="0" dirty="0">
                <a:solidFill>
                  <a:srgbClr val="212121"/>
                </a:solidFill>
                <a:effectLst/>
                <a:latin typeface="Calibri" panose="020F0502020204030204" pitchFamily="34" charset="0"/>
                <a:cs typeface="Calibri" panose="020F0502020204030204" pitchFamily="34" charset="0"/>
              </a:rPr>
              <a:t>The chart reveals people with a lower count of risk have a higher chance of drug being non-persistent.</a:t>
            </a:r>
            <a:endParaRPr lang="en-US" sz="1400" b="1" dirty="0">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4667886F-08A6-D61E-EB5F-236AE71F8A78}"/>
              </a:ext>
            </a:extLst>
          </p:cNvPr>
          <p:cNvSpPr txBox="1"/>
          <p:nvPr/>
        </p:nvSpPr>
        <p:spPr>
          <a:xfrm>
            <a:off x="1422400" y="101600"/>
            <a:ext cx="9698182" cy="369332"/>
          </a:xfrm>
          <a:prstGeom prst="rect">
            <a:avLst/>
          </a:prstGeom>
          <a:noFill/>
        </p:spPr>
        <p:txBody>
          <a:bodyPr wrap="square" rtlCol="0">
            <a:spAutoFit/>
          </a:bodyPr>
          <a:lstStyle/>
          <a:p>
            <a:pPr algn="ctr"/>
            <a:r>
              <a:rPr lang="en-GB" dirty="0"/>
              <a:t>Exploratory data analysis</a:t>
            </a:r>
          </a:p>
        </p:txBody>
      </p:sp>
      <p:pic>
        <p:nvPicPr>
          <p:cNvPr id="5122" name="Picture 2">
            <a:extLst>
              <a:ext uri="{FF2B5EF4-FFF2-40B4-BE49-F238E27FC236}">
                <a16:creationId xmlns:a16="http://schemas.microsoft.com/office/drawing/2014/main" id="{A64B07A3-835E-69B4-37A5-79FE145933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0607" y="1186774"/>
            <a:ext cx="6644142" cy="4073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1931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377</TotalTime>
  <Words>1005</Words>
  <Application>Microsoft Office PowerPoint</Application>
  <PresentationFormat>Widescreen</PresentationFormat>
  <Paragraphs>154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PowerPoint Presentation</vt:lpstr>
      <vt:lpstr>   Agenda</vt:lpstr>
      <vt:lpstr>   Executive Summary</vt:lpstr>
      <vt:lpstr>PowerPoint Presentation</vt:lpstr>
      <vt:lpstr>PowerPoint Presentation</vt:lpstr>
      <vt:lpstr>PowerPoint Presentation</vt:lpstr>
      <vt:lpstr>PowerPoint Presentation</vt:lpstr>
      <vt:lpstr>PowerPoint Presentation</vt:lpstr>
      <vt:lpstr>   Summary and recommendation</vt:lpstr>
      <vt:lpstr>   Proposed modeling technique</vt:lpstr>
      <vt:lpstr>   Repository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fabian umeh</dc:creator>
  <cp:lastModifiedBy>Olutayo OLADEINBO</cp:lastModifiedBy>
  <cp:revision>7</cp:revision>
  <cp:lastPrinted>2022-11-13T16:28:18Z</cp:lastPrinted>
  <dcterms:created xsi:type="dcterms:W3CDTF">2022-07-20T14:01:54Z</dcterms:created>
  <dcterms:modified xsi:type="dcterms:W3CDTF">2022-11-13T18:25:28Z</dcterms:modified>
</cp:coreProperties>
</file>