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CA2FC-11E9-9B51-1C1F-A4FBC2F689A8}" v="40" dt="2023-03-30T13:08:05.754"/>
    <p1510:client id="{C46AB729-6626-4621-BBC4-C2B576BD91DB}" v="1" dt="2023-03-30T18:17:41.595"/>
    <p1510:client id="{C783BFA6-D01B-D116-B88A-E152E7A58841}" v="40" dt="2023-03-30T12:13:01.837"/>
    <p1510:client id="{D4C50567-659F-4D94-BFBE-BEFB780542DC}" v="5" dt="2023-03-30T13:31:25.536"/>
    <p1510:client id="{D97EE98D-27AD-2CB8-7F70-E143EC627608}" v="1236" dt="2023-03-30T13:23:14.695"/>
    <p1510:client id="{E3B4C662-7D1E-40F3-BA5A-8388D2686B73}" v="57" dt="2023-03-30T17:30:48.836"/>
    <p1510:client id="{E9DF2F84-BC04-DF8B-5B5C-5CD341890F3D}" v="820" dt="2023-03-30T12:45:27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89C9A-21D1-43C3-B16D-6FD3A0A51CC8}" type="datetimeFigureOut"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7BCDD-9EA1-49FD-835E-A74343A7AE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example, in neural networks, matrix multiplication is used to compute the activations of each layer by multiplying the inputs with the weights of the corresponding layer.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7BCDD-9EA1-49FD-835E-A74343A7AE8C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6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076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16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68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82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849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220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63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29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630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2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98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26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3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34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0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09AE-98EF-4C7F-88ED-C4E81E5AF6FE}" type="datetimeFigureOut">
              <a:rPr lang="de-AT" smtClean="0"/>
              <a:t>12.04.2023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8EB8-8509-4CE8-B2D7-A9163E2B69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578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EF1AC-FE65-EB9B-9634-35B29148A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/>
              <a:t>Parallele Programmierung Matrizenmultiplikation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D64B29-71A0-F932-1A8A-F01A52A57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Benedict Allerberger, Stefan Dürr, Matthias </a:t>
            </a:r>
            <a:r>
              <a:rPr lang="de-AT" err="1"/>
              <a:t>Sparr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4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ED1EE-2CE6-28D1-CF76-1F8FFD77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Anwendungsfälle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Matrizenmultiplikation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CACD7-5E46-6BC8-6BC2-177BF264D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263095" cy="407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2800">
                <a:ea typeface="+mn-lt"/>
                <a:cs typeface="+mn-lt"/>
              </a:rPr>
              <a:t>3D </a:t>
            </a:r>
            <a:r>
              <a:rPr lang="de-AT" sz="2800" err="1">
                <a:ea typeface="+mn-lt"/>
                <a:cs typeface="+mn-lt"/>
              </a:rPr>
              <a:t>transformations</a:t>
            </a:r>
          </a:p>
          <a:p>
            <a:r>
              <a:rPr lang="de-AT" sz="2800">
                <a:ea typeface="+mn-lt"/>
                <a:cs typeface="+mn-lt"/>
              </a:rPr>
              <a:t>Data Analytics</a:t>
            </a:r>
          </a:p>
          <a:p>
            <a:r>
              <a:rPr lang="de-AT" sz="2800">
                <a:ea typeface="+mn-lt"/>
                <a:cs typeface="+mn-lt"/>
              </a:rPr>
              <a:t>Signal Processing</a:t>
            </a:r>
          </a:p>
          <a:p>
            <a:r>
              <a:rPr lang="de-AT" sz="2800">
                <a:ea typeface="+mn-lt"/>
                <a:cs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6688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F093D-3B2A-A4C6-9BBE-93E39C29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48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Problemdomäne</a:t>
            </a:r>
            <a:r>
              <a:rPr lang="en-US"/>
              <a:t>: </a:t>
            </a:r>
            <a:r>
              <a:rPr lang="en-US" err="1"/>
              <a:t>Matrizenmultiplikation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683C-F5E1-02D0-897A-8B5E503D7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 err="1"/>
              <a:t>Normale</a:t>
            </a:r>
            <a:r>
              <a:rPr lang="en-US" sz="2000"/>
              <a:t> </a:t>
            </a:r>
            <a:r>
              <a:rPr lang="en-US" sz="2000" err="1"/>
              <a:t>Vorgehensweise</a:t>
            </a:r>
            <a:r>
              <a:rPr lang="en-US" sz="2000"/>
              <a:t>: </a:t>
            </a:r>
            <a:r>
              <a:rPr lang="en-US" sz="2000" err="1"/>
              <a:t>Zeilen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</a:t>
            </a:r>
            <a:r>
              <a:rPr lang="en-US" sz="2000" err="1"/>
              <a:t>Spalten</a:t>
            </a:r>
            <a:r>
              <a:rPr lang="en-US" sz="2000"/>
              <a:t> </a:t>
            </a:r>
            <a:r>
              <a:rPr lang="en-US" sz="2000" err="1"/>
              <a:t>multiplizieren</a:t>
            </a:r>
            <a:endParaRPr lang="en-US" sz="2000"/>
          </a:p>
          <a:p>
            <a:r>
              <a:rPr lang="en-US" sz="2000" err="1"/>
              <a:t>Spaltenanzahl</a:t>
            </a:r>
            <a:r>
              <a:rPr lang="en-US" sz="2000"/>
              <a:t> der </a:t>
            </a:r>
            <a:r>
              <a:rPr lang="en-US" sz="2000" err="1"/>
              <a:t>ersten</a:t>
            </a:r>
            <a:r>
              <a:rPr lang="en-US" sz="2000"/>
              <a:t> Matrix muss </a:t>
            </a:r>
            <a:r>
              <a:rPr lang="en-US" sz="2000" err="1"/>
              <a:t>Zeilenanzahl</a:t>
            </a:r>
            <a:r>
              <a:rPr lang="en-US" sz="2000"/>
              <a:t> der </a:t>
            </a:r>
            <a:r>
              <a:rPr lang="en-US" sz="2000" err="1"/>
              <a:t>zweiten</a:t>
            </a:r>
            <a:r>
              <a:rPr lang="en-US" sz="2000"/>
              <a:t> Matrix </a:t>
            </a:r>
            <a:r>
              <a:rPr lang="en-US" sz="2000" err="1"/>
              <a:t>entsprechen</a:t>
            </a:r>
            <a:r>
              <a:rPr lang="en-US" sz="2000"/>
              <a:t> (m n * n p)</a:t>
            </a:r>
          </a:p>
          <a:p>
            <a:r>
              <a:rPr lang="en-US" sz="2000" err="1"/>
              <a:t>Ergebnismatrix</a:t>
            </a:r>
            <a:r>
              <a:rPr lang="en-US" sz="2000"/>
              <a:t> hat </a:t>
            </a:r>
            <a:r>
              <a:rPr lang="en-US" sz="2000" err="1"/>
              <a:t>Zeilenanzahl</a:t>
            </a:r>
            <a:r>
              <a:rPr lang="en-US" sz="2000"/>
              <a:t> der </a:t>
            </a:r>
            <a:r>
              <a:rPr lang="en-US" sz="2000" err="1"/>
              <a:t>ersten</a:t>
            </a:r>
            <a:r>
              <a:rPr lang="en-US" sz="2000"/>
              <a:t> und </a:t>
            </a:r>
            <a:r>
              <a:rPr lang="en-US" sz="2000" err="1"/>
              <a:t>Spaltenanzahl</a:t>
            </a:r>
            <a:r>
              <a:rPr lang="en-US" sz="2000"/>
              <a:t> der </a:t>
            </a:r>
            <a:r>
              <a:rPr lang="en-US" sz="2000" err="1"/>
              <a:t>zweiten</a:t>
            </a:r>
            <a:r>
              <a:rPr lang="en-US" sz="2000"/>
              <a:t> Matrix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195C190-DD76-13D7-8A90-7D245B7FA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187091" y="1233072"/>
            <a:ext cx="3358478" cy="43918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2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ED1EE-2CE6-28D1-CF76-1F8FFD77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Parallelisierung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Rows per 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CACD7-5E46-6BC8-6BC2-177BF264D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263095" cy="407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1500"/>
              <a:t>Wie wird die Anzahl der Threads ermittelt?</a:t>
            </a:r>
          </a:p>
          <a:p>
            <a:pPr lvl="1"/>
            <a:r>
              <a:rPr lang="de-AT" sz="1500"/>
              <a:t>Matrix A mit weniger Zeilen als möglicher Threads =&gt; </a:t>
            </a:r>
            <a:r>
              <a:rPr lang="de-AT" sz="1500" err="1"/>
              <a:t>threads</a:t>
            </a:r>
            <a:r>
              <a:rPr lang="de-AT" sz="1500"/>
              <a:t> = Zeilen der Matrix A</a:t>
            </a:r>
          </a:p>
          <a:p>
            <a:pPr lvl="1"/>
            <a:r>
              <a:rPr lang="de-AT" sz="1500"/>
              <a:t>Sonst maximale Anzahl</a:t>
            </a:r>
          </a:p>
          <a:p>
            <a:r>
              <a:rPr lang="de-AT" sz="1400">
                <a:ea typeface="+mn-lt"/>
                <a:cs typeface="+mn-lt"/>
              </a:rPr>
              <a:t>Jedem Thread werden </a:t>
            </a:r>
            <a:r>
              <a:rPr lang="de-AT" sz="1400" err="1">
                <a:ea typeface="+mn-lt"/>
                <a:cs typeface="+mn-lt"/>
              </a:rPr>
              <a:t>Rows</a:t>
            </a:r>
            <a:r>
              <a:rPr lang="de-AT" sz="1400">
                <a:ea typeface="+mn-lt"/>
                <a:cs typeface="+mn-lt"/>
              </a:rPr>
              <a:t> zugewiesen, die parallel die Berechnungen der Werte durchführen</a:t>
            </a:r>
            <a:endParaRPr lang="de-AT" sz="1400"/>
          </a:p>
          <a:p>
            <a:pPr lvl="1"/>
            <a:r>
              <a:rPr lang="de-AT" sz="1400">
                <a:ea typeface="+mn-lt"/>
                <a:cs typeface="+mn-lt"/>
              </a:rPr>
              <a:t>Jeder Thread bekommt anhand der </a:t>
            </a:r>
            <a:r>
              <a:rPr lang="de-AT" sz="1400" err="1">
                <a:ea typeface="+mn-lt"/>
                <a:cs typeface="+mn-lt"/>
              </a:rPr>
              <a:t>threadID</a:t>
            </a:r>
            <a:r>
              <a:rPr lang="de-AT" sz="1400">
                <a:ea typeface="+mn-lt"/>
                <a:cs typeface="+mn-lt"/>
              </a:rPr>
              <a:t> möglichst gleich große Anzahl an Zeilen</a:t>
            </a:r>
          </a:p>
          <a:p>
            <a:r>
              <a:rPr lang="de-AT" sz="1500" err="1"/>
              <a:t>Datasharing</a:t>
            </a:r>
            <a:r>
              <a:rPr lang="de-AT" sz="1500"/>
              <a:t>:</a:t>
            </a:r>
          </a:p>
          <a:p>
            <a:pPr lvl="1"/>
            <a:r>
              <a:rPr lang="de-AT" sz="1500" err="1">
                <a:solidFill>
                  <a:schemeClr val="tx1">
                    <a:lumMod val="95000"/>
                  </a:schemeClr>
                </a:solidFill>
              </a:rPr>
              <a:t>MatrixA</a:t>
            </a:r>
            <a:r>
              <a:rPr lang="de-AT" sz="1500">
                <a:solidFill>
                  <a:schemeClr val="tx1">
                    <a:lumMod val="95000"/>
                  </a:schemeClr>
                </a:solidFill>
              </a:rPr>
              <a:t> und B </a:t>
            </a:r>
            <a:r>
              <a:rPr lang="de-AT" sz="1500" err="1">
                <a:solidFill>
                  <a:schemeClr val="tx1">
                    <a:lumMod val="95000"/>
                  </a:schemeClr>
                </a:solidFill>
              </a:rPr>
              <a:t>geshared</a:t>
            </a:r>
            <a:endParaRPr lang="de-AT" sz="150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AT" sz="1500" err="1">
                <a:solidFill>
                  <a:schemeClr val="tx1">
                    <a:lumMod val="95000"/>
                  </a:schemeClr>
                </a:solidFill>
              </a:rPr>
              <a:t>Resultatsmatrix</a:t>
            </a:r>
            <a:r>
              <a:rPr lang="de-AT" sz="1500">
                <a:solidFill>
                  <a:schemeClr val="tx1">
                    <a:lumMod val="95000"/>
                  </a:schemeClr>
                </a:solidFill>
              </a:rPr>
              <a:t> wird </a:t>
            </a:r>
            <a:r>
              <a:rPr lang="de-AT" sz="1500" err="1">
                <a:solidFill>
                  <a:schemeClr val="tx1">
                    <a:lumMod val="95000"/>
                  </a:schemeClr>
                </a:solidFill>
              </a:rPr>
              <a:t>geshared</a:t>
            </a:r>
            <a:endParaRPr lang="de-AT" sz="150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AT" sz="1500">
                <a:solidFill>
                  <a:schemeClr val="tx1">
                    <a:lumMod val="95000"/>
                  </a:schemeClr>
                </a:solidFill>
              </a:rPr>
              <a:t>Beide möglicherweise problematisch</a:t>
            </a:r>
          </a:p>
          <a:p>
            <a:pPr lvl="1"/>
            <a:endParaRPr lang="de-AT" sz="1500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681A348B-6435-6DC0-A866-A032A72F2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70" y="2301415"/>
            <a:ext cx="5639886" cy="157916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8DA31093-2F3D-CE5B-21FD-15AF5B046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881" y="3954355"/>
            <a:ext cx="5640681" cy="26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1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684D1-3CCC-44B6-0E58-438F3851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bei Performance – Work in Progress!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8AAD4-2A60-7D31-8E36-87E7133C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78454" cy="3768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err="1"/>
              <a:t>Speedup</a:t>
            </a:r>
            <a:r>
              <a:rPr lang="de-DE" sz="2000"/>
              <a:t> bei kleinen Matrizen nicht vorhanden</a:t>
            </a:r>
          </a:p>
          <a:p>
            <a:pPr lvl="1"/>
            <a:r>
              <a:rPr lang="de-DE" sz="1800"/>
              <a:t>=&gt; Ansatz Anzahl Threads = Zeilen für kleine Matrizen resultiert wahrscheinlich in zu kleinem Workload</a:t>
            </a:r>
          </a:p>
          <a:p>
            <a:r>
              <a:rPr lang="de-DE" sz="2000" err="1"/>
              <a:t>Speedup</a:t>
            </a:r>
            <a:r>
              <a:rPr lang="de-DE" sz="2000"/>
              <a:t> bei großen Matrizen etwa halb so hoch wie zu erwarten</a:t>
            </a:r>
          </a:p>
          <a:p>
            <a:pPr lvl="1"/>
            <a:r>
              <a:rPr lang="de-DE" sz="1800"/>
              <a:t>=&gt; lokale Matrix B</a:t>
            </a:r>
          </a:p>
          <a:p>
            <a:pPr lvl="1"/>
            <a:r>
              <a:rPr lang="de-DE" sz="1800"/>
              <a:t>=&gt; Schreiben in die </a:t>
            </a:r>
            <a:r>
              <a:rPr lang="de-DE" sz="1800" err="1"/>
              <a:t>Resultatsmatrix</a:t>
            </a:r>
            <a:r>
              <a:rPr lang="de-DE" sz="1800"/>
              <a:t> erst nach Abschluss der Kalkulation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427839F-4048-2D1A-EC5F-8B964941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6111"/>
              </p:ext>
            </p:extLst>
          </p:nvPr>
        </p:nvGraphicFramePr>
        <p:xfrm>
          <a:off x="5588000" y="2342444"/>
          <a:ext cx="6287142" cy="337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95">
                  <a:extLst>
                    <a:ext uri="{9D8B030D-6E8A-4147-A177-3AD203B41FA5}">
                      <a16:colId xmlns:a16="http://schemas.microsoft.com/office/drawing/2014/main" val="2178044455"/>
                    </a:ext>
                  </a:extLst>
                </a:gridCol>
                <a:gridCol w="1730084">
                  <a:extLst>
                    <a:ext uri="{9D8B030D-6E8A-4147-A177-3AD203B41FA5}">
                      <a16:colId xmlns:a16="http://schemas.microsoft.com/office/drawing/2014/main" val="3332664932"/>
                    </a:ext>
                  </a:extLst>
                </a:gridCol>
                <a:gridCol w="1736631">
                  <a:extLst>
                    <a:ext uri="{9D8B030D-6E8A-4147-A177-3AD203B41FA5}">
                      <a16:colId xmlns:a16="http://schemas.microsoft.com/office/drawing/2014/main" val="2881571294"/>
                    </a:ext>
                  </a:extLst>
                </a:gridCol>
                <a:gridCol w="1319032">
                  <a:extLst>
                    <a:ext uri="{9D8B030D-6E8A-4147-A177-3AD203B41FA5}">
                      <a16:colId xmlns:a16="http://schemas.microsoft.com/office/drawing/2014/main" val="1441978026"/>
                    </a:ext>
                  </a:extLst>
                </a:gridCol>
              </a:tblGrid>
              <a:tr h="844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Performance der </a:t>
                      </a:r>
                      <a:r>
                        <a:rPr lang="de-DE" sz="1200" err="1"/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Sequentielle Matrixmultiplikation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Parallele Matrixmultiplikation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err="1"/>
                        <a:t>Speedup</a:t>
                      </a:r>
                      <a:r>
                        <a:rPr lang="de-DE" sz="1200"/>
                        <a:t>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32567"/>
                  </a:ext>
                </a:extLst>
              </a:tr>
              <a:tr h="844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Matrix 1: 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200"/>
                        <a:t>(10, 10)</a:t>
                      </a:r>
                    </a:p>
                    <a:p>
                      <a:pPr lvl="0">
                        <a:buNone/>
                      </a:pPr>
                      <a:r>
                        <a:rPr lang="de-DE" sz="1200"/>
                        <a:t>Matrix 2: </a:t>
                      </a:r>
                    </a:p>
                    <a:p>
                      <a:pPr lvl="0">
                        <a:buNone/>
                      </a:pPr>
                      <a:r>
                        <a:rPr lang="de-DE" sz="1200"/>
                        <a:t>(10, 10)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5 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</a:p>
                    <a:p>
                      <a:pPr lvl="0">
                        <a:buNone/>
                      </a:pPr>
                      <a:endParaRPr lang="de-DE" sz="1200" b="1" i="0" u="none" strike="noStrike" noProof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288 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(10 Threads)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0,017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[</a:t>
                      </a:r>
                      <a:r>
                        <a:rPr lang="de-DE" sz="1200" b="0" i="0" u="none" strike="noStrike" noProof="0" err="1">
                          <a:latin typeface="Trebuchet MS"/>
                        </a:rPr>
                        <a:t>expected</a:t>
                      </a:r>
                      <a:r>
                        <a:rPr lang="de-DE" sz="1200" b="0" i="0" u="none" strike="noStrike" noProof="0">
                          <a:latin typeface="Trebuchet MS"/>
                        </a:rPr>
                        <a:t>: ~10]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84246"/>
                  </a:ext>
                </a:extLst>
              </a:tr>
              <a:tr h="844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Matrix 1: 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200"/>
                        <a:t>(100, 100)</a:t>
                      </a:r>
                    </a:p>
                    <a:p>
                      <a:pPr lvl="0">
                        <a:buNone/>
                      </a:pPr>
                      <a:r>
                        <a:rPr lang="de-DE" sz="1200"/>
                        <a:t>Matrix 2:</a:t>
                      </a:r>
                    </a:p>
                    <a:p>
                      <a:pPr lvl="0">
                        <a:buNone/>
                      </a:pPr>
                      <a:r>
                        <a:rPr lang="de-DE" sz="1200"/>
                        <a:t>(100, 100)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2142 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1256 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(12 Threads)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1,71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[expected: ~12]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58290"/>
                  </a:ext>
                </a:extLst>
              </a:tr>
              <a:tr h="844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Matrix 1: (1000, 1000)</a:t>
                      </a:r>
                      <a:endParaRPr lang="en-US" sz="12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Matrix 2: (1000, 1000)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2086260 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  <a:r>
                        <a:rPr lang="de-DE" sz="1200" b="1" i="0" u="none" strike="noStrike" noProof="0">
                          <a:latin typeface="Trebuchet MS"/>
                        </a:rPr>
                        <a:t> </a:t>
                      </a:r>
                      <a:r>
                        <a:rPr lang="de-DE" sz="1200" b="0" i="0" u="none" strike="noStrike" noProof="0">
                          <a:latin typeface="Trebuchet MS"/>
                        </a:rPr>
                        <a:t>=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2,086</a:t>
                      </a:r>
                      <a:r>
                        <a:rPr lang="de-DE" sz="1200" b="1" i="0" u="none" strike="noStrike" noProof="0">
                          <a:latin typeface="Trebuchet MS"/>
                        </a:rPr>
                        <a:t> 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seconds</a:t>
                      </a:r>
                      <a:endParaRPr lang="de-DE" sz="1200" b="1" i="0" u="none" strike="noStrike" noProof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340867 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μs</a:t>
                      </a:r>
                      <a:r>
                        <a:rPr lang="de-DE" sz="1200" b="1" i="0" u="none" strike="noStrike" noProof="0">
                          <a:latin typeface="Trebuchet MS"/>
                        </a:rPr>
                        <a:t> </a:t>
                      </a:r>
                      <a:r>
                        <a:rPr lang="de-DE" sz="1200" b="0" i="0" u="none" strike="noStrike" noProof="0">
                          <a:latin typeface="Trebuchet MS"/>
                        </a:rPr>
                        <a:t>=</a:t>
                      </a: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0,341</a:t>
                      </a:r>
                      <a:r>
                        <a:rPr lang="de-DE" sz="1200" b="1" i="0" u="none" strike="noStrike" noProof="0">
                          <a:latin typeface="Trebuchet MS"/>
                        </a:rPr>
                        <a:t> </a:t>
                      </a:r>
                      <a:r>
                        <a:rPr lang="de-DE" sz="1200" b="1" i="0" u="none" strike="noStrike" noProof="0" err="1">
                          <a:latin typeface="Trebuchet MS"/>
                        </a:rPr>
                        <a:t>seconds</a:t>
                      </a:r>
                      <a:endParaRPr lang="de-DE" sz="1200" b="1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Trebuchet MS"/>
                        </a:rPr>
                        <a:t>(12 Threads)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6,12</a:t>
                      </a:r>
                    </a:p>
                    <a:p>
                      <a:pPr lvl="0">
                        <a:buNone/>
                      </a:pPr>
                      <a:r>
                        <a:rPr lang="de-DE" sz="1200"/>
                        <a:t>[expected: ~12]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9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379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3D1A0F45FEA5419A42209FF7F0C5D4" ma:contentTypeVersion="4" ma:contentTypeDescription="Ein neues Dokument erstellen." ma:contentTypeScope="" ma:versionID="4c8fc5073cd1f64eb2018410ea2ceb74">
  <xsd:schema xmlns:xsd="http://www.w3.org/2001/XMLSchema" xmlns:xs="http://www.w3.org/2001/XMLSchema" xmlns:p="http://schemas.microsoft.com/office/2006/metadata/properties" xmlns:ns3="733eb689-8dd9-4d59-a3a7-aec8cf2b3226" targetNamespace="http://schemas.microsoft.com/office/2006/metadata/properties" ma:root="true" ma:fieldsID="ef1a7715a2396adec30e6c73eff8489d" ns3:_="">
    <xsd:import namespace="733eb689-8dd9-4d59-a3a7-aec8cf2b32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eb689-8dd9-4d59-a3a7-aec8cf2b3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3eb689-8dd9-4d59-a3a7-aec8cf2b322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90B0E-7BE8-40D2-A489-C3C0D91FAADF}">
  <ds:schemaRefs>
    <ds:schemaRef ds:uri="733eb689-8dd9-4d59-a3a7-aec8cf2b32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0E1789-E062-4E8A-8230-9D569AACD9EB}">
  <ds:schemaRefs>
    <ds:schemaRef ds:uri="733eb689-8dd9-4d59-a3a7-aec8cf2b32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AEF1CF-D885-4EB0-B89B-7061D713E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Breitbild</PresentationFormat>
  <Slides>5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Berlin</vt:lpstr>
      <vt:lpstr>Parallele Programmierung Matrizenmultiplikation</vt:lpstr>
      <vt:lpstr>Anwendungsfälle Matrizenmultiplikation</vt:lpstr>
      <vt:lpstr>Problemdomäne: Matrizenmultiplikation</vt:lpstr>
      <vt:lpstr>Parallelisierung durch Rows per Thread</vt:lpstr>
      <vt:lpstr>Probleme bei Performance – Work in Progress!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Parallele Programmierung Matrizenmultiplikation</dc:title>
  <dc:creator>Stefan Dürr</dc:creator>
  <cp:revision>2</cp:revision>
  <dcterms:created xsi:type="dcterms:W3CDTF">2023-03-30T10:49:18Z</dcterms:created>
  <dcterms:modified xsi:type="dcterms:W3CDTF">2023-04-12T21:20:34Z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0x010100173D1A0F45FEA5419A42209FF7F0C5D4</vt:lpwstr>
  </property>
</Properties>
</file>