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1"/>
  </p:sldMasterIdLst>
  <p:sldIdLst>
    <p:sldId id="256" r:id="rId2"/>
    <p:sldId id="257" r:id="rId3"/>
    <p:sldId id="259" r:id="rId4"/>
    <p:sldId id="258"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B7975212-923C-432C-9FB9-C6EE05775413}" type="datetimeFigureOut">
              <a:rPr lang="en-US" smtClean="0"/>
              <a:t>29-Dec-20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173D85-E797-4C74-8799-1291B94A960B}" type="slidenum">
              <a:rPr lang="en-US" smtClean="0"/>
              <a:t>‹#›</a:t>
            </a:fld>
            <a:endParaRPr lang="en-US"/>
          </a:p>
        </p:txBody>
      </p:sp>
    </p:spTree>
    <p:extLst>
      <p:ext uri="{BB962C8B-B14F-4D97-AF65-F5344CB8AC3E}">
        <p14:creationId xmlns:p14="http://schemas.microsoft.com/office/powerpoint/2010/main" val="74482606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975212-923C-432C-9FB9-C6EE05775413}" type="datetimeFigureOut">
              <a:rPr lang="en-US" smtClean="0"/>
              <a:t>29-Dec-20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173D85-E797-4C74-8799-1291B94A960B}" type="slidenum">
              <a:rPr lang="en-US" smtClean="0"/>
              <a:t>‹#›</a:t>
            </a:fld>
            <a:endParaRPr lang="en-US"/>
          </a:p>
        </p:txBody>
      </p:sp>
    </p:spTree>
    <p:extLst>
      <p:ext uri="{BB962C8B-B14F-4D97-AF65-F5344CB8AC3E}">
        <p14:creationId xmlns:p14="http://schemas.microsoft.com/office/powerpoint/2010/main" val="2396762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975212-923C-432C-9FB9-C6EE05775413}" type="datetimeFigureOut">
              <a:rPr lang="en-US" smtClean="0"/>
              <a:t>29-Dec-20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173D85-E797-4C74-8799-1291B94A960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820222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975212-923C-432C-9FB9-C6EE05775413}" type="datetimeFigureOut">
              <a:rPr lang="en-US" smtClean="0"/>
              <a:t>29-Dec-20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173D85-E797-4C74-8799-1291B94A960B}" type="slidenum">
              <a:rPr lang="en-US" smtClean="0"/>
              <a:t>‹#›</a:t>
            </a:fld>
            <a:endParaRPr lang="en-US"/>
          </a:p>
        </p:txBody>
      </p:sp>
    </p:spTree>
    <p:extLst>
      <p:ext uri="{BB962C8B-B14F-4D97-AF65-F5344CB8AC3E}">
        <p14:creationId xmlns:p14="http://schemas.microsoft.com/office/powerpoint/2010/main" val="2807684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975212-923C-432C-9FB9-C6EE05775413}" type="datetimeFigureOut">
              <a:rPr lang="en-US" smtClean="0"/>
              <a:t>29-Dec-20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173D85-E797-4C74-8799-1291B94A960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027605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975212-923C-432C-9FB9-C6EE05775413}" type="datetimeFigureOut">
              <a:rPr lang="en-US" smtClean="0"/>
              <a:t>29-Dec-20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173D85-E797-4C74-8799-1291B94A960B}" type="slidenum">
              <a:rPr lang="en-US" smtClean="0"/>
              <a:t>‹#›</a:t>
            </a:fld>
            <a:endParaRPr lang="en-US"/>
          </a:p>
        </p:txBody>
      </p:sp>
    </p:spTree>
    <p:extLst>
      <p:ext uri="{BB962C8B-B14F-4D97-AF65-F5344CB8AC3E}">
        <p14:creationId xmlns:p14="http://schemas.microsoft.com/office/powerpoint/2010/main" val="3373577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7975212-923C-432C-9FB9-C6EE05775413}" type="datetimeFigureOut">
              <a:rPr lang="en-US" smtClean="0"/>
              <a:t>29-Dec-20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173D85-E797-4C74-8799-1291B94A960B}" type="slidenum">
              <a:rPr lang="en-US" smtClean="0"/>
              <a:t>‹#›</a:t>
            </a:fld>
            <a:endParaRPr lang="en-US"/>
          </a:p>
        </p:txBody>
      </p:sp>
    </p:spTree>
    <p:extLst>
      <p:ext uri="{BB962C8B-B14F-4D97-AF65-F5344CB8AC3E}">
        <p14:creationId xmlns:p14="http://schemas.microsoft.com/office/powerpoint/2010/main" val="7357496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7975212-923C-432C-9FB9-C6EE05775413}" type="datetimeFigureOut">
              <a:rPr lang="en-US" smtClean="0"/>
              <a:t>29-Dec-20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173D85-E797-4C74-8799-1291B94A960B}" type="slidenum">
              <a:rPr lang="en-US" smtClean="0"/>
              <a:t>‹#›</a:t>
            </a:fld>
            <a:endParaRPr lang="en-US"/>
          </a:p>
        </p:txBody>
      </p:sp>
    </p:spTree>
    <p:extLst>
      <p:ext uri="{BB962C8B-B14F-4D97-AF65-F5344CB8AC3E}">
        <p14:creationId xmlns:p14="http://schemas.microsoft.com/office/powerpoint/2010/main" val="2199232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7975212-923C-432C-9FB9-C6EE05775413}" type="datetimeFigureOut">
              <a:rPr lang="en-US" smtClean="0"/>
              <a:t>29-Dec-20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173D85-E797-4C74-8799-1291B94A960B}" type="slidenum">
              <a:rPr lang="en-US" smtClean="0"/>
              <a:t>‹#›</a:t>
            </a:fld>
            <a:endParaRPr lang="en-US"/>
          </a:p>
        </p:txBody>
      </p:sp>
    </p:spTree>
    <p:extLst>
      <p:ext uri="{BB962C8B-B14F-4D97-AF65-F5344CB8AC3E}">
        <p14:creationId xmlns:p14="http://schemas.microsoft.com/office/powerpoint/2010/main" val="36817042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dirty="0"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B7975212-923C-432C-9FB9-C6EE05775413}" type="datetimeFigureOut">
              <a:rPr lang="en-US" smtClean="0"/>
              <a:t>29-Dec-20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173D85-E797-4C74-8799-1291B94A960B}" type="slidenum">
              <a:rPr lang="en-US" smtClean="0"/>
              <a:t>‹#›</a:t>
            </a:fld>
            <a:endParaRPr lang="en-US"/>
          </a:p>
        </p:txBody>
      </p:sp>
    </p:spTree>
    <p:extLst>
      <p:ext uri="{BB962C8B-B14F-4D97-AF65-F5344CB8AC3E}">
        <p14:creationId xmlns:p14="http://schemas.microsoft.com/office/powerpoint/2010/main" val="47784768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B7975212-923C-432C-9FB9-C6EE05775413}" type="datetimeFigureOut">
              <a:rPr lang="en-US" smtClean="0"/>
              <a:t>29-Dec-20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173D85-E797-4C74-8799-1291B94A960B}" type="slidenum">
              <a:rPr lang="en-US" smtClean="0"/>
              <a:t>‹#›</a:t>
            </a:fld>
            <a:endParaRPr lang="en-US"/>
          </a:p>
        </p:txBody>
      </p:sp>
    </p:spTree>
    <p:extLst>
      <p:ext uri="{BB962C8B-B14F-4D97-AF65-F5344CB8AC3E}">
        <p14:creationId xmlns:p14="http://schemas.microsoft.com/office/powerpoint/2010/main" val="325732558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B7975212-923C-432C-9FB9-C6EE05775413}" type="datetimeFigureOut">
              <a:rPr lang="en-US" smtClean="0"/>
              <a:t>29-Dec-20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173D85-E797-4C74-8799-1291B94A960B}" type="slidenum">
              <a:rPr lang="en-US" smtClean="0"/>
              <a:t>‹#›</a:t>
            </a:fld>
            <a:endParaRPr lang="en-US"/>
          </a:p>
        </p:txBody>
      </p:sp>
    </p:spTree>
    <p:extLst>
      <p:ext uri="{BB962C8B-B14F-4D97-AF65-F5344CB8AC3E}">
        <p14:creationId xmlns:p14="http://schemas.microsoft.com/office/powerpoint/2010/main" val="23941832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B7975212-923C-432C-9FB9-C6EE05775413}" type="datetimeFigureOut">
              <a:rPr lang="en-US" smtClean="0"/>
              <a:t>29-Dec-20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173D85-E797-4C74-8799-1291B94A960B}" type="slidenum">
              <a:rPr lang="en-US" smtClean="0"/>
              <a:t>‹#›</a:t>
            </a:fld>
            <a:endParaRPr lang="en-US"/>
          </a:p>
        </p:txBody>
      </p:sp>
    </p:spTree>
    <p:extLst>
      <p:ext uri="{BB962C8B-B14F-4D97-AF65-F5344CB8AC3E}">
        <p14:creationId xmlns:p14="http://schemas.microsoft.com/office/powerpoint/2010/main" val="167379645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975212-923C-432C-9FB9-C6EE05775413}" type="datetimeFigureOut">
              <a:rPr lang="en-US" smtClean="0"/>
              <a:t>29-Dec-20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173D85-E797-4C74-8799-1291B94A960B}" type="slidenum">
              <a:rPr lang="en-US" smtClean="0"/>
              <a:t>‹#›</a:t>
            </a:fld>
            <a:endParaRPr lang="en-US"/>
          </a:p>
        </p:txBody>
      </p:sp>
    </p:spTree>
    <p:extLst>
      <p:ext uri="{BB962C8B-B14F-4D97-AF65-F5344CB8AC3E}">
        <p14:creationId xmlns:p14="http://schemas.microsoft.com/office/powerpoint/2010/main" val="2082941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975212-923C-432C-9FB9-C6EE05775413}" type="datetimeFigureOut">
              <a:rPr lang="en-US" smtClean="0"/>
              <a:t>29-Dec-20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173D85-E797-4C74-8799-1291B94A960B}" type="slidenum">
              <a:rPr lang="en-US" smtClean="0"/>
              <a:t>‹#›</a:t>
            </a:fld>
            <a:endParaRPr lang="en-US"/>
          </a:p>
        </p:txBody>
      </p:sp>
    </p:spTree>
    <p:extLst>
      <p:ext uri="{BB962C8B-B14F-4D97-AF65-F5344CB8AC3E}">
        <p14:creationId xmlns:p14="http://schemas.microsoft.com/office/powerpoint/2010/main" val="1567603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975212-923C-432C-9FB9-C6EE05775413}" type="datetimeFigureOut">
              <a:rPr lang="en-US" smtClean="0"/>
              <a:t>29-Dec-20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5173D85-E797-4C74-8799-1291B94A960B}" type="slidenum">
              <a:rPr lang="en-US" smtClean="0"/>
              <a:t>‹#›</a:t>
            </a:fld>
            <a:endParaRPr lang="en-US"/>
          </a:p>
        </p:txBody>
      </p:sp>
    </p:spTree>
    <p:extLst>
      <p:ext uri="{BB962C8B-B14F-4D97-AF65-F5344CB8AC3E}">
        <p14:creationId xmlns:p14="http://schemas.microsoft.com/office/powerpoint/2010/main" val="1187680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7975212-923C-432C-9FB9-C6EE05775413}" type="datetimeFigureOut">
              <a:rPr lang="en-US" smtClean="0"/>
              <a:t>29-Dec-20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5173D85-E797-4C74-8799-1291B94A960B}" type="slidenum">
              <a:rPr lang="en-US" smtClean="0"/>
              <a:t>‹#›</a:t>
            </a:fld>
            <a:endParaRPr lang="en-US"/>
          </a:p>
        </p:txBody>
      </p:sp>
    </p:spTree>
    <p:extLst>
      <p:ext uri="{BB962C8B-B14F-4D97-AF65-F5344CB8AC3E}">
        <p14:creationId xmlns:p14="http://schemas.microsoft.com/office/powerpoint/2010/main" val="1369459163"/>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 id="2147483860" r:id="rId14"/>
    <p:sldLayoutId id="2147483861" r:id="rId15"/>
    <p:sldLayoutId id="2147483862" r:id="rId16"/>
  </p:sldLayoutIdLst>
  <p:timing>
    <p:tnLst>
      <p:par>
        <p:cTn id="1" dur="indefinite" restart="never" nodeType="tmRoot"/>
      </p:par>
    </p:tnLst>
  </p:timing>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TEF Canada Tips</a:t>
            </a:r>
            <a:endParaRPr lang="en-US" dirty="0"/>
          </a:p>
        </p:txBody>
      </p:sp>
      <p:sp>
        <p:nvSpPr>
          <p:cNvPr id="3" name="Subtitle 2"/>
          <p:cNvSpPr>
            <a:spLocks noGrp="1"/>
          </p:cNvSpPr>
          <p:nvPr>
            <p:ph type="subTitle" idx="1"/>
          </p:nvPr>
        </p:nvSpPr>
        <p:spPr/>
        <p:txBody>
          <a:bodyPr/>
          <a:lstStyle/>
          <a:p>
            <a:r>
              <a:rPr lang="en-US" dirty="0"/>
              <a:t>For Expression </a:t>
            </a:r>
            <a:r>
              <a:rPr lang="en-US" dirty="0" err="1" smtClean="0"/>
              <a:t>écrite</a:t>
            </a:r>
            <a:r>
              <a:rPr lang="en-US" dirty="0" smtClean="0"/>
              <a:t> / Written Exam </a:t>
            </a:r>
            <a:endParaRPr lang="en-US" dirty="0"/>
          </a:p>
        </p:txBody>
      </p:sp>
    </p:spTree>
    <p:extLst>
      <p:ext uri="{BB962C8B-B14F-4D97-AF65-F5344CB8AC3E}">
        <p14:creationId xmlns:p14="http://schemas.microsoft.com/office/powerpoint/2010/main" val="3844662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9642"/>
          </a:xfrm>
        </p:spPr>
        <p:txBody>
          <a:bodyPr>
            <a:normAutofit fontScale="90000"/>
          </a:bodyPr>
          <a:lstStyle/>
          <a:p>
            <a:pPr>
              <a:lnSpc>
                <a:spcPct val="150000"/>
              </a:lnSpc>
            </a:pPr>
            <a:r>
              <a:rPr lang="en-US" sz="2800" dirty="0"/>
              <a:t>Expression </a:t>
            </a:r>
            <a:r>
              <a:rPr lang="en-US" sz="2800" dirty="0" err="1" smtClean="0"/>
              <a:t>écrite</a:t>
            </a:r>
            <a:r>
              <a:rPr lang="en-US" sz="2800" dirty="0" smtClean="0"/>
              <a:t> – </a:t>
            </a:r>
            <a:r>
              <a:rPr lang="en-US" sz="2800" dirty="0" err="1" smtClean="0"/>
              <a:t>Tache</a:t>
            </a:r>
            <a:r>
              <a:rPr lang="en-US" sz="2800" dirty="0" smtClean="0"/>
              <a:t> 1/ Written Expression – Task 1</a:t>
            </a:r>
            <a:endParaRPr lang="en-US" sz="2800" dirty="0"/>
          </a:p>
        </p:txBody>
      </p:sp>
      <p:sp>
        <p:nvSpPr>
          <p:cNvPr id="3" name="Content Placeholder 2"/>
          <p:cNvSpPr>
            <a:spLocks noGrp="1"/>
          </p:cNvSpPr>
          <p:nvPr>
            <p:ph sz="half" idx="1"/>
          </p:nvPr>
        </p:nvSpPr>
        <p:spPr>
          <a:xfrm>
            <a:off x="677334" y="2160589"/>
            <a:ext cx="4520105" cy="3880772"/>
          </a:xfrm>
        </p:spPr>
        <p:txBody>
          <a:bodyPr>
            <a:normAutofit/>
          </a:bodyPr>
          <a:lstStyle/>
          <a:p>
            <a:pPr marL="0" indent="0">
              <a:buNone/>
            </a:pPr>
            <a:r>
              <a:rPr lang="en-US" sz="3200" dirty="0" smtClean="0"/>
              <a:t>Approach</a:t>
            </a:r>
          </a:p>
          <a:p>
            <a:r>
              <a:rPr lang="en-US" sz="2200" dirty="0" smtClean="0"/>
              <a:t>First collect basic details about the events</a:t>
            </a:r>
          </a:p>
          <a:p>
            <a:r>
              <a:rPr lang="en-US" sz="2200" dirty="0" smtClean="0"/>
              <a:t>Enhance the response by adding details</a:t>
            </a:r>
          </a:p>
          <a:p>
            <a:pPr lvl="1"/>
            <a:r>
              <a:rPr lang="en-US" sz="2200" dirty="0" smtClean="0"/>
              <a:t>Static</a:t>
            </a:r>
          </a:p>
          <a:p>
            <a:pPr lvl="1"/>
            <a:r>
              <a:rPr lang="en-US" sz="2200" dirty="0" smtClean="0"/>
              <a:t>Dynamic</a:t>
            </a:r>
            <a:endParaRPr lang="en-US" sz="2200" dirty="0"/>
          </a:p>
        </p:txBody>
      </p:sp>
      <p:sp>
        <p:nvSpPr>
          <p:cNvPr id="4" name="Content Placeholder 3"/>
          <p:cNvSpPr>
            <a:spLocks noGrp="1"/>
          </p:cNvSpPr>
          <p:nvPr>
            <p:ph sz="half" idx="2"/>
          </p:nvPr>
        </p:nvSpPr>
        <p:spPr>
          <a:xfrm>
            <a:off x="5089969" y="2160589"/>
            <a:ext cx="5678115" cy="3880773"/>
          </a:xfrm>
        </p:spPr>
        <p:txBody>
          <a:bodyPr>
            <a:normAutofit/>
          </a:bodyPr>
          <a:lstStyle/>
          <a:p>
            <a:pPr marL="0" indent="0">
              <a:buNone/>
            </a:pPr>
            <a:r>
              <a:rPr lang="fr-FR" sz="3200" dirty="0" smtClean="0"/>
              <a:t>Approche</a:t>
            </a:r>
            <a:endParaRPr lang="fr-FR" sz="3200" dirty="0"/>
          </a:p>
          <a:p>
            <a:r>
              <a:rPr lang="fr-FR" sz="2200" dirty="0"/>
              <a:t>Commencez par collecter des informations de base sur les événements</a:t>
            </a:r>
          </a:p>
          <a:p>
            <a:r>
              <a:rPr lang="fr-FR" sz="2200" dirty="0"/>
              <a:t>Améliorez la réponse en ajoutant des détails</a:t>
            </a:r>
          </a:p>
          <a:p>
            <a:pPr lvl="1"/>
            <a:r>
              <a:rPr lang="fr-FR" sz="2200" dirty="0"/>
              <a:t>Statique</a:t>
            </a:r>
          </a:p>
          <a:p>
            <a:pPr lvl="1"/>
            <a:r>
              <a:rPr lang="fr-FR" sz="2200" dirty="0"/>
              <a:t>Dynamique</a:t>
            </a:r>
            <a:endParaRPr lang="en-US" sz="2200" dirty="0"/>
          </a:p>
        </p:txBody>
      </p:sp>
      <p:sp>
        <p:nvSpPr>
          <p:cNvPr id="5" name="Title 1"/>
          <p:cNvSpPr txBox="1">
            <a:spLocks/>
          </p:cNvSpPr>
          <p:nvPr/>
        </p:nvSpPr>
        <p:spPr>
          <a:xfrm>
            <a:off x="677334" y="1385094"/>
            <a:ext cx="8596668" cy="659642"/>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50000"/>
              </a:lnSpc>
            </a:pPr>
            <a:r>
              <a:rPr lang="en-US" sz="1800" dirty="0"/>
              <a:t>Fait Divers / News Item</a:t>
            </a:r>
            <a:r>
              <a:rPr lang="en-US" sz="2800" dirty="0"/>
              <a:t/>
            </a:r>
            <a:br>
              <a:rPr lang="en-US" sz="2800" dirty="0"/>
            </a:br>
            <a:endParaRPr lang="en-US" sz="2800" dirty="0"/>
          </a:p>
        </p:txBody>
      </p:sp>
    </p:spTree>
    <p:extLst>
      <p:ext uri="{BB962C8B-B14F-4D97-AF65-F5344CB8AC3E}">
        <p14:creationId xmlns:p14="http://schemas.microsoft.com/office/powerpoint/2010/main" val="3147514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uiExpand="1" build="p"/>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497541"/>
            <a:ext cx="8596668" cy="3543822"/>
          </a:xfrm>
        </p:spPr>
        <p:txBody>
          <a:bodyPr>
            <a:normAutofit/>
          </a:bodyPr>
          <a:lstStyle/>
          <a:p>
            <a:r>
              <a:rPr lang="en-US" dirty="0" smtClean="0"/>
              <a:t>Build response by trying to answer “</a:t>
            </a:r>
            <a:r>
              <a:rPr lang="en-US" dirty="0" err="1" smtClean="0"/>
              <a:t>wh</a:t>
            </a:r>
            <a:r>
              <a:rPr lang="en-US" dirty="0" smtClean="0"/>
              <a:t>” questions / </a:t>
            </a:r>
            <a:r>
              <a:rPr lang="fr-FR" dirty="0"/>
              <a:t>Créez une réponse en essayant de répondre aux questions </a:t>
            </a:r>
            <a:r>
              <a:rPr lang="fr-FR" dirty="0" smtClean="0"/>
              <a:t>«</a:t>
            </a:r>
            <a:r>
              <a:rPr lang="fr-FR" dirty="0" err="1" smtClean="0"/>
              <a:t>qu</a:t>
            </a:r>
            <a:r>
              <a:rPr lang="fr-FR" dirty="0" smtClean="0"/>
              <a:t>»</a:t>
            </a:r>
            <a:endParaRPr lang="en-US" dirty="0" smtClean="0"/>
          </a:p>
          <a:p>
            <a:pPr lvl="1"/>
            <a:r>
              <a:rPr lang="en-US" dirty="0" smtClean="0"/>
              <a:t>What / quoi</a:t>
            </a:r>
          </a:p>
          <a:p>
            <a:pPr lvl="1"/>
            <a:r>
              <a:rPr lang="en-US" dirty="0" smtClean="0"/>
              <a:t>When / </a:t>
            </a:r>
            <a:r>
              <a:rPr lang="en-US" dirty="0" err="1" smtClean="0"/>
              <a:t>quand</a:t>
            </a:r>
            <a:endParaRPr lang="en-US" dirty="0" smtClean="0"/>
          </a:p>
          <a:p>
            <a:pPr lvl="1"/>
            <a:r>
              <a:rPr lang="en-US" dirty="0"/>
              <a:t>Where / </a:t>
            </a:r>
            <a:r>
              <a:rPr lang="en-US" dirty="0" err="1"/>
              <a:t>où</a:t>
            </a:r>
            <a:endParaRPr lang="en-US" dirty="0" smtClean="0"/>
          </a:p>
          <a:p>
            <a:pPr lvl="1"/>
            <a:r>
              <a:rPr lang="en-US" dirty="0" smtClean="0"/>
              <a:t>How / </a:t>
            </a:r>
            <a:r>
              <a:rPr lang="en-US" dirty="0" err="1" smtClean="0"/>
              <a:t>Combien</a:t>
            </a:r>
            <a:endParaRPr lang="en-US" dirty="0" smtClean="0"/>
          </a:p>
          <a:p>
            <a:pPr lvl="1"/>
            <a:r>
              <a:rPr lang="en-US" dirty="0" smtClean="0"/>
              <a:t>Why / </a:t>
            </a:r>
            <a:r>
              <a:rPr lang="en-US" dirty="0" err="1" smtClean="0"/>
              <a:t>Pourquoi</a:t>
            </a:r>
            <a:endParaRPr lang="en-US" dirty="0" smtClean="0"/>
          </a:p>
          <a:p>
            <a:pPr lvl="1"/>
            <a:r>
              <a:rPr lang="en-US" dirty="0" smtClean="0"/>
              <a:t>Who / qui</a:t>
            </a:r>
          </a:p>
          <a:p>
            <a:endParaRPr lang="en-US" dirty="0"/>
          </a:p>
        </p:txBody>
      </p:sp>
      <p:sp>
        <p:nvSpPr>
          <p:cNvPr id="5" name="Title 1"/>
          <p:cNvSpPr>
            <a:spLocks noGrp="1"/>
          </p:cNvSpPr>
          <p:nvPr>
            <p:ph type="title"/>
          </p:nvPr>
        </p:nvSpPr>
        <p:spPr>
          <a:xfrm>
            <a:off x="677334" y="609600"/>
            <a:ext cx="8596668" cy="659642"/>
          </a:xfrm>
        </p:spPr>
        <p:txBody>
          <a:bodyPr>
            <a:normAutofit fontScale="90000"/>
          </a:bodyPr>
          <a:lstStyle/>
          <a:p>
            <a:pPr>
              <a:lnSpc>
                <a:spcPct val="150000"/>
              </a:lnSpc>
            </a:pPr>
            <a:r>
              <a:rPr lang="en-US" sz="2800" dirty="0"/>
              <a:t>Expression </a:t>
            </a:r>
            <a:r>
              <a:rPr lang="en-US" sz="2800" dirty="0" err="1" smtClean="0"/>
              <a:t>écrite</a:t>
            </a:r>
            <a:r>
              <a:rPr lang="en-US" sz="2800" dirty="0" smtClean="0"/>
              <a:t> – </a:t>
            </a:r>
            <a:r>
              <a:rPr lang="en-US" sz="2800" dirty="0" err="1" smtClean="0"/>
              <a:t>Tache</a:t>
            </a:r>
            <a:r>
              <a:rPr lang="en-US" sz="2800" dirty="0" smtClean="0"/>
              <a:t> 1/ Written Expression – Task 1</a:t>
            </a:r>
            <a:endParaRPr lang="en-US" sz="2800" dirty="0"/>
          </a:p>
        </p:txBody>
      </p:sp>
      <p:sp>
        <p:nvSpPr>
          <p:cNvPr id="6" name="Title 1"/>
          <p:cNvSpPr txBox="1">
            <a:spLocks/>
          </p:cNvSpPr>
          <p:nvPr/>
        </p:nvSpPr>
        <p:spPr>
          <a:xfrm>
            <a:off x="677334" y="1385094"/>
            <a:ext cx="8596668" cy="659642"/>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50000"/>
              </a:lnSpc>
            </a:pPr>
            <a:r>
              <a:rPr lang="en-US" sz="1800" dirty="0"/>
              <a:t>Fait Divers / News </a:t>
            </a:r>
            <a:r>
              <a:rPr lang="en-US" sz="1800" dirty="0" smtClean="0"/>
              <a:t>Item – Step 1</a:t>
            </a:r>
            <a:r>
              <a:rPr lang="en-US" sz="2800" dirty="0"/>
              <a:t/>
            </a:r>
            <a:br>
              <a:rPr lang="en-US" sz="2800" dirty="0"/>
            </a:br>
            <a:endParaRPr lang="en-US" sz="2800" dirty="0"/>
          </a:p>
        </p:txBody>
      </p:sp>
    </p:spTree>
    <p:extLst>
      <p:ext uri="{BB962C8B-B14F-4D97-AF65-F5344CB8AC3E}">
        <p14:creationId xmlns:p14="http://schemas.microsoft.com/office/powerpoint/2010/main" val="591054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91403"/>
          </a:xfrm>
        </p:spPr>
        <p:txBody>
          <a:bodyPr>
            <a:normAutofit fontScale="90000"/>
          </a:bodyPr>
          <a:lstStyle/>
          <a:p>
            <a:pPr>
              <a:lnSpc>
                <a:spcPct val="150000"/>
              </a:lnSpc>
            </a:pPr>
            <a:r>
              <a:rPr lang="en-US" sz="2800" dirty="0"/>
              <a:t>Expression </a:t>
            </a:r>
            <a:r>
              <a:rPr lang="en-US" sz="2800" dirty="0" err="1"/>
              <a:t>écrite</a:t>
            </a:r>
            <a:r>
              <a:rPr lang="en-US" sz="2800" dirty="0"/>
              <a:t>– </a:t>
            </a:r>
            <a:r>
              <a:rPr lang="en-US" sz="2800" dirty="0" err="1"/>
              <a:t>Tache</a:t>
            </a:r>
            <a:r>
              <a:rPr lang="en-US" sz="2800" dirty="0"/>
              <a:t> 1/ Written Expression – Task </a:t>
            </a:r>
            <a:r>
              <a:rPr lang="en-US" sz="2800" dirty="0" smtClean="0"/>
              <a:t>1</a:t>
            </a:r>
            <a:endParaRPr lang="en-US" sz="2800" dirty="0"/>
          </a:p>
        </p:txBody>
      </p:sp>
      <p:sp>
        <p:nvSpPr>
          <p:cNvPr id="3" name="Content Placeholder 2"/>
          <p:cNvSpPr>
            <a:spLocks noGrp="1"/>
          </p:cNvSpPr>
          <p:nvPr>
            <p:ph sz="half" idx="1"/>
          </p:nvPr>
        </p:nvSpPr>
        <p:spPr/>
        <p:txBody>
          <a:bodyPr>
            <a:normAutofit/>
          </a:bodyPr>
          <a:lstStyle/>
          <a:p>
            <a:r>
              <a:rPr lang="en-US" sz="1400" dirty="0"/>
              <a:t>Enhance the response by trying to </a:t>
            </a:r>
            <a:r>
              <a:rPr lang="en-US" sz="1400" dirty="0" smtClean="0"/>
              <a:t>add details </a:t>
            </a:r>
            <a:r>
              <a:rPr lang="en-US" sz="1400" dirty="0"/>
              <a:t>like </a:t>
            </a:r>
            <a:endParaRPr lang="en-US" sz="1400" dirty="0" smtClean="0"/>
          </a:p>
          <a:p>
            <a:pPr lvl="1"/>
            <a:r>
              <a:rPr lang="en-US" sz="1400" dirty="0" smtClean="0"/>
              <a:t>Static Details</a:t>
            </a:r>
          </a:p>
          <a:p>
            <a:pPr lvl="2"/>
            <a:r>
              <a:rPr lang="fr-FR" dirty="0" smtClean="0"/>
              <a:t>People </a:t>
            </a:r>
            <a:r>
              <a:rPr lang="fr-FR" dirty="0" smtClean="0">
                <a:sym typeface="Wingdings" panose="05000000000000000000" pitchFamily="2" charset="2"/>
              </a:rPr>
              <a:t> </a:t>
            </a:r>
            <a:r>
              <a:rPr lang="fr-FR" dirty="0" smtClean="0"/>
              <a:t>Age, </a:t>
            </a:r>
            <a:r>
              <a:rPr lang="fr-FR" dirty="0" err="1" smtClean="0"/>
              <a:t>gender</a:t>
            </a:r>
            <a:r>
              <a:rPr lang="fr-FR" dirty="0"/>
              <a:t>, profession </a:t>
            </a:r>
            <a:r>
              <a:rPr lang="fr-FR" dirty="0" smtClean="0"/>
              <a:t> </a:t>
            </a:r>
          </a:p>
          <a:p>
            <a:pPr lvl="2"/>
            <a:r>
              <a:rPr lang="fr-FR" dirty="0" smtClean="0"/>
              <a:t>Place   </a:t>
            </a:r>
            <a:r>
              <a:rPr lang="fr-FR" dirty="0" smtClean="0">
                <a:sym typeface="Wingdings" panose="05000000000000000000" pitchFamily="2" charset="2"/>
              </a:rPr>
              <a:t> Public Transport, </a:t>
            </a:r>
            <a:r>
              <a:rPr lang="fr-FR" dirty="0" err="1" smtClean="0">
                <a:sym typeface="Wingdings" panose="05000000000000000000" pitchFamily="2" charset="2"/>
              </a:rPr>
              <a:t>park</a:t>
            </a:r>
            <a:r>
              <a:rPr lang="fr-FR" dirty="0" smtClean="0">
                <a:sym typeface="Wingdings" panose="05000000000000000000" pitchFamily="2" charset="2"/>
              </a:rPr>
              <a:t>, </a:t>
            </a:r>
            <a:r>
              <a:rPr lang="fr-FR" dirty="0" err="1" smtClean="0">
                <a:sym typeface="Wingdings" panose="05000000000000000000" pitchFamily="2" charset="2"/>
              </a:rPr>
              <a:t>neighbourhood</a:t>
            </a:r>
            <a:r>
              <a:rPr lang="fr-FR" dirty="0" smtClean="0">
                <a:sym typeface="Wingdings" panose="05000000000000000000" pitchFamily="2" charset="2"/>
              </a:rPr>
              <a:t> , shops</a:t>
            </a:r>
          </a:p>
          <a:p>
            <a:pPr lvl="2"/>
            <a:r>
              <a:rPr lang="fr-FR" dirty="0" smtClean="0">
                <a:sym typeface="Wingdings" panose="05000000000000000000" pitchFamily="2" charset="2"/>
              </a:rPr>
              <a:t>Time     Rush </a:t>
            </a:r>
            <a:r>
              <a:rPr lang="fr-FR" dirty="0" err="1" smtClean="0">
                <a:sym typeface="Wingdings" panose="05000000000000000000" pitchFamily="2" charset="2"/>
              </a:rPr>
              <a:t>hours</a:t>
            </a:r>
            <a:r>
              <a:rPr lang="fr-FR" dirty="0" smtClean="0">
                <a:sym typeface="Wingdings" panose="05000000000000000000" pitchFamily="2" charset="2"/>
              </a:rPr>
              <a:t>, </a:t>
            </a:r>
            <a:r>
              <a:rPr lang="fr-FR" dirty="0" err="1" smtClean="0">
                <a:sym typeface="Wingdings" panose="05000000000000000000" pitchFamily="2" charset="2"/>
              </a:rPr>
              <a:t>holidays</a:t>
            </a:r>
            <a:r>
              <a:rPr lang="fr-FR" dirty="0" smtClean="0">
                <a:sym typeface="Wingdings" panose="05000000000000000000" pitchFamily="2" charset="2"/>
              </a:rPr>
              <a:t>, weekends, festival time , Time of </a:t>
            </a:r>
            <a:r>
              <a:rPr lang="fr-FR" dirty="0" err="1" smtClean="0">
                <a:sym typeface="Wingdings" panose="05000000000000000000" pitchFamily="2" charset="2"/>
              </a:rPr>
              <a:t>day</a:t>
            </a:r>
            <a:r>
              <a:rPr lang="fr-FR" dirty="0" smtClean="0">
                <a:sym typeface="Wingdings" panose="05000000000000000000" pitchFamily="2" charset="2"/>
              </a:rPr>
              <a:t>, </a:t>
            </a:r>
            <a:r>
              <a:rPr lang="fr-FR" dirty="0" err="1" smtClean="0">
                <a:sym typeface="Wingdings" panose="05000000000000000000" pitchFamily="2" charset="2"/>
              </a:rPr>
              <a:t>weekday</a:t>
            </a:r>
            <a:endParaRPr lang="fr-FR" dirty="0" smtClean="0">
              <a:sym typeface="Wingdings" panose="05000000000000000000" pitchFamily="2" charset="2"/>
            </a:endParaRPr>
          </a:p>
          <a:p>
            <a:pPr lvl="1"/>
            <a:r>
              <a:rPr lang="fr-FR" sz="1400" dirty="0" err="1" smtClean="0">
                <a:sym typeface="Wingdings" panose="05000000000000000000" pitchFamily="2" charset="2"/>
              </a:rPr>
              <a:t>Dynamic</a:t>
            </a:r>
            <a:r>
              <a:rPr lang="fr-FR" sz="1400" dirty="0" smtClean="0">
                <a:sym typeface="Wingdings" panose="05000000000000000000" pitchFamily="2" charset="2"/>
              </a:rPr>
              <a:t> </a:t>
            </a:r>
            <a:r>
              <a:rPr lang="fr-FR" sz="1400" dirty="0" err="1" smtClean="0">
                <a:sym typeface="Wingdings" panose="05000000000000000000" pitchFamily="2" charset="2"/>
              </a:rPr>
              <a:t>Details</a:t>
            </a:r>
            <a:endParaRPr lang="fr-FR" sz="1400" dirty="0" smtClean="0">
              <a:sym typeface="Wingdings" panose="05000000000000000000" pitchFamily="2" charset="2"/>
            </a:endParaRPr>
          </a:p>
          <a:p>
            <a:pPr lvl="2"/>
            <a:r>
              <a:rPr lang="fr-FR" dirty="0" smtClean="0">
                <a:sym typeface="Wingdings" panose="05000000000000000000" pitchFamily="2" charset="2"/>
              </a:rPr>
              <a:t>People </a:t>
            </a:r>
            <a:r>
              <a:rPr lang="fr-FR" dirty="0" err="1" smtClean="0">
                <a:sym typeface="Wingdings" panose="05000000000000000000" pitchFamily="2" charset="2"/>
              </a:rPr>
              <a:t>Reaction</a:t>
            </a:r>
            <a:r>
              <a:rPr lang="fr-FR" dirty="0" smtClean="0">
                <a:sym typeface="Wingdings" panose="05000000000000000000" pitchFamily="2" charset="2"/>
              </a:rPr>
              <a:t>  Happy/</a:t>
            </a:r>
            <a:r>
              <a:rPr lang="fr-FR" dirty="0" err="1" smtClean="0">
                <a:sym typeface="Wingdings" panose="05000000000000000000" pitchFamily="2" charset="2"/>
              </a:rPr>
              <a:t>Worried</a:t>
            </a:r>
            <a:r>
              <a:rPr lang="fr-FR" dirty="0" smtClean="0">
                <a:sym typeface="Wingdings" panose="05000000000000000000" pitchFamily="2" charset="2"/>
              </a:rPr>
              <a:t>/</a:t>
            </a:r>
            <a:r>
              <a:rPr lang="fr-FR" dirty="0" err="1" smtClean="0">
                <a:sym typeface="Wingdings" panose="05000000000000000000" pitchFamily="2" charset="2"/>
              </a:rPr>
              <a:t>Horrified</a:t>
            </a:r>
            <a:r>
              <a:rPr lang="fr-FR" dirty="0" smtClean="0">
                <a:sym typeface="Wingdings" panose="05000000000000000000" pitchFamily="2" charset="2"/>
              </a:rPr>
              <a:t>/</a:t>
            </a:r>
            <a:r>
              <a:rPr lang="fr-FR" dirty="0" err="1" smtClean="0">
                <a:sym typeface="Wingdings" panose="05000000000000000000" pitchFamily="2" charset="2"/>
              </a:rPr>
              <a:t>Scared</a:t>
            </a:r>
            <a:endParaRPr lang="fr-FR" dirty="0">
              <a:sym typeface="Wingdings" panose="05000000000000000000" pitchFamily="2" charset="2"/>
            </a:endParaRPr>
          </a:p>
          <a:p>
            <a:pPr lvl="2"/>
            <a:r>
              <a:rPr lang="fr-FR" dirty="0" smtClean="0">
                <a:sym typeface="Wingdings" panose="05000000000000000000" pitchFamily="2" charset="2"/>
              </a:rPr>
              <a:t>Action </a:t>
            </a:r>
            <a:r>
              <a:rPr lang="fr-FR" dirty="0" err="1" smtClean="0">
                <a:sym typeface="Wingdings" panose="05000000000000000000" pitchFamily="2" charset="2"/>
              </a:rPr>
              <a:t>Taken</a:t>
            </a:r>
            <a:endParaRPr lang="fr-FR" dirty="0" smtClean="0">
              <a:sym typeface="Wingdings" panose="05000000000000000000" pitchFamily="2" charset="2"/>
            </a:endParaRPr>
          </a:p>
          <a:p>
            <a:pPr lvl="1"/>
            <a:endParaRPr lang="fr-FR" sz="1400" dirty="0" smtClean="0">
              <a:sym typeface="Wingdings" panose="05000000000000000000" pitchFamily="2" charset="2"/>
            </a:endParaRPr>
          </a:p>
          <a:p>
            <a:pPr lvl="1"/>
            <a:endParaRPr lang="fr-FR" sz="1400" dirty="0" smtClean="0"/>
          </a:p>
          <a:p>
            <a:pPr lvl="1"/>
            <a:endParaRPr lang="en-US" sz="1400" dirty="0"/>
          </a:p>
        </p:txBody>
      </p:sp>
      <p:sp>
        <p:nvSpPr>
          <p:cNvPr id="4" name="Content Placeholder 3"/>
          <p:cNvSpPr>
            <a:spLocks noGrp="1"/>
          </p:cNvSpPr>
          <p:nvPr>
            <p:ph sz="half" idx="2"/>
          </p:nvPr>
        </p:nvSpPr>
        <p:spPr>
          <a:xfrm>
            <a:off x="5089970" y="2160589"/>
            <a:ext cx="5104908" cy="3880773"/>
          </a:xfrm>
        </p:spPr>
        <p:txBody>
          <a:bodyPr>
            <a:noAutofit/>
          </a:bodyPr>
          <a:lstStyle/>
          <a:p>
            <a:r>
              <a:rPr lang="fr-FR" sz="1400" dirty="0"/>
              <a:t>Améliorez la réponse en essayant d'ajouter de petits détails </a:t>
            </a:r>
            <a:r>
              <a:rPr lang="fr-FR" sz="1400" dirty="0" smtClean="0"/>
              <a:t>comme</a:t>
            </a:r>
          </a:p>
          <a:p>
            <a:pPr marL="800100" lvl="3" indent="-342900"/>
            <a:r>
              <a:rPr lang="fr-FR" sz="1400" dirty="0"/>
              <a:t>Détails statiques</a:t>
            </a:r>
          </a:p>
          <a:p>
            <a:pPr marL="1257300" lvl="4" indent="-342900"/>
            <a:r>
              <a:rPr lang="fr-FR" sz="1400" dirty="0"/>
              <a:t>Personnes </a:t>
            </a:r>
            <a:r>
              <a:rPr lang="fr-FR" sz="1400" dirty="0">
                <a:sym typeface="Wingdings" panose="05000000000000000000" pitchFamily="2" charset="2"/>
              </a:rPr>
              <a:t></a:t>
            </a:r>
            <a:r>
              <a:rPr lang="fr-FR" sz="1400" dirty="0" smtClean="0"/>
              <a:t> </a:t>
            </a:r>
            <a:r>
              <a:rPr lang="fr-FR" sz="1400" dirty="0"/>
              <a:t>Âge, sexe, profession</a:t>
            </a:r>
          </a:p>
          <a:p>
            <a:pPr marL="1257300" lvl="4" indent="-342900"/>
            <a:r>
              <a:rPr lang="fr-FR" sz="1400" dirty="0"/>
              <a:t>Place </a:t>
            </a:r>
            <a:r>
              <a:rPr lang="fr-FR" sz="1400" dirty="0">
                <a:sym typeface="Wingdings" panose="05000000000000000000" pitchFamily="2" charset="2"/>
              </a:rPr>
              <a:t> </a:t>
            </a:r>
            <a:r>
              <a:rPr lang="fr-FR" sz="1400" dirty="0" smtClean="0">
                <a:sym typeface="Wingdings" panose="05000000000000000000" pitchFamily="2" charset="2"/>
              </a:rPr>
              <a:t> </a:t>
            </a:r>
            <a:r>
              <a:rPr lang="fr-FR" sz="1400" dirty="0" smtClean="0"/>
              <a:t>Transports </a:t>
            </a:r>
            <a:r>
              <a:rPr lang="fr-FR" sz="1400" dirty="0"/>
              <a:t>publics, parc, quartier, commerces</a:t>
            </a:r>
          </a:p>
          <a:p>
            <a:pPr marL="1257300" lvl="4" indent="-342900"/>
            <a:r>
              <a:rPr lang="fr-FR" sz="1400" dirty="0"/>
              <a:t>Heure </a:t>
            </a:r>
            <a:r>
              <a:rPr lang="fr-FR" sz="1400" dirty="0" smtClean="0"/>
              <a:t> </a:t>
            </a:r>
            <a:r>
              <a:rPr lang="fr-FR" sz="1400" dirty="0">
                <a:sym typeface="Wingdings" panose="05000000000000000000" pitchFamily="2" charset="2"/>
              </a:rPr>
              <a:t></a:t>
            </a:r>
            <a:r>
              <a:rPr lang="fr-FR" sz="1400" dirty="0" smtClean="0"/>
              <a:t> </a:t>
            </a:r>
            <a:r>
              <a:rPr lang="fr-FR" sz="1400" dirty="0"/>
              <a:t>Heures de pointe, jours fériés, week-ends, heure du festival, heure de la journée, jour de la semaine</a:t>
            </a:r>
          </a:p>
          <a:p>
            <a:pPr marL="800100" lvl="3" indent="-342900"/>
            <a:r>
              <a:rPr lang="fr-FR" sz="1400" dirty="0"/>
              <a:t>Détails dynamiques</a:t>
            </a:r>
          </a:p>
          <a:p>
            <a:pPr marL="1257300" lvl="4" indent="-342900"/>
            <a:r>
              <a:rPr lang="fr-FR" sz="1400" dirty="0"/>
              <a:t>Réaction des gens </a:t>
            </a:r>
            <a:r>
              <a:rPr lang="fr-FR" sz="1400" dirty="0">
                <a:sym typeface="Wingdings" panose="05000000000000000000" pitchFamily="2" charset="2"/>
              </a:rPr>
              <a:t></a:t>
            </a:r>
            <a:r>
              <a:rPr lang="fr-FR" sz="1400" dirty="0" smtClean="0"/>
              <a:t> </a:t>
            </a:r>
            <a:r>
              <a:rPr lang="fr-FR" sz="1400" dirty="0"/>
              <a:t>Heureux / Inquiet / Horrifié / Effrayé</a:t>
            </a:r>
          </a:p>
          <a:p>
            <a:pPr marL="1257300" lvl="4" indent="-342900"/>
            <a:r>
              <a:rPr lang="fr-FR" sz="1400" dirty="0"/>
              <a:t>Action prise</a:t>
            </a:r>
            <a:endParaRPr lang="fr-FR" sz="1400" dirty="0">
              <a:sym typeface="Wingdings" panose="05000000000000000000" pitchFamily="2" charset="2"/>
            </a:endParaRPr>
          </a:p>
          <a:p>
            <a:pPr marL="800100" lvl="3" indent="-342900"/>
            <a:endParaRPr lang="fr-FR" sz="1400" dirty="0"/>
          </a:p>
          <a:p>
            <a:endParaRPr lang="fr-FR" sz="1400" dirty="0"/>
          </a:p>
          <a:p>
            <a:endParaRPr lang="en-US" sz="1400" dirty="0"/>
          </a:p>
        </p:txBody>
      </p:sp>
      <p:sp>
        <p:nvSpPr>
          <p:cNvPr id="7" name="Title 1"/>
          <p:cNvSpPr txBox="1">
            <a:spLocks/>
          </p:cNvSpPr>
          <p:nvPr/>
        </p:nvSpPr>
        <p:spPr>
          <a:xfrm>
            <a:off x="677334" y="1362727"/>
            <a:ext cx="9416956" cy="445069"/>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50000"/>
              </a:lnSpc>
            </a:pPr>
            <a:r>
              <a:rPr lang="en-US" sz="2000" dirty="0"/>
              <a:t>Fait Divers / News Item – Step 2</a:t>
            </a:r>
          </a:p>
          <a:p>
            <a:pPr>
              <a:lnSpc>
                <a:spcPct val="150000"/>
              </a:lnSpc>
            </a:pPr>
            <a:r>
              <a:rPr lang="en-US" sz="2000" dirty="0" smtClean="0"/>
              <a:t/>
            </a:r>
            <a:br>
              <a:rPr lang="en-US" sz="2000" dirty="0" smtClean="0"/>
            </a:br>
            <a:endParaRPr lang="en-US" sz="2000" dirty="0"/>
          </a:p>
        </p:txBody>
      </p:sp>
    </p:spTree>
    <p:extLst>
      <p:ext uri="{BB962C8B-B14F-4D97-AF65-F5344CB8AC3E}">
        <p14:creationId xmlns:p14="http://schemas.microsoft.com/office/powerpoint/2010/main" val="2642167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10"/>
                                        <p:tgtEl>
                                          <p:spTgt spid="4">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fade">
                                      <p:cBhvr>
                                        <p:cTn id="23" dur="500"/>
                                        <p:tgtEl>
                                          <p:spTgt spid="3">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1" end="1"/>
                                            </p:txEl>
                                          </p:spTgt>
                                        </p:tgtEl>
                                        <p:attrNameLst>
                                          <p:attrName>style.visibility</p:attrName>
                                        </p:attrNameLst>
                                      </p:cBhvr>
                                      <p:to>
                                        <p:strVal val="visible"/>
                                      </p:to>
                                    </p:set>
                                    <p:animEffect transition="in" filter="fade">
                                      <p:cBhvr>
                                        <p:cTn id="26" dur="10"/>
                                        <p:tgtEl>
                                          <p:spTgt spid="4">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fade">
                                      <p:cBhvr>
                                        <p:cTn id="31" dur="500"/>
                                        <p:tgtEl>
                                          <p:spTgt spid="3">
                                            <p:txEl>
                                              <p:pRg st="2" end="2"/>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500"/>
                                        <p:tgtEl>
                                          <p:spTgt spid="3">
                                            <p:txEl>
                                              <p:pRg st="3" end="3"/>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500"/>
                                        <p:tgtEl>
                                          <p:spTgt spid="3">
                                            <p:txEl>
                                              <p:pRg st="4" end="4"/>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2" end="2"/>
                                            </p:txEl>
                                          </p:spTgt>
                                        </p:tgtEl>
                                        <p:attrNameLst>
                                          <p:attrName>style.visibility</p:attrName>
                                        </p:attrNameLst>
                                      </p:cBhvr>
                                      <p:to>
                                        <p:strVal val="visible"/>
                                      </p:to>
                                    </p:set>
                                    <p:animEffect transition="in" filter="fade">
                                      <p:cBhvr>
                                        <p:cTn id="40" dur="10"/>
                                        <p:tgtEl>
                                          <p:spTgt spid="4">
                                            <p:txEl>
                                              <p:pRg st="2" end="2"/>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3" end="3"/>
                                            </p:txEl>
                                          </p:spTgt>
                                        </p:tgtEl>
                                        <p:attrNameLst>
                                          <p:attrName>style.visibility</p:attrName>
                                        </p:attrNameLst>
                                      </p:cBhvr>
                                      <p:to>
                                        <p:strVal val="visible"/>
                                      </p:to>
                                    </p:set>
                                    <p:animEffect transition="in" filter="fade">
                                      <p:cBhvr>
                                        <p:cTn id="43" dur="10"/>
                                        <p:tgtEl>
                                          <p:spTgt spid="4">
                                            <p:txEl>
                                              <p:pRg st="3" end="3"/>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4" end="4"/>
                                            </p:txEl>
                                          </p:spTgt>
                                        </p:tgtEl>
                                        <p:attrNameLst>
                                          <p:attrName>style.visibility</p:attrName>
                                        </p:attrNameLst>
                                      </p:cBhvr>
                                      <p:to>
                                        <p:strVal val="visible"/>
                                      </p:to>
                                    </p:set>
                                    <p:animEffect transition="in" filter="fade">
                                      <p:cBhvr>
                                        <p:cTn id="46" dur="10"/>
                                        <p:tgtEl>
                                          <p:spTgt spid="4">
                                            <p:txEl>
                                              <p:pRg st="4" end="4"/>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
                                            <p:txEl>
                                              <p:pRg st="5" end="5"/>
                                            </p:txEl>
                                          </p:spTgt>
                                        </p:tgtEl>
                                        <p:attrNameLst>
                                          <p:attrName>style.visibility</p:attrName>
                                        </p:attrNameLst>
                                      </p:cBhvr>
                                      <p:to>
                                        <p:strVal val="visible"/>
                                      </p:to>
                                    </p:set>
                                    <p:animEffect transition="in" filter="fade">
                                      <p:cBhvr>
                                        <p:cTn id="51" dur="500"/>
                                        <p:tgtEl>
                                          <p:spTgt spid="3">
                                            <p:txEl>
                                              <p:pRg st="5" end="5"/>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4">
                                            <p:txEl>
                                              <p:pRg st="5" end="5"/>
                                            </p:txEl>
                                          </p:spTgt>
                                        </p:tgtEl>
                                        <p:attrNameLst>
                                          <p:attrName>style.visibility</p:attrName>
                                        </p:attrNameLst>
                                      </p:cBhvr>
                                      <p:to>
                                        <p:strVal val="visible"/>
                                      </p:to>
                                    </p:set>
                                    <p:animEffect transition="in" filter="fade">
                                      <p:cBhvr>
                                        <p:cTn id="54" dur="10"/>
                                        <p:tgtEl>
                                          <p:spTgt spid="4">
                                            <p:txEl>
                                              <p:pRg st="5" end="5"/>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
                                            <p:txEl>
                                              <p:pRg st="6" end="6"/>
                                            </p:txEl>
                                          </p:spTgt>
                                        </p:tgtEl>
                                        <p:attrNameLst>
                                          <p:attrName>style.visibility</p:attrName>
                                        </p:attrNameLst>
                                      </p:cBhvr>
                                      <p:to>
                                        <p:strVal val="visible"/>
                                      </p:to>
                                    </p:set>
                                    <p:animEffect transition="in" filter="fade">
                                      <p:cBhvr>
                                        <p:cTn id="59" dur="500"/>
                                        <p:tgtEl>
                                          <p:spTgt spid="3">
                                            <p:txEl>
                                              <p:pRg st="6" end="6"/>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3">
                                            <p:txEl>
                                              <p:pRg st="7" end="7"/>
                                            </p:txEl>
                                          </p:spTgt>
                                        </p:tgtEl>
                                        <p:attrNameLst>
                                          <p:attrName>style.visibility</p:attrName>
                                        </p:attrNameLst>
                                      </p:cBhvr>
                                      <p:to>
                                        <p:strVal val="visible"/>
                                      </p:to>
                                    </p:set>
                                    <p:animEffect transition="in" filter="fade">
                                      <p:cBhvr>
                                        <p:cTn id="62" dur="500"/>
                                        <p:tgtEl>
                                          <p:spTgt spid="3">
                                            <p:txEl>
                                              <p:pRg st="7" end="7"/>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4">
                                            <p:txEl>
                                              <p:pRg st="6" end="6"/>
                                            </p:txEl>
                                          </p:spTgt>
                                        </p:tgtEl>
                                        <p:attrNameLst>
                                          <p:attrName>style.visibility</p:attrName>
                                        </p:attrNameLst>
                                      </p:cBhvr>
                                      <p:to>
                                        <p:strVal val="visible"/>
                                      </p:to>
                                    </p:set>
                                    <p:animEffect transition="in" filter="fade">
                                      <p:cBhvr>
                                        <p:cTn id="65" dur="10"/>
                                        <p:tgtEl>
                                          <p:spTgt spid="4">
                                            <p:txEl>
                                              <p:pRg st="6" end="6"/>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4">
                                            <p:txEl>
                                              <p:pRg st="7" end="7"/>
                                            </p:txEl>
                                          </p:spTgt>
                                        </p:tgtEl>
                                        <p:attrNameLst>
                                          <p:attrName>style.visibility</p:attrName>
                                        </p:attrNameLst>
                                      </p:cBhvr>
                                      <p:to>
                                        <p:strVal val="visible"/>
                                      </p:to>
                                    </p:set>
                                    <p:animEffect transition="in" filter="fade">
                                      <p:cBhvr>
                                        <p:cTn id="68" dur="1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05051"/>
          </a:xfrm>
        </p:spPr>
        <p:txBody>
          <a:bodyPr>
            <a:normAutofit fontScale="90000"/>
          </a:bodyPr>
          <a:lstStyle/>
          <a:p>
            <a:pPr>
              <a:lnSpc>
                <a:spcPct val="150000"/>
              </a:lnSpc>
            </a:pPr>
            <a:r>
              <a:rPr lang="en-US" dirty="0" smtClean="0"/>
              <a:t>Example / </a:t>
            </a:r>
            <a:r>
              <a:rPr lang="en-US" dirty="0" err="1" smtClean="0"/>
              <a:t>Exemple</a:t>
            </a:r>
            <a:endParaRPr lang="en-US" sz="2800" dirty="0"/>
          </a:p>
        </p:txBody>
      </p:sp>
      <p:sp>
        <p:nvSpPr>
          <p:cNvPr id="5" name="Content Placeholder 4"/>
          <p:cNvSpPr>
            <a:spLocks noGrp="1"/>
          </p:cNvSpPr>
          <p:nvPr>
            <p:ph idx="1"/>
          </p:nvPr>
        </p:nvSpPr>
        <p:spPr>
          <a:xfrm>
            <a:off x="677334" y="2513309"/>
            <a:ext cx="8596668" cy="3528053"/>
          </a:xfrm>
        </p:spPr>
        <p:txBody>
          <a:bodyPr anchor="ctr"/>
          <a:lstStyle/>
          <a:p>
            <a:pPr marL="0" indent="0" algn="ctr">
              <a:buNone/>
            </a:pPr>
            <a:r>
              <a:rPr lang="fr-FR" dirty="0" smtClean="0"/>
              <a:t>Elle </a:t>
            </a:r>
            <a:r>
              <a:rPr lang="fr-FR" dirty="0"/>
              <a:t>se </a:t>
            </a:r>
            <a:r>
              <a:rPr lang="fr-FR" dirty="0" err="1"/>
              <a:t>reveille</a:t>
            </a:r>
            <a:r>
              <a:rPr lang="fr-FR" dirty="0"/>
              <a:t> avec le visage tt bleu , la veille elle était dans une pizzeria </a:t>
            </a:r>
            <a:r>
              <a:rPr lang="fr-FR" dirty="0" smtClean="0"/>
              <a:t>connue  </a:t>
            </a:r>
          </a:p>
          <a:p>
            <a:pPr marL="0" indent="0" algn="ctr">
              <a:buNone/>
            </a:pPr>
            <a:r>
              <a:rPr lang="en-US" dirty="0" smtClean="0"/>
              <a:t>She </a:t>
            </a:r>
            <a:r>
              <a:rPr lang="en-US" dirty="0"/>
              <a:t>wakes up with a very blue face, the day before she was in a famous </a:t>
            </a:r>
            <a:r>
              <a:rPr lang="en-US" dirty="0" smtClean="0"/>
              <a:t>pizzeria</a:t>
            </a:r>
            <a:endParaRPr lang="fr-FR" dirty="0" smtClean="0"/>
          </a:p>
          <a:p>
            <a:endParaRPr lang="en-US" dirty="0"/>
          </a:p>
        </p:txBody>
      </p:sp>
      <p:sp>
        <p:nvSpPr>
          <p:cNvPr id="6" name="Title 1"/>
          <p:cNvSpPr txBox="1">
            <a:spLocks/>
          </p:cNvSpPr>
          <p:nvPr/>
        </p:nvSpPr>
        <p:spPr>
          <a:xfrm>
            <a:off x="677334" y="1408901"/>
            <a:ext cx="8427841" cy="705441"/>
          </a:xfrm>
          <a:prstGeom prst="rect">
            <a:avLst/>
          </a:prstGeom>
        </p:spPr>
        <p:txBody>
          <a:bodyPr vert="horz" lIns="91440" tIns="45720" rIns="91440" bIns="45720" rtlCol="0" anchor="t">
            <a:normAutofit fontScale="97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50000"/>
              </a:lnSpc>
            </a:pPr>
            <a:r>
              <a:rPr lang="en-US" sz="2800" dirty="0" smtClean="0"/>
              <a:t>Title / </a:t>
            </a:r>
            <a:r>
              <a:rPr lang="en-US" sz="2800" dirty="0" err="1" smtClean="0"/>
              <a:t>Titre</a:t>
            </a:r>
            <a:endParaRPr lang="en-US" sz="2800" dirty="0"/>
          </a:p>
        </p:txBody>
      </p:sp>
    </p:spTree>
    <p:extLst>
      <p:ext uri="{BB962C8B-B14F-4D97-AF65-F5344CB8AC3E}">
        <p14:creationId xmlns:p14="http://schemas.microsoft.com/office/powerpoint/2010/main" val="2077309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uiExpand="1" build="p"/>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3" y="609600"/>
            <a:ext cx="10336409" cy="441278"/>
          </a:xfrm>
        </p:spPr>
        <p:txBody>
          <a:bodyPr>
            <a:noAutofit/>
          </a:bodyPr>
          <a:lstStyle/>
          <a:p>
            <a:r>
              <a:rPr lang="en-US" sz="2800" dirty="0" smtClean="0"/>
              <a:t>Collect the basic details /</a:t>
            </a:r>
            <a:r>
              <a:rPr lang="fr-FR" sz="2800" dirty="0"/>
              <a:t>Collectez les détails de base</a:t>
            </a:r>
            <a:endParaRPr lang="en-US" sz="2800" dirty="0"/>
          </a:p>
        </p:txBody>
      </p:sp>
      <p:sp>
        <p:nvSpPr>
          <p:cNvPr id="5" name="Content Placeholder 4"/>
          <p:cNvSpPr>
            <a:spLocks noGrp="1"/>
          </p:cNvSpPr>
          <p:nvPr>
            <p:ph sz="half" idx="1"/>
          </p:nvPr>
        </p:nvSpPr>
        <p:spPr>
          <a:xfrm>
            <a:off x="554504" y="1897039"/>
            <a:ext cx="4413281" cy="4744824"/>
          </a:xfrm>
        </p:spPr>
        <p:txBody>
          <a:bodyPr/>
          <a:lstStyle/>
          <a:p>
            <a:r>
              <a:rPr lang="en-US" dirty="0"/>
              <a:t>W</a:t>
            </a:r>
            <a:r>
              <a:rPr lang="en-US" dirty="0" smtClean="0"/>
              <a:t>ithin </a:t>
            </a:r>
            <a:r>
              <a:rPr lang="en-US" dirty="0"/>
              <a:t>text / </a:t>
            </a:r>
            <a:r>
              <a:rPr lang="en-US" dirty="0" err="1" smtClean="0"/>
              <a:t>Dans</a:t>
            </a:r>
            <a:r>
              <a:rPr lang="en-US" dirty="0" smtClean="0"/>
              <a:t> le </a:t>
            </a:r>
            <a:r>
              <a:rPr lang="en-US" dirty="0" err="1" smtClean="0"/>
              <a:t>texte</a:t>
            </a:r>
            <a:endParaRPr lang="en-US" dirty="0" smtClean="0"/>
          </a:p>
          <a:p>
            <a:pPr lvl="1"/>
            <a:r>
              <a:rPr lang="en-US" dirty="0" smtClean="0"/>
              <a:t>Who </a:t>
            </a:r>
            <a:r>
              <a:rPr lang="en-US" dirty="0"/>
              <a:t>/ qui</a:t>
            </a:r>
          </a:p>
          <a:p>
            <a:pPr lvl="1"/>
            <a:r>
              <a:rPr lang="en-US" dirty="0" smtClean="0"/>
              <a:t>What </a:t>
            </a:r>
            <a:r>
              <a:rPr lang="en-US" dirty="0"/>
              <a:t>/ quoi</a:t>
            </a:r>
          </a:p>
          <a:p>
            <a:pPr lvl="1"/>
            <a:r>
              <a:rPr lang="en-US" dirty="0"/>
              <a:t>When / </a:t>
            </a:r>
            <a:r>
              <a:rPr lang="en-US" dirty="0" err="1"/>
              <a:t>quand</a:t>
            </a:r>
            <a:endParaRPr lang="en-US" dirty="0"/>
          </a:p>
          <a:p>
            <a:pPr lvl="1"/>
            <a:r>
              <a:rPr lang="en-US" dirty="0"/>
              <a:t>Where / </a:t>
            </a:r>
            <a:r>
              <a:rPr lang="en-US" dirty="0" err="1" smtClean="0"/>
              <a:t>où</a:t>
            </a:r>
            <a:endParaRPr lang="en-US" dirty="0" smtClean="0"/>
          </a:p>
          <a:p>
            <a:pPr lvl="1"/>
            <a:endParaRPr lang="en-US" dirty="0" smtClean="0"/>
          </a:p>
          <a:p>
            <a:r>
              <a:rPr lang="en-US" dirty="0"/>
              <a:t>To be added / </a:t>
            </a:r>
            <a:r>
              <a:rPr lang="en-US" dirty="0" err="1"/>
              <a:t>être</a:t>
            </a:r>
            <a:r>
              <a:rPr lang="en-US" dirty="0"/>
              <a:t> </a:t>
            </a:r>
            <a:r>
              <a:rPr lang="en-US" dirty="0" err="1"/>
              <a:t>ajouté</a:t>
            </a:r>
            <a:endParaRPr lang="en-US" dirty="0"/>
          </a:p>
          <a:p>
            <a:pPr lvl="1"/>
            <a:r>
              <a:rPr lang="en-US" dirty="0"/>
              <a:t>How / </a:t>
            </a:r>
            <a:r>
              <a:rPr lang="en-US" dirty="0" err="1" smtClean="0"/>
              <a:t>Combien</a:t>
            </a:r>
            <a:endParaRPr lang="en-US" dirty="0"/>
          </a:p>
          <a:p>
            <a:pPr lvl="1"/>
            <a:r>
              <a:rPr lang="en-US" dirty="0"/>
              <a:t>Why / </a:t>
            </a:r>
            <a:r>
              <a:rPr lang="en-US" dirty="0" err="1"/>
              <a:t>Pourquoi</a:t>
            </a:r>
            <a:endParaRPr lang="en-US" dirty="0"/>
          </a:p>
          <a:p>
            <a:endParaRPr lang="en-US" dirty="0"/>
          </a:p>
        </p:txBody>
      </p:sp>
      <p:sp>
        <p:nvSpPr>
          <p:cNvPr id="6" name="Content Placeholder 5"/>
          <p:cNvSpPr>
            <a:spLocks noGrp="1"/>
          </p:cNvSpPr>
          <p:nvPr>
            <p:ph sz="half" idx="2"/>
          </p:nvPr>
        </p:nvSpPr>
        <p:spPr>
          <a:xfrm>
            <a:off x="4967786" y="1897038"/>
            <a:ext cx="5800298" cy="4744825"/>
          </a:xfrm>
        </p:spPr>
        <p:txBody>
          <a:bodyPr/>
          <a:lstStyle/>
          <a:p>
            <a:endParaRPr lang="en-US" dirty="0" smtClean="0"/>
          </a:p>
          <a:p>
            <a:pPr lvl="1"/>
            <a:r>
              <a:rPr lang="en-US" dirty="0" smtClean="0"/>
              <a:t>The girl or a woman / </a:t>
            </a:r>
            <a:r>
              <a:rPr lang="fr-FR" dirty="0"/>
              <a:t>La fille ou une femme</a:t>
            </a:r>
            <a:endParaRPr lang="en-US" dirty="0" smtClean="0"/>
          </a:p>
          <a:p>
            <a:pPr lvl="1"/>
            <a:r>
              <a:rPr lang="en-US" dirty="0" smtClean="0"/>
              <a:t>Her face </a:t>
            </a:r>
            <a:r>
              <a:rPr lang="en-US" dirty="0"/>
              <a:t>is blue / Son visage </a:t>
            </a:r>
            <a:r>
              <a:rPr lang="en-US" dirty="0" err="1"/>
              <a:t>est</a:t>
            </a:r>
            <a:r>
              <a:rPr lang="en-US" dirty="0"/>
              <a:t> </a:t>
            </a:r>
            <a:r>
              <a:rPr lang="en-US" dirty="0" smtClean="0"/>
              <a:t>bleu</a:t>
            </a:r>
          </a:p>
          <a:p>
            <a:pPr lvl="1"/>
            <a:r>
              <a:rPr lang="en-US" dirty="0" smtClean="0"/>
              <a:t>Yesterday / </a:t>
            </a:r>
            <a:r>
              <a:rPr lang="en-US" dirty="0" err="1" smtClean="0"/>
              <a:t>Hier</a:t>
            </a:r>
            <a:endParaRPr lang="en-US" dirty="0" smtClean="0"/>
          </a:p>
          <a:p>
            <a:pPr lvl="1"/>
            <a:r>
              <a:rPr lang="en-US" dirty="0" smtClean="0"/>
              <a:t>Pizza Restaurant / Pizzeria</a:t>
            </a:r>
          </a:p>
          <a:p>
            <a:pPr lvl="1"/>
            <a:endParaRPr lang="en-US" dirty="0" smtClean="0"/>
          </a:p>
          <a:p>
            <a:endParaRPr lang="en-US" dirty="0" smtClean="0"/>
          </a:p>
          <a:p>
            <a:pPr lvl="1"/>
            <a:r>
              <a:rPr lang="en-US" dirty="0" smtClean="0"/>
              <a:t>Maybe she ate something to which she was allergic / </a:t>
            </a:r>
            <a:r>
              <a:rPr lang="fr-FR" dirty="0" smtClean="0"/>
              <a:t>Peut-être </a:t>
            </a:r>
            <a:r>
              <a:rPr lang="fr-FR" dirty="0"/>
              <a:t>qu'elle a mangé quelque chose auquel elle </a:t>
            </a:r>
            <a:r>
              <a:rPr lang="fr-FR" dirty="0" smtClean="0"/>
              <a:t>était </a:t>
            </a:r>
            <a:r>
              <a:rPr lang="fr-FR" dirty="0"/>
              <a:t>allergique</a:t>
            </a:r>
            <a:endParaRPr lang="en-US" dirty="0"/>
          </a:p>
        </p:txBody>
      </p:sp>
    </p:spTree>
    <p:extLst>
      <p:ext uri="{BB962C8B-B14F-4D97-AF65-F5344CB8AC3E}">
        <p14:creationId xmlns:p14="http://schemas.microsoft.com/office/powerpoint/2010/main" val="1707944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11005150" cy="714233"/>
          </a:xfrm>
        </p:spPr>
        <p:txBody>
          <a:bodyPr>
            <a:normAutofit/>
          </a:bodyPr>
          <a:lstStyle/>
          <a:p>
            <a:r>
              <a:rPr lang="en-US" sz="2800" dirty="0" smtClean="0"/>
              <a:t>Enhance </a:t>
            </a:r>
            <a:r>
              <a:rPr lang="en-US" sz="2800" dirty="0"/>
              <a:t>with details / </a:t>
            </a:r>
            <a:r>
              <a:rPr lang="en-US" sz="2800" dirty="0" err="1"/>
              <a:t>Améliorez</a:t>
            </a:r>
            <a:r>
              <a:rPr lang="en-US" sz="2800" dirty="0"/>
              <a:t> avec des </a:t>
            </a:r>
            <a:r>
              <a:rPr lang="en-US" sz="2800" dirty="0" err="1"/>
              <a:t>détails</a:t>
            </a:r>
            <a:endParaRPr lang="en-US" sz="2800" dirty="0"/>
          </a:p>
        </p:txBody>
      </p:sp>
      <p:sp>
        <p:nvSpPr>
          <p:cNvPr id="3" name="Content Placeholder 2"/>
          <p:cNvSpPr>
            <a:spLocks noGrp="1"/>
          </p:cNvSpPr>
          <p:nvPr>
            <p:ph sz="half" idx="1"/>
          </p:nvPr>
        </p:nvSpPr>
        <p:spPr>
          <a:xfrm>
            <a:off x="677334" y="1323833"/>
            <a:ext cx="4184035" cy="4717528"/>
          </a:xfrm>
        </p:spPr>
        <p:txBody>
          <a:bodyPr/>
          <a:lstStyle/>
          <a:p>
            <a:r>
              <a:rPr lang="en-US" dirty="0" smtClean="0"/>
              <a:t>Static</a:t>
            </a:r>
          </a:p>
          <a:p>
            <a:pPr lvl="1"/>
            <a:r>
              <a:rPr lang="en-US" dirty="0" smtClean="0"/>
              <a:t>Age</a:t>
            </a:r>
          </a:p>
          <a:p>
            <a:pPr lvl="1"/>
            <a:r>
              <a:rPr lang="en-US" dirty="0" smtClean="0"/>
              <a:t>Weekday, Time of day</a:t>
            </a:r>
          </a:p>
          <a:p>
            <a:r>
              <a:rPr lang="en-US" dirty="0" smtClean="0"/>
              <a:t>Dynamic</a:t>
            </a:r>
          </a:p>
          <a:p>
            <a:pPr lvl="1"/>
            <a:r>
              <a:rPr lang="en-US" dirty="0" smtClean="0"/>
              <a:t>Reaction  - She was horrified</a:t>
            </a:r>
          </a:p>
          <a:p>
            <a:pPr lvl="1"/>
            <a:r>
              <a:rPr lang="en-US" dirty="0" smtClean="0"/>
              <a:t>Action –</a:t>
            </a:r>
          </a:p>
          <a:p>
            <a:pPr lvl="2"/>
            <a:r>
              <a:rPr lang="en-US" dirty="0" smtClean="0"/>
              <a:t>Went to emergency room</a:t>
            </a:r>
          </a:p>
          <a:p>
            <a:pPr lvl="2"/>
            <a:r>
              <a:rPr lang="en-US" dirty="0" smtClean="0"/>
              <a:t>Authorities closed the </a:t>
            </a:r>
            <a:r>
              <a:rPr lang="en-US" dirty="0"/>
              <a:t>restaurant temporarily</a:t>
            </a:r>
            <a:endParaRPr lang="en-US" dirty="0" smtClean="0"/>
          </a:p>
          <a:p>
            <a:endParaRPr lang="en-US" dirty="0" smtClean="0"/>
          </a:p>
          <a:p>
            <a:endParaRPr lang="en-US" dirty="0"/>
          </a:p>
        </p:txBody>
      </p:sp>
      <p:sp>
        <p:nvSpPr>
          <p:cNvPr id="4" name="Content Placeholder 3"/>
          <p:cNvSpPr>
            <a:spLocks noGrp="1"/>
          </p:cNvSpPr>
          <p:nvPr>
            <p:ph sz="half" idx="2"/>
          </p:nvPr>
        </p:nvSpPr>
        <p:spPr>
          <a:xfrm>
            <a:off x="5089970" y="1323833"/>
            <a:ext cx="5446102" cy="4717529"/>
          </a:xfrm>
        </p:spPr>
        <p:txBody>
          <a:bodyPr/>
          <a:lstStyle/>
          <a:p>
            <a:r>
              <a:rPr lang="fr-FR" dirty="0"/>
              <a:t>Statique</a:t>
            </a:r>
          </a:p>
          <a:p>
            <a:pPr lvl="1"/>
            <a:r>
              <a:rPr lang="fr-FR" dirty="0"/>
              <a:t>Âge</a:t>
            </a:r>
          </a:p>
          <a:p>
            <a:pPr lvl="1"/>
            <a:r>
              <a:rPr lang="fr-FR" dirty="0"/>
              <a:t>Jour de la semaine, heure de la journée</a:t>
            </a:r>
          </a:p>
          <a:p>
            <a:r>
              <a:rPr lang="fr-FR" dirty="0"/>
              <a:t>Dynamique</a:t>
            </a:r>
          </a:p>
          <a:p>
            <a:pPr lvl="1"/>
            <a:r>
              <a:rPr lang="fr-FR" dirty="0"/>
              <a:t>Réaction - Elle était horrifiée</a:t>
            </a:r>
          </a:p>
          <a:p>
            <a:pPr lvl="1"/>
            <a:r>
              <a:rPr lang="fr-FR" dirty="0"/>
              <a:t>Action -</a:t>
            </a:r>
          </a:p>
          <a:p>
            <a:pPr lvl="2"/>
            <a:r>
              <a:rPr lang="fr-FR" dirty="0"/>
              <a:t>Je suis allé aux urgences</a:t>
            </a:r>
          </a:p>
          <a:p>
            <a:pPr lvl="2"/>
            <a:r>
              <a:rPr lang="fr-FR" dirty="0"/>
              <a:t>Les autorités ont fermé le restaurant temporairement</a:t>
            </a:r>
            <a:endParaRPr lang="en-US" dirty="0"/>
          </a:p>
        </p:txBody>
      </p:sp>
    </p:spTree>
    <p:extLst>
      <p:ext uri="{BB962C8B-B14F-4D97-AF65-F5344CB8AC3E}">
        <p14:creationId xmlns:p14="http://schemas.microsoft.com/office/powerpoint/2010/main" val="895126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9"/>
                                          </p:stCondLst>
                                        </p:cTn>
                                        <p:tgtEl>
                                          <p:spTgt spid="4">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9"/>
                                          </p:stCondLst>
                                        </p:cTn>
                                        <p:tgtEl>
                                          <p:spTgt spid="4">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9"/>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9"/>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9"/>
                                          </p:stCondLst>
                                        </p:cTn>
                                        <p:tgtEl>
                                          <p:spTgt spid="4">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9"/>
                                          </p:stCondLst>
                                        </p:cTn>
                                        <p:tgtEl>
                                          <p:spTgt spid="4">
                                            <p:txEl>
                                              <p:pRg st="5" end="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9"/>
                                          </p:stCondLst>
                                        </p:cTn>
                                        <p:tgtEl>
                                          <p:spTgt spid="4">
                                            <p:txEl>
                                              <p:pRg st="6" end="6"/>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9"/>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77334" y="609600"/>
            <a:ext cx="8596668" cy="550460"/>
          </a:xfrm>
        </p:spPr>
        <p:txBody>
          <a:bodyPr>
            <a:normAutofit fontScale="90000"/>
          </a:bodyPr>
          <a:lstStyle/>
          <a:p>
            <a:r>
              <a:rPr lang="en-US" dirty="0" smtClean="0"/>
              <a:t>Example / </a:t>
            </a:r>
            <a:r>
              <a:rPr lang="en-US" dirty="0" err="1" smtClean="0"/>
              <a:t>Exemple</a:t>
            </a:r>
            <a:endParaRPr lang="en-US" dirty="0"/>
          </a:p>
        </p:txBody>
      </p:sp>
      <p:sp>
        <p:nvSpPr>
          <p:cNvPr id="6" name="Content Placeholder 5"/>
          <p:cNvSpPr>
            <a:spLocks noGrp="1"/>
          </p:cNvSpPr>
          <p:nvPr>
            <p:ph sz="half" idx="1"/>
          </p:nvPr>
        </p:nvSpPr>
        <p:spPr>
          <a:xfrm>
            <a:off x="677334" y="1419367"/>
            <a:ext cx="4184035" cy="4621994"/>
          </a:xfrm>
        </p:spPr>
        <p:txBody>
          <a:bodyPr>
            <a:normAutofit fontScale="85000" lnSpcReduction="10000"/>
          </a:bodyPr>
          <a:lstStyle/>
          <a:p>
            <a:pPr marL="0" indent="0">
              <a:buNone/>
            </a:pPr>
            <a:r>
              <a:rPr lang="fr-FR" dirty="0"/>
              <a:t>Une histoire comme on entend souvent , suite a des repas a </a:t>
            </a:r>
            <a:r>
              <a:rPr lang="fr-FR" dirty="0" err="1"/>
              <a:t>lexterieur</a:t>
            </a:r>
            <a:r>
              <a:rPr lang="fr-FR" dirty="0"/>
              <a:t> ! Sophie ?25 ans a eu une peur bleue le samedi matin en se </a:t>
            </a:r>
            <a:r>
              <a:rPr lang="fr-FR" dirty="0" err="1"/>
              <a:t>decouvrant</a:t>
            </a:r>
            <a:r>
              <a:rPr lang="fr-FR" dirty="0"/>
              <a:t> un visage tout bleu !! </a:t>
            </a:r>
          </a:p>
          <a:p>
            <a:pPr marL="0" indent="0">
              <a:buNone/>
            </a:pPr>
            <a:r>
              <a:rPr lang="fr-FR" dirty="0"/>
              <a:t>En effet, cette </a:t>
            </a:r>
            <a:r>
              <a:rPr lang="fr-FR" dirty="0" err="1"/>
              <a:t>derniere</a:t>
            </a:r>
            <a:r>
              <a:rPr lang="fr-FR" dirty="0"/>
              <a:t> qui avait diner dans une pizzeria connue, s’est </a:t>
            </a:r>
            <a:r>
              <a:rPr lang="fr-FR" dirty="0" err="1"/>
              <a:t>deriger</a:t>
            </a:r>
            <a:r>
              <a:rPr lang="fr-FR" dirty="0"/>
              <a:t> avec effroi aux urgences les plus proches de son domicile , ayant souffert </a:t>
            </a:r>
            <a:r>
              <a:rPr lang="fr-FR" dirty="0" err="1"/>
              <a:t>dun</a:t>
            </a:r>
            <a:r>
              <a:rPr lang="fr-FR" dirty="0"/>
              <a:t> mal d’estomac associé a des vomissements , cette </a:t>
            </a:r>
            <a:r>
              <a:rPr lang="fr-FR" dirty="0" err="1"/>
              <a:t>derniere</a:t>
            </a:r>
            <a:r>
              <a:rPr lang="fr-FR" dirty="0"/>
              <a:t> a eu droit a des soins </a:t>
            </a:r>
            <a:r>
              <a:rPr lang="fr-FR" dirty="0" err="1"/>
              <a:t>medicaux</a:t>
            </a:r>
            <a:r>
              <a:rPr lang="fr-FR" dirty="0"/>
              <a:t> d’urgence </a:t>
            </a:r>
          </a:p>
          <a:p>
            <a:pPr marL="0" indent="0">
              <a:buNone/>
            </a:pPr>
            <a:r>
              <a:rPr lang="fr-FR" dirty="0"/>
              <a:t>«  elle souffrait d’une intoxication alimentaire d’une forme rare » nous a </a:t>
            </a:r>
            <a:r>
              <a:rPr lang="fr-FR" dirty="0" err="1"/>
              <a:t>declaré</a:t>
            </a:r>
            <a:r>
              <a:rPr lang="fr-FR" dirty="0"/>
              <a:t> son </a:t>
            </a:r>
            <a:r>
              <a:rPr lang="fr-FR" dirty="0" err="1"/>
              <a:t>medecin</a:t>
            </a:r>
            <a:r>
              <a:rPr lang="fr-FR" dirty="0"/>
              <a:t> traitant, avant d’ajouter «  on en a </a:t>
            </a:r>
            <a:r>
              <a:rPr lang="fr-FR" dirty="0" err="1"/>
              <a:t>recus</a:t>
            </a:r>
            <a:r>
              <a:rPr lang="fr-FR" dirty="0"/>
              <a:t> 5 autres patients souffrant de ce qu’on suspecte </a:t>
            </a:r>
            <a:r>
              <a:rPr lang="fr-FR" dirty="0" err="1"/>
              <a:t>etre</a:t>
            </a:r>
            <a:r>
              <a:rPr lang="fr-FR" dirty="0"/>
              <a:t> une intoxication au mercure , mais ils sont tous hors danger </a:t>
            </a:r>
            <a:r>
              <a:rPr lang="fr-FR" dirty="0" err="1"/>
              <a:t>desormais</a:t>
            </a:r>
            <a:r>
              <a:rPr lang="fr-FR" dirty="0"/>
              <a:t>. »</a:t>
            </a:r>
          </a:p>
          <a:p>
            <a:pPr marL="0" indent="0">
              <a:buNone/>
            </a:pPr>
            <a:r>
              <a:rPr lang="fr-FR" dirty="0"/>
              <a:t>Les </a:t>
            </a:r>
            <a:r>
              <a:rPr lang="fr-FR" dirty="0" err="1"/>
              <a:t>autorites</a:t>
            </a:r>
            <a:r>
              <a:rPr lang="fr-FR" dirty="0"/>
              <a:t> sanitaires ont tout de suite suspendu </a:t>
            </a:r>
            <a:r>
              <a:rPr lang="fr-FR" dirty="0" err="1"/>
              <a:t>lactivité</a:t>
            </a:r>
            <a:r>
              <a:rPr lang="fr-FR" dirty="0"/>
              <a:t> de la pizzeria </a:t>
            </a:r>
            <a:r>
              <a:rPr lang="fr-FR" dirty="0" err="1"/>
              <a:t>jusqua</a:t>
            </a:r>
            <a:r>
              <a:rPr lang="fr-FR" dirty="0"/>
              <a:t> fin de </a:t>
            </a:r>
            <a:r>
              <a:rPr lang="fr-FR" dirty="0" err="1"/>
              <a:t>lenquete</a:t>
            </a:r>
            <a:r>
              <a:rPr lang="fr-FR" dirty="0"/>
              <a:t> !</a:t>
            </a:r>
            <a:endParaRPr lang="en-US" dirty="0"/>
          </a:p>
        </p:txBody>
      </p:sp>
      <p:sp>
        <p:nvSpPr>
          <p:cNvPr id="7" name="Content Placeholder 6"/>
          <p:cNvSpPr>
            <a:spLocks noGrp="1"/>
          </p:cNvSpPr>
          <p:nvPr>
            <p:ph sz="half" idx="2"/>
          </p:nvPr>
        </p:nvSpPr>
        <p:spPr>
          <a:xfrm>
            <a:off x="5089970" y="1419367"/>
            <a:ext cx="4184034" cy="4621995"/>
          </a:xfrm>
        </p:spPr>
        <p:txBody>
          <a:bodyPr>
            <a:normAutofit fontScale="85000" lnSpcReduction="10000"/>
          </a:bodyPr>
          <a:lstStyle/>
          <a:p>
            <a:pPr marL="0" indent="0">
              <a:buNone/>
            </a:pPr>
            <a:r>
              <a:rPr lang="en-US" dirty="0"/>
              <a:t>A story as we often hear, following meals outside! Sophie, 25, was scared to death on Saturday morning when she discovered her face all blue !!</a:t>
            </a:r>
          </a:p>
          <a:p>
            <a:pPr marL="0" indent="0">
              <a:buNone/>
            </a:pPr>
            <a:r>
              <a:rPr lang="en-US" dirty="0"/>
              <a:t>Indeed, the latter, who had dinner in a famous pizzeria, stood up in fear in the emergency room closest to his home, having suffered from an upset stomach associated with vomiting, the latter was entitled to medical care from 'emergency</a:t>
            </a:r>
          </a:p>
          <a:p>
            <a:pPr marL="0" indent="0">
              <a:buNone/>
            </a:pPr>
            <a:r>
              <a:rPr lang="en-US" dirty="0"/>
              <a:t>"She suffered from food poisoning of a rare form" told us her attending physician, before adding "we received 5 other patients suffering from what we suspect to be mercury poisoning, but they are all out of danger now. "</a:t>
            </a:r>
          </a:p>
          <a:p>
            <a:pPr marL="0" indent="0">
              <a:buNone/>
            </a:pPr>
            <a:r>
              <a:rPr lang="en-US" dirty="0"/>
              <a:t>The health authorities immediately suspended the activity of the pizzeria until the end of the investigation!</a:t>
            </a:r>
          </a:p>
        </p:txBody>
      </p:sp>
    </p:spTree>
    <p:extLst>
      <p:ext uri="{BB962C8B-B14F-4D97-AF65-F5344CB8AC3E}">
        <p14:creationId xmlns:p14="http://schemas.microsoft.com/office/powerpoint/2010/main" val="1135600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uiExpand="1"/>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641445" y="2404531"/>
            <a:ext cx="8707272" cy="1646302"/>
          </a:xfrm>
        </p:spPr>
        <p:txBody>
          <a:bodyPr anchor="ctr"/>
          <a:lstStyle/>
          <a:p>
            <a:pPr algn="ctr"/>
            <a:r>
              <a:rPr lang="en-US" sz="4800" dirty="0" smtClean="0"/>
              <a:t>Please Like, Share &amp; Subscribe! </a:t>
            </a:r>
            <a:endParaRPr lang="en-US" sz="4800" dirty="0"/>
          </a:p>
        </p:txBody>
      </p:sp>
    </p:spTree>
    <p:extLst>
      <p:ext uri="{BB962C8B-B14F-4D97-AF65-F5344CB8AC3E}">
        <p14:creationId xmlns:p14="http://schemas.microsoft.com/office/powerpoint/2010/main" val="3989862209"/>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nset">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a:bevelT w="101600" h="25400" prst="softRound"/>
            <a:contourClr>
              <a:schemeClr val="phClr">
                <a:shade val="30000"/>
              </a:schemeClr>
            </a:contourClr>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313</TotalTime>
  <Words>743</Words>
  <Application>Microsoft Office PowerPoint</Application>
  <PresentationFormat>Widescreen</PresentationFormat>
  <Paragraphs>93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Trebuchet MS</vt:lpstr>
      <vt:lpstr>Wingdings</vt:lpstr>
      <vt:lpstr>Wingdings 3</vt:lpstr>
      <vt:lpstr>Facet</vt:lpstr>
      <vt:lpstr>TEF Canada Tips</vt:lpstr>
      <vt:lpstr>Expression écrite – Tache 1/ Written Expression – Task 1</vt:lpstr>
      <vt:lpstr>Expression écrite – Tache 1/ Written Expression – Task 1</vt:lpstr>
      <vt:lpstr>Expression écrite– Tache 1/ Written Expression – Task 1</vt:lpstr>
      <vt:lpstr>Example / Exemple</vt:lpstr>
      <vt:lpstr>Collect the basic details /Collectez les détails de base</vt:lpstr>
      <vt:lpstr>Enhance with details / Améliorez avec des détails</vt:lpstr>
      <vt:lpstr>Example / Exemple</vt:lpstr>
      <vt:lpstr>Please Like, Share &amp; Subscribe!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TEF CANADA Benefits</dc:title>
  <dc:creator>Dand, Kinjal</dc:creator>
  <cp:lastModifiedBy>Dand, Kinjal</cp:lastModifiedBy>
  <cp:revision>79</cp:revision>
  <dcterms:created xsi:type="dcterms:W3CDTF">2020-12-29T09:13:41Z</dcterms:created>
  <dcterms:modified xsi:type="dcterms:W3CDTF">2020-12-29T14:31:25Z</dcterms:modified>
</cp:coreProperties>
</file>