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9"/>
  </p:notesMasterIdLst>
  <p:sldIdLst>
    <p:sldId id="256" r:id="rId2"/>
    <p:sldId id="265" r:id="rId3"/>
    <p:sldId id="270" r:id="rId4"/>
    <p:sldId id="266" r:id="rId5"/>
    <p:sldId id="267" r:id="rId6"/>
    <p:sldId id="258" r:id="rId7"/>
    <p:sldId id="259" r:id="rId8"/>
    <p:sldId id="276" r:id="rId9"/>
    <p:sldId id="261" r:id="rId10"/>
    <p:sldId id="268" r:id="rId11"/>
    <p:sldId id="269" r:id="rId12"/>
    <p:sldId id="271" r:id="rId13"/>
    <p:sldId id="272" r:id="rId14"/>
    <p:sldId id="273" r:id="rId15"/>
    <p:sldId id="274" r:id="rId16"/>
    <p:sldId id="275" r:id="rId17"/>
    <p:sldId id="277"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ARFACE" initials="S" lastIdx="1" clrIdx="0">
    <p:extLst>
      <p:ext uri="{19B8F6BF-5375-455C-9EA6-DF929625EA0E}">
        <p15:presenceInfo xmlns:p15="http://schemas.microsoft.com/office/powerpoint/2012/main" userId="ffcaae51023255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0" autoAdjust="0"/>
    <p:restoredTop sz="94660"/>
  </p:normalViewPr>
  <p:slideViewPr>
    <p:cSldViewPr snapToGrid="0">
      <p:cViewPr varScale="1">
        <p:scale>
          <a:sx n="82" d="100"/>
          <a:sy n="82" d="100"/>
        </p:scale>
        <p:origin x="9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8383087-AA00-421D-A1DE-C7E317716D99}" type="datetimeFigureOut">
              <a:rPr lang="en-US" smtClean="0"/>
              <a:t>12/20/2023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86BD518-A9DA-4973-9D66-C77811F8F6DD}" type="slidenum">
              <a:rPr lang="en-US" smtClean="0"/>
              <a:t>‹#›</a:t>
            </a:fld>
            <a:endParaRPr lang="en-US"/>
          </a:p>
        </p:txBody>
      </p:sp>
    </p:spTree>
    <p:extLst>
      <p:ext uri="{BB962C8B-B14F-4D97-AF65-F5344CB8AC3E}">
        <p14:creationId xmlns:p14="http://schemas.microsoft.com/office/powerpoint/2010/main" val="121358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F5972E-F24D-47EA-AFE0-21EC15323FC0}"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24359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45B26-95F5-4DDE-BF0F-E1DA4F11BD14}"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325988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30160-1C2E-4853-9033-1006AFFA0DB9}"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747381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B31461-0926-4B41-BB3D-8FD988DD7B60}"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8807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6CF88D-A813-42FC-B203-4D82597E6344}"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66033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B4259EB-C96C-4C6D-A845-30402437EEF3}" type="datetime1">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707340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A430F55-3AB5-4749-99AB-D20DFD3B7CF3}" type="datetime1">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330138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FE462-663C-4347-9E44-7C3585F5D06C}"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218672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805AE-AE7B-4313-957E-7E5B7EC722EE}"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45406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6E3224-4707-41F3-A294-0BA62C91E24F}"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26839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948FB4-3488-4258-911D-9079AE3E143E}"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88399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B5ECA1-09DB-42F8-BA03-DC7016085E03}"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218840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2FF306-6FB1-470F-B809-3E340AC787BA}" type="datetime1">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291426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41C3FF-57F9-4361-8DF1-0AC25ACDE0AE}" type="datetime1">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25458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4E46E-33EF-4C5D-91D1-B83DFB18EC81}" type="datetime1">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159205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9658F3-AAFF-49A4-AE31-8570B8E45803}"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286906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A75F11-D168-452B-A6E7-7E236CD3EFF9}"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86171-40D1-451B-B768-0D3D5A6F48E3}" type="slidenum">
              <a:rPr lang="en-US" smtClean="0"/>
              <a:t>‹#›</a:t>
            </a:fld>
            <a:endParaRPr lang="en-US"/>
          </a:p>
        </p:txBody>
      </p:sp>
    </p:spTree>
    <p:extLst>
      <p:ext uri="{BB962C8B-B14F-4D97-AF65-F5344CB8AC3E}">
        <p14:creationId xmlns:p14="http://schemas.microsoft.com/office/powerpoint/2010/main" val="200415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2463BFA-F7F8-427A-9485-2733F580CBCD}" type="datetime1">
              <a:rPr lang="en-US" smtClean="0"/>
              <a:t>12/20/2023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886171-40D1-451B-B768-0D3D5A6F48E3}" type="slidenum">
              <a:rPr lang="en-US" smtClean="0"/>
              <a:t>‹#›</a:t>
            </a:fld>
            <a:endParaRPr lang="en-US"/>
          </a:p>
        </p:txBody>
      </p:sp>
    </p:spTree>
    <p:extLst>
      <p:ext uri="{BB962C8B-B14F-4D97-AF65-F5344CB8AC3E}">
        <p14:creationId xmlns:p14="http://schemas.microsoft.com/office/powerpoint/2010/main" val="25877448"/>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334277"/>
            <a:ext cx="12192000" cy="2175685"/>
          </a:xfrm>
        </p:spPr>
        <p:txBody>
          <a:bodyPr>
            <a:normAutofit/>
          </a:bodyPr>
          <a:lstStyle/>
          <a:p>
            <a:r>
              <a:rPr lang="en-US" sz="4000" dirty="0" smtClean="0">
                <a:solidFill>
                  <a:schemeClr val="accent2">
                    <a:lumMod val="40000"/>
                    <a:lumOff val="60000"/>
                  </a:schemeClr>
                </a:solidFill>
              </a:rPr>
              <a:t>AI Sign Language with Python</a:t>
            </a:r>
            <a:endParaRPr lang="en-US" sz="4000" dirty="0">
              <a:solidFill>
                <a:schemeClr val="accent2">
                  <a:lumMod val="40000"/>
                  <a:lumOff val="60000"/>
                </a:schemeClr>
              </a:solidFill>
            </a:endParaRPr>
          </a:p>
        </p:txBody>
      </p:sp>
      <p:sp>
        <p:nvSpPr>
          <p:cNvPr id="3" name="Subtitle 2"/>
          <p:cNvSpPr>
            <a:spLocks noGrp="1"/>
          </p:cNvSpPr>
          <p:nvPr>
            <p:ph type="subTitle" idx="1"/>
          </p:nvPr>
        </p:nvSpPr>
        <p:spPr>
          <a:xfrm>
            <a:off x="1557892" y="3598341"/>
            <a:ext cx="9796507" cy="995261"/>
          </a:xfrm>
        </p:spPr>
        <p:txBody>
          <a:bodyPr>
            <a:normAutofit/>
          </a:bodyPr>
          <a:lstStyle/>
          <a:p>
            <a:r>
              <a:rPr lang="en-US" dirty="0" smtClean="0">
                <a:solidFill>
                  <a:schemeClr val="accent2">
                    <a:lumMod val="40000"/>
                    <a:lumOff val="60000"/>
                  </a:schemeClr>
                </a:solidFill>
              </a:rPr>
              <a:t>Hand Sign Detection</a:t>
            </a:r>
            <a:endParaRPr lang="en-US" dirty="0">
              <a:solidFill>
                <a:schemeClr val="accent2">
                  <a:lumMod val="40000"/>
                  <a:lumOff val="60000"/>
                </a:schemeClr>
              </a:solidFill>
            </a:endParaRPr>
          </a:p>
          <a:p>
            <a:endParaRPr lang="en-US" dirty="0" smtClean="0">
              <a:solidFill>
                <a:schemeClr val="accent2">
                  <a:lumMod val="40000"/>
                  <a:lumOff val="6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07096">
            <a:off x="8809626" y="3659215"/>
            <a:ext cx="2700320" cy="27460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Rectangle 7"/>
          <p:cNvSpPr/>
          <p:nvPr/>
        </p:nvSpPr>
        <p:spPr>
          <a:xfrm>
            <a:off x="3055160" y="3758651"/>
            <a:ext cx="1423534" cy="1139920"/>
          </a:xfrm>
          <a:prstGeom prst="rect">
            <a:avLst/>
          </a:prstGeom>
          <a:noFill/>
        </p:spPr>
        <p:txBody>
          <a:bodyPr wrap="squar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Rectangle 8"/>
          <p:cNvSpPr/>
          <p:nvPr/>
        </p:nvSpPr>
        <p:spPr>
          <a:xfrm>
            <a:off x="270258" y="4212937"/>
            <a:ext cx="4553669" cy="3354765"/>
          </a:xfrm>
          <a:prstGeom prst="rect">
            <a:avLst/>
          </a:prstGeom>
          <a:noFill/>
        </p:spPr>
        <p:txBody>
          <a:bodyPr wrap="square" lIns="91440" tIns="45720" rIns="91440" bIns="45720">
            <a:spAutoFit/>
          </a:bodyPr>
          <a:lstStyle/>
          <a:p>
            <a:r>
              <a:rPr lang="en-US" dirty="0" smtClean="0">
                <a:ln w="0"/>
                <a:solidFill>
                  <a:schemeClr val="bg2">
                    <a:lumMod val="40000"/>
                    <a:lumOff val="60000"/>
                  </a:schemeClr>
                </a:solidFill>
                <a:effectLst>
                  <a:outerShdw blurRad="38100" dist="25400" dir="5400000" algn="ctr" rotWithShape="0">
                    <a:srgbClr val="6E747A">
                      <a:alpha val="43000"/>
                    </a:srgbClr>
                  </a:outerShdw>
                </a:effectLst>
              </a:rPr>
              <a:t>Team Members</a:t>
            </a:r>
          </a:p>
          <a:p>
            <a:pPr marL="285750" indent="-285750">
              <a:buFont typeface="Arial" panose="020B0604020202020204" pitchFamily="34" charset="0"/>
              <a:buChar char="•"/>
            </a:pPr>
            <a:r>
              <a:rPr lang="en-US" b="0" cap="none" spc="0" dirty="0" smtClean="0">
                <a:ln w="0"/>
                <a:solidFill>
                  <a:schemeClr val="bg2">
                    <a:lumMod val="40000"/>
                    <a:lumOff val="60000"/>
                  </a:schemeClr>
                </a:solidFill>
                <a:effectLst>
                  <a:outerShdw blurRad="38100" dist="25400" dir="5400000" algn="ctr" rotWithShape="0">
                    <a:srgbClr val="6E747A">
                      <a:alpha val="43000"/>
                    </a:srgbClr>
                  </a:outerShdw>
                </a:effectLst>
              </a:rPr>
              <a:t>Ahmed </a:t>
            </a:r>
            <a:r>
              <a:rPr lang="en-US" b="0" cap="none" spc="0" dirty="0" err="1" smtClean="0">
                <a:ln w="0"/>
                <a:solidFill>
                  <a:schemeClr val="bg2">
                    <a:lumMod val="40000"/>
                    <a:lumOff val="60000"/>
                  </a:schemeClr>
                </a:solidFill>
                <a:effectLst>
                  <a:outerShdw blurRad="38100" dist="25400" dir="5400000" algn="ctr" rotWithShape="0">
                    <a:srgbClr val="6E747A">
                      <a:alpha val="43000"/>
                    </a:srgbClr>
                  </a:outerShdw>
                </a:effectLst>
              </a:rPr>
              <a:t>Atef</a:t>
            </a:r>
            <a:r>
              <a:rPr lang="en-US" b="0" cap="none" spc="0" dirty="0" smtClean="0">
                <a:ln w="0"/>
                <a:solidFill>
                  <a:schemeClr val="bg2">
                    <a:lumMod val="40000"/>
                    <a:lumOff val="60000"/>
                  </a:schemeClr>
                </a:solidFill>
                <a:effectLst>
                  <a:outerShdw blurRad="38100" dist="25400" dir="5400000" algn="ctr" rotWithShape="0">
                    <a:srgbClr val="6E747A">
                      <a:alpha val="43000"/>
                    </a:srgbClr>
                  </a:outerShdw>
                </a:effectLst>
              </a:rPr>
              <a:t> </a:t>
            </a:r>
          </a:p>
          <a:p>
            <a:pPr marL="285750" indent="-285750">
              <a:buFont typeface="Arial" panose="020B0604020202020204" pitchFamily="34" charset="0"/>
              <a:buChar char="•"/>
            </a:pPr>
            <a:r>
              <a:rPr lang="en-US" dirty="0" smtClean="0">
                <a:ln w="0"/>
                <a:solidFill>
                  <a:schemeClr val="bg2">
                    <a:lumMod val="40000"/>
                    <a:lumOff val="60000"/>
                  </a:schemeClr>
                </a:solidFill>
                <a:effectLst>
                  <a:outerShdw blurRad="38100" dist="25400" dir="5400000" algn="ctr" rotWithShape="0">
                    <a:srgbClr val="6E747A">
                      <a:alpha val="43000"/>
                    </a:srgbClr>
                  </a:outerShdw>
                </a:effectLst>
              </a:rPr>
              <a:t>Ahmed </a:t>
            </a:r>
            <a:r>
              <a:rPr lang="en-US" dirty="0" err="1" smtClean="0">
                <a:ln w="0"/>
                <a:solidFill>
                  <a:schemeClr val="bg2">
                    <a:lumMod val="40000"/>
                    <a:lumOff val="60000"/>
                  </a:schemeClr>
                </a:solidFill>
                <a:effectLst>
                  <a:outerShdw blurRad="38100" dist="25400" dir="5400000" algn="ctr" rotWithShape="0">
                    <a:srgbClr val="6E747A">
                      <a:alpha val="43000"/>
                    </a:srgbClr>
                  </a:outerShdw>
                </a:effectLst>
              </a:rPr>
              <a:t>Abobakr</a:t>
            </a:r>
            <a:endParaRPr lang="en-US" dirty="0" smtClean="0">
              <a:ln w="0"/>
              <a:solidFill>
                <a:schemeClr val="bg2">
                  <a:lumMod val="40000"/>
                  <a:lumOff val="60000"/>
                </a:schemeClr>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en-US" dirty="0" err="1">
                <a:ln w="0"/>
                <a:solidFill>
                  <a:schemeClr val="bg2">
                    <a:lumMod val="40000"/>
                    <a:lumOff val="60000"/>
                  </a:schemeClr>
                </a:solidFill>
                <a:effectLst>
                  <a:outerShdw blurRad="38100" dist="25400" dir="5400000" algn="ctr" rotWithShape="0">
                    <a:srgbClr val="6E747A">
                      <a:alpha val="43000"/>
                    </a:srgbClr>
                  </a:outerShdw>
                </a:effectLst>
              </a:rPr>
              <a:t>Alzahraa</a:t>
            </a:r>
            <a:r>
              <a:rPr lang="en-US" dirty="0">
                <a:ln w="0"/>
                <a:solidFill>
                  <a:schemeClr val="bg2">
                    <a:lumMod val="40000"/>
                    <a:lumOff val="60000"/>
                  </a:schemeClr>
                </a:solidFill>
                <a:effectLst>
                  <a:outerShdw blurRad="38100" dist="25400" dir="5400000" algn="ctr" rotWithShape="0">
                    <a:srgbClr val="6E747A">
                      <a:alpha val="43000"/>
                    </a:srgbClr>
                  </a:outerShdw>
                </a:effectLst>
              </a:rPr>
              <a:t> </a:t>
            </a:r>
            <a:r>
              <a:rPr lang="en-US" dirty="0" err="1" smtClean="0">
                <a:ln w="0"/>
                <a:solidFill>
                  <a:schemeClr val="bg2">
                    <a:lumMod val="40000"/>
                    <a:lumOff val="60000"/>
                  </a:schemeClr>
                </a:solidFill>
                <a:effectLst>
                  <a:outerShdw blurRad="38100" dist="25400" dir="5400000" algn="ctr" rotWithShape="0">
                    <a:srgbClr val="6E747A">
                      <a:alpha val="43000"/>
                    </a:srgbClr>
                  </a:outerShdw>
                </a:effectLst>
              </a:rPr>
              <a:t>Waled</a:t>
            </a:r>
            <a:endParaRPr lang="en-US" dirty="0" smtClean="0">
              <a:ln w="0"/>
              <a:solidFill>
                <a:schemeClr val="bg2">
                  <a:lumMod val="40000"/>
                  <a:lumOff val="60000"/>
                </a:schemeClr>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en-US" dirty="0" err="1" smtClean="0">
                <a:ln w="0"/>
                <a:solidFill>
                  <a:schemeClr val="bg2">
                    <a:lumMod val="40000"/>
                    <a:lumOff val="60000"/>
                  </a:schemeClr>
                </a:solidFill>
                <a:effectLst>
                  <a:outerShdw blurRad="38100" dist="25400" dir="5400000" algn="ctr" rotWithShape="0">
                    <a:srgbClr val="6E747A">
                      <a:alpha val="43000"/>
                    </a:srgbClr>
                  </a:outerShdw>
                </a:effectLst>
              </a:rPr>
              <a:t>Ganna</a:t>
            </a:r>
            <a:r>
              <a:rPr lang="en-US" dirty="0" smtClean="0">
                <a:ln w="0"/>
                <a:solidFill>
                  <a:schemeClr val="bg2">
                    <a:lumMod val="40000"/>
                    <a:lumOff val="60000"/>
                  </a:schemeClr>
                </a:solidFill>
                <a:effectLst>
                  <a:outerShdw blurRad="38100" dist="25400" dir="5400000" algn="ctr" rotWithShape="0">
                    <a:srgbClr val="6E747A">
                      <a:alpha val="43000"/>
                    </a:srgbClr>
                  </a:outerShdw>
                </a:effectLst>
              </a:rPr>
              <a:t> Ayman</a:t>
            </a:r>
          </a:p>
          <a:p>
            <a:pPr marL="285750" indent="-285750">
              <a:buFont typeface="Arial" panose="020B0604020202020204" pitchFamily="34" charset="0"/>
              <a:buChar char="•"/>
            </a:pPr>
            <a:r>
              <a:rPr lang="en-US" dirty="0" smtClean="0">
                <a:ln w="0"/>
                <a:solidFill>
                  <a:schemeClr val="bg2">
                    <a:lumMod val="40000"/>
                    <a:lumOff val="60000"/>
                  </a:schemeClr>
                </a:solidFill>
                <a:effectLst>
                  <a:outerShdw blurRad="38100" dist="25400" dir="5400000" algn="ctr" rotWithShape="0">
                    <a:srgbClr val="6E747A">
                      <a:alpha val="43000"/>
                    </a:srgbClr>
                  </a:outerShdw>
                </a:effectLst>
              </a:rPr>
              <a:t>Mona </a:t>
            </a:r>
            <a:r>
              <a:rPr lang="en-US" dirty="0" err="1" smtClean="0">
                <a:ln w="0"/>
                <a:solidFill>
                  <a:schemeClr val="bg2">
                    <a:lumMod val="40000"/>
                    <a:lumOff val="60000"/>
                  </a:schemeClr>
                </a:solidFill>
                <a:effectLst>
                  <a:outerShdw blurRad="38100" dist="25400" dir="5400000" algn="ctr" rotWithShape="0">
                    <a:srgbClr val="6E747A">
                      <a:alpha val="43000"/>
                    </a:srgbClr>
                  </a:outerShdw>
                </a:effectLst>
              </a:rPr>
              <a:t>Essam</a:t>
            </a:r>
            <a:endParaRPr lang="en-US" dirty="0" smtClean="0">
              <a:ln w="0"/>
              <a:solidFill>
                <a:schemeClr val="bg2">
                  <a:lumMod val="40000"/>
                  <a:lumOff val="60000"/>
                </a:schemeClr>
              </a:solidFill>
              <a:effectLst>
                <a:outerShdw blurRad="38100" dist="25400" dir="5400000" algn="ctr" rotWithShape="0">
                  <a:srgbClr val="6E747A">
                    <a:alpha val="43000"/>
                  </a:srgbClr>
                </a:outerShdw>
              </a:effectLst>
            </a:endParaRPr>
          </a:p>
          <a:p>
            <a:endParaRPr lang="en-US" dirty="0">
              <a:ln w="0"/>
              <a:solidFill>
                <a:schemeClr val="bg2">
                  <a:lumMod val="40000"/>
                  <a:lumOff val="60000"/>
                </a:schemeClr>
              </a:solidFill>
              <a:effectLst>
                <a:outerShdw blurRad="38100" dist="25400" dir="5400000" algn="ctr" rotWithShape="0">
                  <a:srgbClr val="6E747A">
                    <a:alpha val="43000"/>
                  </a:srgbClr>
                </a:outerShdw>
              </a:effectLst>
            </a:endParaRPr>
          </a:p>
          <a:p>
            <a:r>
              <a:rPr lang="en-US" dirty="0" smtClean="0">
                <a:ln w="0"/>
                <a:solidFill>
                  <a:schemeClr val="bg2">
                    <a:lumMod val="40000"/>
                    <a:lumOff val="60000"/>
                  </a:schemeClr>
                </a:solidFill>
                <a:effectLst>
                  <a:outerShdw blurRad="38100" dist="25400" dir="5400000" algn="ctr" rotWithShape="0">
                    <a:srgbClr val="6E747A">
                      <a:alpha val="43000"/>
                    </a:srgbClr>
                  </a:outerShdw>
                </a:effectLst>
              </a:rPr>
              <a:t>DSP//</a:t>
            </a:r>
            <a:r>
              <a:rPr lang="en-US" dirty="0">
                <a:ln w="0"/>
                <a:solidFill>
                  <a:schemeClr val="bg2">
                    <a:lumMod val="40000"/>
                    <a:lumOff val="60000"/>
                  </a:schemeClr>
                </a:solidFill>
                <a:effectLst>
                  <a:outerShdw blurRad="38100" dist="25400" dir="5400000" algn="ctr" rotWithShape="0">
                    <a:srgbClr val="6E747A">
                      <a:alpha val="43000"/>
                    </a:srgbClr>
                  </a:outerShdw>
                </a:effectLst>
              </a:rPr>
              <a:t>EE207 </a:t>
            </a:r>
            <a:endParaRPr lang="en-US" dirty="0" smtClean="0">
              <a:ln w="0"/>
              <a:solidFill>
                <a:schemeClr val="bg2">
                  <a:lumMod val="40000"/>
                  <a:lumOff val="60000"/>
                </a:schemeClr>
              </a:solidFill>
              <a:effectLst>
                <a:outerShdw blurRad="38100" dist="25400" dir="5400000" algn="ctr" rotWithShape="0">
                  <a:srgbClr val="6E747A">
                    <a:alpha val="43000"/>
                  </a:srgbClr>
                </a:outerShdw>
              </a:effectLst>
            </a:endParaRPr>
          </a:p>
          <a:p>
            <a:r>
              <a:rPr lang="en-US" dirty="0" smtClean="0">
                <a:ln w="0"/>
                <a:solidFill>
                  <a:schemeClr val="bg2">
                    <a:lumMod val="40000"/>
                    <a:lumOff val="60000"/>
                  </a:schemeClr>
                </a:solidFill>
                <a:effectLst>
                  <a:outerShdw blurRad="38100" dist="25400" dir="5400000" algn="ctr" rotWithShape="0">
                    <a:srgbClr val="6E747A">
                      <a:alpha val="43000"/>
                    </a:srgbClr>
                  </a:outerShdw>
                </a:effectLst>
              </a:rPr>
              <a:t>Submitted </a:t>
            </a:r>
            <a:r>
              <a:rPr lang="en-US" dirty="0">
                <a:ln w="0"/>
                <a:solidFill>
                  <a:schemeClr val="bg2">
                    <a:lumMod val="40000"/>
                    <a:lumOff val="60000"/>
                  </a:schemeClr>
                </a:solidFill>
                <a:effectLst>
                  <a:outerShdw blurRad="38100" dist="25400" dir="5400000" algn="ctr" rotWithShape="0">
                    <a:srgbClr val="6E747A">
                      <a:alpha val="43000"/>
                    </a:srgbClr>
                  </a:outerShdw>
                </a:effectLst>
              </a:rPr>
              <a:t>to </a:t>
            </a:r>
            <a:r>
              <a:rPr lang="en-US" dirty="0" smtClean="0">
                <a:ln w="0"/>
                <a:solidFill>
                  <a:schemeClr val="bg2">
                    <a:lumMod val="40000"/>
                    <a:lumOff val="60000"/>
                  </a:schemeClr>
                </a:solidFill>
                <a:effectLst>
                  <a:outerShdw blurRad="38100" dist="25400" dir="5400000" algn="ctr" rotWithShape="0">
                    <a:srgbClr val="6E747A">
                      <a:alpha val="43000"/>
                    </a:srgbClr>
                  </a:outerShdw>
                </a:effectLst>
              </a:rPr>
              <a:t>Prof/</a:t>
            </a:r>
            <a:r>
              <a:rPr lang="en-US" dirty="0" err="1" smtClean="0">
                <a:ln w="0"/>
                <a:solidFill>
                  <a:schemeClr val="bg2">
                    <a:lumMod val="40000"/>
                    <a:lumOff val="60000"/>
                  </a:schemeClr>
                </a:solidFill>
                <a:effectLst>
                  <a:outerShdw blurRad="38100" dist="25400" dir="5400000" algn="ctr" rotWithShape="0">
                    <a:srgbClr val="6E747A">
                      <a:alpha val="43000"/>
                    </a:srgbClr>
                  </a:outerShdw>
                </a:effectLst>
              </a:rPr>
              <a:t>Dr.Abdullah</a:t>
            </a:r>
            <a:r>
              <a:rPr lang="en-US" dirty="0" smtClean="0">
                <a:ln w="0"/>
                <a:solidFill>
                  <a:schemeClr val="bg2">
                    <a:lumMod val="40000"/>
                    <a:lumOff val="60000"/>
                  </a:schemeClr>
                </a:solidFill>
                <a:effectLst>
                  <a:outerShdw blurRad="38100" dist="25400" dir="5400000" algn="ctr" rotWithShape="0">
                    <a:srgbClr val="6E747A">
                      <a:alpha val="43000"/>
                    </a:srgbClr>
                  </a:outerShdw>
                </a:effectLst>
              </a:rPr>
              <a:t> Al-</a:t>
            </a:r>
            <a:r>
              <a:rPr lang="en-US" dirty="0" err="1" smtClean="0">
                <a:ln w="0"/>
                <a:solidFill>
                  <a:schemeClr val="bg2">
                    <a:lumMod val="40000"/>
                    <a:lumOff val="60000"/>
                  </a:schemeClr>
                </a:solidFill>
                <a:effectLst>
                  <a:outerShdw blurRad="38100" dist="25400" dir="5400000" algn="ctr" rotWithShape="0">
                    <a:srgbClr val="6E747A">
                      <a:alpha val="43000"/>
                    </a:srgbClr>
                  </a:outerShdw>
                </a:effectLst>
              </a:rPr>
              <a:t>Ramsisi</a:t>
            </a:r>
            <a:endParaRPr lang="en-US" dirty="0" smtClean="0">
              <a:ln w="0"/>
              <a:solidFill>
                <a:schemeClr val="bg2">
                  <a:lumMod val="40000"/>
                  <a:lumOff val="60000"/>
                </a:schemeClr>
              </a:solidFill>
              <a:effectLst>
                <a:outerShdw blurRad="38100" dist="25400" dir="5400000" algn="ctr" rotWithShape="0">
                  <a:srgbClr val="6E747A">
                    <a:alpha val="43000"/>
                  </a:srgbClr>
                </a:outerShdw>
              </a:effectLst>
            </a:endParaRPr>
          </a:p>
          <a:p>
            <a:endParaRPr lang="en-US" dirty="0" smtClean="0">
              <a:ln w="0"/>
              <a:solidFill>
                <a:schemeClr val="accent5">
                  <a:lumMod val="75000"/>
                </a:schemeClr>
              </a:solidFill>
              <a:effectLst>
                <a:outerShdw blurRad="38100" dist="25400" dir="5400000" algn="ctr" rotWithShape="0">
                  <a:srgbClr val="6E747A">
                    <a:alpha val="43000"/>
                  </a:srgbClr>
                </a:outerShdw>
              </a:effectLst>
            </a:endParaRPr>
          </a:p>
          <a:p>
            <a:pPr algn="ctr"/>
            <a:endParaRPr lang="en-US" sz="3200" dirty="0" smtClean="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1676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down)">
                                      <p:cBhvr>
                                        <p:cTn id="24" dur="500"/>
                                        <p:tgtEl>
                                          <p:spTgt spid="9">
                                            <p:txEl>
                                              <p:pRg st="0" end="0"/>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down)">
                                      <p:cBhvr>
                                        <p:cTn id="27" dur="500"/>
                                        <p:tgtEl>
                                          <p:spTgt spid="9">
                                            <p:txEl>
                                              <p:pRg st="1" end="1"/>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wipe(down)">
                                      <p:cBhvr>
                                        <p:cTn id="30" dur="500"/>
                                        <p:tgtEl>
                                          <p:spTgt spid="9">
                                            <p:txEl>
                                              <p:pRg st="2" end="2"/>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wipe(down)">
                                      <p:cBhvr>
                                        <p:cTn id="33" dur="500"/>
                                        <p:tgtEl>
                                          <p:spTgt spid="9">
                                            <p:txEl>
                                              <p:pRg st="3" end="3"/>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Effect transition="in" filter="wipe(down)">
                                      <p:cBhvr>
                                        <p:cTn id="36" dur="500"/>
                                        <p:tgtEl>
                                          <p:spTgt spid="9">
                                            <p:txEl>
                                              <p:pRg st="4" end="4"/>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Effect transition="in" filter="wipe(down)">
                                      <p:cBhvr>
                                        <p:cTn id="39" dur="500"/>
                                        <p:tgtEl>
                                          <p:spTgt spid="9">
                                            <p:txEl>
                                              <p:pRg st="5" end="5"/>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wipe(down)">
                                      <p:cBhvr>
                                        <p:cTn id="42" dur="500"/>
                                        <p:tgtEl>
                                          <p:spTgt spid="9">
                                            <p:txEl>
                                              <p:pRg st="7" end="7"/>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animEffect transition="in" filter="wipe(down)">
                                      <p:cBhvr>
                                        <p:cTn id="4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2">
                    <a:lumMod val="40000"/>
                    <a:lumOff val="60000"/>
                  </a:schemeClr>
                </a:solidFill>
              </a:rPr>
              <a:t>Convolution Neural Network(CNN)</a:t>
            </a:r>
            <a:endParaRPr lang="en-US" dirty="0"/>
          </a:p>
        </p:txBody>
      </p:sp>
      <p:sp>
        <p:nvSpPr>
          <p:cNvPr id="3" name="Content Placeholder 2"/>
          <p:cNvSpPr>
            <a:spLocks noGrp="1"/>
          </p:cNvSpPr>
          <p:nvPr>
            <p:ph idx="1"/>
          </p:nvPr>
        </p:nvSpPr>
        <p:spPr/>
        <p:txBody>
          <a:bodyPr/>
          <a:lstStyle/>
          <a:p>
            <a:pPr algn="just"/>
            <a:r>
              <a:rPr lang="en-US" dirty="0">
                <a:solidFill>
                  <a:schemeClr val="accent5">
                    <a:lumMod val="75000"/>
                  </a:schemeClr>
                </a:solidFill>
                <a:effectLst/>
              </a:rPr>
              <a:t>I</a:t>
            </a:r>
            <a:r>
              <a:rPr lang="en-US" dirty="0" smtClean="0">
                <a:solidFill>
                  <a:schemeClr val="accent5">
                    <a:lumMod val="75000"/>
                  </a:schemeClr>
                </a:solidFill>
                <a:effectLst/>
              </a:rPr>
              <a:t>mage </a:t>
            </a:r>
            <a:r>
              <a:rPr lang="en-US" dirty="0">
                <a:solidFill>
                  <a:schemeClr val="accent5">
                    <a:lumMod val="75000"/>
                  </a:schemeClr>
                </a:solidFill>
                <a:effectLst/>
              </a:rPr>
              <a:t>recognition and tasks that involve the processing of pixel data</a:t>
            </a:r>
            <a:r>
              <a:rPr lang="en-US" dirty="0" smtClean="0">
                <a:solidFill>
                  <a:schemeClr val="accent5">
                    <a:lumMod val="75000"/>
                  </a:schemeClr>
                </a:solidFill>
                <a:effectLst/>
              </a:rPr>
              <a:t>.</a:t>
            </a:r>
          </a:p>
          <a:p>
            <a:pPr algn="just"/>
            <a:r>
              <a:rPr lang="en-US" dirty="0">
                <a:solidFill>
                  <a:schemeClr val="accent5">
                    <a:lumMod val="75000"/>
                  </a:schemeClr>
                </a:solidFill>
                <a:effectLst/>
              </a:rPr>
              <a:t>A deep learning CNN consists of three layers: a convolutional layer, a pooling layer and a fully connected (FC) layer. The convolutional layer is the first layer while the FC layer is the last</a:t>
            </a:r>
            <a:r>
              <a:rPr lang="en-US" dirty="0" smtClean="0">
                <a:solidFill>
                  <a:schemeClr val="accent5">
                    <a:lumMod val="75000"/>
                  </a:schemeClr>
                </a:solidFill>
                <a:effectLst/>
              </a:rPr>
              <a:t>.</a:t>
            </a:r>
          </a:p>
          <a:p>
            <a:pPr algn="just"/>
            <a:r>
              <a:rPr lang="en-US" dirty="0">
                <a:solidFill>
                  <a:schemeClr val="accent5">
                    <a:lumMod val="75000"/>
                  </a:schemeClr>
                </a:solidFill>
                <a:effectLst/>
              </a:rPr>
              <a:t>In the previous slide there is a picture that </a:t>
            </a:r>
            <a:r>
              <a:rPr lang="en-US" dirty="0" smtClean="0">
                <a:solidFill>
                  <a:schemeClr val="accent5">
                    <a:lumMod val="75000"/>
                  </a:schemeClr>
                </a:solidFill>
                <a:effectLst/>
              </a:rPr>
              <a:t>expresses ( 8 Inputs Image , 8 Hidden layer to do trained model , 4 Output for each one there are two probabilities come out image </a:t>
            </a:r>
            <a:r>
              <a:rPr lang="en-US" dirty="0">
                <a:solidFill>
                  <a:schemeClr val="accent5">
                    <a:lumMod val="75000"/>
                  </a:schemeClr>
                </a:solidFill>
                <a:effectLst/>
              </a:rPr>
              <a:t>with the word that was </a:t>
            </a:r>
            <a:r>
              <a:rPr lang="en-US" dirty="0" smtClean="0">
                <a:solidFill>
                  <a:schemeClr val="accent5">
                    <a:lumMod val="75000"/>
                  </a:schemeClr>
                </a:solidFill>
                <a:effectLst/>
              </a:rPr>
              <a:t>defined.</a:t>
            </a:r>
            <a:endParaRPr lang="en-US" dirty="0">
              <a:solidFill>
                <a:schemeClr val="accent5">
                  <a:lumMod val="75000"/>
                </a:schemeClr>
              </a:solidFill>
              <a:effectLst/>
            </a:endParaRPr>
          </a:p>
          <a:p>
            <a:endParaRPr lang="en-US" dirty="0" smtClean="0">
              <a:effectLst/>
            </a:endParaRPr>
          </a:p>
        </p:txBody>
      </p:sp>
    </p:spTree>
    <p:extLst>
      <p:ext uri="{BB962C8B-B14F-4D97-AF65-F5344CB8AC3E}">
        <p14:creationId xmlns:p14="http://schemas.microsoft.com/office/powerpoint/2010/main" val="35363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2">
                    <a:lumMod val="40000"/>
                    <a:lumOff val="60000"/>
                  </a:schemeClr>
                </a:solidFill>
              </a:rPr>
              <a:t>Convolution Neural Network(CNN)</a:t>
            </a:r>
            <a:endParaRPr lang="en-US" dirty="0"/>
          </a:p>
        </p:txBody>
      </p:sp>
      <p:sp>
        <p:nvSpPr>
          <p:cNvPr id="3" name="Content Placeholder 2"/>
          <p:cNvSpPr>
            <a:spLocks noGrp="1"/>
          </p:cNvSpPr>
          <p:nvPr>
            <p:ph idx="1"/>
          </p:nvPr>
        </p:nvSpPr>
        <p:spPr>
          <a:xfrm>
            <a:off x="913795" y="2096064"/>
            <a:ext cx="10353762" cy="4548576"/>
          </a:xfrm>
        </p:spPr>
        <p:txBody>
          <a:bodyPr/>
          <a:lstStyle/>
          <a:p>
            <a:pPr algn="just"/>
            <a:r>
              <a:rPr lang="en-US" dirty="0">
                <a:solidFill>
                  <a:schemeClr val="accent5">
                    <a:lumMod val="75000"/>
                  </a:schemeClr>
                </a:solidFill>
              </a:rPr>
              <a:t>A training model is created by </a:t>
            </a:r>
            <a:r>
              <a:rPr lang="en-US" dirty="0" smtClean="0">
                <a:solidFill>
                  <a:schemeClr val="accent5">
                    <a:lumMod val="75000"/>
                  </a:schemeClr>
                </a:solidFill>
              </a:rPr>
              <a:t>enter </a:t>
            </a:r>
            <a:r>
              <a:rPr lang="en-US" dirty="0">
                <a:solidFill>
                  <a:schemeClr val="accent5">
                    <a:lumMod val="75000"/>
                  </a:schemeClr>
                </a:solidFill>
              </a:rPr>
              <a:t>many images for each </a:t>
            </a:r>
            <a:r>
              <a:rPr lang="en-US" dirty="0" smtClean="0">
                <a:solidFill>
                  <a:schemeClr val="accent5">
                    <a:lumMod val="75000"/>
                  </a:schemeClr>
                </a:solidFill>
              </a:rPr>
              <a:t>class, </a:t>
            </a:r>
            <a:r>
              <a:rPr lang="en-US" dirty="0">
                <a:solidFill>
                  <a:schemeClr val="accent5">
                    <a:lumMod val="75000"/>
                  </a:schemeClr>
                </a:solidFill>
              </a:rPr>
              <a:t>and the weight of the solid line is calculated </a:t>
            </a:r>
            <a:r>
              <a:rPr lang="en-US" dirty="0" smtClean="0">
                <a:solidFill>
                  <a:schemeClr val="accent5">
                    <a:lumMod val="75000"/>
                  </a:schemeClr>
                </a:solidFill>
              </a:rPr>
              <a:t>from one neural to another . This weight is constant after calculate it</a:t>
            </a:r>
            <a:endParaRPr lang="ar-EG" dirty="0" smtClean="0">
              <a:solidFill>
                <a:schemeClr val="accent5">
                  <a:lumMod val="75000"/>
                </a:schemeClr>
              </a:solidFill>
            </a:endParaRPr>
          </a:p>
          <a:p>
            <a:pPr algn="just"/>
            <a:r>
              <a:rPr lang="en-US" dirty="0">
                <a:solidFill>
                  <a:schemeClr val="accent5">
                    <a:lumMod val="75000"/>
                  </a:schemeClr>
                </a:solidFill>
              </a:rPr>
              <a:t>When a different image is entered, it is dealt with and the result is </a:t>
            </a:r>
            <a:r>
              <a:rPr lang="en-US" dirty="0" smtClean="0">
                <a:solidFill>
                  <a:schemeClr val="accent5">
                    <a:lumMod val="75000"/>
                  </a:schemeClr>
                </a:solidFill>
              </a:rPr>
              <a:t>produced . This </a:t>
            </a:r>
            <a:r>
              <a:rPr lang="en-US" dirty="0">
                <a:solidFill>
                  <a:schemeClr val="accent5">
                    <a:lumMod val="75000"/>
                  </a:schemeClr>
                </a:solidFill>
              </a:rPr>
              <a:t>is done by multiplying the image’s attribute by the weight and summing them</a:t>
            </a:r>
            <a:r>
              <a:rPr lang="en-US" dirty="0" smtClean="0">
                <a:solidFill>
                  <a:schemeClr val="accent5">
                    <a:lumMod val="75000"/>
                  </a:schemeClr>
                </a:solidFill>
              </a:rPr>
              <a:t>.</a:t>
            </a:r>
          </a:p>
          <a:p>
            <a:pPr algn="just"/>
            <a:endParaRPr lang="en-US"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2265681" y="4149147"/>
            <a:ext cx="7172960" cy="2495493"/>
          </a:xfrm>
          <a:prstGeom prst="rect">
            <a:avLst/>
          </a:prstGeom>
        </p:spPr>
      </p:pic>
    </p:spTree>
    <p:extLst>
      <p:ext uri="{BB962C8B-B14F-4D97-AF65-F5344CB8AC3E}">
        <p14:creationId xmlns:p14="http://schemas.microsoft.com/office/powerpoint/2010/main" val="251717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640466"/>
          </a:xfrm>
        </p:spPr>
        <p:txBody>
          <a:bodyPr>
            <a:normAutofit fontScale="90000"/>
          </a:bodyPr>
          <a:lstStyle/>
          <a:p>
            <a:pPr algn="l"/>
            <a:r>
              <a:rPr lang="en-US" dirty="0">
                <a:solidFill>
                  <a:schemeClr val="accent2">
                    <a:lumMod val="60000"/>
                    <a:lumOff val="40000"/>
                  </a:schemeClr>
                </a:solidFill>
              </a:rPr>
              <a:t>System Results , Testing</a:t>
            </a:r>
            <a:r>
              <a:rPr lang="en-US" dirty="0">
                <a:solidFill>
                  <a:schemeClr val="accent5">
                    <a:lumMod val="75000"/>
                  </a:schemeClr>
                </a:solidFill>
              </a:rPr>
              <a:t/>
            </a:r>
            <a:br>
              <a:rPr lang="en-US" dirty="0">
                <a:solidFill>
                  <a:schemeClr val="accent5">
                    <a:lumMod val="75000"/>
                  </a:schemeClr>
                </a:solidFill>
              </a:rPr>
            </a:br>
            <a:endParaRPr lang="en-US" dirty="0"/>
          </a:p>
        </p:txBody>
      </p:sp>
      <p:sp>
        <p:nvSpPr>
          <p:cNvPr id="3" name="Content Placeholder 2"/>
          <p:cNvSpPr>
            <a:spLocks noGrp="1"/>
          </p:cNvSpPr>
          <p:nvPr>
            <p:ph idx="1"/>
          </p:nvPr>
        </p:nvSpPr>
        <p:spPr>
          <a:xfrm>
            <a:off x="913795" y="1250067"/>
            <a:ext cx="10353762" cy="4541133"/>
          </a:xfrm>
        </p:spPr>
        <p:txBody>
          <a:bodyPr/>
          <a:lstStyle/>
          <a:p>
            <a:r>
              <a:rPr lang="en-US" dirty="0" smtClean="0"/>
              <a:t>For class (A)                            For class (B)                                    For class (c)</a:t>
            </a:r>
            <a:endParaRPr lang="en-US" dirty="0"/>
          </a:p>
        </p:txBody>
      </p:sp>
      <p:pic>
        <p:nvPicPr>
          <p:cNvPr id="4" name="Picture 3"/>
          <p:cNvPicPr>
            <a:picLocks noChangeAspect="1"/>
          </p:cNvPicPr>
          <p:nvPr/>
        </p:nvPicPr>
        <p:blipFill>
          <a:blip r:embed="rId2"/>
          <a:stretch>
            <a:fillRect/>
          </a:stretch>
        </p:blipFill>
        <p:spPr>
          <a:xfrm>
            <a:off x="913795" y="1890533"/>
            <a:ext cx="2066925" cy="2676525"/>
          </a:xfrm>
          <a:prstGeom prst="rect">
            <a:avLst/>
          </a:prstGeom>
        </p:spPr>
      </p:pic>
      <p:pic>
        <p:nvPicPr>
          <p:cNvPr id="5" name="Picture 4"/>
          <p:cNvPicPr>
            <a:picLocks noChangeAspect="1"/>
          </p:cNvPicPr>
          <p:nvPr/>
        </p:nvPicPr>
        <p:blipFill>
          <a:blip r:embed="rId3"/>
          <a:stretch>
            <a:fillRect/>
          </a:stretch>
        </p:blipFill>
        <p:spPr>
          <a:xfrm>
            <a:off x="4162646" y="1892462"/>
            <a:ext cx="2066925" cy="2822416"/>
          </a:xfrm>
          <a:prstGeom prst="rect">
            <a:avLst/>
          </a:prstGeom>
        </p:spPr>
      </p:pic>
      <p:pic>
        <p:nvPicPr>
          <p:cNvPr id="6" name="Picture 5"/>
          <p:cNvPicPr>
            <a:picLocks noChangeAspect="1"/>
          </p:cNvPicPr>
          <p:nvPr/>
        </p:nvPicPr>
        <p:blipFill>
          <a:blip r:embed="rId4"/>
          <a:stretch>
            <a:fillRect/>
          </a:stretch>
        </p:blipFill>
        <p:spPr>
          <a:xfrm>
            <a:off x="7625548" y="1855508"/>
            <a:ext cx="2442838" cy="2711550"/>
          </a:xfrm>
          <a:prstGeom prst="rect">
            <a:avLst/>
          </a:prstGeom>
        </p:spPr>
      </p:pic>
    </p:spTree>
    <p:extLst>
      <p:ext uri="{BB962C8B-B14F-4D97-AF65-F5344CB8AC3E}">
        <p14:creationId xmlns:p14="http://schemas.microsoft.com/office/powerpoint/2010/main" val="35421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2">
                    <a:lumMod val="60000"/>
                    <a:lumOff val="40000"/>
                  </a:schemeClr>
                </a:solidFill>
              </a:rPr>
              <a:t>System Results , Testing</a:t>
            </a:r>
          </a:p>
        </p:txBody>
      </p:sp>
      <p:sp>
        <p:nvSpPr>
          <p:cNvPr id="3" name="Content Placeholder 2"/>
          <p:cNvSpPr>
            <a:spLocks noGrp="1"/>
          </p:cNvSpPr>
          <p:nvPr>
            <p:ph idx="1"/>
          </p:nvPr>
        </p:nvSpPr>
        <p:spPr/>
        <p:txBody>
          <a:bodyPr/>
          <a:lstStyle/>
          <a:p>
            <a:pPr marL="0" indent="0">
              <a:buNone/>
            </a:pPr>
            <a:r>
              <a:rPr lang="en-US" dirty="0" smtClean="0"/>
              <a:t>For class (WOW)   For class (</a:t>
            </a:r>
            <a:r>
              <a:rPr lang="en-US" dirty="0" err="1" smtClean="0"/>
              <a:t>G.Work</a:t>
            </a:r>
            <a:r>
              <a:rPr lang="en-US" dirty="0" smtClean="0"/>
              <a:t>)         For class (I Love You)    For class(</a:t>
            </a:r>
            <a:r>
              <a:rPr lang="en-US" dirty="0" err="1" smtClean="0"/>
              <a:t>Yarb</a:t>
            </a:r>
            <a:r>
              <a:rPr lang="en-US" dirty="0" smtClean="0"/>
              <a:t> Safi)</a:t>
            </a:r>
            <a:endParaRPr lang="en-US" dirty="0"/>
          </a:p>
        </p:txBody>
      </p:sp>
      <p:pic>
        <p:nvPicPr>
          <p:cNvPr id="4" name="Picture 3"/>
          <p:cNvPicPr>
            <a:picLocks noChangeAspect="1"/>
          </p:cNvPicPr>
          <p:nvPr/>
        </p:nvPicPr>
        <p:blipFill>
          <a:blip r:embed="rId2"/>
          <a:stretch>
            <a:fillRect/>
          </a:stretch>
        </p:blipFill>
        <p:spPr>
          <a:xfrm>
            <a:off x="913795" y="2605932"/>
            <a:ext cx="1771532" cy="3185268"/>
          </a:xfrm>
          <a:prstGeom prst="rect">
            <a:avLst/>
          </a:prstGeom>
        </p:spPr>
      </p:pic>
      <p:pic>
        <p:nvPicPr>
          <p:cNvPr id="5" name="Picture 4"/>
          <p:cNvPicPr>
            <a:picLocks noChangeAspect="1"/>
          </p:cNvPicPr>
          <p:nvPr/>
        </p:nvPicPr>
        <p:blipFill>
          <a:blip r:embed="rId3"/>
          <a:stretch>
            <a:fillRect/>
          </a:stretch>
        </p:blipFill>
        <p:spPr>
          <a:xfrm>
            <a:off x="3287013" y="2605930"/>
            <a:ext cx="1910021" cy="3185269"/>
          </a:xfrm>
          <a:prstGeom prst="rect">
            <a:avLst/>
          </a:prstGeom>
        </p:spPr>
      </p:pic>
      <p:pic>
        <p:nvPicPr>
          <p:cNvPr id="6" name="Picture 5"/>
          <p:cNvPicPr>
            <a:picLocks noChangeAspect="1"/>
          </p:cNvPicPr>
          <p:nvPr/>
        </p:nvPicPr>
        <p:blipFill>
          <a:blip r:embed="rId4"/>
          <a:stretch>
            <a:fillRect/>
          </a:stretch>
        </p:blipFill>
        <p:spPr>
          <a:xfrm>
            <a:off x="5714880" y="2605930"/>
            <a:ext cx="2693512" cy="3185269"/>
          </a:xfrm>
          <a:prstGeom prst="rect">
            <a:avLst/>
          </a:prstGeom>
        </p:spPr>
      </p:pic>
      <p:pic>
        <p:nvPicPr>
          <p:cNvPr id="7" name="Picture 6"/>
          <p:cNvPicPr>
            <a:picLocks noChangeAspect="1"/>
          </p:cNvPicPr>
          <p:nvPr/>
        </p:nvPicPr>
        <p:blipFill>
          <a:blip r:embed="rId5"/>
          <a:stretch>
            <a:fillRect/>
          </a:stretch>
        </p:blipFill>
        <p:spPr>
          <a:xfrm>
            <a:off x="8750534" y="2605930"/>
            <a:ext cx="2631070" cy="3185269"/>
          </a:xfrm>
          <a:prstGeom prst="rect">
            <a:avLst/>
          </a:prstGeom>
        </p:spPr>
      </p:pic>
    </p:spTree>
    <p:extLst>
      <p:ext uri="{BB962C8B-B14F-4D97-AF65-F5344CB8AC3E}">
        <p14:creationId xmlns:p14="http://schemas.microsoft.com/office/powerpoint/2010/main" val="15545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chemeClr val="accent2">
                    <a:lumMod val="60000"/>
                    <a:lumOff val="40000"/>
                  </a:schemeClr>
                </a:solidFill>
              </a:rPr>
              <a:t>Error</a:t>
            </a:r>
            <a:r>
              <a:rPr lang="en-US" dirty="0">
                <a:solidFill>
                  <a:schemeClr val="accent5">
                    <a:lumMod val="75000"/>
                  </a:schemeClr>
                </a:solidFill>
              </a:rPr>
              <a:t/>
            </a:r>
            <a:br>
              <a:rPr lang="en-US" dirty="0">
                <a:solidFill>
                  <a:schemeClr val="accent5">
                    <a:lumMod val="75000"/>
                  </a:schemeClr>
                </a:solidFill>
              </a:rPr>
            </a:br>
            <a:endParaRPr lang="en-US" dirty="0"/>
          </a:p>
        </p:txBody>
      </p:sp>
      <p:sp>
        <p:nvSpPr>
          <p:cNvPr id="3" name="Content Placeholder 2"/>
          <p:cNvSpPr>
            <a:spLocks noGrp="1"/>
          </p:cNvSpPr>
          <p:nvPr>
            <p:ph idx="1"/>
          </p:nvPr>
        </p:nvSpPr>
        <p:spPr/>
        <p:txBody>
          <a:bodyPr/>
          <a:lstStyle/>
          <a:p>
            <a:pPr algn="just"/>
            <a:r>
              <a:rPr lang="en-US" dirty="0">
                <a:solidFill>
                  <a:schemeClr val="accent5">
                    <a:lumMod val="75000"/>
                  </a:schemeClr>
                </a:solidFill>
              </a:rPr>
              <a:t>An error occurred in some </a:t>
            </a:r>
            <a:r>
              <a:rPr lang="en-US" dirty="0" smtClean="0">
                <a:solidFill>
                  <a:schemeClr val="accent5">
                    <a:lumMod val="75000"/>
                  </a:schemeClr>
                </a:solidFill>
              </a:rPr>
              <a:t>classes </a:t>
            </a:r>
            <a:r>
              <a:rPr lang="en-US" dirty="0">
                <a:solidFill>
                  <a:schemeClr val="accent5">
                    <a:lumMod val="75000"/>
                  </a:schemeClr>
                </a:solidFill>
              </a:rPr>
              <a:t>due to changing the angles of obtaining the image, so the image was not recognized </a:t>
            </a:r>
            <a:r>
              <a:rPr lang="en-US" dirty="0" smtClean="0">
                <a:solidFill>
                  <a:schemeClr val="accent5">
                    <a:lumMod val="75000"/>
                  </a:schemeClr>
                </a:solidFill>
              </a:rPr>
              <a:t>in label model (trained model)</a:t>
            </a:r>
          </a:p>
          <a:p>
            <a:pPr marL="0" indent="0" algn="just">
              <a:buNone/>
            </a:pPr>
            <a:r>
              <a:rPr lang="en-US" dirty="0" smtClean="0">
                <a:solidFill>
                  <a:schemeClr val="accent5">
                    <a:lumMod val="75000"/>
                  </a:schemeClr>
                </a:solidFill>
              </a:rPr>
              <a:t>Like class (A) but error out is class (C) and class (B) but error out is class(</a:t>
            </a:r>
            <a:r>
              <a:rPr lang="en-US" dirty="0" err="1" smtClean="0">
                <a:solidFill>
                  <a:schemeClr val="accent5">
                    <a:lumMod val="75000"/>
                  </a:schemeClr>
                </a:solidFill>
              </a:rPr>
              <a:t>yarb</a:t>
            </a:r>
            <a:r>
              <a:rPr lang="en-US" dirty="0" smtClean="0">
                <a:solidFill>
                  <a:schemeClr val="accent5">
                    <a:lumMod val="75000"/>
                  </a:schemeClr>
                </a:solidFill>
              </a:rPr>
              <a:t>)</a:t>
            </a:r>
            <a:endParaRPr lang="en-US"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913795" y="3543059"/>
            <a:ext cx="2600325" cy="2781300"/>
          </a:xfrm>
          <a:prstGeom prst="rect">
            <a:avLst/>
          </a:prstGeom>
        </p:spPr>
      </p:pic>
      <p:pic>
        <p:nvPicPr>
          <p:cNvPr id="7" name="Picture 6"/>
          <p:cNvPicPr>
            <a:picLocks noChangeAspect="1"/>
          </p:cNvPicPr>
          <p:nvPr/>
        </p:nvPicPr>
        <p:blipFill>
          <a:blip r:embed="rId3"/>
          <a:stretch>
            <a:fillRect/>
          </a:stretch>
        </p:blipFill>
        <p:spPr>
          <a:xfrm>
            <a:off x="6776454" y="3398377"/>
            <a:ext cx="2518017" cy="2925982"/>
          </a:xfrm>
          <a:prstGeom prst="rect">
            <a:avLst/>
          </a:prstGeom>
        </p:spPr>
      </p:pic>
    </p:spTree>
    <p:extLst>
      <p:ext uri="{BB962C8B-B14F-4D97-AF65-F5344CB8AC3E}">
        <p14:creationId xmlns:p14="http://schemas.microsoft.com/office/powerpoint/2010/main" val="180220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chemeClr val="accent2">
                    <a:lumMod val="60000"/>
                    <a:lumOff val="40000"/>
                  </a:schemeClr>
                </a:solidFill>
              </a:rPr>
              <a:t>Project accurate or not accurate</a:t>
            </a:r>
            <a:r>
              <a:rPr lang="en-US" dirty="0">
                <a:solidFill>
                  <a:schemeClr val="accent5">
                    <a:lumMod val="75000"/>
                  </a:schemeClr>
                </a:solidFill>
              </a:rPr>
              <a:t/>
            </a:r>
            <a:br>
              <a:rPr lang="en-US" dirty="0">
                <a:solidFill>
                  <a:schemeClr val="accent5">
                    <a:lumMod val="75000"/>
                  </a:schemeClr>
                </a:solidFill>
              </a:rPr>
            </a:br>
            <a:endParaRPr lang="en-US" dirty="0"/>
          </a:p>
        </p:txBody>
      </p:sp>
      <p:sp>
        <p:nvSpPr>
          <p:cNvPr id="3" name="Content Placeholder 2"/>
          <p:cNvSpPr>
            <a:spLocks noGrp="1"/>
          </p:cNvSpPr>
          <p:nvPr>
            <p:ph idx="1"/>
          </p:nvPr>
        </p:nvSpPr>
        <p:spPr/>
        <p:txBody>
          <a:bodyPr>
            <a:normAutofit/>
          </a:bodyPr>
          <a:lstStyle/>
          <a:p>
            <a:pPr algn="just"/>
            <a:r>
              <a:rPr lang="en-US" sz="2800" dirty="0">
                <a:solidFill>
                  <a:schemeClr val="accent5">
                    <a:lumMod val="75000"/>
                  </a:schemeClr>
                </a:solidFill>
              </a:rPr>
              <a:t>When entering a lot of pictures from most angles for each </a:t>
            </a:r>
            <a:r>
              <a:rPr lang="en-US" sz="2800" dirty="0" smtClean="0">
                <a:solidFill>
                  <a:schemeClr val="accent5">
                    <a:lumMod val="75000"/>
                  </a:schemeClr>
                </a:solidFill>
              </a:rPr>
              <a:t>class, </a:t>
            </a:r>
            <a:r>
              <a:rPr lang="en-US" sz="2800" dirty="0">
                <a:solidFill>
                  <a:schemeClr val="accent5">
                    <a:lumMod val="75000"/>
                  </a:schemeClr>
                </a:solidFill>
              </a:rPr>
              <a:t>an error occurred in some of them, and the percentage of error </a:t>
            </a:r>
            <a:r>
              <a:rPr lang="en-US" sz="2800" dirty="0" smtClean="0">
                <a:solidFill>
                  <a:schemeClr val="accent5">
                    <a:lumMod val="75000"/>
                  </a:schemeClr>
                </a:solidFill>
              </a:rPr>
              <a:t>is 85%</a:t>
            </a:r>
          </a:p>
          <a:p>
            <a:pPr algn="just"/>
            <a:r>
              <a:rPr lang="en-US" sz="2800" dirty="0">
                <a:solidFill>
                  <a:schemeClr val="accent5">
                    <a:lumMod val="75000"/>
                  </a:schemeClr>
                </a:solidFill>
              </a:rPr>
              <a:t>So the project </a:t>
            </a:r>
            <a:r>
              <a:rPr lang="en-US" sz="2800" dirty="0" smtClean="0">
                <a:solidFill>
                  <a:schemeClr val="accent5">
                    <a:lumMod val="75000"/>
                  </a:schemeClr>
                </a:solidFill>
              </a:rPr>
              <a:t>is</a:t>
            </a:r>
            <a:r>
              <a:rPr lang="ar-EG" sz="2800" dirty="0" smtClean="0">
                <a:solidFill>
                  <a:schemeClr val="accent5">
                    <a:lumMod val="75000"/>
                  </a:schemeClr>
                </a:solidFill>
              </a:rPr>
              <a:t> </a:t>
            </a:r>
            <a:r>
              <a:rPr lang="en-US" sz="2800" dirty="0" smtClean="0">
                <a:solidFill>
                  <a:schemeClr val="accent5">
                    <a:lumMod val="75000"/>
                  </a:schemeClr>
                </a:solidFill>
              </a:rPr>
              <a:t>Accurate</a:t>
            </a:r>
            <a:endParaRPr lang="en-US" sz="2800" dirty="0">
              <a:solidFill>
                <a:schemeClr val="accent5">
                  <a:lumMod val="75000"/>
                </a:schemeClr>
              </a:solidFill>
            </a:endParaRPr>
          </a:p>
        </p:txBody>
      </p:sp>
    </p:spTree>
    <p:extLst>
      <p:ext uri="{BB962C8B-B14F-4D97-AF65-F5344CB8AC3E}">
        <p14:creationId xmlns:p14="http://schemas.microsoft.com/office/powerpoint/2010/main" val="151066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609600"/>
            <a:ext cx="10287842" cy="1326321"/>
          </a:xfrm>
        </p:spPr>
        <p:txBody>
          <a:bodyPr/>
          <a:lstStyle/>
          <a:p>
            <a:pPr algn="l"/>
            <a:r>
              <a:rPr lang="en-US" dirty="0" smtClean="0">
                <a:solidFill>
                  <a:schemeClr val="accent2">
                    <a:lumMod val="60000"/>
                    <a:lumOff val="40000"/>
                  </a:schemeClr>
                </a:solidFill>
              </a:rPr>
              <a:t>Problems</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913795" y="1492899"/>
            <a:ext cx="10353762" cy="5131836"/>
          </a:xfrm>
        </p:spPr>
        <p:txBody>
          <a:bodyPr/>
          <a:lstStyle/>
          <a:p>
            <a:r>
              <a:rPr lang="en-US" dirty="0">
                <a:solidFill>
                  <a:schemeClr val="accent5">
                    <a:lumMod val="75000"/>
                  </a:schemeClr>
                </a:solidFill>
              </a:rPr>
              <a:t>There were some problems in the code regarding my Python </a:t>
            </a:r>
            <a:r>
              <a:rPr lang="en-US" dirty="0" smtClean="0">
                <a:solidFill>
                  <a:schemeClr val="accent5">
                    <a:lumMod val="75000"/>
                  </a:schemeClr>
                </a:solidFill>
              </a:rPr>
              <a:t>libraries</a:t>
            </a:r>
            <a:endParaRPr lang="en-US" dirty="0"/>
          </a:p>
          <a:p>
            <a:endParaRPr lang="en-US" dirty="0" smtClean="0"/>
          </a:p>
          <a:p>
            <a:pPr marL="0" indent="0">
              <a:buNone/>
            </a:pPr>
            <a:r>
              <a:rPr lang="en-US" sz="2400" dirty="0" smtClean="0">
                <a:solidFill>
                  <a:schemeClr val="accent2">
                    <a:lumMod val="40000"/>
                    <a:lumOff val="60000"/>
                  </a:schemeClr>
                </a:solidFill>
              </a:rPr>
              <a:t>How we solve it</a:t>
            </a:r>
          </a:p>
          <a:p>
            <a:pPr marL="0" indent="0">
              <a:buNone/>
            </a:pPr>
            <a:r>
              <a:rPr lang="en-US" dirty="0">
                <a:solidFill>
                  <a:schemeClr val="accent5">
                    <a:lumMod val="75000"/>
                  </a:schemeClr>
                </a:solidFill>
              </a:rPr>
              <a:t>It was solved by obtaining old Python libraries and modifying </a:t>
            </a:r>
            <a:r>
              <a:rPr lang="en-US" dirty="0" smtClean="0">
                <a:solidFill>
                  <a:schemeClr val="accent5">
                    <a:lumMod val="75000"/>
                  </a:schemeClr>
                </a:solidFill>
              </a:rPr>
              <a:t>them</a:t>
            </a:r>
          </a:p>
          <a:p>
            <a:pPr marL="0" indent="0">
              <a:buNone/>
            </a:pPr>
            <a:r>
              <a:rPr lang="en-US" dirty="0" smtClean="0">
                <a:solidFill>
                  <a:schemeClr val="accent2">
                    <a:lumMod val="40000"/>
                    <a:lumOff val="60000"/>
                  </a:schemeClr>
                </a:solidFill>
              </a:rPr>
              <a:t>Libraries:</a:t>
            </a:r>
          </a:p>
          <a:p>
            <a:pPr marL="0" indent="0">
              <a:buNone/>
            </a:pPr>
            <a:r>
              <a:rPr lang="en-US" dirty="0" err="1" smtClean="0">
                <a:solidFill>
                  <a:schemeClr val="accent5">
                    <a:lumMod val="75000"/>
                  </a:schemeClr>
                </a:solidFill>
              </a:rPr>
              <a:t>Opencv</a:t>
            </a:r>
            <a:endParaRPr lang="en-US" dirty="0" smtClean="0">
              <a:solidFill>
                <a:schemeClr val="accent5">
                  <a:lumMod val="75000"/>
                </a:schemeClr>
              </a:solidFill>
            </a:endParaRPr>
          </a:p>
          <a:p>
            <a:pPr marL="0" indent="0">
              <a:buNone/>
            </a:pPr>
            <a:r>
              <a:rPr lang="en-US" dirty="0" err="1" smtClean="0">
                <a:solidFill>
                  <a:schemeClr val="accent5">
                    <a:lumMod val="75000"/>
                  </a:schemeClr>
                </a:solidFill>
              </a:rPr>
              <a:t>Cvzone</a:t>
            </a:r>
            <a:endParaRPr lang="en-US" dirty="0" smtClean="0">
              <a:solidFill>
                <a:schemeClr val="accent5">
                  <a:lumMod val="75000"/>
                </a:schemeClr>
              </a:solidFill>
            </a:endParaRPr>
          </a:p>
          <a:p>
            <a:pPr marL="0" indent="0">
              <a:buNone/>
            </a:pPr>
            <a:r>
              <a:rPr lang="en-US" dirty="0" err="1" smtClean="0">
                <a:solidFill>
                  <a:schemeClr val="accent5">
                    <a:lumMod val="75000"/>
                  </a:schemeClr>
                </a:solidFill>
              </a:rPr>
              <a:t>Tensorflow</a:t>
            </a:r>
            <a:endParaRPr lang="en-US" dirty="0" smtClean="0">
              <a:solidFill>
                <a:schemeClr val="accent5">
                  <a:lumMod val="75000"/>
                </a:schemeClr>
              </a:solidFill>
            </a:endParaRPr>
          </a:p>
          <a:p>
            <a:pPr marL="0" indent="0">
              <a:buNone/>
            </a:pPr>
            <a:r>
              <a:rPr lang="en-US" dirty="0" err="1" smtClean="0">
                <a:solidFill>
                  <a:schemeClr val="accent5">
                    <a:lumMod val="75000"/>
                  </a:schemeClr>
                </a:solidFill>
              </a:rPr>
              <a:t>Numpy</a:t>
            </a:r>
            <a:endParaRPr lang="en-US" dirty="0" smtClean="0">
              <a:solidFill>
                <a:schemeClr val="accent5">
                  <a:lumMod val="75000"/>
                </a:schemeClr>
              </a:solidFill>
            </a:endParaRPr>
          </a:p>
          <a:p>
            <a:pPr marL="0" indent="0">
              <a:buNone/>
            </a:pPr>
            <a:r>
              <a:rPr lang="en-US" dirty="0" smtClean="0">
                <a:solidFill>
                  <a:schemeClr val="accent5">
                    <a:lumMod val="75000"/>
                  </a:schemeClr>
                </a:solidFill>
              </a:rPr>
              <a:t>Math </a:t>
            </a:r>
          </a:p>
          <a:p>
            <a:pPr marL="0" indent="0">
              <a:buNone/>
            </a:pPr>
            <a:endParaRPr lang="en-US" sz="2400" dirty="0" smtClean="0">
              <a:solidFill>
                <a:schemeClr val="accent2">
                  <a:lumMod val="40000"/>
                  <a:lumOff val="60000"/>
                </a:schemeClr>
              </a:solidFill>
            </a:endParaRPr>
          </a:p>
          <a:p>
            <a:pPr marL="0" indent="0">
              <a:buNone/>
            </a:pPr>
            <a:endParaRPr lang="en-US" dirty="0"/>
          </a:p>
        </p:txBody>
      </p:sp>
    </p:spTree>
    <p:extLst>
      <p:ext uri="{BB962C8B-B14F-4D97-AF65-F5344CB8AC3E}">
        <p14:creationId xmlns:p14="http://schemas.microsoft.com/office/powerpoint/2010/main" val="92825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Thank You</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5308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pPr algn="l"/>
            <a:r>
              <a:rPr lang="en-US" dirty="0" smtClean="0">
                <a:solidFill>
                  <a:schemeClr val="accent2">
                    <a:lumMod val="40000"/>
                    <a:lumOff val="60000"/>
                  </a:schemeClr>
                </a:solidFill>
              </a:rPr>
              <a:t>Content</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913795" y="914401"/>
            <a:ext cx="10353762" cy="5638800"/>
          </a:xfrm>
        </p:spPr>
        <p:txBody>
          <a:bodyPr/>
          <a:lstStyle/>
          <a:p>
            <a:pPr algn="just"/>
            <a:r>
              <a:rPr lang="en-US" dirty="0" smtClean="0">
                <a:solidFill>
                  <a:schemeClr val="accent5">
                    <a:lumMod val="75000"/>
                  </a:schemeClr>
                </a:solidFill>
              </a:rPr>
              <a:t>Introduction</a:t>
            </a:r>
            <a:endParaRPr lang="ar-EG" dirty="0" smtClean="0">
              <a:solidFill>
                <a:schemeClr val="accent5">
                  <a:lumMod val="75000"/>
                </a:schemeClr>
              </a:solidFill>
            </a:endParaRPr>
          </a:p>
          <a:p>
            <a:pPr algn="just"/>
            <a:r>
              <a:rPr lang="en-US" dirty="0" smtClean="0">
                <a:solidFill>
                  <a:schemeClr val="accent5">
                    <a:lumMod val="75000"/>
                  </a:schemeClr>
                </a:solidFill>
              </a:rPr>
              <a:t>Objective</a:t>
            </a:r>
          </a:p>
          <a:p>
            <a:pPr algn="just"/>
            <a:r>
              <a:rPr lang="en-US" b="1" dirty="0" smtClean="0">
                <a:solidFill>
                  <a:schemeClr val="accent5">
                    <a:lumMod val="75000"/>
                  </a:schemeClr>
                </a:solidFill>
                <a:effectLst/>
              </a:rPr>
              <a:t>Used Technology</a:t>
            </a:r>
            <a:endParaRPr lang="en-US" dirty="0" smtClean="0">
              <a:solidFill>
                <a:schemeClr val="accent5">
                  <a:lumMod val="75000"/>
                </a:schemeClr>
              </a:solidFill>
            </a:endParaRPr>
          </a:p>
          <a:p>
            <a:pPr algn="just"/>
            <a:r>
              <a:rPr lang="en-US" smtClean="0">
                <a:solidFill>
                  <a:schemeClr val="accent5">
                    <a:lumMod val="75000"/>
                  </a:schemeClr>
                </a:solidFill>
              </a:rPr>
              <a:t>Model </a:t>
            </a:r>
            <a:r>
              <a:rPr lang="en-US" dirty="0" smtClean="0">
                <a:solidFill>
                  <a:schemeClr val="accent5">
                    <a:lumMod val="75000"/>
                  </a:schemeClr>
                </a:solidFill>
              </a:rPr>
              <a:t>Training (CNN)</a:t>
            </a:r>
          </a:p>
          <a:p>
            <a:pPr algn="just"/>
            <a:r>
              <a:rPr lang="en-US" dirty="0" smtClean="0">
                <a:solidFill>
                  <a:schemeClr val="accent5">
                    <a:lumMod val="75000"/>
                  </a:schemeClr>
                </a:solidFill>
              </a:rPr>
              <a:t>System Results , Testing</a:t>
            </a:r>
          </a:p>
          <a:p>
            <a:pPr algn="just"/>
            <a:r>
              <a:rPr lang="en-US" dirty="0" smtClean="0">
                <a:solidFill>
                  <a:schemeClr val="accent5">
                    <a:lumMod val="75000"/>
                  </a:schemeClr>
                </a:solidFill>
              </a:rPr>
              <a:t>Error</a:t>
            </a:r>
          </a:p>
          <a:p>
            <a:pPr algn="just"/>
            <a:r>
              <a:rPr lang="en-US" dirty="0" smtClean="0">
                <a:solidFill>
                  <a:schemeClr val="accent5">
                    <a:lumMod val="75000"/>
                  </a:schemeClr>
                </a:solidFill>
              </a:rPr>
              <a:t>Project accurate or not accurate</a:t>
            </a:r>
          </a:p>
          <a:p>
            <a:pPr algn="just"/>
            <a:r>
              <a:rPr lang="en-US" dirty="0" smtClean="0">
                <a:solidFill>
                  <a:schemeClr val="accent5">
                    <a:lumMod val="75000"/>
                  </a:schemeClr>
                </a:solidFill>
              </a:rPr>
              <a:t>Problems</a:t>
            </a:r>
            <a:r>
              <a:rPr lang="en-US" dirty="0">
                <a:solidFill>
                  <a:schemeClr val="accent5">
                    <a:lumMod val="75000"/>
                  </a:schemeClr>
                </a:solidFill>
              </a:rPr>
              <a:t> </a:t>
            </a:r>
            <a:r>
              <a:rPr lang="en-US" dirty="0" smtClean="0">
                <a:solidFill>
                  <a:schemeClr val="accent5">
                    <a:lumMod val="75000"/>
                  </a:schemeClr>
                </a:solidFill>
              </a:rPr>
              <a:t>faced and its solution</a:t>
            </a:r>
          </a:p>
        </p:txBody>
      </p:sp>
    </p:spTree>
    <p:extLst>
      <p:ext uri="{BB962C8B-B14F-4D97-AF65-F5344CB8AC3E}">
        <p14:creationId xmlns:p14="http://schemas.microsoft.com/office/powerpoint/2010/main" val="252742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6">
                    <a:lumMod val="20000"/>
                    <a:lumOff val="80000"/>
                  </a:schemeClr>
                </a:solidFill>
              </a:rPr>
              <a:t>Introduction</a:t>
            </a:r>
            <a:endParaRPr lang="en-US" dirty="0"/>
          </a:p>
        </p:txBody>
      </p:sp>
      <p:sp>
        <p:nvSpPr>
          <p:cNvPr id="3" name="Content Placeholder 2"/>
          <p:cNvSpPr>
            <a:spLocks noGrp="1"/>
          </p:cNvSpPr>
          <p:nvPr>
            <p:ph idx="1"/>
          </p:nvPr>
        </p:nvSpPr>
        <p:spPr/>
        <p:txBody>
          <a:bodyPr/>
          <a:lstStyle/>
          <a:p>
            <a:pPr marL="0" indent="0" algn="just">
              <a:buNone/>
            </a:pPr>
            <a:r>
              <a:rPr lang="en-US" dirty="0">
                <a:solidFill>
                  <a:schemeClr val="accent5">
                    <a:lumMod val="75000"/>
                  </a:schemeClr>
                </a:solidFill>
                <a:effectLst/>
              </a:rPr>
              <a:t>AI Hand Sign Detection is a field within artificial intelligence (AI) and computer vision that focuses on developing systems capable of recognizing and interpreting hand gestures or signs made by individuals. The goal is to enable machines to understand and respond to human communication through hand movements, providing a more intuitive and natural interaction between humans and computers</a:t>
            </a:r>
            <a:r>
              <a:rPr lang="en-US" dirty="0" smtClean="0">
                <a:solidFill>
                  <a:schemeClr val="accent5">
                    <a:lumMod val="75000"/>
                  </a:schemeClr>
                </a:solidFill>
                <a:effectLst/>
              </a:rPr>
              <a:t>.</a:t>
            </a:r>
            <a:endParaRPr lang="en-US" dirty="0">
              <a:solidFill>
                <a:schemeClr val="accent5">
                  <a:lumMod val="75000"/>
                </a:schemeClr>
              </a:solidFill>
              <a:effectLst/>
            </a:endParaRPr>
          </a:p>
        </p:txBody>
      </p:sp>
    </p:spTree>
    <p:extLst>
      <p:ext uri="{BB962C8B-B14F-4D97-AF65-F5344CB8AC3E}">
        <p14:creationId xmlns:p14="http://schemas.microsoft.com/office/powerpoint/2010/main" val="191506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2">
                    <a:lumMod val="40000"/>
                    <a:lumOff val="60000"/>
                  </a:schemeClr>
                </a:solidFill>
              </a:rPr>
              <a:t>Objective</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lstStyle/>
          <a:p>
            <a:pPr algn="just"/>
            <a:r>
              <a:rPr lang="en-US" b="1" dirty="0">
                <a:solidFill>
                  <a:schemeClr val="accent5">
                    <a:lumMod val="75000"/>
                  </a:schemeClr>
                </a:solidFill>
                <a:effectLst/>
              </a:rPr>
              <a:t>Accessibility Tools:</a:t>
            </a:r>
            <a:endParaRPr lang="en-US" dirty="0">
              <a:solidFill>
                <a:schemeClr val="accent5">
                  <a:lumMod val="75000"/>
                </a:schemeClr>
              </a:solidFill>
              <a:effectLst/>
            </a:endParaRPr>
          </a:p>
          <a:p>
            <a:pPr marL="36900" indent="0" algn="just">
              <a:buNone/>
            </a:pPr>
            <a:r>
              <a:rPr lang="en-US" dirty="0">
                <a:solidFill>
                  <a:schemeClr val="accent5">
                    <a:lumMod val="75000"/>
                  </a:schemeClr>
                </a:solidFill>
                <a:effectLst/>
              </a:rPr>
              <a:t>AI hand sign detection can be integrated into accessibility tools to assist individuals with motor disabilities. It provides an alternative and intuitive means of controlling devices or communicating for those who may have limited mobility.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095" y="3758867"/>
            <a:ext cx="3925406" cy="2930969"/>
          </a:xfrm>
          <a:prstGeom prst="rect">
            <a:avLst/>
          </a:prstGeom>
        </p:spPr>
      </p:pic>
    </p:spTree>
    <p:extLst>
      <p:ext uri="{BB962C8B-B14F-4D97-AF65-F5344CB8AC3E}">
        <p14:creationId xmlns:p14="http://schemas.microsoft.com/office/powerpoint/2010/main" val="27569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075" y="419664"/>
            <a:ext cx="10353762" cy="5991296"/>
          </a:xfrm>
        </p:spPr>
        <p:txBody>
          <a:bodyPr/>
          <a:lstStyle/>
          <a:p>
            <a:pPr algn="just"/>
            <a:r>
              <a:rPr lang="en-US" b="1" dirty="0">
                <a:solidFill>
                  <a:schemeClr val="accent5">
                    <a:lumMod val="75000"/>
                  </a:schemeClr>
                </a:solidFill>
                <a:effectLst/>
              </a:rPr>
              <a:t>Security and Surveillance:</a:t>
            </a:r>
            <a:endParaRPr lang="en-US" dirty="0">
              <a:solidFill>
                <a:schemeClr val="accent5">
                  <a:lumMod val="75000"/>
                </a:schemeClr>
              </a:solidFill>
              <a:effectLst/>
            </a:endParaRPr>
          </a:p>
          <a:p>
            <a:pPr marL="36900" indent="0" algn="just">
              <a:buNone/>
            </a:pPr>
            <a:r>
              <a:rPr lang="en-US" dirty="0">
                <a:solidFill>
                  <a:schemeClr val="accent5">
                    <a:lumMod val="75000"/>
                  </a:schemeClr>
                </a:solidFill>
                <a:effectLst/>
              </a:rPr>
              <a:t>Hand sign detection can be employed in security and surveillance systems for recognizing specific hand gestures as commands or alerts. This can be useful in public spaces, transportation, and critical infrastructure.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7390" y="2415445"/>
            <a:ext cx="7501132" cy="3604913"/>
          </a:xfrm>
          <a:prstGeom prst="rect">
            <a:avLst/>
          </a:prstGeom>
        </p:spPr>
      </p:pic>
    </p:spTree>
    <p:extLst>
      <p:ext uri="{BB962C8B-B14F-4D97-AF65-F5344CB8AC3E}">
        <p14:creationId xmlns:p14="http://schemas.microsoft.com/office/powerpoint/2010/main" val="6900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lumMod val="40000"/>
                    <a:lumOff val="60000"/>
                  </a:schemeClr>
                </a:solidFill>
                <a:effectLst/>
              </a:rPr>
              <a:t>Used technology</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913795" y="1588064"/>
            <a:ext cx="10353762" cy="4894016"/>
          </a:xfrm>
        </p:spPr>
        <p:txBody>
          <a:bodyPr>
            <a:normAutofit fontScale="92500" lnSpcReduction="10000"/>
          </a:bodyPr>
          <a:lstStyle/>
          <a:p>
            <a:pPr marL="0" indent="0" algn="just">
              <a:buNone/>
            </a:pPr>
            <a:r>
              <a:rPr lang="en-US" sz="2600" dirty="0" smtClean="0">
                <a:solidFill>
                  <a:schemeClr val="accent5"/>
                </a:solidFill>
                <a:effectLst/>
              </a:rPr>
              <a:t>Where there is </a:t>
            </a:r>
          </a:p>
          <a:p>
            <a:pPr algn="just"/>
            <a:r>
              <a:rPr lang="en-US" dirty="0" smtClean="0">
                <a:solidFill>
                  <a:schemeClr val="accent5"/>
                </a:solidFill>
                <a:effectLst/>
              </a:rPr>
              <a:t>Controller is PC</a:t>
            </a:r>
          </a:p>
          <a:p>
            <a:pPr algn="just"/>
            <a:r>
              <a:rPr lang="en-US" dirty="0" smtClean="0">
                <a:solidFill>
                  <a:schemeClr val="accent5"/>
                </a:solidFill>
                <a:effectLst/>
              </a:rPr>
              <a:t>Sensor is the Camera</a:t>
            </a:r>
          </a:p>
          <a:p>
            <a:pPr algn="just"/>
            <a:r>
              <a:rPr lang="en-US" dirty="0" smtClean="0">
                <a:solidFill>
                  <a:schemeClr val="accent5"/>
                </a:solidFill>
                <a:effectLst/>
              </a:rPr>
              <a:t>Input is </a:t>
            </a:r>
            <a:r>
              <a:rPr lang="en-US" dirty="0">
                <a:solidFill>
                  <a:schemeClr val="accent5"/>
                </a:solidFill>
                <a:effectLst/>
              </a:rPr>
              <a:t>image and O</a:t>
            </a:r>
            <a:r>
              <a:rPr lang="en-US" dirty="0" smtClean="0">
                <a:solidFill>
                  <a:schemeClr val="accent5"/>
                </a:solidFill>
                <a:effectLst/>
              </a:rPr>
              <a:t>utput </a:t>
            </a:r>
            <a:r>
              <a:rPr lang="en-US" dirty="0">
                <a:solidFill>
                  <a:schemeClr val="accent5"/>
                </a:solidFill>
                <a:effectLst/>
              </a:rPr>
              <a:t>is an image with the word that was defined</a:t>
            </a:r>
            <a:endParaRPr lang="en-US" dirty="0" smtClean="0">
              <a:solidFill>
                <a:schemeClr val="accent5"/>
              </a:solidFill>
              <a:effectLst/>
            </a:endParaRPr>
          </a:p>
          <a:p>
            <a:pPr algn="just"/>
            <a:r>
              <a:rPr lang="en-US" dirty="0" smtClean="0">
                <a:solidFill>
                  <a:schemeClr val="accent5"/>
                </a:solidFill>
                <a:effectLst/>
              </a:rPr>
              <a:t>Machine </a:t>
            </a:r>
            <a:r>
              <a:rPr lang="en-US" dirty="0">
                <a:solidFill>
                  <a:schemeClr val="accent5"/>
                </a:solidFill>
                <a:effectLst/>
              </a:rPr>
              <a:t>learning algorithms, including deep neural networks, are often used to classify and recognize different hand gestures based on training data</a:t>
            </a:r>
            <a:r>
              <a:rPr lang="en-US" dirty="0" smtClean="0">
                <a:solidFill>
                  <a:schemeClr val="accent5"/>
                </a:solidFill>
                <a:effectLst/>
              </a:rPr>
              <a:t>.</a:t>
            </a:r>
          </a:p>
          <a:p>
            <a:pPr algn="just"/>
            <a:r>
              <a:rPr lang="en-US" dirty="0">
                <a:solidFill>
                  <a:schemeClr val="accent5"/>
                </a:solidFill>
                <a:effectLst/>
              </a:rPr>
              <a:t>Trained models, such as convolutional neural networks (CNNs), are employed to analyze and classify images of hands into predefined categories</a:t>
            </a:r>
            <a:r>
              <a:rPr lang="en-US" dirty="0" smtClean="0">
                <a:solidFill>
                  <a:schemeClr val="accent5"/>
                </a:solidFill>
                <a:effectLst/>
              </a:rPr>
              <a:t>.</a:t>
            </a:r>
          </a:p>
          <a:p>
            <a:pPr algn="just"/>
            <a:endParaRPr lang="en-US" dirty="0" smtClean="0">
              <a:solidFill>
                <a:schemeClr val="accent5"/>
              </a:solidFill>
              <a:effectLst/>
            </a:endParaRPr>
          </a:p>
          <a:p>
            <a:pPr marL="36900" indent="0" algn="just">
              <a:buNone/>
            </a:pPr>
            <a:r>
              <a:rPr lang="en-US" sz="2400" dirty="0">
                <a:solidFill>
                  <a:schemeClr val="accent2">
                    <a:lumMod val="40000"/>
                    <a:lumOff val="60000"/>
                  </a:schemeClr>
                </a:solidFill>
                <a:effectLst/>
              </a:rPr>
              <a:t>By enabling machines to understand and respond to hand signals, users can interact with devices and systems in a more natural and intuitive manner.</a:t>
            </a:r>
          </a:p>
          <a:p>
            <a:endParaRPr lang="en-US" dirty="0"/>
          </a:p>
        </p:txBody>
      </p:sp>
    </p:spTree>
    <p:extLst>
      <p:ext uri="{BB962C8B-B14F-4D97-AF65-F5344CB8AC3E}">
        <p14:creationId xmlns:p14="http://schemas.microsoft.com/office/powerpoint/2010/main" val="3704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2">
                    <a:lumMod val="40000"/>
                    <a:lumOff val="60000"/>
                  </a:schemeClr>
                </a:solidFill>
              </a:rPr>
              <a:t>Chart </a:t>
            </a:r>
            <a:r>
              <a:rPr lang="en-US" dirty="0" err="1" smtClean="0">
                <a:solidFill>
                  <a:schemeClr val="accent2">
                    <a:lumMod val="40000"/>
                    <a:lumOff val="60000"/>
                  </a:schemeClr>
                </a:solidFill>
              </a:rPr>
              <a:t>Digram</a:t>
            </a:r>
            <a:endParaRPr lang="en-US" dirty="0">
              <a:solidFill>
                <a:schemeClr val="accent2">
                  <a:lumMod val="40000"/>
                  <a:lumOff val="6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055" y="1706880"/>
            <a:ext cx="9474986" cy="4061460"/>
          </a:xfrm>
        </p:spPr>
      </p:pic>
    </p:spTree>
    <p:extLst>
      <p:ext uri="{BB962C8B-B14F-4D97-AF65-F5344CB8AC3E}">
        <p14:creationId xmlns:p14="http://schemas.microsoft.com/office/powerpoint/2010/main" val="232643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2">
                    <a:lumMod val="40000"/>
                    <a:lumOff val="60000"/>
                  </a:schemeClr>
                </a:solidFill>
              </a:rPr>
              <a:t>Block </a:t>
            </a:r>
            <a:r>
              <a:rPr lang="en-US" dirty="0" err="1">
                <a:solidFill>
                  <a:schemeClr val="accent2">
                    <a:lumMod val="40000"/>
                    <a:lumOff val="60000"/>
                  </a:schemeClr>
                </a:solidFill>
              </a:rPr>
              <a:t>Digram</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279" y="1621353"/>
            <a:ext cx="8618791" cy="4638866"/>
          </a:xfrm>
        </p:spPr>
      </p:pic>
    </p:spTree>
    <p:extLst>
      <p:ext uri="{BB962C8B-B14F-4D97-AF65-F5344CB8AC3E}">
        <p14:creationId xmlns:p14="http://schemas.microsoft.com/office/powerpoint/2010/main" val="326754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2">
                    <a:lumMod val="40000"/>
                    <a:lumOff val="60000"/>
                  </a:schemeClr>
                </a:solidFill>
              </a:rPr>
              <a:t>Convolution Neural Network(CNN)</a:t>
            </a:r>
            <a:endParaRPr lang="en-US" dirty="0">
              <a:solidFill>
                <a:schemeClr val="accent2">
                  <a:lumMod val="40000"/>
                  <a:lumOff val="6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546" y="1161365"/>
            <a:ext cx="7912360" cy="6169386"/>
          </a:xfrm>
        </p:spPr>
      </p:pic>
    </p:spTree>
    <p:extLst>
      <p:ext uri="{BB962C8B-B14F-4D97-AF65-F5344CB8AC3E}">
        <p14:creationId xmlns:p14="http://schemas.microsoft.com/office/powerpoint/2010/main" val="319838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681</TotalTime>
  <Words>649</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Rockwell</vt:lpstr>
      <vt:lpstr>Damask</vt:lpstr>
      <vt:lpstr>AI Sign Language with Python</vt:lpstr>
      <vt:lpstr>Content</vt:lpstr>
      <vt:lpstr>Introduction</vt:lpstr>
      <vt:lpstr>Objective</vt:lpstr>
      <vt:lpstr>PowerPoint Presentation</vt:lpstr>
      <vt:lpstr>Used technology</vt:lpstr>
      <vt:lpstr>Chart Digram</vt:lpstr>
      <vt:lpstr>Block Digram</vt:lpstr>
      <vt:lpstr>Convolution Neural Network(CNN)</vt:lpstr>
      <vt:lpstr>Convolution Neural Network(CNN)</vt:lpstr>
      <vt:lpstr>Convolution Neural Network(CNN)</vt:lpstr>
      <vt:lpstr>System Results , Testing </vt:lpstr>
      <vt:lpstr>System Results , Testing</vt:lpstr>
      <vt:lpstr>Error </vt:lpstr>
      <vt:lpstr>Project accurate or not accurate </vt:lpstr>
      <vt:lpstr>Problems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SCARFACE</dc:creator>
  <cp:lastModifiedBy>SCARFACE</cp:lastModifiedBy>
  <cp:revision>52</cp:revision>
  <cp:lastPrinted>2023-12-19T11:12:51Z</cp:lastPrinted>
  <dcterms:created xsi:type="dcterms:W3CDTF">2023-12-18T18:18:20Z</dcterms:created>
  <dcterms:modified xsi:type="dcterms:W3CDTF">2023-12-20T08:11:31Z</dcterms:modified>
</cp:coreProperties>
</file>