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5" r:id="rId9"/>
    <p:sldId id="266" r:id="rId10"/>
    <p:sldId id="267" r:id="rId11"/>
    <p:sldId id="268" r:id="rId12"/>
    <p:sldId id="271" r:id="rId13"/>
    <p:sldId id="27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108" d="100"/>
          <a:sy n="108" d="100"/>
        </p:scale>
        <p:origin x="17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EC9C4F95-A062-4CA1-8B2E-54955480B72C}" type="datetimeFigureOut">
              <a:rPr lang="en-US" smtClean="0"/>
              <a:t>8/23/2024</a:t>
            </a:fld>
            <a:endParaRPr lang="en-US"/>
          </a:p>
        </p:txBody>
      </p:sp>
      <p:sp>
        <p:nvSpPr>
          <p:cNvPr id="17" name="Slide Number Placeholder 16"/>
          <p:cNvSpPr>
            <a:spLocks noGrp="1"/>
          </p:cNvSpPr>
          <p:nvPr>
            <p:ph type="sldNum" sz="quarter" idx="11"/>
          </p:nvPr>
        </p:nvSpPr>
        <p:spPr/>
        <p:txBody>
          <a:bodyPr/>
          <a:lstStyle/>
          <a:p>
            <a:fld id="{C0C4252C-B019-4881-BF3E-E4A9D8ED4F8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C4F95-A062-4CA1-8B2E-54955480B72C}"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4252C-B019-4881-BF3E-E4A9D8ED4F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C4F95-A062-4CA1-8B2E-54955480B72C}"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4252C-B019-4881-BF3E-E4A9D8ED4F8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EC9C4F95-A062-4CA1-8B2E-54955480B72C}" type="datetimeFigureOut">
              <a:rPr lang="en-US" smtClean="0"/>
              <a:t>8/23/2024</a:t>
            </a:fld>
            <a:endParaRPr lang="en-US"/>
          </a:p>
        </p:txBody>
      </p:sp>
      <p:sp>
        <p:nvSpPr>
          <p:cNvPr id="12" name="Slide Number Placeholder 11"/>
          <p:cNvSpPr>
            <a:spLocks noGrp="1"/>
          </p:cNvSpPr>
          <p:nvPr>
            <p:ph type="sldNum" sz="quarter" idx="15"/>
          </p:nvPr>
        </p:nvSpPr>
        <p:spPr/>
        <p:txBody>
          <a:bodyPr/>
          <a:lstStyle/>
          <a:p>
            <a:fld id="{C0C4252C-B019-4881-BF3E-E4A9D8ED4F8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EC9C4F95-A062-4CA1-8B2E-54955480B72C}" type="datetimeFigureOut">
              <a:rPr lang="en-US" smtClean="0"/>
              <a:t>8/23/2024</a:t>
            </a:fld>
            <a:endParaRPr lang="en-US"/>
          </a:p>
        </p:txBody>
      </p:sp>
      <p:sp>
        <p:nvSpPr>
          <p:cNvPr id="14" name="Slide Number Placeholder 13"/>
          <p:cNvSpPr>
            <a:spLocks noGrp="1"/>
          </p:cNvSpPr>
          <p:nvPr>
            <p:ph type="sldNum" sz="quarter" idx="11"/>
          </p:nvPr>
        </p:nvSpPr>
        <p:spPr/>
        <p:txBody>
          <a:bodyPr/>
          <a:lstStyle/>
          <a:p>
            <a:fld id="{C0C4252C-B019-4881-BF3E-E4A9D8ED4F8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EC9C4F95-A062-4CA1-8B2E-54955480B72C}" type="datetimeFigureOut">
              <a:rPr lang="en-US" smtClean="0"/>
              <a:t>8/23/2024</a:t>
            </a:fld>
            <a:endParaRPr lang="en-US"/>
          </a:p>
        </p:txBody>
      </p:sp>
      <p:sp>
        <p:nvSpPr>
          <p:cNvPr id="12" name="Slide Number Placeholder 11"/>
          <p:cNvSpPr>
            <a:spLocks noGrp="1"/>
          </p:cNvSpPr>
          <p:nvPr>
            <p:ph type="sldNum" sz="quarter" idx="16"/>
          </p:nvPr>
        </p:nvSpPr>
        <p:spPr/>
        <p:txBody>
          <a:bodyPr/>
          <a:lstStyle/>
          <a:p>
            <a:fld id="{C0C4252C-B019-4881-BF3E-E4A9D8ED4F8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EC9C4F95-A062-4CA1-8B2E-54955480B72C}" type="datetimeFigureOut">
              <a:rPr lang="en-US" smtClean="0"/>
              <a:t>8/23/2024</a:t>
            </a:fld>
            <a:endParaRPr lang="en-US"/>
          </a:p>
        </p:txBody>
      </p:sp>
      <p:sp>
        <p:nvSpPr>
          <p:cNvPr id="12" name="Slide Number Placeholder 11"/>
          <p:cNvSpPr>
            <a:spLocks noGrp="1"/>
          </p:cNvSpPr>
          <p:nvPr>
            <p:ph type="sldNum" sz="quarter" idx="17"/>
          </p:nvPr>
        </p:nvSpPr>
        <p:spPr/>
        <p:txBody>
          <a:bodyPr/>
          <a:lstStyle/>
          <a:p>
            <a:fld id="{C0C4252C-B019-4881-BF3E-E4A9D8ED4F8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EC9C4F95-A062-4CA1-8B2E-54955480B72C}" type="datetimeFigureOut">
              <a:rPr lang="en-US" smtClean="0"/>
              <a:t>8/23/2024</a:t>
            </a:fld>
            <a:endParaRPr lang="en-US"/>
          </a:p>
        </p:txBody>
      </p:sp>
      <p:sp>
        <p:nvSpPr>
          <p:cNvPr id="16" name="Slide Number Placeholder 15"/>
          <p:cNvSpPr>
            <a:spLocks noGrp="1"/>
          </p:cNvSpPr>
          <p:nvPr>
            <p:ph type="sldNum" sz="quarter" idx="11"/>
          </p:nvPr>
        </p:nvSpPr>
        <p:spPr/>
        <p:txBody>
          <a:bodyPr/>
          <a:lstStyle/>
          <a:p>
            <a:fld id="{C0C4252C-B019-4881-BF3E-E4A9D8ED4F8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C9C4F95-A062-4CA1-8B2E-54955480B72C}" type="datetimeFigureOut">
              <a:rPr lang="en-US" smtClean="0"/>
              <a:t>8/23/2024</a:t>
            </a:fld>
            <a:endParaRPr lang="en-US"/>
          </a:p>
        </p:txBody>
      </p:sp>
      <p:sp>
        <p:nvSpPr>
          <p:cNvPr id="8" name="Slide Number Placeholder 7"/>
          <p:cNvSpPr>
            <a:spLocks noGrp="1"/>
          </p:cNvSpPr>
          <p:nvPr>
            <p:ph type="sldNum" sz="quarter" idx="11"/>
          </p:nvPr>
        </p:nvSpPr>
        <p:spPr/>
        <p:txBody>
          <a:bodyPr/>
          <a:lstStyle/>
          <a:p>
            <a:fld id="{C0C4252C-B019-4881-BF3E-E4A9D8ED4F8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EC9C4F95-A062-4CA1-8B2E-54955480B72C}" type="datetimeFigureOut">
              <a:rPr lang="en-US" smtClean="0"/>
              <a:t>8/23/2024</a:t>
            </a:fld>
            <a:endParaRPr lang="en-US"/>
          </a:p>
        </p:txBody>
      </p:sp>
      <p:sp>
        <p:nvSpPr>
          <p:cNvPr id="19" name="Slide Number Placeholder 18"/>
          <p:cNvSpPr>
            <a:spLocks noGrp="1"/>
          </p:cNvSpPr>
          <p:nvPr>
            <p:ph type="sldNum" sz="quarter" idx="16"/>
          </p:nvPr>
        </p:nvSpPr>
        <p:spPr/>
        <p:txBody>
          <a:bodyPr/>
          <a:lstStyle/>
          <a:p>
            <a:fld id="{C0C4252C-B019-4881-BF3E-E4A9D8ED4F8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2514600" y="975360"/>
            <a:ext cx="4114800" cy="701040"/>
          </a:xfrm>
        </p:spPr>
        <p:txBody>
          <a:bodyPr/>
          <a:lstStyle/>
          <a:p>
            <a:r>
              <a:rPr lang="en-US"/>
              <a:t>Click to edit Master title style</a:t>
            </a:r>
          </a:p>
        </p:txBody>
      </p:sp>
      <p:sp>
        <p:nvSpPr>
          <p:cNvPr id="13" name="Date Placeholder 12"/>
          <p:cNvSpPr>
            <a:spLocks noGrp="1"/>
          </p:cNvSpPr>
          <p:nvPr>
            <p:ph type="dt" sz="half" idx="14"/>
          </p:nvPr>
        </p:nvSpPr>
        <p:spPr>
          <a:xfrm>
            <a:off x="2981325" y="273180"/>
            <a:ext cx="3181350" cy="292100"/>
          </a:xfrm>
        </p:spPr>
        <p:txBody>
          <a:bodyPr/>
          <a:lstStyle/>
          <a:p>
            <a:fld id="{EC9C4F95-A062-4CA1-8B2E-54955480B72C}" type="datetimeFigureOut">
              <a:rPr lang="en-US" smtClean="0"/>
              <a:t>8/23/2024</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C0C4252C-B019-4881-BF3E-E4A9D8ED4F8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EC9C4F95-A062-4CA1-8B2E-54955480B72C}" type="datetimeFigureOut">
              <a:rPr lang="en-US" smtClean="0"/>
              <a:t>8/23/2024</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0C4252C-B019-4881-BF3E-E4A9D8ED4F8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514600"/>
            <a:ext cx="4013200" cy="1031240"/>
          </a:xfrm>
        </p:spPr>
        <p:txBody>
          <a:bodyPr>
            <a:normAutofit fontScale="90000"/>
          </a:bodyPr>
          <a:lstStyle/>
          <a:p>
            <a:r>
              <a:rPr lang="en-US" sz="2000" dirty="0">
                <a:effectLst/>
              </a:rPr>
              <a:t>How does work piezo sensor – piezo sensor with Arduino UNO board.</a:t>
            </a:r>
            <a:r>
              <a:rPr lang="en-US" b="0" dirty="0">
                <a:effectLst/>
              </a:rPr>
              <a:t/>
            </a:r>
            <a:br>
              <a:rPr lang="en-US" b="0" dirty="0">
                <a:effectLst/>
              </a:rPr>
            </a:br>
            <a:endParaRPr lang="en-US" dirty="0"/>
          </a:p>
        </p:txBody>
      </p:sp>
      <p:sp>
        <p:nvSpPr>
          <p:cNvPr id="5" name="TextBox 4"/>
          <p:cNvSpPr txBox="1"/>
          <p:nvPr/>
        </p:nvSpPr>
        <p:spPr>
          <a:xfrm>
            <a:off x="381000" y="6128266"/>
            <a:ext cx="5334000" cy="369332"/>
          </a:xfrm>
          <a:prstGeom prst="rect">
            <a:avLst/>
          </a:prstGeom>
          <a:noFill/>
        </p:spPr>
        <p:txBody>
          <a:bodyPr wrap="square" rtlCol="0">
            <a:spAutoFit/>
          </a:bodyPr>
          <a:lstStyle/>
          <a:p>
            <a:r>
              <a:rPr lang="en-US" b="1" dirty="0" err="1"/>
              <a:t>Dr</a:t>
            </a:r>
            <a:r>
              <a:rPr lang="en-US" b="1" dirty="0"/>
              <a:t>\</a:t>
            </a:r>
            <a:r>
              <a:rPr lang="en-US" b="1" dirty="0" err="1"/>
              <a:t>Marwa</a:t>
            </a:r>
            <a:r>
              <a:rPr lang="en-US" b="1" dirty="0"/>
              <a:t> </a:t>
            </a:r>
            <a:r>
              <a:rPr lang="en-US" b="1" dirty="0" err="1"/>
              <a:t>Hamed</a:t>
            </a:r>
            <a:endParaRPr lang="en-US" b="1" dirty="0"/>
          </a:p>
        </p:txBody>
      </p:sp>
    </p:spTree>
    <p:extLst>
      <p:ext uri="{BB962C8B-B14F-4D97-AF65-F5344CB8AC3E}">
        <p14:creationId xmlns:p14="http://schemas.microsoft.com/office/powerpoint/2010/main" val="336854803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4AAC95-6E69-4268-8576-00C5E5D072C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59030" y="2020888"/>
            <a:ext cx="7625940" cy="4075112"/>
          </a:xfrm>
        </p:spPr>
      </p:pic>
      <p:sp>
        <p:nvSpPr>
          <p:cNvPr id="3" name="Title 2">
            <a:extLst>
              <a:ext uri="{FF2B5EF4-FFF2-40B4-BE49-F238E27FC236}">
                <a16:creationId xmlns:a16="http://schemas.microsoft.com/office/drawing/2014/main" id="{3E283D92-9B5A-4072-9602-620D0B93D301}"/>
              </a:ext>
            </a:extLst>
          </p:cNvPr>
          <p:cNvSpPr>
            <a:spLocks noGrp="1"/>
          </p:cNvSpPr>
          <p:nvPr>
            <p:ph type="title"/>
          </p:nvPr>
        </p:nvSpPr>
        <p:spPr/>
        <p:txBody>
          <a:bodyPr/>
          <a:lstStyle/>
          <a:p>
            <a:r>
              <a:rPr lang="en-US" dirty="0"/>
              <a:t>Simulation</a:t>
            </a:r>
          </a:p>
        </p:txBody>
      </p:sp>
    </p:spTree>
    <p:extLst>
      <p:ext uri="{BB962C8B-B14F-4D97-AF65-F5344CB8AC3E}">
        <p14:creationId xmlns:p14="http://schemas.microsoft.com/office/powerpoint/2010/main" val="36260644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D81D45-5249-4292-9C5B-BC4EC81B94A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95245" y="2020888"/>
            <a:ext cx="6153509" cy="4075112"/>
          </a:xfrm>
        </p:spPr>
      </p:pic>
      <p:sp>
        <p:nvSpPr>
          <p:cNvPr id="3" name="Title 2">
            <a:extLst>
              <a:ext uri="{FF2B5EF4-FFF2-40B4-BE49-F238E27FC236}">
                <a16:creationId xmlns:a16="http://schemas.microsoft.com/office/drawing/2014/main" id="{356EA328-2074-4A31-BD2A-29F2706FF852}"/>
              </a:ext>
            </a:extLst>
          </p:cNvPr>
          <p:cNvSpPr>
            <a:spLocks noGrp="1"/>
          </p:cNvSpPr>
          <p:nvPr>
            <p:ph type="title"/>
          </p:nvPr>
        </p:nvSpPr>
        <p:spPr/>
        <p:txBody>
          <a:bodyPr/>
          <a:lstStyle/>
          <a:p>
            <a:r>
              <a:rPr lang="en-US" dirty="0"/>
              <a:t>Simulation</a:t>
            </a:r>
          </a:p>
        </p:txBody>
      </p:sp>
    </p:spTree>
    <p:extLst>
      <p:ext uri="{BB962C8B-B14F-4D97-AF65-F5344CB8AC3E}">
        <p14:creationId xmlns:p14="http://schemas.microsoft.com/office/powerpoint/2010/main" val="3574139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7E5E8E-16E7-43E0-B431-E76195044206}"/>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49678" y="2020888"/>
            <a:ext cx="7244643" cy="4075112"/>
          </a:xfrm>
        </p:spPr>
      </p:pic>
      <p:sp>
        <p:nvSpPr>
          <p:cNvPr id="3" name="Title 2">
            <a:extLst>
              <a:ext uri="{FF2B5EF4-FFF2-40B4-BE49-F238E27FC236}">
                <a16:creationId xmlns:a16="http://schemas.microsoft.com/office/drawing/2014/main" id="{F18C13F0-1471-4532-B6F3-DD9FDE241883}"/>
              </a:ext>
            </a:extLst>
          </p:cNvPr>
          <p:cNvSpPr>
            <a:spLocks noGrp="1"/>
          </p:cNvSpPr>
          <p:nvPr>
            <p:ph type="title"/>
          </p:nvPr>
        </p:nvSpPr>
        <p:spPr/>
        <p:txBody>
          <a:bodyPr/>
          <a:lstStyle/>
          <a:p>
            <a:r>
              <a:rPr lang="en-US" dirty="0"/>
              <a:t>real</a:t>
            </a:r>
          </a:p>
        </p:txBody>
      </p:sp>
    </p:spTree>
    <p:extLst>
      <p:ext uri="{BB962C8B-B14F-4D97-AF65-F5344CB8AC3E}">
        <p14:creationId xmlns:p14="http://schemas.microsoft.com/office/powerpoint/2010/main" val="200429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F120F7-7DFA-4940-A00E-EF973D39E266}"/>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49678" y="2020888"/>
            <a:ext cx="7244643" cy="4075112"/>
          </a:xfrm>
        </p:spPr>
      </p:pic>
      <p:sp>
        <p:nvSpPr>
          <p:cNvPr id="3" name="Title 2">
            <a:extLst>
              <a:ext uri="{FF2B5EF4-FFF2-40B4-BE49-F238E27FC236}">
                <a16:creationId xmlns:a16="http://schemas.microsoft.com/office/drawing/2014/main" id="{3A5FCD57-E5F6-4B0E-A7BF-7EA35792EF15}"/>
              </a:ext>
            </a:extLst>
          </p:cNvPr>
          <p:cNvSpPr>
            <a:spLocks noGrp="1"/>
          </p:cNvSpPr>
          <p:nvPr>
            <p:ph type="title"/>
          </p:nvPr>
        </p:nvSpPr>
        <p:spPr/>
        <p:txBody>
          <a:bodyPr/>
          <a:lstStyle/>
          <a:p>
            <a:r>
              <a:rPr lang="en-US" dirty="0"/>
              <a:t>Real</a:t>
            </a:r>
          </a:p>
        </p:txBody>
      </p:sp>
    </p:spTree>
    <p:extLst>
      <p:ext uri="{BB962C8B-B14F-4D97-AF65-F5344CB8AC3E}">
        <p14:creationId xmlns:p14="http://schemas.microsoft.com/office/powerpoint/2010/main" val="1606722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A6B506-A122-4C30-8F44-2EFB8E187248}"/>
              </a:ext>
            </a:extLst>
          </p:cNvPr>
          <p:cNvSpPr>
            <a:spLocks noGrp="1"/>
          </p:cNvSpPr>
          <p:nvPr>
            <p:ph type="title"/>
          </p:nvPr>
        </p:nvSpPr>
        <p:spPr/>
        <p:txBody>
          <a:bodyPr>
            <a:normAutofit fontScale="90000"/>
          </a:bodyPr>
          <a:lstStyle/>
          <a:p>
            <a:r>
              <a:rPr lang="en-US" sz="1800" dirty="0">
                <a:effectLst/>
              </a:rPr>
              <a:t>How does work piezo sensor – piezo sensor with Arduino UNO board.</a:t>
            </a:r>
            <a:endParaRPr lang="en-US" dirty="0"/>
          </a:p>
        </p:txBody>
      </p:sp>
      <p:sp>
        <p:nvSpPr>
          <p:cNvPr id="2" name="Content Placeholder 1"/>
          <p:cNvSpPr>
            <a:spLocks noGrp="1"/>
          </p:cNvSpPr>
          <p:nvPr>
            <p:ph sz="quarter" idx="13"/>
          </p:nvPr>
        </p:nvSpPr>
        <p:spPr/>
        <p:txBody>
          <a:bodyPr/>
          <a:lstStyle/>
          <a:p>
            <a:endParaRPr lang="en-US"/>
          </a:p>
        </p:txBody>
      </p:sp>
    </p:spTree>
    <p:extLst>
      <p:ext uri="{BB962C8B-B14F-4D97-AF65-F5344CB8AC3E}">
        <p14:creationId xmlns:p14="http://schemas.microsoft.com/office/powerpoint/2010/main" val="24534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1000" y="2895600"/>
            <a:ext cx="8229600" cy="2017776"/>
          </a:xfrm>
        </p:spPr>
        <p:txBody>
          <a:bodyPr/>
          <a:lstStyle/>
          <a:p>
            <a:r>
              <a:rPr lang="en-US" dirty="0">
                <a:latin typeface="Arial" pitchFamily="34" charset="0"/>
                <a:cs typeface="Arial" pitchFamily="34" charset="0"/>
              </a:rPr>
              <a:t>In any system, we care about many things, including accuracy, efficiency, and speed in any industry as , and in this case we need something that measures changes and makes quality excellent and high accuracy, and the device that will do all this for us is the sensor. We will talk about it in detail now.</a:t>
            </a:r>
          </a:p>
          <a:p>
            <a:endParaRPr lang="en-US" dirty="0"/>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5786954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latin typeface="Arial" pitchFamily="34" charset="0"/>
                <a:cs typeface="Arial" pitchFamily="34" charset="0"/>
              </a:rPr>
              <a:t>A </a:t>
            </a:r>
            <a:r>
              <a:rPr lang="en-US" b="1" dirty="0">
                <a:latin typeface="Arial" pitchFamily="34" charset="0"/>
                <a:cs typeface="Arial" pitchFamily="34" charset="0"/>
              </a:rPr>
              <a:t>sensor</a:t>
            </a:r>
            <a:r>
              <a:rPr lang="en-US" dirty="0">
                <a:latin typeface="Arial" pitchFamily="34" charset="0"/>
                <a:cs typeface="Arial" pitchFamily="34" charset="0"/>
              </a:rPr>
              <a:t> is a device that produces an output signal for the purpose of sensing a physical phenomenon.</a:t>
            </a:r>
          </a:p>
          <a:p>
            <a:pPr algn="l"/>
            <a:r>
              <a:rPr lang="en-US" dirty="0">
                <a:latin typeface="Arial" pitchFamily="34" charset="0"/>
                <a:cs typeface="Arial" pitchFamily="34" charset="0"/>
              </a:rPr>
              <a:t>In the broadest definition, a sensor is a device, module, machine, or subsystem that detects events or changes in its environment and sends the information to other electronics, frequently a computer processor.</a:t>
            </a:r>
          </a:p>
          <a:p>
            <a:endParaRPr lang="en-US" dirty="0"/>
          </a:p>
        </p:txBody>
      </p:sp>
      <p:sp>
        <p:nvSpPr>
          <p:cNvPr id="3" name="Title 2"/>
          <p:cNvSpPr>
            <a:spLocks noGrp="1"/>
          </p:cNvSpPr>
          <p:nvPr>
            <p:ph type="title"/>
          </p:nvPr>
        </p:nvSpPr>
        <p:spPr/>
        <p:txBody>
          <a:bodyPr/>
          <a:lstStyle/>
          <a:p>
            <a:r>
              <a:rPr lang="en-US" dirty="0"/>
              <a:t>Sensor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14800"/>
            <a:ext cx="647700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53675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64127" y="1709551"/>
            <a:ext cx="8229600" cy="4075176"/>
          </a:xfrm>
        </p:spPr>
        <p:txBody>
          <a:bodyPr>
            <a:normAutofit/>
          </a:bodyPr>
          <a:lstStyle/>
          <a:p>
            <a:pPr algn="l"/>
            <a:endParaRPr lang="en-US" sz="16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t>Different Types of Sensors</a:t>
            </a:r>
            <a:br>
              <a:rPr lang="en-US" b="0"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96" y="1763314"/>
            <a:ext cx="2174732" cy="1256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Microph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169" y="1784194"/>
            <a:ext cx="2667001" cy="1315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as Sens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513" y="1817480"/>
            <a:ext cx="2426214" cy="12821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622" y="3912937"/>
            <a:ext cx="2109355" cy="82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descr="Types of Sensors Imag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4373" y="3824253"/>
            <a:ext cx="2724150" cy="97634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Load-cell-40k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3650" y="3912937"/>
            <a:ext cx="2322856" cy="8876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9296" y="3202160"/>
            <a:ext cx="2133601" cy="369332"/>
          </a:xfrm>
          <a:prstGeom prst="rect">
            <a:avLst/>
          </a:prstGeom>
          <a:noFill/>
        </p:spPr>
        <p:txBody>
          <a:bodyPr wrap="square" rtlCol="0">
            <a:spAutoFit/>
          </a:bodyPr>
          <a:lstStyle/>
          <a:p>
            <a:r>
              <a:rPr lang="en-US" dirty="0"/>
              <a:t>(a) Distance sensor</a:t>
            </a:r>
          </a:p>
        </p:txBody>
      </p:sp>
      <p:sp>
        <p:nvSpPr>
          <p:cNvPr id="5" name="TextBox 4"/>
          <p:cNvSpPr txBox="1"/>
          <p:nvPr/>
        </p:nvSpPr>
        <p:spPr>
          <a:xfrm>
            <a:off x="3504601" y="3130754"/>
            <a:ext cx="1967345" cy="369332"/>
          </a:xfrm>
          <a:prstGeom prst="rect">
            <a:avLst/>
          </a:prstGeom>
          <a:noFill/>
        </p:spPr>
        <p:txBody>
          <a:bodyPr wrap="square" rtlCol="0">
            <a:spAutoFit/>
          </a:bodyPr>
          <a:lstStyle/>
          <a:p>
            <a:r>
              <a:rPr lang="en-US" dirty="0"/>
              <a:t>(b) Sound sensor</a:t>
            </a:r>
          </a:p>
        </p:txBody>
      </p:sp>
      <p:sp>
        <p:nvSpPr>
          <p:cNvPr id="6" name="TextBox 5"/>
          <p:cNvSpPr txBox="1"/>
          <p:nvPr/>
        </p:nvSpPr>
        <p:spPr>
          <a:xfrm>
            <a:off x="6532906" y="3244334"/>
            <a:ext cx="2133600" cy="369332"/>
          </a:xfrm>
          <a:prstGeom prst="rect">
            <a:avLst/>
          </a:prstGeom>
          <a:noFill/>
        </p:spPr>
        <p:txBody>
          <a:bodyPr wrap="square" rtlCol="0">
            <a:spAutoFit/>
          </a:bodyPr>
          <a:lstStyle/>
          <a:p>
            <a:r>
              <a:rPr lang="en-US" dirty="0"/>
              <a:t>(c) Gas sensor</a:t>
            </a:r>
          </a:p>
        </p:txBody>
      </p:sp>
      <p:sp>
        <p:nvSpPr>
          <p:cNvPr id="7" name="TextBox 6"/>
          <p:cNvSpPr txBox="1"/>
          <p:nvPr/>
        </p:nvSpPr>
        <p:spPr>
          <a:xfrm>
            <a:off x="504400" y="4889284"/>
            <a:ext cx="2285999" cy="369332"/>
          </a:xfrm>
          <a:prstGeom prst="rect">
            <a:avLst/>
          </a:prstGeom>
          <a:noFill/>
        </p:spPr>
        <p:txBody>
          <a:bodyPr wrap="square" rtlCol="0">
            <a:spAutoFit/>
          </a:bodyPr>
          <a:lstStyle/>
          <a:p>
            <a:r>
              <a:rPr lang="en-US" dirty="0"/>
              <a:t>(d) Pressure Sensor</a:t>
            </a:r>
          </a:p>
        </p:txBody>
      </p:sp>
      <p:sp>
        <p:nvSpPr>
          <p:cNvPr id="8" name="TextBox 7"/>
          <p:cNvSpPr txBox="1"/>
          <p:nvPr/>
        </p:nvSpPr>
        <p:spPr>
          <a:xfrm>
            <a:off x="3673569" y="4923331"/>
            <a:ext cx="1600200" cy="369332"/>
          </a:xfrm>
          <a:prstGeom prst="rect">
            <a:avLst/>
          </a:prstGeom>
          <a:noFill/>
        </p:spPr>
        <p:txBody>
          <a:bodyPr wrap="square" rtlCol="0">
            <a:spAutoFit/>
          </a:bodyPr>
          <a:lstStyle/>
          <a:p>
            <a:r>
              <a:rPr lang="en-US" dirty="0"/>
              <a:t>(e) IR sensor</a:t>
            </a:r>
          </a:p>
        </p:txBody>
      </p:sp>
      <p:sp>
        <p:nvSpPr>
          <p:cNvPr id="9" name="TextBox 8"/>
          <p:cNvSpPr txBox="1"/>
          <p:nvPr/>
        </p:nvSpPr>
        <p:spPr>
          <a:xfrm>
            <a:off x="6620485" y="4889284"/>
            <a:ext cx="1720269" cy="369332"/>
          </a:xfrm>
          <a:prstGeom prst="rect">
            <a:avLst/>
          </a:prstGeom>
          <a:noFill/>
        </p:spPr>
        <p:txBody>
          <a:bodyPr wrap="square" rtlCol="0">
            <a:spAutoFit/>
          </a:bodyPr>
          <a:lstStyle/>
          <a:p>
            <a:r>
              <a:rPr lang="en-US" dirty="0"/>
              <a:t>(f) Weight sensor</a:t>
            </a:r>
          </a:p>
        </p:txBody>
      </p:sp>
    </p:spTree>
    <p:extLst>
      <p:ext uri="{BB962C8B-B14F-4D97-AF65-F5344CB8AC3E}">
        <p14:creationId xmlns:p14="http://schemas.microsoft.com/office/powerpoint/2010/main" val="102087254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latin typeface="Arial" pitchFamily="34" charset="0"/>
                <a:cs typeface="Arial" pitchFamily="34" charset="0"/>
              </a:rPr>
              <a:t>A pressure sensor, as the name suggests, is a device that senses and measures pressure he pressure sensor in electronic circuits is in the form of an integrated circuit that acts as a transducer, that is, it replicates (in the form of an electrical signal) the signal it receives as a function of imposed pressure.</a:t>
            </a:r>
          </a:p>
          <a:p>
            <a:pPr algn="l"/>
            <a:r>
              <a:rPr lang="en-US" dirty="0">
                <a:latin typeface="Arial" pitchFamily="34" charset="0"/>
                <a:cs typeface="Arial" pitchFamily="34" charset="0"/>
              </a:rPr>
              <a:t>Pressure measurement technologies</a:t>
            </a:r>
          </a:p>
          <a:p>
            <a:pPr algn="l"/>
            <a:endParaRPr lang="en-US" dirty="0">
              <a:latin typeface="Arial" pitchFamily="34" charset="0"/>
              <a:cs typeface="Arial" pitchFamily="34" charset="0"/>
            </a:endParaRPr>
          </a:p>
          <a:p>
            <a:pPr algn="l"/>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Pressure Sensor</a:t>
            </a:r>
            <a:br>
              <a:rPr lang="en-US" dirty="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38600"/>
            <a:ext cx="28575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5334000"/>
            <a:ext cx="2438400" cy="261610"/>
          </a:xfrm>
          <a:prstGeom prst="rect">
            <a:avLst/>
          </a:prstGeom>
          <a:noFill/>
        </p:spPr>
        <p:txBody>
          <a:bodyPr wrap="square" rtlCol="0">
            <a:spAutoFit/>
          </a:bodyPr>
          <a:lstStyle/>
          <a:p>
            <a:r>
              <a:rPr lang="en-US" sz="1100" dirty="0">
                <a:latin typeface="Arial" pitchFamily="34" charset="0"/>
                <a:cs typeface="Arial" pitchFamily="34" charset="0"/>
              </a:rPr>
              <a:t>(a) Potentiometric pressure sensors</a:t>
            </a:r>
          </a:p>
        </p:txBody>
      </p:sp>
      <p:pic>
        <p:nvPicPr>
          <p:cNvPr id="3076" name="Picture 4" descr="At3051 Metal Capacitive Pressure Sensor With Tantalum Diaphragm - Buy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420" t="6734" r="24633" b="11111"/>
          <a:stretch/>
        </p:blipFill>
        <p:spPr bwMode="auto">
          <a:xfrm>
            <a:off x="3403023" y="4038600"/>
            <a:ext cx="2769178"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21126" y="5334000"/>
            <a:ext cx="2193874" cy="261610"/>
          </a:xfrm>
          <a:prstGeom prst="rect">
            <a:avLst/>
          </a:prstGeom>
          <a:noFill/>
        </p:spPr>
        <p:txBody>
          <a:bodyPr wrap="square" rtlCol="0">
            <a:spAutoFit/>
          </a:bodyPr>
          <a:lstStyle/>
          <a:p>
            <a:r>
              <a:rPr lang="en-US" sz="1100" dirty="0">
                <a:latin typeface="Arial" pitchFamily="34" charset="0"/>
                <a:cs typeface="Arial" pitchFamily="34" charset="0"/>
              </a:rPr>
              <a:t>(b) Capacitive pressure sensors</a:t>
            </a:r>
          </a:p>
        </p:txBody>
      </p:sp>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4038600"/>
            <a:ext cx="2324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490855" y="5298550"/>
            <a:ext cx="2286000" cy="261610"/>
          </a:xfrm>
          <a:prstGeom prst="rect">
            <a:avLst/>
          </a:prstGeom>
          <a:noFill/>
        </p:spPr>
        <p:txBody>
          <a:bodyPr wrap="square" rtlCol="0">
            <a:spAutoFit/>
          </a:bodyPr>
          <a:lstStyle/>
          <a:p>
            <a:r>
              <a:rPr lang="en-US" sz="1100" dirty="0">
                <a:latin typeface="Arial" pitchFamily="34" charset="0"/>
                <a:cs typeface="Arial" pitchFamily="34" charset="0"/>
              </a:rPr>
              <a:t>(c) Piezoelectric pressure sensors</a:t>
            </a:r>
          </a:p>
        </p:txBody>
      </p:sp>
    </p:spTree>
    <p:extLst>
      <p:ext uri="{BB962C8B-B14F-4D97-AF65-F5344CB8AC3E}">
        <p14:creationId xmlns:p14="http://schemas.microsoft.com/office/powerpoint/2010/main" val="408468126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sz="2800" dirty="0">
                <a:latin typeface="Arial" pitchFamily="34" charset="0"/>
                <a:cs typeface="Arial" pitchFamily="34" charset="0"/>
              </a:rPr>
              <a:t>A piezoelectric sensor, also known as a piezoelectric transducer, is a device that uses the piezoelectric effect to measure changes in pressure, acceleration, temperature, strain or force by converting these into an electrical charge.</a:t>
            </a:r>
          </a:p>
          <a:p>
            <a:endParaRPr lang="en-US" sz="2800"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Piezoelectric  sensors</a:t>
            </a: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4724400"/>
            <a:ext cx="3276600" cy="158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88327" y="6368534"/>
            <a:ext cx="2348346" cy="369332"/>
          </a:xfrm>
          <a:prstGeom prst="rect">
            <a:avLst/>
          </a:prstGeom>
          <a:noFill/>
        </p:spPr>
        <p:txBody>
          <a:bodyPr wrap="square" rtlCol="0">
            <a:spAutoFit/>
          </a:bodyPr>
          <a:lstStyle/>
          <a:p>
            <a:r>
              <a:rPr lang="en-US" dirty="0"/>
              <a:t>(a) Piezoelectric sensor</a:t>
            </a:r>
          </a:p>
        </p:txBody>
      </p:sp>
    </p:spTree>
    <p:extLst>
      <p:ext uri="{BB962C8B-B14F-4D97-AF65-F5344CB8AC3E}">
        <p14:creationId xmlns:p14="http://schemas.microsoft.com/office/powerpoint/2010/main" val="248178209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sz="2400" dirty="0">
                <a:latin typeface="Arial" pitchFamily="34" charset="0"/>
                <a:cs typeface="Arial" pitchFamily="34" charset="0"/>
              </a:rPr>
              <a:t>When pressure or acceleration is applied to the PZT material, an equivalent amount of electrical charge gets generated across the crystal faces. Electrical charge will be proportional to the applied pressure. Piezoelectric sensor cannot be used to measure static pressure</a:t>
            </a:r>
          </a:p>
          <a:p>
            <a:pPr algn="l"/>
            <a:endParaRPr lang="en-US" sz="2400" dirty="0">
              <a:latin typeface="Arial" pitchFamily="34" charset="0"/>
              <a:cs typeface="Arial" pitchFamily="34" charset="0"/>
            </a:endParaRPr>
          </a:p>
        </p:txBody>
      </p:sp>
      <p:sp>
        <p:nvSpPr>
          <p:cNvPr id="3" name="Title 2"/>
          <p:cNvSpPr>
            <a:spLocks noGrp="1"/>
          </p:cNvSpPr>
          <p:nvPr>
            <p:ph type="title"/>
          </p:nvPr>
        </p:nvSpPr>
        <p:spPr/>
        <p:txBody>
          <a:bodyPr>
            <a:normAutofit fontScale="90000"/>
          </a:bodyPr>
          <a:lstStyle/>
          <a:p>
            <a:r>
              <a:rPr lang="en-US" dirty="0"/>
              <a:t>Working of Piezoelectric Sensor</a:t>
            </a:r>
            <a:br>
              <a:rPr lang="en-US" dirty="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86200"/>
            <a:ext cx="3810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5668775"/>
            <a:ext cx="3810000" cy="646331"/>
          </a:xfrm>
          <a:prstGeom prst="rect">
            <a:avLst/>
          </a:prstGeom>
          <a:noFill/>
        </p:spPr>
        <p:txBody>
          <a:bodyPr wrap="square" rtlCol="0">
            <a:spAutoFit/>
          </a:bodyPr>
          <a:lstStyle/>
          <a:p>
            <a:r>
              <a:rPr lang="en-US" sz="1200" dirty="0">
                <a:latin typeface="Arial" pitchFamily="34" charset="0"/>
                <a:cs typeface="Arial" pitchFamily="34" charset="0"/>
              </a:rPr>
              <a:t>This phenomenon is known as the piezoelectric effect and the material that exhibits this property is known as a piezoelectric material.</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86200"/>
            <a:ext cx="3505200" cy="17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00600" y="5867400"/>
            <a:ext cx="3810000" cy="276999"/>
          </a:xfrm>
          <a:prstGeom prst="rect">
            <a:avLst/>
          </a:prstGeom>
          <a:noFill/>
        </p:spPr>
        <p:txBody>
          <a:bodyPr wrap="square" rtlCol="0">
            <a:spAutoFit/>
          </a:bodyPr>
          <a:lstStyle/>
          <a:p>
            <a:r>
              <a:rPr lang="en-US" sz="1200" dirty="0">
                <a:latin typeface="Arial" pitchFamily="34" charset="0"/>
                <a:cs typeface="Arial" pitchFamily="34" charset="0"/>
              </a:rPr>
              <a:t>Steps involved in generation of Piezoelectricity</a:t>
            </a:r>
          </a:p>
        </p:txBody>
      </p:sp>
    </p:spTree>
    <p:extLst>
      <p:ext uri="{BB962C8B-B14F-4D97-AF65-F5344CB8AC3E}">
        <p14:creationId xmlns:p14="http://schemas.microsoft.com/office/powerpoint/2010/main" val="250035013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26748E-4F36-4E00-95E3-801C6128AF5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16123" y="2020888"/>
            <a:ext cx="5311754" cy="4075112"/>
          </a:xfrm>
        </p:spPr>
      </p:pic>
      <p:sp>
        <p:nvSpPr>
          <p:cNvPr id="3" name="Title 2">
            <a:extLst>
              <a:ext uri="{FF2B5EF4-FFF2-40B4-BE49-F238E27FC236}">
                <a16:creationId xmlns:a16="http://schemas.microsoft.com/office/drawing/2014/main" id="{F76CFB69-BCEB-452B-BC46-CB2416D38C72}"/>
              </a:ext>
            </a:extLst>
          </p:cNvPr>
          <p:cNvSpPr>
            <a:spLocks noGrp="1"/>
          </p:cNvSpPr>
          <p:nvPr>
            <p:ph type="title"/>
          </p:nvPr>
        </p:nvSpPr>
        <p:spPr/>
        <p:txBody>
          <a:bodyPr/>
          <a:lstStyle/>
          <a:p>
            <a:r>
              <a:rPr lang="en-US" dirty="0"/>
              <a:t>Circuit Diagram</a:t>
            </a:r>
          </a:p>
        </p:txBody>
      </p:sp>
    </p:spTree>
    <p:extLst>
      <p:ext uri="{BB962C8B-B14F-4D97-AF65-F5344CB8AC3E}">
        <p14:creationId xmlns:p14="http://schemas.microsoft.com/office/powerpoint/2010/main" val="28132260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9E85A0-757A-4DB9-B65F-39A4E29ED63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46353" y="2020888"/>
            <a:ext cx="7451294" cy="4075112"/>
          </a:xfrm>
        </p:spPr>
      </p:pic>
      <p:sp>
        <p:nvSpPr>
          <p:cNvPr id="3" name="Title 2">
            <a:extLst>
              <a:ext uri="{FF2B5EF4-FFF2-40B4-BE49-F238E27FC236}">
                <a16:creationId xmlns:a16="http://schemas.microsoft.com/office/drawing/2014/main" id="{9D068D72-7E8E-4E1A-85D5-AB4E6D8E84B3}"/>
              </a:ext>
            </a:extLst>
          </p:cNvPr>
          <p:cNvSpPr>
            <a:spLocks noGrp="1"/>
          </p:cNvSpPr>
          <p:nvPr>
            <p:ph type="title"/>
          </p:nvPr>
        </p:nvSpPr>
        <p:spPr/>
        <p:txBody>
          <a:bodyPr/>
          <a:lstStyle/>
          <a:p>
            <a:r>
              <a:rPr lang="en-US" dirty="0"/>
              <a:t>Simulation</a:t>
            </a:r>
          </a:p>
        </p:txBody>
      </p:sp>
    </p:spTree>
    <p:extLst>
      <p:ext uri="{BB962C8B-B14F-4D97-AF65-F5344CB8AC3E}">
        <p14:creationId xmlns:p14="http://schemas.microsoft.com/office/powerpoint/2010/main" val="42374480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331</TotalTime>
  <Words>404</Words>
  <Application>Microsoft Office PowerPoint</Application>
  <PresentationFormat>On-screen Show (4:3)</PresentationFormat>
  <Paragraphs>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Tahoma</vt:lpstr>
      <vt:lpstr>Tunga</vt:lpstr>
      <vt:lpstr>BlackTie</vt:lpstr>
      <vt:lpstr>How does work piezo sensor – piezo sensor with Arduino UNO board. </vt:lpstr>
      <vt:lpstr>Introduction</vt:lpstr>
      <vt:lpstr>Sensor</vt:lpstr>
      <vt:lpstr>Different Types of Sensors </vt:lpstr>
      <vt:lpstr>Pressure Sensor </vt:lpstr>
      <vt:lpstr>Piezoelectric  sensors</vt:lpstr>
      <vt:lpstr>Working of Piezoelectric Sensor </vt:lpstr>
      <vt:lpstr>Circuit Diagram</vt:lpstr>
      <vt:lpstr>Simulation</vt:lpstr>
      <vt:lpstr>Simulation</vt:lpstr>
      <vt:lpstr>Simulation</vt:lpstr>
      <vt:lpstr>real</vt:lpstr>
      <vt:lpstr>Real</vt:lpstr>
      <vt:lpstr>How does work piezo sensor – piezo sensor with Arduino UNO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work piezo sensor – piezo sensor with Arduino UNO board.</dc:title>
  <dc:creator>Compu Art Store</dc:creator>
  <cp:lastModifiedBy>Ahmed Atef</cp:lastModifiedBy>
  <cp:revision>27</cp:revision>
  <dcterms:created xsi:type="dcterms:W3CDTF">2023-12-26T14:31:00Z</dcterms:created>
  <dcterms:modified xsi:type="dcterms:W3CDTF">2024-08-23T14:14:20Z</dcterms:modified>
</cp:coreProperties>
</file>