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85" r:id="rId6"/>
    <p:sldId id="275" r:id="rId7"/>
    <p:sldId id="290" r:id="rId8"/>
    <p:sldId id="261" r:id="rId9"/>
    <p:sldId id="264" r:id="rId10"/>
    <p:sldId id="265" r:id="rId11"/>
    <p:sldId id="289" r:id="rId12"/>
    <p:sldId id="276" r:id="rId13"/>
    <p:sldId id="292" r:id="rId14"/>
    <p:sldId id="277" r:id="rId15"/>
    <p:sldId id="278" r:id="rId16"/>
    <p:sldId id="287" r:id="rId17"/>
    <p:sldId id="288" r:id="rId18"/>
    <p:sldId id="291" r:id="rId19"/>
    <p:sldId id="279" r:id="rId20"/>
  </p:sldIdLst>
  <p:sldSz cx="9144000" cy="5143500" type="screen16x9"/>
  <p:notesSz cx="6858000" cy="9144000"/>
  <p:embeddedFontLst>
    <p:embeddedFont>
      <p:font typeface="Anaheim" panose="020B0604020202020204" charset="0"/>
      <p:regular r:id="rId22"/>
    </p:embeddedFont>
    <p:embeddedFont>
      <p:font typeface="Bebas Neue" panose="020B0604020202020204" charset="0"/>
      <p:regular r:id="rId23"/>
    </p:embeddedFont>
    <p:embeddedFont>
      <p:font typeface="Golos Text" panose="020B0604020202020204" charset="0"/>
      <p:regular r:id="rId24"/>
      <p:bold r:id="rId25"/>
    </p:embeddedFont>
    <p:embeddedFont>
      <p:font typeface="Nunito Light" pitchFamily="2" charset="0"/>
      <p:regular r:id="rId26"/>
      <p:italic r:id="rId27"/>
    </p:embeddedFont>
    <p:embeddedFont>
      <p:font typeface="Open Sans Light" panose="020B0306030504020204" pitchFamily="34" charset="0"/>
      <p:regular r:id="rId28"/>
      <p:italic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Teko Medium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E3A7E0-34F2-4D98-9116-7C5BFB10479C}">
  <a:tblStyle styleId="{BEE3A7E0-34F2-4D98-9116-7C5BFB1047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162F7F-41CC-46AC-A0A7-8ECF00B97D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3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06908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f57ed31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f57ed31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211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598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220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67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40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6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578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80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011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411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510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85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79650"/>
            <a:ext cx="4831200" cy="2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88050"/>
            <a:ext cx="48312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666896" y="539501"/>
            <a:ext cx="4685400" cy="4064400"/>
          </a:xfrm>
          <a:prstGeom prst="hexagon">
            <a:avLst>
              <a:gd name="adj" fmla="val 25000"/>
              <a:gd name="vf" fmla="val 115470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sp>
      <p:grpSp>
        <p:nvGrpSpPr>
          <p:cNvPr id="12" name="Google Shape;12;p2"/>
          <p:cNvGrpSpPr/>
          <p:nvPr/>
        </p:nvGrpSpPr>
        <p:grpSpPr>
          <a:xfrm>
            <a:off x="-248747" y="-2650389"/>
            <a:ext cx="6894022" cy="10444178"/>
            <a:chOff x="-248747" y="-2650389"/>
            <a:chExt cx="6894022" cy="1044417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248747" y="-179900"/>
              <a:ext cx="1607773" cy="930001"/>
              <a:chOff x="-248747" y="-179900"/>
              <a:chExt cx="1607773" cy="930001"/>
            </a:xfrm>
          </p:grpSpPr>
          <p:pic>
            <p:nvPicPr>
              <p:cNvPr id="14" name="Google Shape;14;p2"/>
              <p:cNvPicPr preferRelativeResize="0"/>
              <p:nvPr/>
            </p:nvPicPr>
            <p:blipFill rotWithShape="1">
              <a:blip r:embed="rId2">
                <a:alphaModFix/>
              </a:blip>
              <a:srcRect l="22156" t="22665" r="45973" b="48662"/>
              <a:stretch/>
            </p:blipFill>
            <p:spPr>
              <a:xfrm>
                <a:off x="-248747" y="-179900"/>
                <a:ext cx="961970" cy="8717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 rotWithShape="1">
              <a:blip r:embed="rId2">
                <a:alphaModFix/>
              </a:blip>
              <a:srcRect l="22156" t="22665" r="45973" b="48662"/>
              <a:stretch/>
            </p:blipFill>
            <p:spPr>
              <a:xfrm flipH="1">
                <a:off x="894252" y="328899"/>
                <a:ext cx="464774" cy="4212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1958850" y="-2650389"/>
              <a:ext cx="4686426" cy="10444178"/>
              <a:chOff x="1958850" y="-2650389"/>
              <a:chExt cx="4686426" cy="10444178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222175" y="-2650389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1958850" y="4299111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" name="Google Shape;19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4290350"/>
              <a:ext cx="1223250" cy="627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subTitle" idx="1"/>
          </p:nvPr>
        </p:nvSpPr>
        <p:spPr>
          <a:xfrm>
            <a:off x="720000" y="1752826"/>
            <a:ext cx="2904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subTitle" idx="2"/>
          </p:nvPr>
        </p:nvSpPr>
        <p:spPr>
          <a:xfrm>
            <a:off x="4673684" y="1752826"/>
            <a:ext cx="2904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subTitle" idx="3"/>
          </p:nvPr>
        </p:nvSpPr>
        <p:spPr>
          <a:xfrm>
            <a:off x="720000" y="3409475"/>
            <a:ext cx="2904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ubTitle" idx="4"/>
          </p:nvPr>
        </p:nvSpPr>
        <p:spPr>
          <a:xfrm>
            <a:off x="4673684" y="3409475"/>
            <a:ext cx="2904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5"/>
          </p:nvPr>
        </p:nvSpPr>
        <p:spPr>
          <a:xfrm>
            <a:off x="720000" y="1455550"/>
            <a:ext cx="2904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6"/>
          </p:nvPr>
        </p:nvSpPr>
        <p:spPr>
          <a:xfrm>
            <a:off x="720000" y="3116200"/>
            <a:ext cx="2904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7"/>
          </p:nvPr>
        </p:nvSpPr>
        <p:spPr>
          <a:xfrm>
            <a:off x="4673656" y="1455550"/>
            <a:ext cx="2904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8"/>
          </p:nvPr>
        </p:nvSpPr>
        <p:spPr>
          <a:xfrm>
            <a:off x="4673656" y="3116200"/>
            <a:ext cx="2904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05" name="Google Shape;205;p23"/>
          <p:cNvGrpSpPr/>
          <p:nvPr/>
        </p:nvGrpSpPr>
        <p:grpSpPr>
          <a:xfrm>
            <a:off x="-1701300" y="-2184064"/>
            <a:ext cx="12512476" cy="9977853"/>
            <a:chOff x="-1701300" y="-2184064"/>
            <a:chExt cx="12512476" cy="9977853"/>
          </a:xfrm>
        </p:grpSpPr>
        <p:grpSp>
          <p:nvGrpSpPr>
            <p:cNvPr id="206" name="Google Shape;206;p23"/>
            <p:cNvGrpSpPr/>
            <p:nvPr/>
          </p:nvGrpSpPr>
          <p:grpSpPr>
            <a:xfrm>
              <a:off x="-1701300" y="-2184064"/>
              <a:ext cx="12512476" cy="9977853"/>
              <a:chOff x="-1701300" y="-2184064"/>
              <a:chExt cx="12512476" cy="9977853"/>
            </a:xfrm>
          </p:grpSpPr>
          <p:pic>
            <p:nvPicPr>
              <p:cNvPr id="207" name="Google Shape;207;p2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388075" y="-2184064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2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-1701300" y="4299111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9" name="Google Shape;209;p23"/>
            <p:cNvPicPr preferRelativeResize="0"/>
            <p:nvPr/>
          </p:nvPicPr>
          <p:blipFill rotWithShape="1">
            <a:blip r:embed="rId3">
              <a:alphaModFix/>
            </a:blip>
            <a:srcRect t="32854"/>
            <a:stretch/>
          </p:blipFill>
          <p:spPr>
            <a:xfrm flipH="1">
              <a:off x="7920750" y="4381075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7"/>
          <p:cNvGrpSpPr/>
          <p:nvPr/>
        </p:nvGrpSpPr>
        <p:grpSpPr>
          <a:xfrm>
            <a:off x="-1701300" y="-2184064"/>
            <a:ext cx="12512476" cy="9977853"/>
            <a:chOff x="-1701300" y="-2184064"/>
            <a:chExt cx="12512476" cy="9977853"/>
          </a:xfrm>
        </p:grpSpPr>
        <p:grpSp>
          <p:nvGrpSpPr>
            <p:cNvPr id="254" name="Google Shape;254;p27"/>
            <p:cNvGrpSpPr/>
            <p:nvPr/>
          </p:nvGrpSpPr>
          <p:grpSpPr>
            <a:xfrm>
              <a:off x="-1701300" y="-2184064"/>
              <a:ext cx="12512476" cy="9977853"/>
              <a:chOff x="-1701300" y="-2184064"/>
              <a:chExt cx="12512476" cy="9977853"/>
            </a:xfrm>
          </p:grpSpPr>
          <p:pic>
            <p:nvPicPr>
              <p:cNvPr id="255" name="Google Shape;255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388075" y="-2184064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-1701300" y="4299111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7" name="Google Shape;257;p27"/>
            <p:cNvGrpSpPr/>
            <p:nvPr/>
          </p:nvGrpSpPr>
          <p:grpSpPr>
            <a:xfrm>
              <a:off x="-275084" y="-279075"/>
              <a:ext cx="1320410" cy="1214763"/>
              <a:chOff x="7347766" y="-196975"/>
              <a:chExt cx="1320410" cy="1214763"/>
            </a:xfrm>
          </p:grpSpPr>
          <p:pic>
            <p:nvPicPr>
              <p:cNvPr id="258" name="Google Shape;258;p27"/>
              <p:cNvPicPr preferRelativeResize="0"/>
              <p:nvPr/>
            </p:nvPicPr>
            <p:blipFill rotWithShape="1">
              <a:blip r:embed="rId3">
                <a:alphaModFix/>
              </a:blip>
              <a:srcRect l="22156" t="22665" r="45973" b="48662"/>
              <a:stretch/>
            </p:blipFill>
            <p:spPr>
              <a:xfrm>
                <a:off x="7347766" y="-196975"/>
                <a:ext cx="961970" cy="8717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" name="Google Shape;259;p27"/>
              <p:cNvPicPr preferRelativeResize="0"/>
              <p:nvPr/>
            </p:nvPicPr>
            <p:blipFill rotWithShape="1">
              <a:blip r:embed="rId3">
                <a:alphaModFix/>
              </a:blip>
              <a:srcRect l="22156" t="22665" r="45973" b="48662"/>
              <a:stretch/>
            </p:blipFill>
            <p:spPr>
              <a:xfrm flipH="1">
                <a:off x="8203402" y="596586"/>
                <a:ext cx="464774" cy="4212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0" name="Google Shape;260;p27"/>
            <p:cNvPicPr preferRelativeResize="0"/>
            <p:nvPr/>
          </p:nvPicPr>
          <p:blipFill rotWithShape="1">
            <a:blip r:embed="rId4">
              <a:alphaModFix/>
            </a:blip>
            <a:srcRect t="32854"/>
            <a:stretch/>
          </p:blipFill>
          <p:spPr>
            <a:xfrm flipH="1">
              <a:off x="7920750" y="4381075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8"/>
          <p:cNvGrpSpPr/>
          <p:nvPr/>
        </p:nvGrpSpPr>
        <p:grpSpPr>
          <a:xfrm>
            <a:off x="-1376825" y="-196975"/>
            <a:ext cx="10726686" cy="7035664"/>
            <a:chOff x="-1376825" y="-196975"/>
            <a:chExt cx="10726686" cy="7035664"/>
          </a:xfrm>
        </p:grpSpPr>
        <p:pic>
          <p:nvPicPr>
            <p:cNvPr id="263" name="Google Shape;263;p28"/>
            <p:cNvPicPr preferRelativeResize="0"/>
            <p:nvPr/>
          </p:nvPicPr>
          <p:blipFill rotWithShape="1">
            <a:blip r:embed="rId2">
              <a:alphaModFix/>
            </a:blip>
            <a:srcRect l="22156" t="22665" r="45973" b="48662"/>
            <a:stretch/>
          </p:blipFill>
          <p:spPr>
            <a:xfrm>
              <a:off x="8387891" y="-196975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28"/>
            <p:cNvPicPr preferRelativeResize="0"/>
            <p:nvPr/>
          </p:nvPicPr>
          <p:blipFill rotWithShape="1">
            <a:blip r:embed="rId3">
              <a:alphaModFix/>
            </a:blip>
            <a:srcRect t="32854"/>
            <a:stretch/>
          </p:blipFill>
          <p:spPr>
            <a:xfrm flipH="1">
              <a:off x="7920750" y="4381075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-1376825" y="3344011"/>
              <a:ext cx="3423101" cy="349467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275084" y="-279075"/>
            <a:ext cx="11130635" cy="7175739"/>
            <a:chOff x="-275084" y="-279075"/>
            <a:chExt cx="11130635" cy="7175739"/>
          </a:xfrm>
        </p:grpSpPr>
        <p:pic>
          <p:nvPicPr>
            <p:cNvPr id="22" name="Google Shape;22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7432450" y="3401986"/>
              <a:ext cx="3423101" cy="3494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3"/>
            <p:cNvPicPr preferRelativeResize="0"/>
            <p:nvPr/>
          </p:nvPicPr>
          <p:blipFill rotWithShape="1">
            <a:blip r:embed="rId4">
              <a:alphaModFix/>
            </a:blip>
            <a:srcRect t="32854"/>
            <a:stretch/>
          </p:blipFill>
          <p:spPr>
            <a:xfrm>
              <a:off x="0" y="4603850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" name="Google Shape;24;p3"/>
            <p:cNvGrpSpPr/>
            <p:nvPr/>
          </p:nvGrpSpPr>
          <p:grpSpPr>
            <a:xfrm>
              <a:off x="-275084" y="-279075"/>
              <a:ext cx="1320410" cy="1214763"/>
              <a:chOff x="7347766" y="-196975"/>
              <a:chExt cx="1320410" cy="1214763"/>
            </a:xfrm>
          </p:grpSpPr>
          <p:pic>
            <p:nvPicPr>
              <p:cNvPr id="25" name="Google Shape;25;p3"/>
              <p:cNvPicPr preferRelativeResize="0"/>
              <p:nvPr/>
            </p:nvPicPr>
            <p:blipFill rotWithShape="1">
              <a:blip r:embed="rId5">
                <a:alphaModFix/>
              </a:blip>
              <a:srcRect l="22156" t="22665" r="45973" b="48662"/>
              <a:stretch/>
            </p:blipFill>
            <p:spPr>
              <a:xfrm>
                <a:off x="7347766" y="-196975"/>
                <a:ext cx="961970" cy="8717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5">
                <a:alphaModFix/>
              </a:blip>
              <a:srcRect l="22156" t="22665" r="45973" b="48662"/>
              <a:stretch/>
            </p:blipFill>
            <p:spPr>
              <a:xfrm flipH="1">
                <a:off x="8203402" y="596586"/>
                <a:ext cx="464774" cy="4212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7" name="Google Shape;27;p3"/>
          <p:cNvSpPr>
            <a:spLocks noGrp="1"/>
          </p:cNvSpPr>
          <p:nvPr>
            <p:ph type="pic" idx="2"/>
          </p:nvPr>
        </p:nvSpPr>
        <p:spPr>
          <a:xfrm>
            <a:off x="5615563" y="53975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13225" y="2563425"/>
            <a:ext cx="46854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3" hasCustomPrompt="1"/>
          </p:nvPr>
        </p:nvSpPr>
        <p:spPr>
          <a:xfrm>
            <a:off x="829375" y="1666125"/>
            <a:ext cx="1617600" cy="897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7"/>
          <p:cNvGrpSpPr/>
          <p:nvPr/>
        </p:nvGrpSpPr>
        <p:grpSpPr>
          <a:xfrm>
            <a:off x="-305784" y="-2195914"/>
            <a:ext cx="11161335" cy="10028653"/>
            <a:chOff x="-305784" y="-2195914"/>
            <a:chExt cx="11161335" cy="10028653"/>
          </a:xfrm>
        </p:grpSpPr>
        <p:grpSp>
          <p:nvGrpSpPr>
            <p:cNvPr id="60" name="Google Shape;60;p7"/>
            <p:cNvGrpSpPr/>
            <p:nvPr/>
          </p:nvGrpSpPr>
          <p:grpSpPr>
            <a:xfrm>
              <a:off x="2746700" y="-2195914"/>
              <a:ext cx="8108851" cy="10028653"/>
              <a:chOff x="2746700" y="-2195914"/>
              <a:chExt cx="8108851" cy="10028653"/>
            </a:xfrm>
          </p:grpSpPr>
          <p:pic>
            <p:nvPicPr>
              <p:cNvPr id="61" name="Google Shape;61;p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 flipH="1">
                <a:off x="2746700" y="4338061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" name="Google Shape;62;p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7432450" y="-2195914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3" name="Google Shape;63;p7"/>
            <p:cNvPicPr preferRelativeResize="0"/>
            <p:nvPr/>
          </p:nvPicPr>
          <p:blipFill rotWithShape="1">
            <a:blip r:embed="rId4">
              <a:alphaModFix/>
            </a:blip>
            <a:srcRect t="32854"/>
            <a:stretch/>
          </p:blipFill>
          <p:spPr>
            <a:xfrm>
              <a:off x="0" y="118550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4" name="Google Shape;64;p7"/>
            <p:cNvGrpSpPr/>
            <p:nvPr/>
          </p:nvGrpSpPr>
          <p:grpSpPr>
            <a:xfrm>
              <a:off x="-305784" y="4477761"/>
              <a:ext cx="1483785" cy="997886"/>
              <a:chOff x="7347766" y="-323064"/>
              <a:chExt cx="1483785" cy="997886"/>
            </a:xfrm>
          </p:grpSpPr>
          <p:pic>
            <p:nvPicPr>
              <p:cNvPr id="65" name="Google Shape;65;p7"/>
              <p:cNvPicPr preferRelativeResize="0"/>
              <p:nvPr/>
            </p:nvPicPr>
            <p:blipFill rotWithShape="1">
              <a:blip r:embed="rId5">
                <a:alphaModFix/>
              </a:blip>
              <a:srcRect l="22156" t="22665" r="45973" b="48662"/>
              <a:stretch/>
            </p:blipFill>
            <p:spPr>
              <a:xfrm>
                <a:off x="7347766" y="-196975"/>
                <a:ext cx="961970" cy="8717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" name="Google Shape;66;p7"/>
              <p:cNvPicPr preferRelativeResize="0"/>
              <p:nvPr/>
            </p:nvPicPr>
            <p:blipFill rotWithShape="1">
              <a:blip r:embed="rId5">
                <a:alphaModFix/>
              </a:blip>
              <a:srcRect l="22156" t="22665" r="45973" b="48662"/>
              <a:stretch/>
            </p:blipFill>
            <p:spPr>
              <a:xfrm flipH="1">
                <a:off x="8366777" y="-323064"/>
                <a:ext cx="464774" cy="4212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ubTitle" idx="1"/>
          </p:nvPr>
        </p:nvSpPr>
        <p:spPr>
          <a:xfrm>
            <a:off x="713225" y="1711050"/>
            <a:ext cx="3850200" cy="21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Open Sans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>
            <a:spLocks noGrp="1"/>
          </p:cNvSpPr>
          <p:nvPr>
            <p:ph type="pic" idx="2"/>
          </p:nvPr>
        </p:nvSpPr>
        <p:spPr>
          <a:xfrm>
            <a:off x="5615563" y="53975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-1680125" y="118550"/>
            <a:ext cx="3423101" cy="6796889"/>
            <a:chOff x="-1680125" y="118550"/>
            <a:chExt cx="3423101" cy="6796889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1680125" y="3420761"/>
              <a:ext cx="3423101" cy="3494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 rotWithShape="1">
            <a:blip r:embed="rId4">
              <a:alphaModFix/>
            </a:blip>
            <a:srcRect t="32854"/>
            <a:stretch/>
          </p:blipFill>
          <p:spPr>
            <a:xfrm>
              <a:off x="0" y="118550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713225" y="1668650"/>
            <a:ext cx="36696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5" name="Google Shape;75;p8"/>
          <p:cNvSpPr>
            <a:spLocks noGrp="1"/>
          </p:cNvSpPr>
          <p:nvPr>
            <p:ph type="pic" idx="2"/>
          </p:nvPr>
        </p:nvSpPr>
        <p:spPr>
          <a:xfrm>
            <a:off x="5615563" y="53970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3"/>
          <p:cNvGrpSpPr/>
          <p:nvPr/>
        </p:nvGrpSpPr>
        <p:grpSpPr>
          <a:xfrm>
            <a:off x="-2130775" y="-2195914"/>
            <a:ext cx="12986326" cy="9092578"/>
            <a:chOff x="-2130775" y="-2195914"/>
            <a:chExt cx="12986326" cy="9092578"/>
          </a:xfrm>
        </p:grpSpPr>
        <p:grpSp>
          <p:nvGrpSpPr>
            <p:cNvPr id="96" name="Google Shape;96;p13"/>
            <p:cNvGrpSpPr/>
            <p:nvPr/>
          </p:nvGrpSpPr>
          <p:grpSpPr>
            <a:xfrm>
              <a:off x="-2130775" y="-2195914"/>
              <a:ext cx="12986326" cy="9092578"/>
              <a:chOff x="-2130775" y="-2195914"/>
              <a:chExt cx="12986326" cy="9092578"/>
            </a:xfrm>
          </p:grpSpPr>
          <p:pic>
            <p:nvPicPr>
              <p:cNvPr id="97" name="Google Shape;97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2130775" y="-2195914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7432450" y="3401986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/>
            </a:blip>
            <a:srcRect l="22156" t="22665" r="45973" b="48662"/>
            <a:stretch/>
          </p:blipFill>
          <p:spPr>
            <a:xfrm>
              <a:off x="8387891" y="-196975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4">
              <a:alphaModFix/>
            </a:blip>
            <a:srcRect t="32854"/>
            <a:stretch/>
          </p:blipFill>
          <p:spPr>
            <a:xfrm>
              <a:off x="0" y="4604000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2" hasCustomPrompt="1"/>
          </p:nvPr>
        </p:nvSpPr>
        <p:spPr>
          <a:xfrm>
            <a:off x="821850" y="1467375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 hasCustomPrompt="1"/>
          </p:nvPr>
        </p:nvSpPr>
        <p:spPr>
          <a:xfrm>
            <a:off x="821850" y="3140250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3514164" y="1467375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5" hasCustomPrompt="1"/>
          </p:nvPr>
        </p:nvSpPr>
        <p:spPr>
          <a:xfrm>
            <a:off x="3514164" y="3140250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 hasCustomPrompt="1"/>
          </p:nvPr>
        </p:nvSpPr>
        <p:spPr>
          <a:xfrm>
            <a:off x="6206498" y="1467375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6206498" y="3140250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719975" y="1952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8"/>
          </p:nvPr>
        </p:nvSpPr>
        <p:spPr>
          <a:xfrm>
            <a:off x="3419250" y="1952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9"/>
          </p:nvPr>
        </p:nvSpPr>
        <p:spPr>
          <a:xfrm>
            <a:off x="6118524" y="1952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3"/>
          </p:nvPr>
        </p:nvSpPr>
        <p:spPr>
          <a:xfrm>
            <a:off x="719975" y="36250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4"/>
          </p:nvPr>
        </p:nvSpPr>
        <p:spPr>
          <a:xfrm>
            <a:off x="3419250" y="36250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5"/>
          </p:nvPr>
        </p:nvSpPr>
        <p:spPr>
          <a:xfrm>
            <a:off x="6118524" y="36250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>
            <a:off x="-1777500" y="-2412664"/>
            <a:ext cx="12817276" cy="10282653"/>
            <a:chOff x="-1777500" y="-2412664"/>
            <a:chExt cx="12817276" cy="10282653"/>
          </a:xfrm>
        </p:grpSpPr>
        <p:pic>
          <p:nvPicPr>
            <p:cNvPr id="116" name="Google Shape;116;p14"/>
            <p:cNvPicPr preferRelativeResize="0"/>
            <p:nvPr/>
          </p:nvPicPr>
          <p:blipFill rotWithShape="1">
            <a:blip r:embed="rId3">
              <a:alphaModFix/>
            </a:blip>
            <a:srcRect t="32854"/>
            <a:stretch/>
          </p:blipFill>
          <p:spPr>
            <a:xfrm flipH="1">
              <a:off x="7920750" y="4604000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" name="Google Shape;117;p14"/>
            <p:cNvGrpSpPr/>
            <p:nvPr/>
          </p:nvGrpSpPr>
          <p:grpSpPr>
            <a:xfrm>
              <a:off x="-1777500" y="-2412664"/>
              <a:ext cx="12817276" cy="10282653"/>
              <a:chOff x="-1777500" y="-2412664"/>
              <a:chExt cx="12817276" cy="10282653"/>
            </a:xfrm>
          </p:grpSpPr>
          <p:pic>
            <p:nvPicPr>
              <p:cNvPr id="118" name="Google Shape;118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-1777500" y="4375311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" name="Google Shape;119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616675" y="-2412664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1"/>
          <p:cNvGrpSpPr/>
          <p:nvPr/>
        </p:nvGrpSpPr>
        <p:grpSpPr>
          <a:xfrm>
            <a:off x="-2242250" y="-2294439"/>
            <a:ext cx="11592111" cy="10055228"/>
            <a:chOff x="-2242250" y="-2294439"/>
            <a:chExt cx="11592111" cy="10055228"/>
          </a:xfrm>
        </p:grpSpPr>
        <p:grpSp>
          <p:nvGrpSpPr>
            <p:cNvPr id="176" name="Google Shape;176;p21"/>
            <p:cNvGrpSpPr/>
            <p:nvPr/>
          </p:nvGrpSpPr>
          <p:grpSpPr>
            <a:xfrm>
              <a:off x="-2242250" y="-2294439"/>
              <a:ext cx="9332751" cy="10055228"/>
              <a:chOff x="-2242250" y="-2294439"/>
              <a:chExt cx="9332751" cy="10055228"/>
            </a:xfrm>
          </p:grpSpPr>
          <p:pic>
            <p:nvPicPr>
              <p:cNvPr id="177" name="Google Shape;177;p2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3667400" y="4266111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" name="Google Shape;178;p2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2242250" y="-2294439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9" name="Google Shape;179;p21"/>
            <p:cNvPicPr preferRelativeResize="0"/>
            <p:nvPr/>
          </p:nvPicPr>
          <p:blipFill rotWithShape="1">
            <a:blip r:embed="rId3">
              <a:alphaModFix/>
            </a:blip>
            <a:srcRect l="22156" t="22665" r="45973" b="48662"/>
            <a:stretch/>
          </p:blipFill>
          <p:spPr>
            <a:xfrm>
              <a:off x="8387891" y="-196975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ubTitle" idx="1"/>
          </p:nvPr>
        </p:nvSpPr>
        <p:spPr>
          <a:xfrm>
            <a:off x="4540507" y="1872775"/>
            <a:ext cx="3267000" cy="20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subTitle" idx="2"/>
          </p:nvPr>
        </p:nvSpPr>
        <p:spPr>
          <a:xfrm>
            <a:off x="719988" y="1872775"/>
            <a:ext cx="3267000" cy="20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720000" y="2283957"/>
            <a:ext cx="23055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subTitle" idx="2"/>
          </p:nvPr>
        </p:nvSpPr>
        <p:spPr>
          <a:xfrm>
            <a:off x="3419218" y="2283957"/>
            <a:ext cx="23055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3"/>
          </p:nvPr>
        </p:nvSpPr>
        <p:spPr>
          <a:xfrm>
            <a:off x="6118444" y="2283957"/>
            <a:ext cx="23055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4"/>
          </p:nvPr>
        </p:nvSpPr>
        <p:spPr>
          <a:xfrm>
            <a:off x="720000" y="1717356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5"/>
          </p:nvPr>
        </p:nvSpPr>
        <p:spPr>
          <a:xfrm>
            <a:off x="3419222" y="1717356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6"/>
          </p:nvPr>
        </p:nvSpPr>
        <p:spPr>
          <a:xfrm>
            <a:off x="6118444" y="1717356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1" name="Google Shape;191;p22"/>
          <p:cNvGrpSpPr/>
          <p:nvPr/>
        </p:nvGrpSpPr>
        <p:grpSpPr>
          <a:xfrm>
            <a:off x="-275084" y="-279075"/>
            <a:ext cx="11130635" cy="7175739"/>
            <a:chOff x="-275084" y="-279075"/>
            <a:chExt cx="11130635" cy="7175739"/>
          </a:xfrm>
        </p:grpSpPr>
        <p:pic>
          <p:nvPicPr>
            <p:cNvPr id="192" name="Google Shape;192;p22"/>
            <p:cNvPicPr preferRelativeResize="0"/>
            <p:nvPr/>
          </p:nvPicPr>
          <p:blipFill rotWithShape="1">
            <a:blip r:embed="rId3">
              <a:alphaModFix/>
            </a:blip>
            <a:srcRect l="22156" t="22665" r="45973" b="48662"/>
            <a:stretch/>
          </p:blipFill>
          <p:spPr>
            <a:xfrm>
              <a:off x="-275084" y="-279075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432450" y="3401986"/>
              <a:ext cx="3423101" cy="3494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2"/>
            <p:cNvPicPr preferRelativeResize="0"/>
            <p:nvPr/>
          </p:nvPicPr>
          <p:blipFill rotWithShape="1">
            <a:blip r:embed="rId5">
              <a:alphaModFix/>
            </a:blip>
            <a:srcRect t="32854"/>
            <a:stretch/>
          </p:blipFill>
          <p:spPr>
            <a:xfrm flipH="1">
              <a:off x="7920751" y="171525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Teko Medium"/>
              <a:buNone/>
              <a:defRPr sz="34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●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○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■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●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○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■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●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○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■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0" r:id="rId7"/>
    <p:sldLayoutId id="2147483667" r:id="rId8"/>
    <p:sldLayoutId id="2147483668" r:id="rId9"/>
    <p:sldLayoutId id="2147483669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>
            <a:spLocks noGrp="1"/>
          </p:cNvSpPr>
          <p:nvPr>
            <p:ph type="ctrTitle"/>
          </p:nvPr>
        </p:nvSpPr>
        <p:spPr>
          <a:xfrm>
            <a:off x="526948" y="1592826"/>
            <a:ext cx="5264975" cy="19059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sz="3500" dirty="0"/>
              <a:t>Digital Communication Systems &amp; Digital Telecommunication  </a:t>
            </a:r>
            <a:br>
              <a:rPr lang="en-US" sz="3500" dirty="0"/>
            </a:br>
            <a:br>
              <a:rPr lang="en-US" dirty="0"/>
            </a:br>
            <a:r>
              <a:rPr lang="en-US" dirty="0"/>
              <a:t>TDM/PAM</a:t>
            </a:r>
            <a:endParaRPr dirty="0"/>
          </a:p>
        </p:txBody>
      </p:sp>
      <p:sp>
        <p:nvSpPr>
          <p:cNvPr id="277" name="Google Shape;277;p32"/>
          <p:cNvSpPr txBox="1">
            <a:spLocks noGrp="1"/>
          </p:cNvSpPr>
          <p:nvPr>
            <p:ph type="subTitle" idx="1"/>
          </p:nvPr>
        </p:nvSpPr>
        <p:spPr>
          <a:xfrm>
            <a:off x="713225" y="3388050"/>
            <a:ext cx="4831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Supervised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Dr./ Mohamed M. A. Mostafa</a:t>
            </a:r>
          </a:p>
        </p:txBody>
      </p:sp>
      <p:pic>
        <p:nvPicPr>
          <p:cNvPr id="278" name="Google Shape;278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12170" t="1559" r="13391" b="1569"/>
          <a:stretch/>
        </p:blipFill>
        <p:spPr>
          <a:xfrm>
            <a:off x="5666896" y="539501"/>
            <a:ext cx="4685400" cy="4064400"/>
          </a:xfrm>
          <a:prstGeom prst="hexagon">
            <a:avLst>
              <a:gd name="adj" fmla="val 28763"/>
              <a:gd name="vf" fmla="val 115470"/>
            </a:avLst>
          </a:prstGeom>
        </p:spPr>
      </p:pic>
      <p:pic>
        <p:nvPicPr>
          <p:cNvPr id="279" name="Google Shape;279;p32"/>
          <p:cNvPicPr preferRelativeResize="0"/>
          <p:nvPr/>
        </p:nvPicPr>
        <p:blipFill rotWithShape="1">
          <a:blip r:embed="rId5">
            <a:alphaModFix/>
          </a:blip>
          <a:srcRect l="33059" t="14978" r="27584" b="27344"/>
          <a:stretch/>
        </p:blipFill>
        <p:spPr>
          <a:xfrm>
            <a:off x="5978200" y="900925"/>
            <a:ext cx="518324" cy="76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 rotWithShape="1">
          <a:blip r:embed="rId6">
            <a:alphaModFix/>
          </a:blip>
          <a:srcRect l="8918" t="9128" r="59743" b="21029"/>
          <a:stretch/>
        </p:blipFill>
        <p:spPr>
          <a:xfrm rot="-5400000" flipH="1">
            <a:off x="6202248" y="3567625"/>
            <a:ext cx="475798" cy="1068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41876" y="1067875"/>
            <a:ext cx="2145649" cy="3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5"/>
          </p:nvPr>
        </p:nvSpPr>
        <p:spPr>
          <a:xfrm>
            <a:off x="239940" y="497835"/>
            <a:ext cx="2904300" cy="377100"/>
          </a:xfrm>
        </p:spPr>
        <p:txBody>
          <a:bodyPr/>
          <a:lstStyle/>
          <a:p>
            <a:r>
              <a:rPr lang="en-US" dirty="0"/>
              <a:t>Natural PAM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7"/>
          </p:nvPr>
        </p:nvSpPr>
        <p:spPr>
          <a:xfrm>
            <a:off x="4171950" y="497835"/>
            <a:ext cx="2904300" cy="377100"/>
          </a:xfrm>
        </p:spPr>
        <p:txBody>
          <a:bodyPr/>
          <a:lstStyle/>
          <a:p>
            <a:r>
              <a:rPr lang="en-US" dirty="0"/>
              <a:t>Flat Top PAM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0" y="874934"/>
            <a:ext cx="3352449" cy="25803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29" y="874935"/>
            <a:ext cx="3453314" cy="25803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713225" y="2563425"/>
            <a:ext cx="46854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TDM block Diagram</a:t>
            </a:r>
            <a:endParaRPr dirty="0"/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3"/>
          </p:nvPr>
        </p:nvSpPr>
        <p:spPr>
          <a:xfrm>
            <a:off x="829375" y="1666125"/>
            <a:ext cx="16176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pic>
        <p:nvPicPr>
          <p:cNvPr id="327" name="Google Shape;327;p36"/>
          <p:cNvPicPr preferRelativeResize="0"/>
          <p:nvPr/>
        </p:nvPicPr>
        <p:blipFill rotWithShape="1">
          <a:blip r:embed="rId3">
            <a:alphaModFix/>
          </a:blip>
          <a:srcRect l="25125" t="24206" r="20735" b="18269"/>
          <a:stretch/>
        </p:blipFill>
        <p:spPr>
          <a:xfrm>
            <a:off x="5489539" y="2992813"/>
            <a:ext cx="998572" cy="10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150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588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87" y="379038"/>
            <a:ext cx="4902338" cy="1106403"/>
          </a:xfrm>
        </p:spPr>
        <p:txBody>
          <a:bodyPr/>
          <a:lstStyle/>
          <a:p>
            <a:r>
              <a:rPr lang="en-US" sz="4000" dirty="0"/>
              <a:t>TDM block Diagram</a:t>
            </a:r>
          </a:p>
        </p:txBody>
      </p:sp>
      <p:sp>
        <p:nvSpPr>
          <p:cNvPr id="3" name="AutoShape 2" descr="Time-Division Multiplexing (TDM)">
            <a:extLst>
              <a:ext uri="{FF2B5EF4-FFF2-40B4-BE49-F238E27FC236}">
                <a16:creationId xmlns:a16="http://schemas.microsoft.com/office/drawing/2014/main" id="{B01B6828-BCE7-208B-6A33-2BF7EEA916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7450" y="1180641"/>
            <a:ext cx="1872867" cy="193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Time-Division Multiplexing (TDM)">
            <a:extLst>
              <a:ext uri="{FF2B5EF4-FFF2-40B4-BE49-F238E27FC236}">
                <a16:creationId xmlns:a16="http://schemas.microsoft.com/office/drawing/2014/main" id="{25C5A793-A98B-B685-E977-154A7327A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49" y="1227096"/>
            <a:ext cx="6771482" cy="268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45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713225" y="2563425"/>
            <a:ext cx="46854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TDM Advantages &amp; disadvantages</a:t>
            </a:r>
            <a:endParaRPr dirty="0"/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3"/>
          </p:nvPr>
        </p:nvSpPr>
        <p:spPr>
          <a:xfrm>
            <a:off x="829375" y="1666125"/>
            <a:ext cx="16176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pic>
        <p:nvPicPr>
          <p:cNvPr id="327" name="Google Shape;327;p36"/>
          <p:cNvPicPr preferRelativeResize="0"/>
          <p:nvPr/>
        </p:nvPicPr>
        <p:blipFill rotWithShape="1">
          <a:blip r:embed="rId3">
            <a:alphaModFix/>
          </a:blip>
          <a:srcRect l="25125" t="24206" r="20735" b="18269"/>
          <a:stretch/>
        </p:blipFill>
        <p:spPr>
          <a:xfrm>
            <a:off x="5489539" y="2992813"/>
            <a:ext cx="998572" cy="10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150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26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604" y="313771"/>
            <a:ext cx="7717500" cy="559500"/>
          </a:xfrm>
        </p:spPr>
        <p:txBody>
          <a:bodyPr/>
          <a:lstStyle/>
          <a:p>
            <a:r>
              <a:rPr lang="en-US" dirty="0"/>
              <a:t>TDM Advantages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436" y="789002"/>
            <a:ext cx="7253867" cy="40407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Simple circuit design.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Bandwidth efficiency It uses entire channel bandwidth for the transmission of the signal.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problem of Intermodulation distortion is not present in TDM.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Pulse overlapping can sometimes cause crosstalk but it can be reduced by utilizing guard time. Thus, is not much serious.</a:t>
            </a:r>
          </a:p>
        </p:txBody>
      </p:sp>
    </p:spTree>
    <p:extLst>
      <p:ext uri="{BB962C8B-B14F-4D97-AF65-F5344CB8AC3E}">
        <p14:creationId xmlns:p14="http://schemas.microsoft.com/office/powerpoint/2010/main" val="4468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 Disadvantages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225" y="1260412"/>
            <a:ext cx="7109489" cy="29572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effort required for Synchronization The synchronization burden is substantial. To maintain adequate signal transmission and reception, the transmitter and receiver components must be correctly and consistently synced.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This technology is affected by</a:t>
            </a:r>
            <a:r>
              <a:rPr lang="ar-EG" sz="2000" dirty="0"/>
              <a:t> </a:t>
            </a:r>
            <a:r>
              <a:rPr lang="en-US" sz="2000" dirty="0"/>
              <a:t>AWGN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16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713225" y="2563425"/>
            <a:ext cx="46854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TDM Applications</a:t>
            </a:r>
            <a:endParaRPr dirty="0"/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3"/>
          </p:nvPr>
        </p:nvSpPr>
        <p:spPr>
          <a:xfrm>
            <a:off x="829375" y="1666125"/>
            <a:ext cx="16176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pic>
        <p:nvPicPr>
          <p:cNvPr id="327" name="Google Shape;327;p36"/>
          <p:cNvPicPr preferRelativeResize="0"/>
          <p:nvPr/>
        </p:nvPicPr>
        <p:blipFill rotWithShape="1">
          <a:blip r:embed="rId3">
            <a:alphaModFix/>
          </a:blip>
          <a:srcRect l="25125" t="24206" r="20735" b="18269"/>
          <a:stretch/>
        </p:blipFill>
        <p:spPr>
          <a:xfrm>
            <a:off x="5489539" y="2992813"/>
            <a:ext cx="998572" cy="10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150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6187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 Applications in Real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723" y="1170780"/>
            <a:ext cx="6553849" cy="215970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It is used in a type of telephone line that uses ISDN (Integrated Services Digital Network) technology.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It is deployed in PSTN (public switched telephone network).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It’s a significant component of a telephone system.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It’s actually found in telephone wire lines.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In a digital audio mixing system, TDM is implemented.</a:t>
            </a:r>
          </a:p>
          <a:p>
            <a:pPr marL="15240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852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713225" y="2563425"/>
            <a:ext cx="46854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AND RESULTS</a:t>
            </a:r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3"/>
          </p:nvPr>
        </p:nvSpPr>
        <p:spPr>
          <a:xfrm>
            <a:off x="829375" y="1666125"/>
            <a:ext cx="16176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pic>
        <p:nvPicPr>
          <p:cNvPr id="327" name="Google Shape;327;p36"/>
          <p:cNvPicPr preferRelativeResize="0"/>
          <p:nvPr/>
        </p:nvPicPr>
        <p:blipFill rotWithShape="1">
          <a:blip r:embed="rId3">
            <a:alphaModFix/>
          </a:blip>
          <a:srcRect l="25125" t="24206" r="20735" b="18269"/>
          <a:stretch/>
        </p:blipFill>
        <p:spPr>
          <a:xfrm>
            <a:off x="5489539" y="2992813"/>
            <a:ext cx="998572" cy="10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150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109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856" y="1716776"/>
            <a:ext cx="3669600" cy="1806300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83490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>
            <a:spLocks noGrp="1"/>
          </p:cNvSpPr>
          <p:nvPr>
            <p:ph type="title"/>
          </p:nvPr>
        </p:nvSpPr>
        <p:spPr>
          <a:xfrm>
            <a:off x="473012" y="1786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Participants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109704" y="837331"/>
            <a:ext cx="4388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3"/>
                </a:solidFill>
              </a:rPr>
              <a:t>Ahmed Mohamed Atef 211070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3"/>
                </a:solidFill>
              </a:rPr>
              <a:t>Ahmed </a:t>
            </a:r>
            <a:r>
              <a:rPr lang="en-US" sz="2000" dirty="0" err="1">
                <a:solidFill>
                  <a:schemeClr val="accent3"/>
                </a:solidFill>
              </a:rPr>
              <a:t>Abobakr</a:t>
            </a:r>
            <a:r>
              <a:rPr lang="en-US" sz="2000" dirty="0">
                <a:solidFill>
                  <a:schemeClr val="accent3"/>
                </a:solidFill>
              </a:rPr>
              <a:t> 211072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3"/>
                </a:solidFill>
              </a:rPr>
              <a:t>Nagy Mohamed 211111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accent3"/>
                </a:solidFill>
              </a:rPr>
              <a:t>Gehad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Abdelaziz</a:t>
            </a:r>
            <a:r>
              <a:rPr lang="en-US" sz="2000" dirty="0">
                <a:solidFill>
                  <a:schemeClr val="accent3"/>
                </a:solidFill>
              </a:rPr>
              <a:t> 211118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3"/>
                </a:solidFill>
              </a:rPr>
              <a:t>Mohamed </a:t>
            </a:r>
            <a:r>
              <a:rPr lang="en-US" sz="2000" dirty="0" err="1">
                <a:solidFill>
                  <a:schemeClr val="accent3"/>
                </a:solidFill>
              </a:rPr>
              <a:t>Abdelraheem</a:t>
            </a:r>
            <a:r>
              <a:rPr lang="en-US" sz="2000" dirty="0">
                <a:solidFill>
                  <a:schemeClr val="accent3"/>
                </a:solidFill>
              </a:rPr>
              <a:t> 211130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accent3"/>
                </a:solidFill>
              </a:rPr>
              <a:t>Rawan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Tarek</a:t>
            </a:r>
            <a:r>
              <a:rPr lang="en-US" sz="2000" dirty="0">
                <a:solidFill>
                  <a:schemeClr val="accent3"/>
                </a:solidFill>
              </a:rPr>
              <a:t> 211131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accent3"/>
                </a:solidFill>
              </a:rPr>
              <a:t>Renad</a:t>
            </a:r>
            <a:r>
              <a:rPr lang="en-US" sz="2000" dirty="0">
                <a:solidFill>
                  <a:schemeClr val="accent3"/>
                </a:solidFill>
              </a:rPr>
              <a:t> Ali 221604</a:t>
            </a:r>
          </a:p>
          <a:p>
            <a:endParaRPr lang="en-US" sz="2000" dirty="0">
              <a:solidFill>
                <a:schemeClr val="accent3"/>
              </a:solidFill>
            </a:endParaRPr>
          </a:p>
          <a:p>
            <a:endParaRPr lang="en-US" sz="2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>
            <a:spLocks noGrp="1"/>
          </p:cNvSpPr>
          <p:nvPr>
            <p:ph type="title"/>
          </p:nvPr>
        </p:nvSpPr>
        <p:spPr>
          <a:xfrm>
            <a:off x="720024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96" name="Google Shape;296;p34"/>
          <p:cNvSpPr txBox="1">
            <a:spLocks noGrp="1"/>
          </p:cNvSpPr>
          <p:nvPr>
            <p:ph type="title" idx="2"/>
          </p:nvPr>
        </p:nvSpPr>
        <p:spPr>
          <a:xfrm>
            <a:off x="552024" y="1000150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1"/>
          </p:nvPr>
        </p:nvSpPr>
        <p:spPr>
          <a:xfrm>
            <a:off x="552024" y="1467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TDM</a:t>
            </a:r>
            <a:endParaRPr dirty="0"/>
          </a:p>
        </p:txBody>
      </p:sp>
      <p:sp>
        <p:nvSpPr>
          <p:cNvPr id="298" name="Google Shape;298;p34"/>
          <p:cNvSpPr txBox="1">
            <a:spLocks noGrp="1"/>
          </p:cNvSpPr>
          <p:nvPr>
            <p:ph type="title" idx="4"/>
          </p:nvPr>
        </p:nvSpPr>
        <p:spPr>
          <a:xfrm>
            <a:off x="2779464" y="982575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8"/>
          </p:nvPr>
        </p:nvSpPr>
        <p:spPr>
          <a:xfrm>
            <a:off x="2687059" y="320961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TDM Applications</a:t>
            </a:r>
            <a:endParaRPr dirty="0"/>
          </a:p>
        </p:txBody>
      </p:sp>
      <p:sp>
        <p:nvSpPr>
          <p:cNvPr id="300" name="Google Shape;300;p34"/>
          <p:cNvSpPr txBox="1">
            <a:spLocks noGrp="1"/>
          </p:cNvSpPr>
          <p:nvPr>
            <p:ph type="title" idx="6"/>
          </p:nvPr>
        </p:nvSpPr>
        <p:spPr>
          <a:xfrm>
            <a:off x="5383824" y="873356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title" idx="7"/>
          </p:nvPr>
        </p:nvSpPr>
        <p:spPr>
          <a:xfrm>
            <a:off x="5383824" y="2596966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sp>
        <p:nvSpPr>
          <p:cNvPr id="302" name="Google Shape;302;p34"/>
          <p:cNvSpPr txBox="1">
            <a:spLocks noGrp="1"/>
          </p:cNvSpPr>
          <p:nvPr>
            <p:ph type="title" idx="5"/>
          </p:nvPr>
        </p:nvSpPr>
        <p:spPr>
          <a:xfrm>
            <a:off x="2857524" y="2600656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303" name="Google Shape;303;p34"/>
          <p:cNvSpPr txBox="1">
            <a:spLocks noGrp="1"/>
          </p:cNvSpPr>
          <p:nvPr>
            <p:ph type="title" idx="3"/>
          </p:nvPr>
        </p:nvSpPr>
        <p:spPr>
          <a:xfrm>
            <a:off x="552024" y="2596966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304" name="Google Shape;304;p34"/>
          <p:cNvSpPr txBox="1">
            <a:spLocks noGrp="1"/>
          </p:cNvSpPr>
          <p:nvPr>
            <p:ph type="subTitle" idx="9"/>
          </p:nvPr>
        </p:nvSpPr>
        <p:spPr>
          <a:xfrm>
            <a:off x="2857524" y="144092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PAM</a:t>
            </a:r>
            <a:endParaRPr dirty="0"/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13"/>
          </p:nvPr>
        </p:nvSpPr>
        <p:spPr>
          <a:xfrm>
            <a:off x="5307572" y="320961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AND RESULTS</a:t>
            </a:r>
            <a:endParaRPr dirty="0"/>
          </a:p>
        </p:txBody>
      </p:sp>
      <p:sp>
        <p:nvSpPr>
          <p:cNvPr id="306" name="Google Shape;306;p34"/>
          <p:cNvSpPr txBox="1">
            <a:spLocks noGrp="1"/>
          </p:cNvSpPr>
          <p:nvPr>
            <p:ph type="subTitle" idx="14"/>
          </p:nvPr>
        </p:nvSpPr>
        <p:spPr>
          <a:xfrm>
            <a:off x="5457968" y="144092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Block diagrams </a:t>
            </a:r>
            <a:endParaRPr dirty="0"/>
          </a:p>
        </p:txBody>
      </p:sp>
      <p:sp>
        <p:nvSpPr>
          <p:cNvPr id="307" name="Google Shape;307;p34"/>
          <p:cNvSpPr txBox="1">
            <a:spLocks noGrp="1"/>
          </p:cNvSpPr>
          <p:nvPr>
            <p:ph type="subTitle" idx="15"/>
          </p:nvPr>
        </p:nvSpPr>
        <p:spPr>
          <a:xfrm>
            <a:off x="612738" y="3133604"/>
            <a:ext cx="23055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TDM Advantages &amp; Disadvantages</a:t>
            </a:r>
            <a:endParaRPr dirty="0"/>
          </a:p>
        </p:txBody>
      </p:sp>
      <p:pic>
        <p:nvPicPr>
          <p:cNvPr id="308" name="Google Shape;308;p34"/>
          <p:cNvPicPr preferRelativeResize="0"/>
          <p:nvPr/>
        </p:nvPicPr>
        <p:blipFill rotWithShape="1">
          <a:blip r:embed="rId3">
            <a:alphaModFix/>
          </a:blip>
          <a:srcRect l="22156" t="22665" r="45973" b="48662"/>
          <a:stretch/>
        </p:blipFill>
        <p:spPr>
          <a:xfrm flipH="1">
            <a:off x="8127202" y="748986"/>
            <a:ext cx="464774" cy="42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713225" y="2563425"/>
            <a:ext cx="46854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TDM</a:t>
            </a:r>
            <a:endParaRPr dirty="0"/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3"/>
          </p:nvPr>
        </p:nvSpPr>
        <p:spPr>
          <a:xfrm>
            <a:off x="829375" y="1666125"/>
            <a:ext cx="16176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pic>
        <p:nvPicPr>
          <p:cNvPr id="327" name="Google Shape;327;p36"/>
          <p:cNvPicPr preferRelativeResize="0"/>
          <p:nvPr/>
        </p:nvPicPr>
        <p:blipFill rotWithShape="1">
          <a:blip r:embed="rId3">
            <a:alphaModFix/>
          </a:blip>
          <a:srcRect l="25125" t="24206" r="20735" b="18269"/>
          <a:stretch/>
        </p:blipFill>
        <p:spPr>
          <a:xfrm>
            <a:off x="5489539" y="2992813"/>
            <a:ext cx="998572" cy="10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150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3" y="302399"/>
            <a:ext cx="7717500" cy="559500"/>
          </a:xfrm>
        </p:spPr>
        <p:txBody>
          <a:bodyPr/>
          <a:lstStyle/>
          <a:p>
            <a:r>
              <a:rPr lang="en-US" dirty="0"/>
              <a:t>What’s TDM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103" y="685629"/>
            <a:ext cx="7609834" cy="4249928"/>
          </a:xfrm>
        </p:spPr>
        <p:txBody>
          <a:bodyPr/>
          <a:lstStyle/>
          <a:p>
            <a:pPr marL="152400" indent="0" algn="just">
              <a:buNone/>
            </a:pPr>
            <a:r>
              <a:rPr lang="en-US" sz="1500" dirty="0"/>
              <a:t>TDM stands for Time Division Multiplexing.</a:t>
            </a:r>
          </a:p>
          <a:p>
            <a:pPr marL="152400" indent="0" algn="just">
              <a:buNone/>
            </a:pPr>
            <a:r>
              <a:rPr lang="en-US" sz="1500" dirty="0"/>
              <a:t>It's a technique used to transmit multiple signals over a single communication channel.</a:t>
            </a:r>
          </a:p>
          <a:p>
            <a:pPr marL="152400" indent="0" algn="just">
              <a:buNone/>
            </a:pPr>
            <a:endParaRPr lang="en-US" sz="1500" dirty="0"/>
          </a:p>
          <a:p>
            <a:pPr marL="152400" indent="0" algn="just">
              <a:buNone/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F41B3-3C54-4AE1-A593-C06875E40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593"/>
          <a:stretch/>
        </p:blipFill>
        <p:spPr>
          <a:xfrm>
            <a:off x="1909859" y="1828800"/>
            <a:ext cx="499177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8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Division Multiplexing (TDM)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654" y="1199447"/>
            <a:ext cx="4614149" cy="2159700"/>
          </a:xfrm>
        </p:spPr>
        <p:txBody>
          <a:bodyPr/>
          <a:lstStyle/>
          <a:p>
            <a:r>
              <a:rPr lang="en-US" dirty="0"/>
              <a:t>In many cases, Bandwidth of communication link is much greater than signal bandwidth</a:t>
            </a:r>
          </a:p>
          <a:p>
            <a:r>
              <a:rPr lang="en-US" dirty="0"/>
              <a:t>All three methods can be used with time division multiplexing (TDM) to carry multiple signals over a single channel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08" y="2542184"/>
            <a:ext cx="55054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3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944580" y="2563425"/>
            <a:ext cx="46854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PAM</a:t>
            </a:r>
            <a:endParaRPr dirty="0"/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3"/>
          </p:nvPr>
        </p:nvSpPr>
        <p:spPr>
          <a:xfrm>
            <a:off x="829375" y="1666125"/>
            <a:ext cx="16176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pic>
        <p:nvPicPr>
          <p:cNvPr id="327" name="Google Shape;327;p36"/>
          <p:cNvPicPr preferRelativeResize="0"/>
          <p:nvPr/>
        </p:nvPicPr>
        <p:blipFill rotWithShape="1">
          <a:blip r:embed="rId3">
            <a:alphaModFix/>
          </a:blip>
          <a:srcRect l="25125" t="24206" r="20735" b="18269"/>
          <a:stretch/>
        </p:blipFill>
        <p:spPr>
          <a:xfrm>
            <a:off x="5489539" y="2992813"/>
            <a:ext cx="998572" cy="10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150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060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7"/>
          <p:cNvPicPr preferRelativeResize="0"/>
          <p:nvPr/>
        </p:nvPicPr>
        <p:blipFill rotWithShape="1">
          <a:blip r:embed="rId3">
            <a:alphaModFix/>
          </a:blip>
          <a:srcRect t="32854"/>
          <a:stretch/>
        </p:blipFill>
        <p:spPr>
          <a:xfrm flipH="1">
            <a:off x="7920751" y="4381075"/>
            <a:ext cx="1223250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7"/>
          <p:cNvPicPr preferRelativeResize="0"/>
          <p:nvPr/>
        </p:nvPicPr>
        <p:blipFill rotWithShape="1">
          <a:blip r:embed="rId4">
            <a:alphaModFix/>
          </a:blip>
          <a:srcRect l="22156" t="22665" r="45973" b="48662"/>
          <a:stretch/>
        </p:blipFill>
        <p:spPr>
          <a:xfrm flipH="1">
            <a:off x="8127202" y="748986"/>
            <a:ext cx="464774" cy="4212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271469" y="443419"/>
            <a:ext cx="7561523" cy="4148256"/>
          </a:xfrm>
        </p:spPr>
        <p:txBody>
          <a:bodyPr/>
          <a:lstStyle/>
          <a:p>
            <a:pPr algn="just"/>
            <a:r>
              <a:rPr lang="en-US" sz="1900" b="1" dirty="0"/>
              <a:t>What is PAM &amp; It’s Recovery process </a:t>
            </a:r>
          </a:p>
          <a:p>
            <a:pPr algn="just"/>
            <a:r>
              <a:rPr lang="en-US" sz="1900" b="1" dirty="0"/>
              <a:t>A modulation technique in which the amplitude of the pulsed carrier signal is changed according to the amplitude of the message signal is known as Pulse Amplitude Modulation (PAM).</a:t>
            </a:r>
          </a:p>
          <a:p>
            <a:pPr algn="just"/>
            <a:endParaRPr lang="en-US" sz="19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810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PAM Signal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65" y="1255658"/>
            <a:ext cx="4939701" cy="34897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urity in Cyberspace: Protecting your Data and Privacy by Slidesgo">
  <a:themeElements>
    <a:clrScheme name="Simple Light">
      <a:dk1>
        <a:srgbClr val="16488D"/>
      </a:dk1>
      <a:lt1>
        <a:srgbClr val="A5C8FD"/>
      </a:lt1>
      <a:dk2>
        <a:srgbClr val="BECCDF"/>
      </a:dk2>
      <a:lt2>
        <a:srgbClr val="0D958B"/>
      </a:lt2>
      <a:accent1>
        <a:srgbClr val="00CCB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376</Words>
  <Application>Microsoft Office PowerPoint</Application>
  <PresentationFormat>On-screen Show (16:9)</PresentationFormat>
  <Paragraphs>63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Anaheim</vt:lpstr>
      <vt:lpstr>Wingdings</vt:lpstr>
      <vt:lpstr>Courier New</vt:lpstr>
      <vt:lpstr>Teko Medium</vt:lpstr>
      <vt:lpstr>Raleway</vt:lpstr>
      <vt:lpstr>Open Sans Light</vt:lpstr>
      <vt:lpstr>Golos Text</vt:lpstr>
      <vt:lpstr>Bebas Neue</vt:lpstr>
      <vt:lpstr>Roboto</vt:lpstr>
      <vt:lpstr>Nunito Light</vt:lpstr>
      <vt:lpstr>Security in Cyberspace: Protecting your Data and Privacy by Slidesgo</vt:lpstr>
      <vt:lpstr> Digital Communication Systems &amp; Digital Telecommunication    TDM/PAM</vt:lpstr>
      <vt:lpstr>Group Participants</vt:lpstr>
      <vt:lpstr>Table of contents</vt:lpstr>
      <vt:lpstr>Introduction To TDM</vt:lpstr>
      <vt:lpstr>What’s TDM </vt:lpstr>
      <vt:lpstr>Time Division Multiplexing (TDM)</vt:lpstr>
      <vt:lpstr>PAM</vt:lpstr>
      <vt:lpstr>PowerPoint Presentation</vt:lpstr>
      <vt:lpstr>PAM Signal</vt:lpstr>
      <vt:lpstr>PowerPoint Presentation</vt:lpstr>
      <vt:lpstr>TDM block Diagram</vt:lpstr>
      <vt:lpstr>TDM block Diagram</vt:lpstr>
      <vt:lpstr>TDM Advantages &amp; disadvantages</vt:lpstr>
      <vt:lpstr>TDM Advantages</vt:lpstr>
      <vt:lpstr>TDM Disadvantages</vt:lpstr>
      <vt:lpstr>TDM Applications</vt:lpstr>
      <vt:lpstr>TDM Applications in Real Life</vt:lpstr>
      <vt:lpstr>CODE AND RESULTS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PAM/TDM</dc:title>
  <dc:creator>win</dc:creator>
  <cp:lastModifiedBy>polo_ maldini3t</cp:lastModifiedBy>
  <cp:revision>15</cp:revision>
  <dcterms:modified xsi:type="dcterms:W3CDTF">2024-05-15T03:59:28Z</dcterms:modified>
</cp:coreProperties>
</file>