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5009346fe9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5009346fe9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5009346fe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5009346fe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50611045a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50611045a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524e6407b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524e6407b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524e6407b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524e6407b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524e6407b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524e6407b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5220b76a6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5220b76a6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5220b76a6a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5220b76a6a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524e6407b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524e6407b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524e6407b3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524e6407b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524e6407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524e6407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524e6407b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524e6407b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524e6407b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524e6407b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524e6407b3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524e6407b3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524e6407b3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524e6407b3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563dcf5c1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563dcf5c1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51097eb78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51097eb78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51097eb78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51097eb78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51097eb78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51097eb78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51097eb78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51097eb78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51097eb78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51097eb78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524e6407b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524e6407b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5220b76a6a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5220b76a6a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51097eb78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51097eb78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5220b76a6a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5220b76a6a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5220b76a6a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5220b76a6a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5220b76a6a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5220b76a6a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524e6407b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524e6407b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524e6407b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524e6407b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5009346fe9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5009346fe9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51097eb78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51097eb78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5009346fe9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5009346fe9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50611045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50611045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50611045a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50611045a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3177EE"/>
            </a:gs>
            <a:gs pos="100000">
              <a:srgbClr val="113D8A"/>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image" Target="../media/image9.png"/><Relationship Id="rId8"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27.png"/><Relationship Id="rId5"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26.png"/><Relationship Id="rId5"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28.png"/><Relationship Id="rId5"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37.png"/><Relationship Id="rId5"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35.png"/><Relationship Id="rId5"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image" Target="../media/image33.png"/><Relationship Id="rId5"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image" Target="../media/image3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178575" y="273725"/>
            <a:ext cx="6894051" cy="4596026"/>
          </a:xfrm>
          <a:prstGeom prst="rect">
            <a:avLst/>
          </a:prstGeom>
          <a:noFill/>
          <a:ln>
            <a:noFill/>
          </a:ln>
        </p:spPr>
      </p:pic>
      <p:sp>
        <p:nvSpPr>
          <p:cNvPr id="55" name="Google Shape;55;p13"/>
          <p:cNvSpPr txBox="1"/>
          <p:nvPr>
            <p:ph idx="1" type="subTitle"/>
          </p:nvPr>
        </p:nvSpPr>
        <p:spPr>
          <a:xfrm>
            <a:off x="311700" y="53027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b="1" lang="es">
                <a:solidFill>
                  <a:schemeClr val="dk1"/>
                </a:solidFill>
              </a:rPr>
              <a:t>E</a:t>
            </a:r>
            <a:r>
              <a:rPr b="1" lang="es">
                <a:solidFill>
                  <a:schemeClr val="dk1"/>
                </a:solidFill>
              </a:rPr>
              <a:t>studio sobre el impacto de la relación entre el consumo energético </a:t>
            </a:r>
            <a:r>
              <a:rPr b="1" lang="es">
                <a:solidFill>
                  <a:schemeClr val="dk1"/>
                </a:solidFill>
              </a:rPr>
              <a:t>y la generación</a:t>
            </a:r>
            <a:r>
              <a:rPr b="1" lang="es">
                <a:solidFill>
                  <a:schemeClr val="dk1"/>
                </a:solidFill>
              </a:rPr>
              <a:t> de CO2.</a:t>
            </a:r>
            <a:endParaRPr b="1">
              <a:solidFill>
                <a:schemeClr val="dk1"/>
              </a:solidFill>
            </a:endParaRPr>
          </a:p>
        </p:txBody>
      </p:sp>
      <p:sp>
        <p:nvSpPr>
          <p:cNvPr id="56" name="Google Shape;56;p13"/>
          <p:cNvSpPr txBox="1"/>
          <p:nvPr/>
        </p:nvSpPr>
        <p:spPr>
          <a:xfrm>
            <a:off x="1499450" y="1592875"/>
            <a:ext cx="6573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solidFill>
                  <a:schemeClr val="lt1"/>
                </a:solidFill>
              </a:rPr>
              <a:t>Solicita: </a:t>
            </a:r>
            <a:endParaRPr sz="2000">
              <a:solidFill>
                <a:schemeClr val="lt1"/>
              </a:solidFill>
            </a:endParaRPr>
          </a:p>
          <a:p>
            <a:pPr indent="0" lvl="0" marL="0" rtl="0" algn="ctr">
              <a:spcBef>
                <a:spcPts val="0"/>
              </a:spcBef>
              <a:spcAft>
                <a:spcPts val="0"/>
              </a:spcAft>
              <a:buNone/>
            </a:pPr>
            <a:r>
              <a:rPr lang="es" sz="2000">
                <a:solidFill>
                  <a:schemeClr val="lt1"/>
                </a:solidFill>
              </a:rPr>
              <a:t>Naciones Unidas para el Medio Ambiente</a:t>
            </a:r>
            <a:endParaRPr sz="2000">
              <a:solidFill>
                <a:schemeClr val="lt1"/>
              </a:solidFill>
            </a:endParaRPr>
          </a:p>
        </p:txBody>
      </p:sp>
      <p:sp>
        <p:nvSpPr>
          <p:cNvPr id="57" name="Google Shape;57;p13"/>
          <p:cNvSpPr txBox="1"/>
          <p:nvPr/>
        </p:nvSpPr>
        <p:spPr>
          <a:xfrm>
            <a:off x="1445850" y="2571750"/>
            <a:ext cx="62523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solidFill>
                  <a:schemeClr val="lt1"/>
                </a:solidFill>
              </a:rPr>
              <a:t>Elaborado por:</a:t>
            </a:r>
            <a:endParaRPr sz="2000">
              <a:solidFill>
                <a:schemeClr val="lt1"/>
              </a:solidFill>
            </a:endParaRPr>
          </a:p>
          <a:p>
            <a:pPr indent="0" lvl="0" marL="0" rtl="0" algn="ctr">
              <a:spcBef>
                <a:spcPts val="0"/>
              </a:spcBef>
              <a:spcAft>
                <a:spcPts val="0"/>
              </a:spcAft>
              <a:buNone/>
            </a:pPr>
            <a:r>
              <a:rPr lang="es" sz="2000">
                <a:solidFill>
                  <a:schemeClr val="lt1"/>
                </a:solidFill>
              </a:rPr>
              <a:t>Grupo 09, Data Science 02, Soy Henry</a:t>
            </a:r>
            <a:endParaRPr sz="2000">
              <a:solidFill>
                <a:schemeClr val="lt1"/>
              </a:solidFill>
            </a:endParaRPr>
          </a:p>
          <a:p>
            <a:pPr indent="0" lvl="0" marL="0" rtl="0" algn="ctr">
              <a:spcBef>
                <a:spcPts val="0"/>
              </a:spcBef>
              <a:spcAft>
                <a:spcPts val="0"/>
              </a:spcAft>
              <a:buNone/>
            </a:pPr>
            <a:r>
              <a:rPr lang="es" sz="2000">
                <a:solidFill>
                  <a:schemeClr val="lt1"/>
                </a:solidFill>
              </a:rPr>
              <a:t>Abel Alejandro Yepez Giraldo</a:t>
            </a:r>
            <a:endParaRPr sz="2000">
              <a:solidFill>
                <a:schemeClr val="lt1"/>
              </a:solidFill>
            </a:endParaRPr>
          </a:p>
          <a:p>
            <a:pPr indent="0" lvl="0" marL="0" rtl="0" algn="ctr">
              <a:spcBef>
                <a:spcPts val="0"/>
              </a:spcBef>
              <a:spcAft>
                <a:spcPts val="0"/>
              </a:spcAft>
              <a:buNone/>
            </a:pPr>
            <a:r>
              <a:rPr lang="es" sz="2000">
                <a:solidFill>
                  <a:schemeClr val="lt1"/>
                </a:solidFill>
              </a:rPr>
              <a:t>Edgar Alejandro Hernández León</a:t>
            </a:r>
            <a:endParaRPr sz="2000">
              <a:solidFill>
                <a:schemeClr val="lt1"/>
              </a:solidFill>
            </a:endParaRPr>
          </a:p>
          <a:p>
            <a:pPr indent="0" lvl="0" marL="0" rtl="0" algn="ctr">
              <a:spcBef>
                <a:spcPts val="0"/>
              </a:spcBef>
              <a:spcAft>
                <a:spcPts val="0"/>
              </a:spcAft>
              <a:buNone/>
            </a:pPr>
            <a:r>
              <a:rPr lang="es" sz="2000">
                <a:solidFill>
                  <a:schemeClr val="lt1"/>
                </a:solidFill>
              </a:rPr>
              <a:t>Esteffany Lucia Huamanraime Maquin</a:t>
            </a:r>
            <a:endParaRPr sz="2000">
              <a:solidFill>
                <a:schemeClr val="lt1"/>
              </a:solidFill>
            </a:endParaRPr>
          </a:p>
          <a:p>
            <a:pPr indent="0" lvl="0" marL="0" rtl="0" algn="ctr">
              <a:spcBef>
                <a:spcPts val="0"/>
              </a:spcBef>
              <a:spcAft>
                <a:spcPts val="0"/>
              </a:spcAft>
              <a:buNone/>
            </a:pPr>
            <a:r>
              <a:rPr lang="es" sz="2000">
                <a:solidFill>
                  <a:schemeClr val="lt1"/>
                </a:solidFill>
              </a:rPr>
              <a:t>Sandro Palacios Antivo</a:t>
            </a:r>
            <a:endParaRPr sz="20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2"/>
          <p:cNvPicPr preferRelativeResize="0"/>
          <p:nvPr/>
        </p:nvPicPr>
        <p:blipFill>
          <a:blip r:embed="rId3">
            <a:alphaModFix/>
          </a:blip>
          <a:stretch>
            <a:fillRect/>
          </a:stretch>
        </p:blipFill>
        <p:spPr>
          <a:xfrm>
            <a:off x="1124975" y="273738"/>
            <a:ext cx="6894051" cy="4596026"/>
          </a:xfrm>
          <a:prstGeom prst="rect">
            <a:avLst/>
          </a:prstGeom>
          <a:noFill/>
          <a:ln>
            <a:noFill/>
          </a:ln>
        </p:spPr>
      </p:pic>
      <p:sp>
        <p:nvSpPr>
          <p:cNvPr id="146" name="Google Shape;14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Tablas Dimensionales</a:t>
            </a:r>
            <a:endParaRPr/>
          </a:p>
        </p:txBody>
      </p:sp>
      <p:pic>
        <p:nvPicPr>
          <p:cNvPr id="147" name="Google Shape;147;p22"/>
          <p:cNvPicPr preferRelativeResize="0"/>
          <p:nvPr/>
        </p:nvPicPr>
        <p:blipFill>
          <a:blip r:embed="rId4">
            <a:alphaModFix/>
          </a:blip>
          <a:stretch>
            <a:fillRect/>
          </a:stretch>
        </p:blipFill>
        <p:spPr>
          <a:xfrm>
            <a:off x="646150" y="1352413"/>
            <a:ext cx="3246550" cy="1261750"/>
          </a:xfrm>
          <a:prstGeom prst="rect">
            <a:avLst/>
          </a:prstGeom>
          <a:noFill/>
          <a:ln>
            <a:noFill/>
          </a:ln>
        </p:spPr>
      </p:pic>
      <p:pic>
        <p:nvPicPr>
          <p:cNvPr id="148" name="Google Shape;148;p22"/>
          <p:cNvPicPr preferRelativeResize="0"/>
          <p:nvPr/>
        </p:nvPicPr>
        <p:blipFill>
          <a:blip r:embed="rId5">
            <a:alphaModFix/>
          </a:blip>
          <a:stretch>
            <a:fillRect/>
          </a:stretch>
        </p:blipFill>
        <p:spPr>
          <a:xfrm>
            <a:off x="884150" y="2948850"/>
            <a:ext cx="3008550" cy="1540475"/>
          </a:xfrm>
          <a:prstGeom prst="rect">
            <a:avLst/>
          </a:prstGeom>
          <a:noFill/>
          <a:ln>
            <a:noFill/>
          </a:ln>
        </p:spPr>
      </p:pic>
      <p:pic>
        <p:nvPicPr>
          <p:cNvPr id="149" name="Google Shape;149;p22"/>
          <p:cNvPicPr preferRelativeResize="0"/>
          <p:nvPr/>
        </p:nvPicPr>
        <p:blipFill>
          <a:blip r:embed="rId6">
            <a:alphaModFix/>
          </a:blip>
          <a:stretch>
            <a:fillRect/>
          </a:stretch>
        </p:blipFill>
        <p:spPr>
          <a:xfrm>
            <a:off x="4748150" y="2906425"/>
            <a:ext cx="3008550" cy="1795011"/>
          </a:xfrm>
          <a:prstGeom prst="rect">
            <a:avLst/>
          </a:prstGeom>
          <a:noFill/>
          <a:ln>
            <a:noFill/>
          </a:ln>
        </p:spPr>
      </p:pic>
      <p:pic>
        <p:nvPicPr>
          <p:cNvPr id="150" name="Google Shape;150;p22"/>
          <p:cNvPicPr preferRelativeResize="0"/>
          <p:nvPr/>
        </p:nvPicPr>
        <p:blipFill>
          <a:blip r:embed="rId7">
            <a:alphaModFix/>
          </a:blip>
          <a:stretch>
            <a:fillRect/>
          </a:stretch>
        </p:blipFill>
        <p:spPr>
          <a:xfrm>
            <a:off x="4629150" y="1148250"/>
            <a:ext cx="3246550" cy="130549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3"/>
          <p:cNvPicPr preferRelativeResize="0"/>
          <p:nvPr/>
        </p:nvPicPr>
        <p:blipFill>
          <a:blip r:embed="rId3">
            <a:alphaModFix/>
          </a:blip>
          <a:stretch>
            <a:fillRect/>
          </a:stretch>
        </p:blipFill>
        <p:spPr>
          <a:xfrm>
            <a:off x="1124975" y="273738"/>
            <a:ext cx="6894051" cy="4596026"/>
          </a:xfrm>
          <a:prstGeom prst="rect">
            <a:avLst/>
          </a:prstGeom>
          <a:noFill/>
          <a:ln>
            <a:noFill/>
          </a:ln>
        </p:spPr>
      </p:pic>
      <p:sp>
        <p:nvSpPr>
          <p:cNvPr id="156" name="Google Shape;15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Tablas de Hechos </a:t>
            </a:r>
            <a:endParaRPr/>
          </a:p>
        </p:txBody>
      </p:sp>
      <p:pic>
        <p:nvPicPr>
          <p:cNvPr id="157" name="Google Shape;157;p23"/>
          <p:cNvPicPr preferRelativeResize="0"/>
          <p:nvPr/>
        </p:nvPicPr>
        <p:blipFill>
          <a:blip r:embed="rId4">
            <a:alphaModFix/>
          </a:blip>
          <a:stretch>
            <a:fillRect/>
          </a:stretch>
        </p:blipFill>
        <p:spPr>
          <a:xfrm>
            <a:off x="4726688" y="3175875"/>
            <a:ext cx="2295525" cy="1390650"/>
          </a:xfrm>
          <a:prstGeom prst="rect">
            <a:avLst/>
          </a:prstGeom>
          <a:noFill/>
          <a:ln>
            <a:noFill/>
          </a:ln>
        </p:spPr>
      </p:pic>
      <p:pic>
        <p:nvPicPr>
          <p:cNvPr id="158" name="Google Shape;158;p23"/>
          <p:cNvPicPr preferRelativeResize="0"/>
          <p:nvPr/>
        </p:nvPicPr>
        <p:blipFill>
          <a:blip r:embed="rId5">
            <a:alphaModFix/>
          </a:blip>
          <a:stretch>
            <a:fillRect/>
          </a:stretch>
        </p:blipFill>
        <p:spPr>
          <a:xfrm>
            <a:off x="3228975" y="1179650"/>
            <a:ext cx="2266950" cy="1781175"/>
          </a:xfrm>
          <a:prstGeom prst="rect">
            <a:avLst/>
          </a:prstGeom>
          <a:noFill/>
          <a:ln>
            <a:noFill/>
          </a:ln>
        </p:spPr>
      </p:pic>
      <p:pic>
        <p:nvPicPr>
          <p:cNvPr id="159" name="Google Shape;159;p23"/>
          <p:cNvPicPr preferRelativeResize="0"/>
          <p:nvPr/>
        </p:nvPicPr>
        <p:blipFill>
          <a:blip r:embed="rId6">
            <a:alphaModFix/>
          </a:blip>
          <a:stretch>
            <a:fillRect/>
          </a:stretch>
        </p:blipFill>
        <p:spPr>
          <a:xfrm>
            <a:off x="1363875" y="3304463"/>
            <a:ext cx="2276475" cy="1133475"/>
          </a:xfrm>
          <a:prstGeom prst="rect">
            <a:avLst/>
          </a:prstGeom>
          <a:noFill/>
          <a:ln>
            <a:noFill/>
          </a:ln>
        </p:spPr>
      </p:pic>
      <p:pic>
        <p:nvPicPr>
          <p:cNvPr id="160" name="Google Shape;160;p23"/>
          <p:cNvPicPr preferRelativeResize="0"/>
          <p:nvPr/>
        </p:nvPicPr>
        <p:blipFill>
          <a:blip r:embed="rId7">
            <a:alphaModFix/>
          </a:blip>
          <a:stretch>
            <a:fillRect/>
          </a:stretch>
        </p:blipFill>
        <p:spPr>
          <a:xfrm>
            <a:off x="6093000" y="1170125"/>
            <a:ext cx="2266950" cy="1800225"/>
          </a:xfrm>
          <a:prstGeom prst="rect">
            <a:avLst/>
          </a:prstGeom>
          <a:noFill/>
          <a:ln>
            <a:noFill/>
          </a:ln>
        </p:spPr>
      </p:pic>
      <p:pic>
        <p:nvPicPr>
          <p:cNvPr id="161" name="Google Shape;161;p23"/>
          <p:cNvPicPr preferRelativeResize="0"/>
          <p:nvPr/>
        </p:nvPicPr>
        <p:blipFill>
          <a:blip r:embed="rId8">
            <a:alphaModFix/>
          </a:blip>
          <a:stretch>
            <a:fillRect/>
          </a:stretch>
        </p:blipFill>
        <p:spPr>
          <a:xfrm>
            <a:off x="457600" y="1279650"/>
            <a:ext cx="2257425" cy="1581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4"/>
          <p:cNvPicPr preferRelativeResize="0"/>
          <p:nvPr/>
        </p:nvPicPr>
        <p:blipFill>
          <a:blip r:embed="rId3">
            <a:alphaModFix/>
          </a:blip>
          <a:stretch>
            <a:fillRect/>
          </a:stretch>
        </p:blipFill>
        <p:spPr>
          <a:xfrm>
            <a:off x="1124975" y="273738"/>
            <a:ext cx="6894051" cy="4596026"/>
          </a:xfrm>
          <a:prstGeom prst="rect">
            <a:avLst/>
          </a:prstGeom>
          <a:noFill/>
          <a:ln>
            <a:noFill/>
          </a:ln>
        </p:spPr>
      </p:pic>
      <p:sp>
        <p:nvSpPr>
          <p:cNvPr id="167" name="Google Shape;16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Modelo ER</a:t>
            </a:r>
            <a:endParaRPr/>
          </a:p>
        </p:txBody>
      </p:sp>
      <p:sp>
        <p:nvSpPr>
          <p:cNvPr id="168" name="Google Shape;168;p24"/>
          <p:cNvSpPr/>
          <p:nvPr/>
        </p:nvSpPr>
        <p:spPr>
          <a:xfrm>
            <a:off x="1927800" y="1505700"/>
            <a:ext cx="1125300" cy="696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24"/>
          <p:cNvPicPr preferRelativeResize="0"/>
          <p:nvPr/>
        </p:nvPicPr>
        <p:blipFill>
          <a:blip r:embed="rId4">
            <a:alphaModFix/>
          </a:blip>
          <a:stretch>
            <a:fillRect/>
          </a:stretch>
        </p:blipFill>
        <p:spPr>
          <a:xfrm>
            <a:off x="1798563" y="1017725"/>
            <a:ext cx="5439271"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5"/>
          <p:cNvPicPr preferRelativeResize="0"/>
          <p:nvPr/>
        </p:nvPicPr>
        <p:blipFill>
          <a:blip r:embed="rId3">
            <a:alphaModFix/>
          </a:blip>
          <a:stretch>
            <a:fillRect/>
          </a:stretch>
        </p:blipFill>
        <p:spPr>
          <a:xfrm>
            <a:off x="1124975" y="273738"/>
            <a:ext cx="6894051" cy="4596026"/>
          </a:xfrm>
          <a:prstGeom prst="rect">
            <a:avLst/>
          </a:prstGeom>
          <a:noFill/>
          <a:ln>
            <a:noFill/>
          </a:ln>
        </p:spPr>
      </p:pic>
      <p:sp>
        <p:nvSpPr>
          <p:cNvPr id="175" name="Google Shape;17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Modelo ER</a:t>
            </a:r>
            <a:endParaRPr/>
          </a:p>
        </p:txBody>
      </p:sp>
      <p:sp>
        <p:nvSpPr>
          <p:cNvPr id="176" name="Google Shape;176;p25"/>
          <p:cNvSpPr/>
          <p:nvPr/>
        </p:nvSpPr>
        <p:spPr>
          <a:xfrm>
            <a:off x="1927800" y="1505700"/>
            <a:ext cx="1125300" cy="696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25"/>
          <p:cNvPicPr preferRelativeResize="0"/>
          <p:nvPr/>
        </p:nvPicPr>
        <p:blipFill>
          <a:blip r:embed="rId4">
            <a:alphaModFix/>
          </a:blip>
          <a:stretch>
            <a:fillRect/>
          </a:stretch>
        </p:blipFill>
        <p:spPr>
          <a:xfrm>
            <a:off x="1798563" y="1017725"/>
            <a:ext cx="5439271"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6"/>
          <p:cNvPicPr preferRelativeResize="0"/>
          <p:nvPr/>
        </p:nvPicPr>
        <p:blipFill>
          <a:blip r:embed="rId3">
            <a:alphaModFix/>
          </a:blip>
          <a:stretch>
            <a:fillRect/>
          </a:stretch>
        </p:blipFill>
        <p:spPr>
          <a:xfrm>
            <a:off x="1846450" y="152400"/>
            <a:ext cx="5080910" cy="4838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7"/>
          <p:cNvPicPr preferRelativeResize="0"/>
          <p:nvPr/>
        </p:nvPicPr>
        <p:blipFill>
          <a:blip r:embed="rId3">
            <a:alphaModFix/>
          </a:blip>
          <a:stretch>
            <a:fillRect/>
          </a:stretch>
        </p:blipFill>
        <p:spPr>
          <a:xfrm>
            <a:off x="1478200" y="304800"/>
            <a:ext cx="6399715"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311700" y="2540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Power BI</a:t>
            </a:r>
            <a:endParaRPr/>
          </a:p>
        </p:txBody>
      </p:sp>
      <p:sp>
        <p:nvSpPr>
          <p:cNvPr id="193" name="Google Shape;19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4" name="Google Shape;194;p28"/>
          <p:cNvPicPr preferRelativeResize="0"/>
          <p:nvPr/>
        </p:nvPicPr>
        <p:blipFill>
          <a:blip r:embed="rId3">
            <a:alphaModFix/>
          </a:blip>
          <a:stretch>
            <a:fillRect/>
          </a:stretch>
        </p:blipFill>
        <p:spPr>
          <a:xfrm>
            <a:off x="0" y="1017725"/>
            <a:ext cx="9144000" cy="3800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Conclusiones de los Dashboards</a:t>
            </a:r>
            <a:endParaRPr/>
          </a:p>
        </p:txBody>
      </p:sp>
      <p:sp>
        <p:nvSpPr>
          <p:cNvPr id="200" name="Google Shape;200;p29"/>
          <p:cNvSpPr txBox="1"/>
          <p:nvPr>
            <p:ph idx="1" type="body"/>
          </p:nvPr>
        </p:nvSpPr>
        <p:spPr>
          <a:xfrm>
            <a:off x="311700" y="1152475"/>
            <a:ext cx="8520600" cy="51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solidFill>
                  <a:schemeClr val="lt1"/>
                </a:solidFill>
              </a:rPr>
              <a:t>Los países que más emiten, están entre los que presentan menor eficiencia.</a:t>
            </a:r>
            <a:endParaRPr sz="1500">
              <a:solidFill>
                <a:schemeClr val="lt1"/>
              </a:solidFill>
            </a:endParaRPr>
          </a:p>
        </p:txBody>
      </p:sp>
      <p:sp>
        <p:nvSpPr>
          <p:cNvPr id="201" name="Google Shape;201;p29"/>
          <p:cNvSpPr txBox="1"/>
          <p:nvPr>
            <p:ph idx="1" type="body"/>
          </p:nvPr>
        </p:nvSpPr>
        <p:spPr>
          <a:xfrm>
            <a:off x="311700" y="1700238"/>
            <a:ext cx="8520600" cy="51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solidFill>
                  <a:schemeClr val="lt1"/>
                </a:solidFill>
              </a:rPr>
              <a:t>El crecimiento de emisiones de CO2 de China es el mayor del mundo.</a:t>
            </a:r>
            <a:endParaRPr sz="1500">
              <a:solidFill>
                <a:schemeClr val="lt1"/>
              </a:solidFill>
            </a:endParaRPr>
          </a:p>
        </p:txBody>
      </p:sp>
      <p:sp>
        <p:nvSpPr>
          <p:cNvPr id="202" name="Google Shape;202;p29"/>
          <p:cNvSpPr txBox="1"/>
          <p:nvPr>
            <p:ph idx="1" type="body"/>
          </p:nvPr>
        </p:nvSpPr>
        <p:spPr>
          <a:xfrm>
            <a:off x="311700" y="2210550"/>
            <a:ext cx="8520600" cy="51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solidFill>
                  <a:schemeClr val="lt1"/>
                </a:solidFill>
              </a:rPr>
              <a:t>El carbón es la fuente de energía que más contamina.</a:t>
            </a:r>
            <a:endParaRPr sz="1500">
              <a:solidFill>
                <a:schemeClr val="lt1"/>
              </a:solidFill>
            </a:endParaRPr>
          </a:p>
        </p:txBody>
      </p:sp>
      <p:sp>
        <p:nvSpPr>
          <p:cNvPr id="203" name="Google Shape;203;p29"/>
          <p:cNvSpPr txBox="1"/>
          <p:nvPr>
            <p:ph idx="1" type="body"/>
          </p:nvPr>
        </p:nvSpPr>
        <p:spPr>
          <a:xfrm>
            <a:off x="311700" y="2768650"/>
            <a:ext cx="8520600" cy="51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solidFill>
                  <a:schemeClr val="lt1"/>
                </a:solidFill>
              </a:rPr>
              <a:t>El consumo de CO2 y de electricidad per cápita es </a:t>
            </a:r>
            <a:r>
              <a:rPr lang="es" sz="1500">
                <a:solidFill>
                  <a:schemeClr val="lt1"/>
                </a:solidFill>
              </a:rPr>
              <a:t>desproporcionado</a:t>
            </a:r>
            <a:r>
              <a:rPr lang="es" sz="1500">
                <a:solidFill>
                  <a:schemeClr val="lt1"/>
                </a:solidFill>
              </a:rPr>
              <a:t> al consumo absoluto</a:t>
            </a:r>
            <a:r>
              <a:rPr lang="es" sz="1500">
                <a:solidFill>
                  <a:schemeClr val="lt1"/>
                </a:solidFill>
              </a:rPr>
              <a:t>.</a:t>
            </a:r>
            <a:endParaRPr sz="1500">
              <a:solidFill>
                <a:schemeClr val="lt1"/>
              </a:solidFill>
            </a:endParaRPr>
          </a:p>
        </p:txBody>
      </p:sp>
      <p:sp>
        <p:nvSpPr>
          <p:cNvPr id="204" name="Google Shape;204;p29"/>
          <p:cNvSpPr txBox="1"/>
          <p:nvPr>
            <p:ph idx="1" type="body"/>
          </p:nvPr>
        </p:nvSpPr>
        <p:spPr>
          <a:xfrm>
            <a:off x="311700" y="3326750"/>
            <a:ext cx="8520600" cy="51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solidFill>
                  <a:schemeClr val="lt1"/>
                </a:solidFill>
              </a:rPr>
              <a:t>Necesidad de fuentes de energías más adaptables</a:t>
            </a:r>
            <a:endParaRPr sz="1500">
              <a:solidFill>
                <a:schemeClr val="lt1"/>
              </a:solidFill>
            </a:endParaRPr>
          </a:p>
        </p:txBody>
      </p:sp>
      <p:sp>
        <p:nvSpPr>
          <p:cNvPr id="205" name="Google Shape;205;p29"/>
          <p:cNvSpPr txBox="1"/>
          <p:nvPr>
            <p:ph idx="1" type="body"/>
          </p:nvPr>
        </p:nvSpPr>
        <p:spPr>
          <a:xfrm>
            <a:off x="311700" y="3983100"/>
            <a:ext cx="8520600" cy="51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solidFill>
                  <a:schemeClr val="lt1"/>
                </a:solidFill>
              </a:rPr>
              <a:t>El petróleo y otros líquidos es la fuente de energía más consumida post Tratado de París</a:t>
            </a:r>
            <a:r>
              <a:rPr lang="es" sz="1500">
                <a:solidFill>
                  <a:schemeClr val="lt1"/>
                </a:solidFill>
              </a:rPr>
              <a:t>.</a:t>
            </a:r>
            <a:endParaRPr sz="15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96750" y="224075"/>
            <a:ext cx="9013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regresión polinomial - </a:t>
            </a:r>
            <a:r>
              <a:rPr lang="es" sz="2133"/>
              <a:t>Predicción de energía consumida (TWh)</a:t>
            </a:r>
            <a:endParaRPr sz="2133"/>
          </a:p>
        </p:txBody>
      </p:sp>
      <p:sp>
        <p:nvSpPr>
          <p:cNvPr id="211" name="Google Shape;211;p30"/>
          <p:cNvSpPr txBox="1"/>
          <p:nvPr/>
        </p:nvSpPr>
        <p:spPr>
          <a:xfrm>
            <a:off x="478750" y="2700225"/>
            <a:ext cx="3000000" cy="153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s" sz="1300">
                <a:solidFill>
                  <a:srgbClr val="F3F3F3"/>
                </a:solidFill>
              </a:rPr>
              <a:t>Entradas y Salidas</a:t>
            </a:r>
            <a:endParaRPr b="1" i="1" sz="1300">
              <a:solidFill>
                <a:srgbClr val="F3F3F3"/>
              </a:solidFill>
            </a:endParaRPr>
          </a:p>
          <a:p>
            <a:pPr indent="0" lvl="0" marL="0" rtl="0" algn="l">
              <a:lnSpc>
                <a:spcPct val="115000"/>
              </a:lnSpc>
              <a:spcBef>
                <a:spcPts val="1200"/>
              </a:spcBef>
              <a:spcAft>
                <a:spcPts val="0"/>
              </a:spcAft>
              <a:buNone/>
            </a:pPr>
            <a:r>
              <a:rPr b="1" lang="es" sz="1300">
                <a:solidFill>
                  <a:srgbClr val="A4C2F4"/>
                </a:solidFill>
              </a:rPr>
              <a:t>inputs</a:t>
            </a:r>
            <a:r>
              <a:rPr b="1" lang="es" sz="1300">
                <a:solidFill>
                  <a:srgbClr val="4A86E8"/>
                </a:solidFill>
              </a:rPr>
              <a:t>:</a:t>
            </a:r>
            <a:r>
              <a:rPr b="1" lang="es" sz="1300">
                <a:solidFill>
                  <a:srgbClr val="F3F3F3"/>
                </a:solidFill>
              </a:rPr>
              <a:t> year</a:t>
            </a:r>
            <a:endParaRPr sz="1300">
              <a:solidFill>
                <a:srgbClr val="F3F3F3"/>
              </a:solidFill>
            </a:endParaRPr>
          </a:p>
          <a:p>
            <a:pPr indent="0" lvl="0" marL="0" rtl="0" algn="l">
              <a:lnSpc>
                <a:spcPct val="115000"/>
              </a:lnSpc>
              <a:spcBef>
                <a:spcPts val="1200"/>
              </a:spcBef>
              <a:spcAft>
                <a:spcPts val="0"/>
              </a:spcAft>
              <a:buNone/>
            </a:pPr>
            <a:r>
              <a:rPr b="1" lang="es" sz="1300">
                <a:solidFill>
                  <a:srgbClr val="A4C2F4"/>
                </a:solidFill>
              </a:rPr>
              <a:t>output</a:t>
            </a:r>
            <a:r>
              <a:rPr b="1" lang="es" sz="1300">
                <a:solidFill>
                  <a:srgbClr val="4A86E8"/>
                </a:solidFill>
              </a:rPr>
              <a:t>:</a:t>
            </a:r>
            <a:r>
              <a:rPr b="1" lang="es" sz="1300">
                <a:solidFill>
                  <a:srgbClr val="F3F3F3"/>
                </a:solidFill>
              </a:rPr>
              <a:t> </a:t>
            </a:r>
            <a:r>
              <a:rPr b="1" lang="es" sz="1300">
                <a:solidFill>
                  <a:srgbClr val="F3F3F3"/>
                </a:solidFill>
              </a:rPr>
              <a:t>energyConsumption</a:t>
            </a:r>
            <a:r>
              <a:rPr lang="es" sz="1300">
                <a:solidFill>
                  <a:srgbClr val="F3F3F3"/>
                </a:solidFill>
              </a:rPr>
              <a:t>(TWh)</a:t>
            </a:r>
            <a:endParaRPr sz="1300">
              <a:solidFill>
                <a:srgbClr val="F3F3F3"/>
              </a:solidFill>
            </a:endParaRPr>
          </a:p>
          <a:p>
            <a:pPr indent="0" lvl="0" marL="0" rtl="0" algn="l">
              <a:lnSpc>
                <a:spcPct val="115000"/>
              </a:lnSpc>
              <a:spcBef>
                <a:spcPts val="1200"/>
              </a:spcBef>
              <a:spcAft>
                <a:spcPts val="1200"/>
              </a:spcAft>
              <a:buNone/>
            </a:pPr>
            <a:r>
              <a:rPr b="1" lang="es" sz="1300">
                <a:solidFill>
                  <a:srgbClr val="A4C2F4"/>
                </a:solidFill>
              </a:rPr>
              <a:t>degree</a:t>
            </a:r>
            <a:r>
              <a:rPr b="1" lang="es" sz="1300">
                <a:solidFill>
                  <a:srgbClr val="4A86E8"/>
                </a:solidFill>
              </a:rPr>
              <a:t>:</a:t>
            </a:r>
            <a:r>
              <a:rPr b="1" lang="es" sz="1300">
                <a:solidFill>
                  <a:srgbClr val="F3F3F3"/>
                </a:solidFill>
              </a:rPr>
              <a:t> 3</a:t>
            </a:r>
            <a:endParaRPr sz="1300">
              <a:solidFill>
                <a:srgbClr val="F3F3F3"/>
              </a:solidFill>
            </a:endParaRPr>
          </a:p>
        </p:txBody>
      </p:sp>
      <p:cxnSp>
        <p:nvCxnSpPr>
          <p:cNvPr id="212" name="Google Shape;212;p30"/>
          <p:cNvCxnSpPr/>
          <p:nvPr/>
        </p:nvCxnSpPr>
        <p:spPr>
          <a:xfrm flipH="1">
            <a:off x="4554300" y="796775"/>
            <a:ext cx="17700" cy="4039800"/>
          </a:xfrm>
          <a:prstGeom prst="straightConnector1">
            <a:avLst/>
          </a:prstGeom>
          <a:noFill/>
          <a:ln cap="flat" cmpd="sng" w="9525">
            <a:solidFill>
              <a:schemeClr val="dk1"/>
            </a:solidFill>
            <a:prstDash val="solid"/>
            <a:round/>
            <a:headEnd len="med" w="med" type="none"/>
            <a:tailEnd len="med" w="med" type="none"/>
          </a:ln>
        </p:spPr>
      </p:cxnSp>
      <p:sp>
        <p:nvSpPr>
          <p:cNvPr id="213" name="Google Shape;213;p30"/>
          <p:cNvSpPr txBox="1"/>
          <p:nvPr/>
        </p:nvSpPr>
        <p:spPr>
          <a:xfrm>
            <a:off x="4964450" y="2700225"/>
            <a:ext cx="3000000" cy="153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s" sz="1300">
                <a:solidFill>
                  <a:srgbClr val="F3F3F3"/>
                </a:solidFill>
              </a:rPr>
              <a:t>Entradas y Salidas</a:t>
            </a:r>
            <a:endParaRPr b="1" i="1" sz="1300">
              <a:solidFill>
                <a:srgbClr val="F3F3F3"/>
              </a:solidFill>
            </a:endParaRPr>
          </a:p>
          <a:p>
            <a:pPr indent="0" lvl="0" marL="0" rtl="0" algn="l">
              <a:lnSpc>
                <a:spcPct val="115000"/>
              </a:lnSpc>
              <a:spcBef>
                <a:spcPts val="1200"/>
              </a:spcBef>
              <a:spcAft>
                <a:spcPts val="0"/>
              </a:spcAft>
              <a:buNone/>
            </a:pPr>
            <a:r>
              <a:rPr b="1" lang="es" sz="1300">
                <a:solidFill>
                  <a:srgbClr val="9FC5E8"/>
                </a:solidFill>
              </a:rPr>
              <a:t>inputs</a:t>
            </a:r>
            <a:r>
              <a:rPr b="1" lang="es" sz="1300">
                <a:solidFill>
                  <a:srgbClr val="4A86E8"/>
                </a:solidFill>
              </a:rPr>
              <a:t>:</a:t>
            </a:r>
            <a:r>
              <a:rPr b="1" lang="es" sz="1300">
                <a:solidFill>
                  <a:srgbClr val="F3F3F3"/>
                </a:solidFill>
              </a:rPr>
              <a:t> Population, gdp($)</a:t>
            </a:r>
            <a:endParaRPr sz="1300">
              <a:solidFill>
                <a:srgbClr val="F3F3F3"/>
              </a:solidFill>
            </a:endParaRPr>
          </a:p>
          <a:p>
            <a:pPr indent="0" lvl="0" marL="0" rtl="0" algn="l">
              <a:lnSpc>
                <a:spcPct val="115000"/>
              </a:lnSpc>
              <a:spcBef>
                <a:spcPts val="1200"/>
              </a:spcBef>
              <a:spcAft>
                <a:spcPts val="0"/>
              </a:spcAft>
              <a:buNone/>
            </a:pPr>
            <a:r>
              <a:rPr b="1" lang="es" sz="1300">
                <a:solidFill>
                  <a:srgbClr val="A4C2F4"/>
                </a:solidFill>
              </a:rPr>
              <a:t>output</a:t>
            </a:r>
            <a:r>
              <a:rPr b="1" lang="es" sz="1300">
                <a:solidFill>
                  <a:srgbClr val="4A86E8"/>
                </a:solidFill>
              </a:rPr>
              <a:t>:</a:t>
            </a:r>
            <a:r>
              <a:rPr b="1" lang="es" sz="1300">
                <a:solidFill>
                  <a:srgbClr val="F3F3F3"/>
                </a:solidFill>
              </a:rPr>
              <a:t> energyConsumption</a:t>
            </a:r>
            <a:r>
              <a:rPr lang="es" sz="1300">
                <a:solidFill>
                  <a:srgbClr val="F3F3F3"/>
                </a:solidFill>
              </a:rPr>
              <a:t>(TWh)</a:t>
            </a:r>
            <a:endParaRPr sz="1300">
              <a:solidFill>
                <a:srgbClr val="F3F3F3"/>
              </a:solidFill>
            </a:endParaRPr>
          </a:p>
          <a:p>
            <a:pPr indent="0" lvl="0" marL="0" rtl="0" algn="l">
              <a:lnSpc>
                <a:spcPct val="115000"/>
              </a:lnSpc>
              <a:spcBef>
                <a:spcPts val="1200"/>
              </a:spcBef>
              <a:spcAft>
                <a:spcPts val="1200"/>
              </a:spcAft>
              <a:buNone/>
            </a:pPr>
            <a:r>
              <a:rPr b="1" lang="es" sz="1300">
                <a:solidFill>
                  <a:srgbClr val="A4C2F4"/>
                </a:solidFill>
              </a:rPr>
              <a:t>degree</a:t>
            </a:r>
            <a:r>
              <a:rPr b="1" lang="es" sz="1300">
                <a:solidFill>
                  <a:srgbClr val="4A86E8"/>
                </a:solidFill>
              </a:rPr>
              <a:t>:</a:t>
            </a:r>
            <a:r>
              <a:rPr b="1" lang="es" sz="1300">
                <a:solidFill>
                  <a:srgbClr val="F3F3F3"/>
                </a:solidFill>
              </a:rPr>
              <a:t> 3</a:t>
            </a:r>
            <a:endParaRPr sz="1300">
              <a:solidFill>
                <a:srgbClr val="F3F3F3"/>
              </a:solidFill>
            </a:endParaRPr>
          </a:p>
        </p:txBody>
      </p:sp>
      <p:sp>
        <p:nvSpPr>
          <p:cNvPr id="214" name="Google Shape;214;p30"/>
          <p:cNvSpPr txBox="1"/>
          <p:nvPr/>
        </p:nvSpPr>
        <p:spPr>
          <a:xfrm>
            <a:off x="4912500" y="1622788"/>
            <a:ext cx="39198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i="1" lang="es" sz="1500">
                <a:solidFill>
                  <a:srgbClr val="F3F3F3"/>
                </a:solidFill>
              </a:rPr>
              <a:t>y = a</a:t>
            </a:r>
            <a:r>
              <a:rPr b="1" baseline="-25000" i="1" lang="es" sz="1500">
                <a:solidFill>
                  <a:srgbClr val="F3F3F3"/>
                </a:solidFill>
              </a:rPr>
              <a:t>1</a:t>
            </a:r>
            <a:r>
              <a:rPr b="1" i="1" lang="es" sz="1500">
                <a:solidFill>
                  <a:srgbClr val="F3F3F3"/>
                </a:solidFill>
              </a:rPr>
              <a:t>x</a:t>
            </a:r>
            <a:r>
              <a:rPr b="1" baseline="-25000" i="1" lang="es" sz="1500">
                <a:solidFill>
                  <a:srgbClr val="F3F3F3"/>
                </a:solidFill>
              </a:rPr>
              <a:t>1</a:t>
            </a:r>
            <a:r>
              <a:rPr b="1" i="1" lang="es" sz="1500">
                <a:solidFill>
                  <a:srgbClr val="F3F3F3"/>
                </a:solidFill>
              </a:rPr>
              <a:t> + a</a:t>
            </a:r>
            <a:r>
              <a:rPr b="1" baseline="-25000" i="1" lang="es" sz="1500">
                <a:solidFill>
                  <a:srgbClr val="F3F3F3"/>
                </a:solidFill>
              </a:rPr>
              <a:t>2</a:t>
            </a:r>
            <a:r>
              <a:rPr b="1" i="1" lang="es" sz="1500">
                <a:solidFill>
                  <a:srgbClr val="F3F3F3"/>
                </a:solidFill>
              </a:rPr>
              <a:t>x</a:t>
            </a:r>
            <a:r>
              <a:rPr b="1" baseline="-25000" i="1" lang="es" sz="1500">
                <a:solidFill>
                  <a:srgbClr val="F3F3F3"/>
                </a:solidFill>
              </a:rPr>
              <a:t>1</a:t>
            </a:r>
            <a:r>
              <a:rPr b="1" baseline="30000" i="1" lang="es" sz="1500">
                <a:solidFill>
                  <a:srgbClr val="F3F3F3"/>
                </a:solidFill>
              </a:rPr>
              <a:t>2</a:t>
            </a:r>
            <a:r>
              <a:rPr b="1" i="1" lang="es" sz="1500">
                <a:solidFill>
                  <a:srgbClr val="F3F3F3"/>
                </a:solidFill>
              </a:rPr>
              <a:t> + </a:t>
            </a:r>
            <a:r>
              <a:rPr b="1" i="1" lang="es" sz="1500">
                <a:solidFill>
                  <a:srgbClr val="F3F3F3"/>
                </a:solidFill>
              </a:rPr>
              <a:t>a</a:t>
            </a:r>
            <a:r>
              <a:rPr b="1" baseline="-25000" i="1" lang="es" sz="1500">
                <a:solidFill>
                  <a:srgbClr val="F3F3F3"/>
                </a:solidFill>
              </a:rPr>
              <a:t>3</a:t>
            </a:r>
            <a:r>
              <a:rPr b="1" i="1" lang="es" sz="1500">
                <a:solidFill>
                  <a:srgbClr val="F3F3F3"/>
                </a:solidFill>
              </a:rPr>
              <a:t>x</a:t>
            </a:r>
            <a:r>
              <a:rPr b="1" baseline="-25000" i="1" lang="es" sz="1500">
                <a:solidFill>
                  <a:srgbClr val="F3F3F3"/>
                </a:solidFill>
              </a:rPr>
              <a:t>2</a:t>
            </a:r>
            <a:r>
              <a:rPr b="1" i="1" lang="es" sz="1500">
                <a:solidFill>
                  <a:srgbClr val="F3F3F3"/>
                </a:solidFill>
              </a:rPr>
              <a:t> + a</a:t>
            </a:r>
            <a:r>
              <a:rPr b="1" baseline="-25000" i="1" lang="es" sz="1500">
                <a:solidFill>
                  <a:srgbClr val="F3F3F3"/>
                </a:solidFill>
              </a:rPr>
              <a:t>4</a:t>
            </a:r>
            <a:r>
              <a:rPr b="1" i="1" lang="es" sz="1500">
                <a:solidFill>
                  <a:srgbClr val="F3F3F3"/>
                </a:solidFill>
              </a:rPr>
              <a:t>x</a:t>
            </a:r>
            <a:r>
              <a:rPr b="1" baseline="-25000" i="1" lang="es" sz="1500">
                <a:solidFill>
                  <a:srgbClr val="F3F3F3"/>
                </a:solidFill>
              </a:rPr>
              <a:t>2</a:t>
            </a:r>
            <a:r>
              <a:rPr b="1" baseline="30000" i="1" lang="es" sz="1500">
                <a:solidFill>
                  <a:srgbClr val="F3F3F3"/>
                </a:solidFill>
              </a:rPr>
              <a:t>2</a:t>
            </a:r>
            <a:r>
              <a:rPr b="1" i="1" lang="es" sz="1500">
                <a:solidFill>
                  <a:srgbClr val="F3F3F3"/>
                </a:solidFill>
              </a:rPr>
              <a:t> +  a</a:t>
            </a:r>
            <a:r>
              <a:rPr b="1" baseline="-25000" i="1" lang="es" sz="1500">
                <a:solidFill>
                  <a:srgbClr val="F3F3F3"/>
                </a:solidFill>
              </a:rPr>
              <a:t>5</a:t>
            </a:r>
            <a:r>
              <a:rPr b="1" i="1" lang="es" sz="1500">
                <a:solidFill>
                  <a:srgbClr val="F3F3F3"/>
                </a:solidFill>
              </a:rPr>
              <a:t>x</a:t>
            </a:r>
            <a:r>
              <a:rPr b="1" baseline="-25000" i="1" lang="es" sz="1500">
                <a:solidFill>
                  <a:srgbClr val="F3F3F3"/>
                </a:solidFill>
              </a:rPr>
              <a:t>1</a:t>
            </a:r>
            <a:r>
              <a:rPr b="1" i="1" lang="es" sz="1500">
                <a:solidFill>
                  <a:srgbClr val="F3F3F3"/>
                </a:solidFill>
              </a:rPr>
              <a:t>x</a:t>
            </a:r>
            <a:r>
              <a:rPr b="1" baseline="-25000" i="1" lang="es" sz="1500">
                <a:solidFill>
                  <a:srgbClr val="F3F3F3"/>
                </a:solidFill>
              </a:rPr>
              <a:t>2</a:t>
            </a:r>
            <a:r>
              <a:rPr b="1" i="1" lang="es" sz="1500">
                <a:solidFill>
                  <a:srgbClr val="F3F3F3"/>
                </a:solidFill>
              </a:rPr>
              <a:t> + b</a:t>
            </a:r>
            <a:endParaRPr b="1" i="1" sz="1500">
              <a:solidFill>
                <a:srgbClr val="F3F3F3"/>
              </a:solidFill>
            </a:endParaRPr>
          </a:p>
        </p:txBody>
      </p:sp>
      <p:sp>
        <p:nvSpPr>
          <p:cNvPr id="215" name="Google Shape;215;p30"/>
          <p:cNvSpPr txBox="1"/>
          <p:nvPr/>
        </p:nvSpPr>
        <p:spPr>
          <a:xfrm>
            <a:off x="1204300" y="1627125"/>
            <a:ext cx="25446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i="1" lang="es" sz="1500">
                <a:solidFill>
                  <a:srgbClr val="F3F3F3"/>
                </a:solidFill>
              </a:rPr>
              <a:t>y = a</a:t>
            </a:r>
            <a:r>
              <a:rPr b="1" baseline="-25000" i="1" lang="es" sz="1500">
                <a:solidFill>
                  <a:srgbClr val="F3F3F3"/>
                </a:solidFill>
              </a:rPr>
              <a:t>1</a:t>
            </a:r>
            <a:r>
              <a:rPr b="1" i="1" lang="es" sz="1500">
                <a:solidFill>
                  <a:srgbClr val="F3F3F3"/>
                </a:solidFill>
              </a:rPr>
              <a:t>x</a:t>
            </a:r>
            <a:r>
              <a:rPr b="1" baseline="-25000" i="1" lang="es" sz="1500">
                <a:solidFill>
                  <a:srgbClr val="F3F3F3"/>
                </a:solidFill>
              </a:rPr>
              <a:t>1</a:t>
            </a:r>
            <a:r>
              <a:rPr b="1" i="1" lang="es" sz="1500">
                <a:solidFill>
                  <a:srgbClr val="F3F3F3"/>
                </a:solidFill>
              </a:rPr>
              <a:t> + a</a:t>
            </a:r>
            <a:r>
              <a:rPr b="1" baseline="-25000" i="1" lang="es" sz="1500">
                <a:solidFill>
                  <a:srgbClr val="F3F3F3"/>
                </a:solidFill>
              </a:rPr>
              <a:t>2</a:t>
            </a:r>
            <a:r>
              <a:rPr b="1" i="1" lang="es" sz="1500">
                <a:solidFill>
                  <a:srgbClr val="F3F3F3"/>
                </a:solidFill>
              </a:rPr>
              <a:t>x</a:t>
            </a:r>
            <a:r>
              <a:rPr b="1" baseline="-25000" i="1" lang="es" sz="1500">
                <a:solidFill>
                  <a:srgbClr val="F3F3F3"/>
                </a:solidFill>
              </a:rPr>
              <a:t>1</a:t>
            </a:r>
            <a:r>
              <a:rPr b="1" baseline="30000" i="1" lang="es" sz="1500">
                <a:solidFill>
                  <a:srgbClr val="F3F3F3"/>
                </a:solidFill>
              </a:rPr>
              <a:t>2</a:t>
            </a:r>
            <a:r>
              <a:rPr b="1" i="1" lang="es" sz="1500">
                <a:solidFill>
                  <a:srgbClr val="F3F3F3"/>
                </a:solidFill>
              </a:rPr>
              <a:t> + a</a:t>
            </a:r>
            <a:r>
              <a:rPr b="1" baseline="-25000" i="1" lang="es" sz="1500">
                <a:solidFill>
                  <a:srgbClr val="F3F3F3"/>
                </a:solidFill>
              </a:rPr>
              <a:t>3</a:t>
            </a:r>
            <a:r>
              <a:rPr b="1" i="1" lang="es" sz="1500">
                <a:solidFill>
                  <a:srgbClr val="F3F3F3"/>
                </a:solidFill>
              </a:rPr>
              <a:t>x</a:t>
            </a:r>
            <a:r>
              <a:rPr b="1" baseline="-25000" i="1" lang="es" sz="1500">
                <a:solidFill>
                  <a:srgbClr val="F3F3F3"/>
                </a:solidFill>
              </a:rPr>
              <a:t>1</a:t>
            </a:r>
            <a:r>
              <a:rPr b="1" baseline="30000" i="1" lang="es" sz="1500">
                <a:solidFill>
                  <a:srgbClr val="F3F3F3"/>
                </a:solidFill>
              </a:rPr>
              <a:t>3</a:t>
            </a:r>
            <a:r>
              <a:rPr b="1" i="1" lang="es" sz="1500">
                <a:solidFill>
                  <a:srgbClr val="F3F3F3"/>
                </a:solidFill>
              </a:rPr>
              <a:t> + b</a:t>
            </a:r>
            <a:endParaRPr b="1" i="1" sz="1500">
              <a:solidFill>
                <a:srgbClr val="F3F3F3"/>
              </a:solidFill>
            </a:endParaRPr>
          </a:p>
        </p:txBody>
      </p:sp>
      <p:sp>
        <p:nvSpPr>
          <p:cNvPr id="216" name="Google Shape;216;p30"/>
          <p:cNvSpPr txBox="1"/>
          <p:nvPr>
            <p:ph type="title"/>
          </p:nvPr>
        </p:nvSpPr>
        <p:spPr>
          <a:xfrm>
            <a:off x="551300" y="2150850"/>
            <a:ext cx="1411800" cy="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1320">
                <a:solidFill>
                  <a:schemeClr val="lt1"/>
                </a:solidFill>
              </a:rPr>
              <a:t>1 input</a:t>
            </a:r>
            <a:endParaRPr sz="1320">
              <a:solidFill>
                <a:schemeClr val="lt1"/>
              </a:solidFill>
            </a:endParaRPr>
          </a:p>
        </p:txBody>
      </p:sp>
      <p:sp>
        <p:nvSpPr>
          <p:cNvPr id="217" name="Google Shape;217;p30"/>
          <p:cNvSpPr txBox="1"/>
          <p:nvPr>
            <p:ph type="title"/>
          </p:nvPr>
        </p:nvSpPr>
        <p:spPr>
          <a:xfrm>
            <a:off x="4988625" y="2113413"/>
            <a:ext cx="1411800" cy="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1320">
                <a:solidFill>
                  <a:schemeClr val="lt1"/>
                </a:solidFill>
              </a:rPr>
              <a:t>2 inputs</a:t>
            </a:r>
            <a:endParaRPr sz="1320">
              <a:solidFill>
                <a:schemeClr val="lt1"/>
              </a:solidFill>
            </a:endParaRPr>
          </a:p>
        </p:txBody>
      </p:sp>
      <p:sp>
        <p:nvSpPr>
          <p:cNvPr id="218" name="Google Shape;218;p30"/>
          <p:cNvSpPr txBox="1"/>
          <p:nvPr/>
        </p:nvSpPr>
        <p:spPr>
          <a:xfrm>
            <a:off x="583575" y="992350"/>
            <a:ext cx="3000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i="1" lang="es" sz="1300">
                <a:solidFill>
                  <a:srgbClr val="C9DAF8"/>
                </a:solidFill>
              </a:rPr>
              <a:t>Ejemplo de ecuación con grado 3</a:t>
            </a:r>
            <a:endParaRPr b="1" i="1">
              <a:solidFill>
                <a:srgbClr val="C9DAF8"/>
              </a:solidFill>
            </a:endParaRPr>
          </a:p>
        </p:txBody>
      </p:sp>
      <p:sp>
        <p:nvSpPr>
          <p:cNvPr id="219" name="Google Shape;219;p30"/>
          <p:cNvSpPr txBox="1"/>
          <p:nvPr/>
        </p:nvSpPr>
        <p:spPr>
          <a:xfrm>
            <a:off x="4912500" y="992350"/>
            <a:ext cx="3000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i="1" lang="es" sz="1300">
                <a:solidFill>
                  <a:srgbClr val="C9DAF8"/>
                </a:solidFill>
              </a:rPr>
              <a:t>Ejemplo de ecuación con grado 2</a:t>
            </a:r>
            <a:endParaRPr b="1" i="1" sz="1300">
              <a:solidFill>
                <a:srgbClr val="C9DAF8"/>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ph type="title"/>
          </p:nvPr>
        </p:nvSpPr>
        <p:spPr>
          <a:xfrm>
            <a:off x="311700" y="224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regresión polinomial - </a:t>
            </a:r>
            <a:r>
              <a:rPr lang="es" sz="2133"/>
              <a:t>Predicción de energía producida</a:t>
            </a:r>
            <a:endParaRPr sz="2133"/>
          </a:p>
        </p:txBody>
      </p:sp>
      <p:sp>
        <p:nvSpPr>
          <p:cNvPr id="225" name="Google Shape;225;p31"/>
          <p:cNvSpPr txBox="1"/>
          <p:nvPr>
            <p:ph type="title"/>
          </p:nvPr>
        </p:nvSpPr>
        <p:spPr>
          <a:xfrm>
            <a:off x="478750" y="951300"/>
            <a:ext cx="2562600" cy="7101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SzPct val="75000"/>
              <a:buNone/>
            </a:pPr>
            <a:r>
              <a:rPr b="1" lang="es" sz="1320"/>
              <a:t>país </a:t>
            </a:r>
            <a:r>
              <a:rPr lang="es" sz="1320"/>
              <a:t>= Estados Unidos</a:t>
            </a:r>
            <a:endParaRPr sz="1320"/>
          </a:p>
          <a:p>
            <a:pPr indent="0" lvl="0" marL="0" rtl="0" algn="l">
              <a:spcBef>
                <a:spcPts val="0"/>
              </a:spcBef>
              <a:spcAft>
                <a:spcPts val="0"/>
              </a:spcAft>
              <a:buSzPct val="75000"/>
              <a:buNone/>
            </a:pPr>
            <a:r>
              <a:rPr b="1" lang="es" sz="1320"/>
              <a:t>año_pred </a:t>
            </a:r>
            <a:r>
              <a:rPr lang="es" sz="1320"/>
              <a:t>= 2025</a:t>
            </a:r>
            <a:endParaRPr sz="1320"/>
          </a:p>
          <a:p>
            <a:pPr indent="0" lvl="0" marL="0" rtl="0" algn="l">
              <a:spcBef>
                <a:spcPts val="0"/>
              </a:spcBef>
              <a:spcAft>
                <a:spcPts val="0"/>
              </a:spcAft>
              <a:buSzPct val="75000"/>
              <a:buNone/>
            </a:pPr>
            <a:r>
              <a:rPr b="1" lang="es" sz="1320"/>
              <a:t>consumo_pred </a:t>
            </a:r>
            <a:r>
              <a:rPr lang="es" sz="1320"/>
              <a:t>= 25137.21 TWh</a:t>
            </a:r>
            <a:endParaRPr sz="1320"/>
          </a:p>
        </p:txBody>
      </p:sp>
      <p:cxnSp>
        <p:nvCxnSpPr>
          <p:cNvPr id="226" name="Google Shape;226;p31"/>
          <p:cNvCxnSpPr/>
          <p:nvPr/>
        </p:nvCxnSpPr>
        <p:spPr>
          <a:xfrm flipH="1">
            <a:off x="4554300" y="796775"/>
            <a:ext cx="17700" cy="4039800"/>
          </a:xfrm>
          <a:prstGeom prst="straightConnector1">
            <a:avLst/>
          </a:prstGeom>
          <a:noFill/>
          <a:ln cap="flat" cmpd="sng" w="9525">
            <a:solidFill>
              <a:schemeClr val="dk1"/>
            </a:solidFill>
            <a:prstDash val="solid"/>
            <a:round/>
            <a:headEnd len="med" w="med" type="none"/>
            <a:tailEnd len="med" w="med" type="none"/>
          </a:ln>
        </p:spPr>
      </p:cxnSp>
      <p:pic>
        <p:nvPicPr>
          <p:cNvPr id="227" name="Google Shape;227;p31"/>
          <p:cNvPicPr preferRelativeResize="0"/>
          <p:nvPr/>
        </p:nvPicPr>
        <p:blipFill>
          <a:blip r:embed="rId3">
            <a:alphaModFix/>
          </a:blip>
          <a:stretch>
            <a:fillRect/>
          </a:stretch>
        </p:blipFill>
        <p:spPr>
          <a:xfrm>
            <a:off x="166850" y="1910188"/>
            <a:ext cx="4249501" cy="2525647"/>
          </a:xfrm>
          <a:prstGeom prst="rect">
            <a:avLst/>
          </a:prstGeom>
          <a:noFill/>
          <a:ln>
            <a:noFill/>
          </a:ln>
        </p:spPr>
      </p:pic>
      <p:sp>
        <p:nvSpPr>
          <p:cNvPr id="228" name="Google Shape;228;p31"/>
          <p:cNvSpPr txBox="1"/>
          <p:nvPr>
            <p:ph type="title"/>
          </p:nvPr>
        </p:nvSpPr>
        <p:spPr>
          <a:xfrm>
            <a:off x="5090050" y="951300"/>
            <a:ext cx="2562600" cy="7101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SzPct val="75000"/>
              <a:buNone/>
            </a:pPr>
            <a:r>
              <a:rPr b="1" lang="es" sz="1320"/>
              <a:t>país </a:t>
            </a:r>
            <a:r>
              <a:rPr lang="es" sz="1320"/>
              <a:t>= Estados Unidos</a:t>
            </a:r>
            <a:endParaRPr sz="1320"/>
          </a:p>
          <a:p>
            <a:pPr indent="0" lvl="0" marL="0" rtl="0" algn="l">
              <a:spcBef>
                <a:spcPts val="0"/>
              </a:spcBef>
              <a:spcAft>
                <a:spcPts val="0"/>
              </a:spcAft>
              <a:buSzPct val="75000"/>
              <a:buNone/>
            </a:pPr>
            <a:r>
              <a:rPr b="1" lang="es" sz="1320"/>
              <a:t>año_pred </a:t>
            </a:r>
            <a:r>
              <a:rPr lang="es" sz="1320"/>
              <a:t>= 2025</a:t>
            </a:r>
            <a:endParaRPr sz="1320"/>
          </a:p>
          <a:p>
            <a:pPr indent="0" lvl="0" marL="0" rtl="0" algn="l">
              <a:spcBef>
                <a:spcPts val="0"/>
              </a:spcBef>
              <a:spcAft>
                <a:spcPts val="0"/>
              </a:spcAft>
              <a:buSzPct val="75000"/>
              <a:buNone/>
            </a:pPr>
            <a:r>
              <a:rPr b="1" lang="es" sz="1320"/>
              <a:t>consumo_pred </a:t>
            </a:r>
            <a:r>
              <a:rPr lang="es" sz="1320"/>
              <a:t>= 31310.53 TWh</a:t>
            </a:r>
            <a:endParaRPr sz="1320"/>
          </a:p>
        </p:txBody>
      </p:sp>
      <p:pic>
        <p:nvPicPr>
          <p:cNvPr id="229" name="Google Shape;229;p31"/>
          <p:cNvPicPr preferRelativeResize="0"/>
          <p:nvPr/>
        </p:nvPicPr>
        <p:blipFill>
          <a:blip r:embed="rId4">
            <a:alphaModFix/>
          </a:blip>
          <a:stretch>
            <a:fillRect/>
          </a:stretch>
        </p:blipFill>
        <p:spPr>
          <a:xfrm>
            <a:off x="4756650" y="1886213"/>
            <a:ext cx="4267200" cy="257359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1124975" y="132575"/>
            <a:ext cx="6894051" cy="4596026"/>
          </a:xfrm>
          <a:prstGeom prst="rect">
            <a:avLst/>
          </a:prstGeom>
          <a:noFill/>
          <a:ln>
            <a:noFill/>
          </a:ln>
        </p:spPr>
      </p:pic>
      <p:sp>
        <p:nvSpPr>
          <p:cNvPr id="63" name="Google Shape;63;p14"/>
          <p:cNvSpPr txBox="1"/>
          <p:nvPr>
            <p:ph idx="4294967295" type="title"/>
          </p:nvPr>
        </p:nvSpPr>
        <p:spPr>
          <a:xfrm>
            <a:off x="311700" y="1266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2300"/>
              <a:t>Entendimiento de la situación actual</a:t>
            </a:r>
            <a:endParaRPr sz="2300"/>
          </a:p>
        </p:txBody>
      </p:sp>
      <p:sp>
        <p:nvSpPr>
          <p:cNvPr id="64" name="Google Shape;64;p14"/>
          <p:cNvSpPr txBox="1"/>
          <p:nvPr/>
        </p:nvSpPr>
        <p:spPr>
          <a:xfrm>
            <a:off x="402550" y="699350"/>
            <a:ext cx="8429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rPr>
              <a:t>De acuerdo a United </a:t>
            </a:r>
            <a:r>
              <a:rPr lang="es">
                <a:solidFill>
                  <a:schemeClr val="lt1"/>
                </a:solidFill>
              </a:rPr>
              <a:t>Hábitat</a:t>
            </a:r>
            <a:r>
              <a:rPr lang="es">
                <a:solidFill>
                  <a:schemeClr val="lt1"/>
                </a:solidFill>
              </a:rPr>
              <a:t>, la energía es la principal solución para el cambio climático y reducción de la emisión de gases de efecto invernadero como CO2.</a:t>
            </a:r>
            <a:endParaRPr>
              <a:solidFill>
                <a:schemeClr val="lt1"/>
              </a:solidFill>
            </a:endParaRPr>
          </a:p>
        </p:txBody>
      </p:sp>
      <p:pic>
        <p:nvPicPr>
          <p:cNvPr id="65" name="Google Shape;65;p14"/>
          <p:cNvPicPr preferRelativeResize="0"/>
          <p:nvPr/>
        </p:nvPicPr>
        <p:blipFill>
          <a:blip r:embed="rId4">
            <a:alphaModFix/>
          </a:blip>
          <a:stretch>
            <a:fillRect/>
          </a:stretch>
        </p:blipFill>
        <p:spPr>
          <a:xfrm>
            <a:off x="523875" y="1564788"/>
            <a:ext cx="8096250" cy="2371725"/>
          </a:xfrm>
          <a:prstGeom prst="rect">
            <a:avLst/>
          </a:prstGeom>
          <a:noFill/>
          <a:ln>
            <a:noFill/>
          </a:ln>
        </p:spPr>
      </p:pic>
      <p:sp>
        <p:nvSpPr>
          <p:cNvPr id="66" name="Google Shape;66;p14"/>
          <p:cNvSpPr txBox="1"/>
          <p:nvPr/>
        </p:nvSpPr>
        <p:spPr>
          <a:xfrm>
            <a:off x="626175" y="3936525"/>
            <a:ext cx="7022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rgbClr val="FFFFFF"/>
                </a:solidFill>
              </a:rPr>
              <a:t>Global CO2 emissions by sector and electricity generation by source (IEA, 2017)</a:t>
            </a:r>
            <a:endParaRPr sz="11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txBox="1"/>
          <p:nvPr>
            <p:ph type="title"/>
          </p:nvPr>
        </p:nvSpPr>
        <p:spPr>
          <a:xfrm>
            <a:off x="311700" y="224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regresión polinomial - </a:t>
            </a:r>
            <a:r>
              <a:rPr lang="es" sz="2133"/>
              <a:t>Predicción de energía producida</a:t>
            </a:r>
            <a:endParaRPr sz="2133"/>
          </a:p>
        </p:txBody>
      </p:sp>
      <p:sp>
        <p:nvSpPr>
          <p:cNvPr id="235" name="Google Shape;235;p32"/>
          <p:cNvSpPr txBox="1"/>
          <p:nvPr>
            <p:ph type="title"/>
          </p:nvPr>
        </p:nvSpPr>
        <p:spPr>
          <a:xfrm>
            <a:off x="478750" y="951300"/>
            <a:ext cx="2562600" cy="7101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SzPct val="75000"/>
              <a:buNone/>
            </a:pPr>
            <a:r>
              <a:rPr b="1" lang="es" sz="1320"/>
              <a:t>país </a:t>
            </a:r>
            <a:r>
              <a:rPr lang="es" sz="1320"/>
              <a:t>= China</a:t>
            </a:r>
            <a:endParaRPr sz="1320"/>
          </a:p>
          <a:p>
            <a:pPr indent="0" lvl="0" marL="0" rtl="0" algn="l">
              <a:spcBef>
                <a:spcPts val="0"/>
              </a:spcBef>
              <a:spcAft>
                <a:spcPts val="0"/>
              </a:spcAft>
              <a:buSzPct val="75000"/>
              <a:buNone/>
            </a:pPr>
            <a:r>
              <a:rPr b="1" lang="es" sz="1320"/>
              <a:t>año_pred </a:t>
            </a:r>
            <a:r>
              <a:rPr lang="es" sz="1320"/>
              <a:t>= 2025</a:t>
            </a:r>
            <a:endParaRPr sz="1320"/>
          </a:p>
          <a:p>
            <a:pPr indent="0" lvl="0" marL="0" rtl="0" algn="l">
              <a:spcBef>
                <a:spcPts val="0"/>
              </a:spcBef>
              <a:spcAft>
                <a:spcPts val="0"/>
              </a:spcAft>
              <a:buSzPct val="75000"/>
              <a:buNone/>
            </a:pPr>
            <a:r>
              <a:rPr b="1" lang="es" sz="1320"/>
              <a:t>consumo_pred </a:t>
            </a:r>
            <a:r>
              <a:rPr lang="es" sz="1320"/>
              <a:t>= 62680.43 TWh</a:t>
            </a:r>
            <a:endParaRPr sz="1320"/>
          </a:p>
        </p:txBody>
      </p:sp>
      <p:cxnSp>
        <p:nvCxnSpPr>
          <p:cNvPr id="236" name="Google Shape;236;p32"/>
          <p:cNvCxnSpPr/>
          <p:nvPr/>
        </p:nvCxnSpPr>
        <p:spPr>
          <a:xfrm flipH="1">
            <a:off x="4554300" y="796775"/>
            <a:ext cx="17700" cy="4039800"/>
          </a:xfrm>
          <a:prstGeom prst="straightConnector1">
            <a:avLst/>
          </a:prstGeom>
          <a:noFill/>
          <a:ln cap="flat" cmpd="sng" w="9525">
            <a:solidFill>
              <a:schemeClr val="dk1"/>
            </a:solidFill>
            <a:prstDash val="solid"/>
            <a:round/>
            <a:headEnd len="med" w="med" type="none"/>
            <a:tailEnd len="med" w="med" type="none"/>
          </a:ln>
        </p:spPr>
      </p:cxnSp>
      <p:sp>
        <p:nvSpPr>
          <p:cNvPr id="237" name="Google Shape;237;p32"/>
          <p:cNvSpPr txBox="1"/>
          <p:nvPr>
            <p:ph type="title"/>
          </p:nvPr>
        </p:nvSpPr>
        <p:spPr>
          <a:xfrm>
            <a:off x="5090050" y="951300"/>
            <a:ext cx="2562600" cy="7101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SzPct val="75000"/>
              <a:buNone/>
            </a:pPr>
            <a:r>
              <a:rPr b="1" lang="es" sz="1320"/>
              <a:t>país </a:t>
            </a:r>
            <a:r>
              <a:rPr lang="es" sz="1320"/>
              <a:t>= China</a:t>
            </a:r>
            <a:endParaRPr sz="1320"/>
          </a:p>
          <a:p>
            <a:pPr indent="0" lvl="0" marL="0" rtl="0" algn="l">
              <a:spcBef>
                <a:spcPts val="0"/>
              </a:spcBef>
              <a:spcAft>
                <a:spcPts val="0"/>
              </a:spcAft>
              <a:buSzPct val="75000"/>
              <a:buNone/>
            </a:pPr>
            <a:r>
              <a:rPr b="1" lang="es" sz="1320"/>
              <a:t>año_pred </a:t>
            </a:r>
            <a:r>
              <a:rPr lang="es" sz="1320"/>
              <a:t>= 2025</a:t>
            </a:r>
            <a:endParaRPr sz="1320"/>
          </a:p>
          <a:p>
            <a:pPr indent="0" lvl="0" marL="0" rtl="0" algn="l">
              <a:spcBef>
                <a:spcPts val="0"/>
              </a:spcBef>
              <a:spcAft>
                <a:spcPts val="0"/>
              </a:spcAft>
              <a:buSzPct val="75000"/>
              <a:buNone/>
            </a:pPr>
            <a:r>
              <a:rPr b="1" lang="es" sz="1320"/>
              <a:t>consumo_pred </a:t>
            </a:r>
            <a:r>
              <a:rPr lang="es" sz="1320"/>
              <a:t>= 45098.2 TWh</a:t>
            </a:r>
            <a:endParaRPr sz="1320"/>
          </a:p>
        </p:txBody>
      </p:sp>
      <p:pic>
        <p:nvPicPr>
          <p:cNvPr id="238" name="Google Shape;238;p32"/>
          <p:cNvPicPr preferRelativeResize="0"/>
          <p:nvPr/>
        </p:nvPicPr>
        <p:blipFill>
          <a:blip r:embed="rId3">
            <a:alphaModFix/>
          </a:blip>
          <a:stretch>
            <a:fillRect/>
          </a:stretch>
        </p:blipFill>
        <p:spPr>
          <a:xfrm>
            <a:off x="160450" y="1898738"/>
            <a:ext cx="4249498" cy="2548538"/>
          </a:xfrm>
          <a:prstGeom prst="rect">
            <a:avLst/>
          </a:prstGeom>
          <a:noFill/>
          <a:ln>
            <a:noFill/>
          </a:ln>
        </p:spPr>
      </p:pic>
      <p:pic>
        <p:nvPicPr>
          <p:cNvPr id="239" name="Google Shape;239;p32"/>
          <p:cNvPicPr preferRelativeResize="0"/>
          <p:nvPr/>
        </p:nvPicPr>
        <p:blipFill>
          <a:blip r:embed="rId4">
            <a:alphaModFix/>
          </a:blip>
          <a:stretch>
            <a:fillRect/>
          </a:stretch>
        </p:blipFill>
        <p:spPr>
          <a:xfrm>
            <a:off x="4716350" y="1914813"/>
            <a:ext cx="4267201" cy="251640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3"/>
          <p:cNvSpPr txBox="1"/>
          <p:nvPr>
            <p:ph type="title"/>
          </p:nvPr>
        </p:nvSpPr>
        <p:spPr>
          <a:xfrm>
            <a:off x="311700" y="224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regresión polinomial - </a:t>
            </a:r>
            <a:r>
              <a:rPr lang="es" sz="2133"/>
              <a:t>Predicción de emisiones de CO</a:t>
            </a:r>
            <a:r>
              <a:rPr baseline="-25000" lang="es" sz="2133"/>
              <a:t>2</a:t>
            </a:r>
            <a:endParaRPr baseline="-25000" sz="2133"/>
          </a:p>
        </p:txBody>
      </p:sp>
      <p:sp>
        <p:nvSpPr>
          <p:cNvPr id="245" name="Google Shape;245;p33"/>
          <p:cNvSpPr txBox="1"/>
          <p:nvPr/>
        </p:nvSpPr>
        <p:spPr>
          <a:xfrm>
            <a:off x="478750" y="2700225"/>
            <a:ext cx="3358800" cy="153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s" sz="1300">
                <a:solidFill>
                  <a:srgbClr val="F3F3F3"/>
                </a:solidFill>
              </a:rPr>
              <a:t>Entradas y Salidas</a:t>
            </a:r>
            <a:endParaRPr b="1" i="1" sz="1300">
              <a:solidFill>
                <a:srgbClr val="F3F3F3"/>
              </a:solidFill>
            </a:endParaRPr>
          </a:p>
          <a:p>
            <a:pPr indent="0" lvl="0" marL="0" rtl="0" algn="l">
              <a:lnSpc>
                <a:spcPct val="115000"/>
              </a:lnSpc>
              <a:spcBef>
                <a:spcPts val="1200"/>
              </a:spcBef>
              <a:spcAft>
                <a:spcPts val="0"/>
              </a:spcAft>
              <a:buNone/>
            </a:pPr>
            <a:r>
              <a:rPr b="1" lang="es" sz="1300">
                <a:solidFill>
                  <a:srgbClr val="9FC5E8"/>
                </a:solidFill>
              </a:rPr>
              <a:t>inputs</a:t>
            </a:r>
            <a:r>
              <a:rPr b="1" lang="es" sz="1300">
                <a:solidFill>
                  <a:srgbClr val="4A86E8"/>
                </a:solidFill>
              </a:rPr>
              <a:t>:</a:t>
            </a:r>
            <a:r>
              <a:rPr b="1" lang="es" sz="1300">
                <a:solidFill>
                  <a:srgbClr val="F3F3F3"/>
                </a:solidFill>
              </a:rPr>
              <a:t> year</a:t>
            </a:r>
            <a:endParaRPr sz="1300">
              <a:solidFill>
                <a:srgbClr val="F3F3F3"/>
              </a:solidFill>
            </a:endParaRPr>
          </a:p>
          <a:p>
            <a:pPr indent="0" lvl="0" marL="0" rtl="0" algn="l">
              <a:lnSpc>
                <a:spcPct val="115000"/>
              </a:lnSpc>
              <a:spcBef>
                <a:spcPts val="1200"/>
              </a:spcBef>
              <a:spcAft>
                <a:spcPts val="0"/>
              </a:spcAft>
              <a:buNone/>
            </a:pPr>
            <a:r>
              <a:rPr b="1" lang="es" sz="1300">
                <a:solidFill>
                  <a:srgbClr val="9FC5E8"/>
                </a:solidFill>
              </a:rPr>
              <a:t>output</a:t>
            </a:r>
            <a:r>
              <a:rPr b="1" lang="es" sz="1300">
                <a:solidFill>
                  <a:srgbClr val="4A86E8"/>
                </a:solidFill>
              </a:rPr>
              <a:t>:</a:t>
            </a:r>
            <a:r>
              <a:rPr b="1" lang="es" sz="1300">
                <a:solidFill>
                  <a:srgbClr val="F3F3F3"/>
                </a:solidFill>
              </a:rPr>
              <a:t> </a:t>
            </a:r>
            <a:r>
              <a:rPr b="1" lang="es" sz="1300">
                <a:solidFill>
                  <a:srgbClr val="F3F3F3"/>
                </a:solidFill>
              </a:rPr>
              <a:t>co2emissions</a:t>
            </a:r>
            <a:r>
              <a:rPr lang="es" sz="1300">
                <a:solidFill>
                  <a:srgbClr val="F3F3F3"/>
                </a:solidFill>
              </a:rPr>
              <a:t>(Tn CO</a:t>
            </a:r>
            <a:r>
              <a:rPr baseline="-25000" lang="es" sz="1300">
                <a:solidFill>
                  <a:srgbClr val="F3F3F3"/>
                </a:solidFill>
              </a:rPr>
              <a:t>2</a:t>
            </a:r>
            <a:r>
              <a:rPr lang="es" sz="1300">
                <a:solidFill>
                  <a:srgbClr val="F3F3F3"/>
                </a:solidFill>
              </a:rPr>
              <a:t>)</a:t>
            </a:r>
            <a:endParaRPr sz="1300">
              <a:solidFill>
                <a:srgbClr val="F3F3F3"/>
              </a:solidFill>
            </a:endParaRPr>
          </a:p>
          <a:p>
            <a:pPr indent="0" lvl="0" marL="0" rtl="0" algn="l">
              <a:lnSpc>
                <a:spcPct val="115000"/>
              </a:lnSpc>
              <a:spcBef>
                <a:spcPts val="1200"/>
              </a:spcBef>
              <a:spcAft>
                <a:spcPts val="1200"/>
              </a:spcAft>
              <a:buNone/>
            </a:pPr>
            <a:r>
              <a:rPr b="1" lang="es" sz="1300">
                <a:solidFill>
                  <a:srgbClr val="9FC5E8"/>
                </a:solidFill>
              </a:rPr>
              <a:t>degree</a:t>
            </a:r>
            <a:r>
              <a:rPr b="1" lang="es" sz="1300">
                <a:solidFill>
                  <a:srgbClr val="4A86E8"/>
                </a:solidFill>
              </a:rPr>
              <a:t>:</a:t>
            </a:r>
            <a:r>
              <a:rPr b="1" lang="es" sz="1300">
                <a:solidFill>
                  <a:srgbClr val="F3F3F3"/>
                </a:solidFill>
              </a:rPr>
              <a:t> 3</a:t>
            </a:r>
            <a:endParaRPr sz="1300">
              <a:solidFill>
                <a:srgbClr val="F3F3F3"/>
              </a:solidFill>
            </a:endParaRPr>
          </a:p>
        </p:txBody>
      </p:sp>
      <p:sp>
        <p:nvSpPr>
          <p:cNvPr id="246" name="Google Shape;246;p33"/>
          <p:cNvSpPr txBox="1"/>
          <p:nvPr>
            <p:ph type="title"/>
          </p:nvPr>
        </p:nvSpPr>
        <p:spPr>
          <a:xfrm>
            <a:off x="551300" y="2150850"/>
            <a:ext cx="1411800" cy="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1320">
                <a:solidFill>
                  <a:schemeClr val="lt1"/>
                </a:solidFill>
              </a:rPr>
              <a:t>1 input</a:t>
            </a:r>
            <a:endParaRPr sz="1320">
              <a:solidFill>
                <a:schemeClr val="lt1"/>
              </a:solidFill>
            </a:endParaRPr>
          </a:p>
        </p:txBody>
      </p:sp>
      <p:cxnSp>
        <p:nvCxnSpPr>
          <p:cNvPr id="247" name="Google Shape;247;p33"/>
          <p:cNvCxnSpPr/>
          <p:nvPr/>
        </p:nvCxnSpPr>
        <p:spPr>
          <a:xfrm flipH="1">
            <a:off x="4554300" y="796775"/>
            <a:ext cx="17700" cy="4039800"/>
          </a:xfrm>
          <a:prstGeom prst="straightConnector1">
            <a:avLst/>
          </a:prstGeom>
          <a:noFill/>
          <a:ln cap="flat" cmpd="sng" w="9525">
            <a:solidFill>
              <a:schemeClr val="dk1"/>
            </a:solidFill>
            <a:prstDash val="solid"/>
            <a:round/>
            <a:headEnd len="med" w="med" type="none"/>
            <a:tailEnd len="med" w="med" type="none"/>
          </a:ln>
        </p:spPr>
      </p:cxnSp>
      <p:sp>
        <p:nvSpPr>
          <p:cNvPr id="248" name="Google Shape;248;p33"/>
          <p:cNvSpPr txBox="1"/>
          <p:nvPr/>
        </p:nvSpPr>
        <p:spPr>
          <a:xfrm>
            <a:off x="4964450" y="2700225"/>
            <a:ext cx="3000000" cy="153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s" sz="1300">
                <a:solidFill>
                  <a:srgbClr val="F3F3F3"/>
                </a:solidFill>
              </a:rPr>
              <a:t>Entradas y Salidas</a:t>
            </a:r>
            <a:endParaRPr b="1" i="1" sz="1300">
              <a:solidFill>
                <a:srgbClr val="F3F3F3"/>
              </a:solidFill>
            </a:endParaRPr>
          </a:p>
          <a:p>
            <a:pPr indent="0" lvl="0" marL="0" rtl="0" algn="l">
              <a:lnSpc>
                <a:spcPct val="115000"/>
              </a:lnSpc>
              <a:spcBef>
                <a:spcPts val="1200"/>
              </a:spcBef>
              <a:spcAft>
                <a:spcPts val="0"/>
              </a:spcAft>
              <a:buNone/>
            </a:pPr>
            <a:r>
              <a:rPr b="1" lang="es" sz="1300">
                <a:solidFill>
                  <a:srgbClr val="9FC5E8"/>
                </a:solidFill>
              </a:rPr>
              <a:t>inputs</a:t>
            </a:r>
            <a:r>
              <a:rPr b="1" lang="es" sz="1300">
                <a:solidFill>
                  <a:srgbClr val="4A86E8"/>
                </a:solidFill>
              </a:rPr>
              <a:t>:</a:t>
            </a:r>
            <a:r>
              <a:rPr b="1" lang="es" sz="1300">
                <a:solidFill>
                  <a:srgbClr val="F3F3F3"/>
                </a:solidFill>
              </a:rPr>
              <a:t> Population, gdp($)</a:t>
            </a:r>
            <a:endParaRPr sz="1300">
              <a:solidFill>
                <a:srgbClr val="F3F3F3"/>
              </a:solidFill>
            </a:endParaRPr>
          </a:p>
          <a:p>
            <a:pPr indent="0" lvl="0" marL="0" rtl="0" algn="l">
              <a:lnSpc>
                <a:spcPct val="115000"/>
              </a:lnSpc>
              <a:spcBef>
                <a:spcPts val="1200"/>
              </a:spcBef>
              <a:spcAft>
                <a:spcPts val="0"/>
              </a:spcAft>
              <a:buNone/>
            </a:pPr>
            <a:r>
              <a:rPr b="1" lang="es" sz="1300">
                <a:solidFill>
                  <a:srgbClr val="9FC5E8"/>
                </a:solidFill>
              </a:rPr>
              <a:t>output</a:t>
            </a:r>
            <a:r>
              <a:rPr b="1" lang="es" sz="1300">
                <a:solidFill>
                  <a:srgbClr val="4A86E8"/>
                </a:solidFill>
              </a:rPr>
              <a:t>:</a:t>
            </a:r>
            <a:r>
              <a:rPr b="1" lang="es" sz="1300">
                <a:solidFill>
                  <a:srgbClr val="F3F3F3"/>
                </a:solidFill>
              </a:rPr>
              <a:t> </a:t>
            </a:r>
            <a:r>
              <a:rPr b="1" lang="es" sz="1300">
                <a:solidFill>
                  <a:srgbClr val="F3F3F3"/>
                </a:solidFill>
              </a:rPr>
              <a:t>co2emissions </a:t>
            </a:r>
            <a:r>
              <a:rPr lang="es" sz="1300">
                <a:solidFill>
                  <a:srgbClr val="F3F3F3"/>
                </a:solidFill>
              </a:rPr>
              <a:t>(Tn CO</a:t>
            </a:r>
            <a:r>
              <a:rPr baseline="-25000" lang="es" sz="1300">
                <a:solidFill>
                  <a:srgbClr val="F3F3F3"/>
                </a:solidFill>
              </a:rPr>
              <a:t>2</a:t>
            </a:r>
            <a:r>
              <a:rPr lang="es" sz="1300">
                <a:solidFill>
                  <a:srgbClr val="F3F3F3"/>
                </a:solidFill>
              </a:rPr>
              <a:t>)</a:t>
            </a:r>
            <a:endParaRPr sz="1300">
              <a:solidFill>
                <a:srgbClr val="F3F3F3"/>
              </a:solidFill>
            </a:endParaRPr>
          </a:p>
          <a:p>
            <a:pPr indent="0" lvl="0" marL="0" rtl="0" algn="l">
              <a:lnSpc>
                <a:spcPct val="115000"/>
              </a:lnSpc>
              <a:spcBef>
                <a:spcPts val="1200"/>
              </a:spcBef>
              <a:spcAft>
                <a:spcPts val="1200"/>
              </a:spcAft>
              <a:buNone/>
            </a:pPr>
            <a:r>
              <a:rPr b="1" lang="es" sz="1300">
                <a:solidFill>
                  <a:srgbClr val="9FC5E8"/>
                </a:solidFill>
              </a:rPr>
              <a:t>degree</a:t>
            </a:r>
            <a:r>
              <a:rPr b="1" lang="es" sz="1300">
                <a:solidFill>
                  <a:srgbClr val="4A86E8"/>
                </a:solidFill>
              </a:rPr>
              <a:t>:</a:t>
            </a:r>
            <a:r>
              <a:rPr b="1" lang="es" sz="1300">
                <a:solidFill>
                  <a:srgbClr val="F3F3F3"/>
                </a:solidFill>
              </a:rPr>
              <a:t> 3</a:t>
            </a:r>
            <a:endParaRPr sz="1300">
              <a:solidFill>
                <a:srgbClr val="F3F3F3"/>
              </a:solidFill>
            </a:endParaRPr>
          </a:p>
        </p:txBody>
      </p:sp>
      <p:sp>
        <p:nvSpPr>
          <p:cNvPr id="249" name="Google Shape;249;p33"/>
          <p:cNvSpPr txBox="1"/>
          <p:nvPr>
            <p:ph type="title"/>
          </p:nvPr>
        </p:nvSpPr>
        <p:spPr>
          <a:xfrm>
            <a:off x="4988625" y="2113413"/>
            <a:ext cx="1411800" cy="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1320">
                <a:solidFill>
                  <a:schemeClr val="lt1"/>
                </a:solidFill>
              </a:rPr>
              <a:t>2 inputs</a:t>
            </a:r>
            <a:endParaRPr sz="1320">
              <a:solidFill>
                <a:schemeClr val="lt1"/>
              </a:solidFill>
            </a:endParaRPr>
          </a:p>
        </p:txBody>
      </p:sp>
      <p:sp>
        <p:nvSpPr>
          <p:cNvPr id="250" name="Google Shape;250;p33"/>
          <p:cNvSpPr txBox="1"/>
          <p:nvPr/>
        </p:nvSpPr>
        <p:spPr>
          <a:xfrm>
            <a:off x="4912500" y="1564950"/>
            <a:ext cx="39198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i="1" lang="es" sz="1500">
                <a:solidFill>
                  <a:srgbClr val="F3F3F3"/>
                </a:solidFill>
              </a:rPr>
              <a:t>y = a</a:t>
            </a:r>
            <a:r>
              <a:rPr b="1" baseline="-25000" i="1" lang="es" sz="1500">
                <a:solidFill>
                  <a:srgbClr val="F3F3F3"/>
                </a:solidFill>
              </a:rPr>
              <a:t>1</a:t>
            </a:r>
            <a:r>
              <a:rPr b="1" i="1" lang="es" sz="1500">
                <a:solidFill>
                  <a:srgbClr val="F3F3F3"/>
                </a:solidFill>
              </a:rPr>
              <a:t>x</a:t>
            </a:r>
            <a:r>
              <a:rPr b="1" baseline="-25000" i="1" lang="es" sz="1500">
                <a:solidFill>
                  <a:srgbClr val="F3F3F3"/>
                </a:solidFill>
              </a:rPr>
              <a:t>1</a:t>
            </a:r>
            <a:r>
              <a:rPr b="1" i="1" lang="es" sz="1500">
                <a:solidFill>
                  <a:srgbClr val="F3F3F3"/>
                </a:solidFill>
              </a:rPr>
              <a:t> + a</a:t>
            </a:r>
            <a:r>
              <a:rPr b="1" baseline="-25000" i="1" lang="es" sz="1500">
                <a:solidFill>
                  <a:srgbClr val="F3F3F3"/>
                </a:solidFill>
              </a:rPr>
              <a:t>2</a:t>
            </a:r>
            <a:r>
              <a:rPr b="1" i="1" lang="es" sz="1500">
                <a:solidFill>
                  <a:srgbClr val="F3F3F3"/>
                </a:solidFill>
              </a:rPr>
              <a:t>x</a:t>
            </a:r>
            <a:r>
              <a:rPr b="1" baseline="-25000" i="1" lang="es" sz="1500">
                <a:solidFill>
                  <a:srgbClr val="F3F3F3"/>
                </a:solidFill>
              </a:rPr>
              <a:t>1</a:t>
            </a:r>
            <a:r>
              <a:rPr b="1" baseline="30000" i="1" lang="es" sz="1500">
                <a:solidFill>
                  <a:srgbClr val="F3F3F3"/>
                </a:solidFill>
              </a:rPr>
              <a:t>2</a:t>
            </a:r>
            <a:r>
              <a:rPr b="1" i="1" lang="es" sz="1500">
                <a:solidFill>
                  <a:srgbClr val="F3F3F3"/>
                </a:solidFill>
              </a:rPr>
              <a:t> + a</a:t>
            </a:r>
            <a:r>
              <a:rPr b="1" baseline="-25000" i="1" lang="es" sz="1500">
                <a:solidFill>
                  <a:srgbClr val="F3F3F3"/>
                </a:solidFill>
              </a:rPr>
              <a:t>3</a:t>
            </a:r>
            <a:r>
              <a:rPr b="1" i="1" lang="es" sz="1500">
                <a:solidFill>
                  <a:srgbClr val="F3F3F3"/>
                </a:solidFill>
              </a:rPr>
              <a:t>x</a:t>
            </a:r>
            <a:r>
              <a:rPr b="1" baseline="-25000" i="1" lang="es" sz="1500">
                <a:solidFill>
                  <a:srgbClr val="F3F3F3"/>
                </a:solidFill>
              </a:rPr>
              <a:t>2</a:t>
            </a:r>
            <a:r>
              <a:rPr b="1" i="1" lang="es" sz="1500">
                <a:solidFill>
                  <a:srgbClr val="F3F3F3"/>
                </a:solidFill>
              </a:rPr>
              <a:t> + a</a:t>
            </a:r>
            <a:r>
              <a:rPr b="1" baseline="-25000" i="1" lang="es" sz="1500">
                <a:solidFill>
                  <a:srgbClr val="F3F3F3"/>
                </a:solidFill>
              </a:rPr>
              <a:t>4</a:t>
            </a:r>
            <a:r>
              <a:rPr b="1" i="1" lang="es" sz="1500">
                <a:solidFill>
                  <a:srgbClr val="F3F3F3"/>
                </a:solidFill>
              </a:rPr>
              <a:t>x</a:t>
            </a:r>
            <a:r>
              <a:rPr b="1" baseline="-25000" i="1" lang="es" sz="1500">
                <a:solidFill>
                  <a:srgbClr val="F3F3F3"/>
                </a:solidFill>
              </a:rPr>
              <a:t>2</a:t>
            </a:r>
            <a:r>
              <a:rPr b="1" baseline="30000" i="1" lang="es" sz="1500">
                <a:solidFill>
                  <a:srgbClr val="F3F3F3"/>
                </a:solidFill>
              </a:rPr>
              <a:t>2</a:t>
            </a:r>
            <a:r>
              <a:rPr b="1" i="1" lang="es" sz="1500">
                <a:solidFill>
                  <a:srgbClr val="F3F3F3"/>
                </a:solidFill>
              </a:rPr>
              <a:t> +  a</a:t>
            </a:r>
            <a:r>
              <a:rPr b="1" baseline="-25000" i="1" lang="es" sz="1500">
                <a:solidFill>
                  <a:srgbClr val="F3F3F3"/>
                </a:solidFill>
              </a:rPr>
              <a:t>5</a:t>
            </a:r>
            <a:r>
              <a:rPr b="1" i="1" lang="es" sz="1500">
                <a:solidFill>
                  <a:srgbClr val="F3F3F3"/>
                </a:solidFill>
              </a:rPr>
              <a:t>x</a:t>
            </a:r>
            <a:r>
              <a:rPr b="1" baseline="-25000" i="1" lang="es" sz="1500">
                <a:solidFill>
                  <a:srgbClr val="F3F3F3"/>
                </a:solidFill>
              </a:rPr>
              <a:t>1</a:t>
            </a:r>
            <a:r>
              <a:rPr b="1" i="1" lang="es" sz="1500">
                <a:solidFill>
                  <a:srgbClr val="F3F3F3"/>
                </a:solidFill>
              </a:rPr>
              <a:t>x</a:t>
            </a:r>
            <a:r>
              <a:rPr b="1" baseline="-25000" i="1" lang="es" sz="1500">
                <a:solidFill>
                  <a:srgbClr val="F3F3F3"/>
                </a:solidFill>
              </a:rPr>
              <a:t>2</a:t>
            </a:r>
            <a:r>
              <a:rPr b="1" i="1" lang="es" sz="1500">
                <a:solidFill>
                  <a:srgbClr val="F3F3F3"/>
                </a:solidFill>
              </a:rPr>
              <a:t> + b</a:t>
            </a:r>
            <a:endParaRPr b="1" i="1" sz="1500">
              <a:solidFill>
                <a:srgbClr val="F3F3F3"/>
              </a:solidFill>
            </a:endParaRPr>
          </a:p>
        </p:txBody>
      </p:sp>
      <p:sp>
        <p:nvSpPr>
          <p:cNvPr id="251" name="Google Shape;251;p33"/>
          <p:cNvSpPr txBox="1"/>
          <p:nvPr/>
        </p:nvSpPr>
        <p:spPr>
          <a:xfrm>
            <a:off x="1188175" y="1516550"/>
            <a:ext cx="25446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i="1" lang="es" sz="1500">
                <a:solidFill>
                  <a:srgbClr val="F3F3F3"/>
                </a:solidFill>
              </a:rPr>
              <a:t>y = a</a:t>
            </a:r>
            <a:r>
              <a:rPr b="1" baseline="-25000" i="1" lang="es" sz="1500">
                <a:solidFill>
                  <a:srgbClr val="F3F3F3"/>
                </a:solidFill>
              </a:rPr>
              <a:t>1</a:t>
            </a:r>
            <a:r>
              <a:rPr b="1" i="1" lang="es" sz="1500">
                <a:solidFill>
                  <a:srgbClr val="F3F3F3"/>
                </a:solidFill>
              </a:rPr>
              <a:t>x</a:t>
            </a:r>
            <a:r>
              <a:rPr b="1" baseline="-25000" i="1" lang="es" sz="1500">
                <a:solidFill>
                  <a:srgbClr val="F3F3F3"/>
                </a:solidFill>
              </a:rPr>
              <a:t>1</a:t>
            </a:r>
            <a:r>
              <a:rPr b="1" i="1" lang="es" sz="1500">
                <a:solidFill>
                  <a:srgbClr val="F3F3F3"/>
                </a:solidFill>
              </a:rPr>
              <a:t> + a</a:t>
            </a:r>
            <a:r>
              <a:rPr b="1" baseline="-25000" i="1" lang="es" sz="1500">
                <a:solidFill>
                  <a:srgbClr val="F3F3F3"/>
                </a:solidFill>
              </a:rPr>
              <a:t>2</a:t>
            </a:r>
            <a:r>
              <a:rPr b="1" i="1" lang="es" sz="1500">
                <a:solidFill>
                  <a:srgbClr val="F3F3F3"/>
                </a:solidFill>
              </a:rPr>
              <a:t>x</a:t>
            </a:r>
            <a:r>
              <a:rPr b="1" baseline="-25000" i="1" lang="es" sz="1500">
                <a:solidFill>
                  <a:srgbClr val="F3F3F3"/>
                </a:solidFill>
              </a:rPr>
              <a:t>1</a:t>
            </a:r>
            <a:r>
              <a:rPr b="1" baseline="30000" i="1" lang="es" sz="1500">
                <a:solidFill>
                  <a:srgbClr val="F3F3F3"/>
                </a:solidFill>
              </a:rPr>
              <a:t>2</a:t>
            </a:r>
            <a:r>
              <a:rPr b="1" i="1" lang="es" sz="1500">
                <a:solidFill>
                  <a:srgbClr val="F3F3F3"/>
                </a:solidFill>
              </a:rPr>
              <a:t> + a</a:t>
            </a:r>
            <a:r>
              <a:rPr b="1" baseline="-25000" i="1" lang="es" sz="1500">
                <a:solidFill>
                  <a:srgbClr val="F3F3F3"/>
                </a:solidFill>
              </a:rPr>
              <a:t>3</a:t>
            </a:r>
            <a:r>
              <a:rPr b="1" i="1" lang="es" sz="1500">
                <a:solidFill>
                  <a:srgbClr val="F3F3F3"/>
                </a:solidFill>
              </a:rPr>
              <a:t>x</a:t>
            </a:r>
            <a:r>
              <a:rPr b="1" baseline="-25000" i="1" lang="es" sz="1500">
                <a:solidFill>
                  <a:srgbClr val="F3F3F3"/>
                </a:solidFill>
              </a:rPr>
              <a:t>1</a:t>
            </a:r>
            <a:r>
              <a:rPr b="1" baseline="30000" i="1" lang="es" sz="1500">
                <a:solidFill>
                  <a:srgbClr val="F3F3F3"/>
                </a:solidFill>
              </a:rPr>
              <a:t>3</a:t>
            </a:r>
            <a:r>
              <a:rPr b="1" i="1" lang="es" sz="1500">
                <a:solidFill>
                  <a:srgbClr val="F3F3F3"/>
                </a:solidFill>
              </a:rPr>
              <a:t> + b</a:t>
            </a:r>
            <a:endParaRPr b="1" i="1" sz="1500">
              <a:solidFill>
                <a:srgbClr val="F3F3F3"/>
              </a:solidFill>
            </a:endParaRPr>
          </a:p>
        </p:txBody>
      </p:sp>
      <p:sp>
        <p:nvSpPr>
          <p:cNvPr id="252" name="Google Shape;252;p33"/>
          <p:cNvSpPr txBox="1"/>
          <p:nvPr/>
        </p:nvSpPr>
        <p:spPr>
          <a:xfrm>
            <a:off x="4912500" y="992350"/>
            <a:ext cx="3000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i="1" lang="es" sz="1300">
                <a:solidFill>
                  <a:srgbClr val="C9DAF8"/>
                </a:solidFill>
              </a:rPr>
              <a:t>Ejemplo de ecuación con grado 2</a:t>
            </a:r>
            <a:endParaRPr b="1" i="1" sz="1300">
              <a:solidFill>
                <a:srgbClr val="C9DAF8"/>
              </a:solidFill>
            </a:endParaRPr>
          </a:p>
        </p:txBody>
      </p:sp>
      <p:sp>
        <p:nvSpPr>
          <p:cNvPr id="253" name="Google Shape;253;p33"/>
          <p:cNvSpPr txBox="1"/>
          <p:nvPr/>
        </p:nvSpPr>
        <p:spPr>
          <a:xfrm>
            <a:off x="583575" y="992350"/>
            <a:ext cx="3000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i="1" lang="es" sz="1300">
                <a:solidFill>
                  <a:srgbClr val="C9DAF8"/>
                </a:solidFill>
              </a:rPr>
              <a:t>Ejemplo de ecuación con grado 3</a:t>
            </a:r>
            <a:endParaRPr b="1" i="1">
              <a:solidFill>
                <a:srgbClr val="C9DAF8"/>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311700" y="146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regresión polinomial -</a:t>
            </a:r>
            <a:r>
              <a:rPr lang="es"/>
              <a:t> </a:t>
            </a:r>
            <a:r>
              <a:rPr lang="es" sz="2133"/>
              <a:t>Predicción de emisiones de CO</a:t>
            </a:r>
            <a:r>
              <a:rPr baseline="-25000" lang="es" sz="2133"/>
              <a:t>2</a:t>
            </a:r>
            <a:endParaRPr sz="2133"/>
          </a:p>
        </p:txBody>
      </p:sp>
      <p:sp>
        <p:nvSpPr>
          <p:cNvPr id="259" name="Google Shape;259;p34"/>
          <p:cNvSpPr txBox="1"/>
          <p:nvPr>
            <p:ph type="title"/>
          </p:nvPr>
        </p:nvSpPr>
        <p:spPr>
          <a:xfrm>
            <a:off x="491725" y="874025"/>
            <a:ext cx="3221700" cy="7101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SzPct val="75000"/>
              <a:buNone/>
            </a:pPr>
            <a:r>
              <a:rPr b="1" lang="es" sz="1320"/>
              <a:t>país </a:t>
            </a:r>
            <a:r>
              <a:rPr lang="es" sz="1320"/>
              <a:t>= Estados Unidos</a:t>
            </a:r>
            <a:endParaRPr sz="1320"/>
          </a:p>
          <a:p>
            <a:pPr indent="0" lvl="0" marL="0" rtl="0" algn="l">
              <a:spcBef>
                <a:spcPts val="0"/>
              </a:spcBef>
              <a:spcAft>
                <a:spcPts val="0"/>
              </a:spcAft>
              <a:buSzPct val="75000"/>
              <a:buNone/>
            </a:pPr>
            <a:r>
              <a:rPr b="1" lang="es" sz="1320"/>
              <a:t>año_pred </a:t>
            </a:r>
            <a:r>
              <a:rPr lang="es" sz="1320"/>
              <a:t>= 2025</a:t>
            </a:r>
            <a:endParaRPr sz="1320"/>
          </a:p>
          <a:p>
            <a:pPr indent="0" lvl="0" marL="0" rtl="0" algn="l">
              <a:spcBef>
                <a:spcPts val="0"/>
              </a:spcBef>
              <a:spcAft>
                <a:spcPts val="0"/>
              </a:spcAft>
              <a:buSzPct val="75000"/>
              <a:buNone/>
            </a:pPr>
            <a:r>
              <a:rPr b="1" lang="es" sz="1320"/>
              <a:t>emisiones_pred </a:t>
            </a:r>
            <a:r>
              <a:rPr lang="es" sz="1320"/>
              <a:t>= </a:t>
            </a:r>
            <a:r>
              <a:rPr lang="es" sz="1320"/>
              <a:t>3268002895.6 </a:t>
            </a:r>
            <a:r>
              <a:rPr lang="es" sz="1320"/>
              <a:t>TnCO</a:t>
            </a:r>
            <a:r>
              <a:rPr baseline="-25000" lang="es" sz="1320"/>
              <a:t>2</a:t>
            </a:r>
            <a:endParaRPr baseline="-25000" sz="1320"/>
          </a:p>
        </p:txBody>
      </p:sp>
      <p:cxnSp>
        <p:nvCxnSpPr>
          <p:cNvPr id="260" name="Google Shape;260;p34"/>
          <p:cNvCxnSpPr/>
          <p:nvPr/>
        </p:nvCxnSpPr>
        <p:spPr>
          <a:xfrm flipH="1">
            <a:off x="4554300" y="796775"/>
            <a:ext cx="17700" cy="4039800"/>
          </a:xfrm>
          <a:prstGeom prst="straightConnector1">
            <a:avLst/>
          </a:prstGeom>
          <a:noFill/>
          <a:ln cap="flat" cmpd="sng" w="9525">
            <a:solidFill>
              <a:schemeClr val="dk1"/>
            </a:solidFill>
            <a:prstDash val="solid"/>
            <a:round/>
            <a:headEnd len="med" w="med" type="none"/>
            <a:tailEnd len="med" w="med" type="none"/>
          </a:ln>
        </p:spPr>
      </p:cxnSp>
      <p:sp>
        <p:nvSpPr>
          <p:cNvPr id="261" name="Google Shape;261;p34"/>
          <p:cNvSpPr txBox="1"/>
          <p:nvPr>
            <p:ph type="title"/>
          </p:nvPr>
        </p:nvSpPr>
        <p:spPr>
          <a:xfrm>
            <a:off x="5090050" y="796775"/>
            <a:ext cx="3435300" cy="8646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SzPct val="75000"/>
              <a:buNone/>
            </a:pPr>
            <a:r>
              <a:rPr b="1" lang="es" sz="1320"/>
              <a:t>país </a:t>
            </a:r>
            <a:r>
              <a:rPr lang="es" sz="1320"/>
              <a:t>= Estados Unidos</a:t>
            </a:r>
            <a:endParaRPr sz="1320"/>
          </a:p>
          <a:p>
            <a:pPr indent="0" lvl="0" marL="0" rtl="0" algn="l">
              <a:spcBef>
                <a:spcPts val="0"/>
              </a:spcBef>
              <a:spcAft>
                <a:spcPts val="0"/>
              </a:spcAft>
              <a:buSzPct val="75000"/>
              <a:buNone/>
            </a:pPr>
            <a:r>
              <a:rPr b="1" lang="es" sz="1320"/>
              <a:t>año_pred </a:t>
            </a:r>
            <a:r>
              <a:rPr lang="es" sz="1320"/>
              <a:t>= 2025</a:t>
            </a:r>
            <a:endParaRPr sz="1320"/>
          </a:p>
          <a:p>
            <a:pPr indent="0" lvl="0" marL="0" rtl="0" algn="l">
              <a:spcBef>
                <a:spcPts val="0"/>
              </a:spcBef>
              <a:spcAft>
                <a:spcPts val="0"/>
              </a:spcAft>
              <a:buSzPct val="75000"/>
              <a:buNone/>
            </a:pPr>
            <a:r>
              <a:rPr b="1" lang="es" sz="1320"/>
              <a:t>emisiones_pred</a:t>
            </a:r>
            <a:r>
              <a:rPr b="1" lang="es" sz="1320"/>
              <a:t> </a:t>
            </a:r>
            <a:r>
              <a:rPr lang="es" sz="1320"/>
              <a:t>= </a:t>
            </a:r>
            <a:r>
              <a:rPr lang="es" sz="1320"/>
              <a:t>= 5460607795.34 TnCO</a:t>
            </a:r>
            <a:r>
              <a:rPr baseline="-25000" lang="es" sz="1320"/>
              <a:t>2</a:t>
            </a:r>
            <a:endParaRPr baseline="-25000" sz="1320"/>
          </a:p>
          <a:p>
            <a:pPr indent="0" lvl="0" marL="0" rtl="0" algn="l">
              <a:spcBef>
                <a:spcPts val="0"/>
              </a:spcBef>
              <a:spcAft>
                <a:spcPts val="0"/>
              </a:spcAft>
              <a:buSzPct val="75000"/>
              <a:buNone/>
            </a:pPr>
            <a:r>
              <a:rPr b="1" lang="es" sz="1320"/>
              <a:t>grado </a:t>
            </a:r>
            <a:r>
              <a:rPr lang="es" sz="1320"/>
              <a:t>= 4</a:t>
            </a:r>
            <a:endParaRPr sz="1320"/>
          </a:p>
        </p:txBody>
      </p:sp>
      <p:pic>
        <p:nvPicPr>
          <p:cNvPr id="262" name="Google Shape;262;p34"/>
          <p:cNvPicPr preferRelativeResize="0"/>
          <p:nvPr/>
        </p:nvPicPr>
        <p:blipFill>
          <a:blip r:embed="rId3">
            <a:alphaModFix/>
          </a:blip>
          <a:stretch>
            <a:fillRect/>
          </a:stretch>
        </p:blipFill>
        <p:spPr>
          <a:xfrm>
            <a:off x="152400" y="1813800"/>
            <a:ext cx="4249500" cy="2618912"/>
          </a:xfrm>
          <a:prstGeom prst="rect">
            <a:avLst/>
          </a:prstGeom>
          <a:noFill/>
          <a:ln>
            <a:noFill/>
          </a:ln>
        </p:spPr>
      </p:pic>
      <p:pic>
        <p:nvPicPr>
          <p:cNvPr id="263" name="Google Shape;263;p34"/>
          <p:cNvPicPr preferRelativeResize="0"/>
          <p:nvPr/>
        </p:nvPicPr>
        <p:blipFill>
          <a:blip r:embed="rId4">
            <a:alphaModFix/>
          </a:blip>
          <a:stretch>
            <a:fillRect/>
          </a:stretch>
        </p:blipFill>
        <p:spPr>
          <a:xfrm>
            <a:off x="4724400" y="1813800"/>
            <a:ext cx="4267200" cy="265587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5"/>
          <p:cNvSpPr txBox="1"/>
          <p:nvPr>
            <p:ph type="title"/>
          </p:nvPr>
        </p:nvSpPr>
        <p:spPr>
          <a:xfrm>
            <a:off x="311700" y="224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regresión polinomial - </a:t>
            </a:r>
            <a:r>
              <a:rPr lang="es" sz="2133"/>
              <a:t>Predicción de emisiones de CO</a:t>
            </a:r>
            <a:r>
              <a:rPr baseline="-25000" lang="es" sz="2133"/>
              <a:t>2</a:t>
            </a:r>
            <a:endParaRPr sz="2133"/>
          </a:p>
        </p:txBody>
      </p:sp>
      <p:sp>
        <p:nvSpPr>
          <p:cNvPr id="269" name="Google Shape;269;p35"/>
          <p:cNvSpPr txBox="1"/>
          <p:nvPr>
            <p:ph type="title"/>
          </p:nvPr>
        </p:nvSpPr>
        <p:spPr>
          <a:xfrm>
            <a:off x="478750" y="951300"/>
            <a:ext cx="3221700" cy="7101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SzPct val="75000"/>
              <a:buNone/>
            </a:pPr>
            <a:r>
              <a:rPr b="1" lang="es" sz="1320"/>
              <a:t>país </a:t>
            </a:r>
            <a:r>
              <a:rPr lang="es" sz="1320"/>
              <a:t>= China</a:t>
            </a:r>
            <a:endParaRPr sz="1320"/>
          </a:p>
          <a:p>
            <a:pPr indent="0" lvl="0" marL="0" rtl="0" algn="l">
              <a:spcBef>
                <a:spcPts val="0"/>
              </a:spcBef>
              <a:spcAft>
                <a:spcPts val="0"/>
              </a:spcAft>
              <a:buSzPct val="75000"/>
              <a:buNone/>
            </a:pPr>
            <a:r>
              <a:rPr b="1" lang="es" sz="1320"/>
              <a:t>año_pred </a:t>
            </a:r>
            <a:r>
              <a:rPr lang="es" sz="1320"/>
              <a:t>= 2025</a:t>
            </a:r>
            <a:endParaRPr sz="1320"/>
          </a:p>
          <a:p>
            <a:pPr indent="0" lvl="0" marL="0" rtl="0" algn="l">
              <a:spcBef>
                <a:spcPts val="0"/>
              </a:spcBef>
              <a:spcAft>
                <a:spcPts val="0"/>
              </a:spcAft>
              <a:buSzPct val="75000"/>
              <a:buNone/>
            </a:pPr>
            <a:r>
              <a:rPr b="1" lang="es" sz="1320"/>
              <a:t>emisiones_pred </a:t>
            </a:r>
            <a:r>
              <a:rPr lang="es" sz="1320"/>
              <a:t>= </a:t>
            </a:r>
            <a:r>
              <a:rPr lang="es" sz="1320"/>
              <a:t>13913586454.5 </a:t>
            </a:r>
            <a:r>
              <a:rPr lang="es" sz="1320"/>
              <a:t>TnCO</a:t>
            </a:r>
            <a:r>
              <a:rPr baseline="-25000" lang="es" sz="1320"/>
              <a:t>2</a:t>
            </a:r>
            <a:endParaRPr baseline="-25000" sz="1320"/>
          </a:p>
        </p:txBody>
      </p:sp>
      <p:cxnSp>
        <p:nvCxnSpPr>
          <p:cNvPr id="270" name="Google Shape;270;p35"/>
          <p:cNvCxnSpPr/>
          <p:nvPr/>
        </p:nvCxnSpPr>
        <p:spPr>
          <a:xfrm flipH="1">
            <a:off x="4554300" y="796775"/>
            <a:ext cx="17700" cy="4039800"/>
          </a:xfrm>
          <a:prstGeom prst="straightConnector1">
            <a:avLst/>
          </a:prstGeom>
          <a:noFill/>
          <a:ln cap="flat" cmpd="sng" w="9525">
            <a:solidFill>
              <a:schemeClr val="dk1"/>
            </a:solidFill>
            <a:prstDash val="solid"/>
            <a:round/>
            <a:headEnd len="med" w="med" type="none"/>
            <a:tailEnd len="med" w="med" type="none"/>
          </a:ln>
        </p:spPr>
      </p:cxnSp>
      <p:sp>
        <p:nvSpPr>
          <p:cNvPr id="271" name="Google Shape;271;p35"/>
          <p:cNvSpPr txBox="1"/>
          <p:nvPr>
            <p:ph type="title"/>
          </p:nvPr>
        </p:nvSpPr>
        <p:spPr>
          <a:xfrm>
            <a:off x="5090050" y="951300"/>
            <a:ext cx="3479700" cy="7101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SzPct val="75000"/>
              <a:buNone/>
            </a:pPr>
            <a:r>
              <a:rPr b="1" lang="es" sz="1320"/>
              <a:t>país </a:t>
            </a:r>
            <a:r>
              <a:rPr lang="es" sz="1320"/>
              <a:t>= China</a:t>
            </a:r>
            <a:endParaRPr sz="1320"/>
          </a:p>
          <a:p>
            <a:pPr indent="0" lvl="0" marL="0" rtl="0" algn="l">
              <a:spcBef>
                <a:spcPts val="0"/>
              </a:spcBef>
              <a:spcAft>
                <a:spcPts val="0"/>
              </a:spcAft>
              <a:buSzPct val="75000"/>
              <a:buNone/>
            </a:pPr>
            <a:r>
              <a:rPr b="1" lang="es" sz="1320"/>
              <a:t>año_pred </a:t>
            </a:r>
            <a:r>
              <a:rPr lang="es" sz="1320"/>
              <a:t>= 2025</a:t>
            </a:r>
            <a:endParaRPr sz="1320"/>
          </a:p>
          <a:p>
            <a:pPr indent="0" lvl="0" marL="0" rtl="0" algn="l">
              <a:spcBef>
                <a:spcPts val="0"/>
              </a:spcBef>
              <a:spcAft>
                <a:spcPts val="0"/>
              </a:spcAft>
              <a:buSzPct val="75000"/>
              <a:buNone/>
            </a:pPr>
            <a:r>
              <a:rPr b="1" lang="es" sz="1320"/>
              <a:t>emisiones_pred </a:t>
            </a:r>
            <a:r>
              <a:rPr lang="es" sz="1320"/>
              <a:t>= = </a:t>
            </a:r>
            <a:r>
              <a:rPr lang="es" sz="1320"/>
              <a:t>10153432202.73</a:t>
            </a:r>
            <a:r>
              <a:rPr lang="es" sz="1320"/>
              <a:t> TnCO</a:t>
            </a:r>
            <a:r>
              <a:rPr baseline="-25000" lang="es" sz="1320"/>
              <a:t>2</a:t>
            </a:r>
            <a:endParaRPr baseline="-25000" sz="1320"/>
          </a:p>
          <a:p>
            <a:pPr indent="0" lvl="0" marL="0" rtl="0" algn="l">
              <a:spcBef>
                <a:spcPts val="0"/>
              </a:spcBef>
              <a:spcAft>
                <a:spcPts val="0"/>
              </a:spcAft>
              <a:buSzPct val="75000"/>
              <a:buNone/>
            </a:pPr>
            <a:r>
              <a:t/>
            </a:r>
            <a:endParaRPr sz="1320"/>
          </a:p>
        </p:txBody>
      </p:sp>
      <p:pic>
        <p:nvPicPr>
          <p:cNvPr id="272" name="Google Shape;272;p35"/>
          <p:cNvPicPr preferRelativeResize="0"/>
          <p:nvPr/>
        </p:nvPicPr>
        <p:blipFill>
          <a:blip r:embed="rId3">
            <a:alphaModFix/>
          </a:blip>
          <a:stretch>
            <a:fillRect/>
          </a:stretch>
        </p:blipFill>
        <p:spPr>
          <a:xfrm>
            <a:off x="152400" y="1813800"/>
            <a:ext cx="4249500" cy="2620914"/>
          </a:xfrm>
          <a:prstGeom prst="rect">
            <a:avLst/>
          </a:prstGeom>
          <a:noFill/>
          <a:ln>
            <a:noFill/>
          </a:ln>
        </p:spPr>
      </p:pic>
      <p:pic>
        <p:nvPicPr>
          <p:cNvPr id="273" name="Google Shape;273;p35"/>
          <p:cNvPicPr preferRelativeResize="0"/>
          <p:nvPr/>
        </p:nvPicPr>
        <p:blipFill>
          <a:blip r:embed="rId4">
            <a:alphaModFix/>
          </a:blip>
          <a:stretch>
            <a:fillRect/>
          </a:stretch>
        </p:blipFill>
        <p:spPr>
          <a:xfrm>
            <a:off x="4724400" y="1813800"/>
            <a:ext cx="4267201" cy="274187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ph type="title"/>
          </p:nvPr>
        </p:nvSpPr>
        <p:spPr>
          <a:xfrm>
            <a:off x="311700" y="224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serie temporal - </a:t>
            </a:r>
            <a:r>
              <a:rPr lang="es" sz="2133"/>
              <a:t>Librería Skforestcast</a:t>
            </a:r>
            <a:endParaRPr baseline="-25000" sz="2133"/>
          </a:p>
        </p:txBody>
      </p:sp>
      <p:sp>
        <p:nvSpPr>
          <p:cNvPr id="279" name="Google Shape;279;p36"/>
          <p:cNvSpPr txBox="1"/>
          <p:nvPr/>
        </p:nvSpPr>
        <p:spPr>
          <a:xfrm>
            <a:off x="530550" y="1434675"/>
            <a:ext cx="2910900" cy="153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s" sz="1300">
                <a:solidFill>
                  <a:srgbClr val="F3F3F3"/>
                </a:solidFill>
              </a:rPr>
              <a:t>Entradas y Salidas</a:t>
            </a:r>
            <a:endParaRPr b="1" i="1" sz="1300">
              <a:solidFill>
                <a:srgbClr val="F3F3F3"/>
              </a:solidFill>
            </a:endParaRPr>
          </a:p>
          <a:p>
            <a:pPr indent="0" lvl="0" marL="0" rtl="0" algn="l">
              <a:lnSpc>
                <a:spcPct val="115000"/>
              </a:lnSpc>
              <a:spcBef>
                <a:spcPts val="1200"/>
              </a:spcBef>
              <a:spcAft>
                <a:spcPts val="0"/>
              </a:spcAft>
              <a:buNone/>
            </a:pPr>
            <a:r>
              <a:rPr b="1" lang="es" sz="1300">
                <a:solidFill>
                  <a:srgbClr val="9FC5E8"/>
                </a:solidFill>
              </a:rPr>
              <a:t>inputs</a:t>
            </a:r>
            <a:r>
              <a:rPr b="1" lang="es" sz="1300">
                <a:solidFill>
                  <a:srgbClr val="4A86E8"/>
                </a:solidFill>
              </a:rPr>
              <a:t>:</a:t>
            </a:r>
            <a:r>
              <a:rPr b="1" lang="es" sz="1300">
                <a:solidFill>
                  <a:srgbClr val="F3F3F3"/>
                </a:solidFill>
              </a:rPr>
              <a:t> year</a:t>
            </a:r>
            <a:endParaRPr sz="1300">
              <a:solidFill>
                <a:srgbClr val="F3F3F3"/>
              </a:solidFill>
            </a:endParaRPr>
          </a:p>
          <a:p>
            <a:pPr indent="0" lvl="0" marL="0" rtl="0" algn="l">
              <a:lnSpc>
                <a:spcPct val="115000"/>
              </a:lnSpc>
              <a:spcBef>
                <a:spcPts val="1200"/>
              </a:spcBef>
              <a:spcAft>
                <a:spcPts val="0"/>
              </a:spcAft>
              <a:buNone/>
            </a:pPr>
            <a:r>
              <a:rPr b="1" lang="es" sz="1300">
                <a:solidFill>
                  <a:srgbClr val="9FC5E8"/>
                </a:solidFill>
              </a:rPr>
              <a:t>output</a:t>
            </a:r>
            <a:r>
              <a:rPr b="1" lang="es" sz="1300">
                <a:solidFill>
                  <a:srgbClr val="4A86E8"/>
                </a:solidFill>
              </a:rPr>
              <a:t>:</a:t>
            </a:r>
            <a:r>
              <a:rPr b="1" lang="es" sz="1300">
                <a:solidFill>
                  <a:srgbClr val="F3F3F3"/>
                </a:solidFill>
              </a:rPr>
              <a:t> </a:t>
            </a:r>
            <a:r>
              <a:rPr b="1" lang="es" sz="1300">
                <a:solidFill>
                  <a:srgbClr val="F3F3F3"/>
                </a:solidFill>
              </a:rPr>
              <a:t>energyConsumption</a:t>
            </a:r>
            <a:r>
              <a:rPr lang="es" sz="1300">
                <a:solidFill>
                  <a:srgbClr val="F3F3F3"/>
                </a:solidFill>
              </a:rPr>
              <a:t>(TWh)</a:t>
            </a:r>
            <a:endParaRPr b="1" sz="1300">
              <a:solidFill>
                <a:srgbClr val="F3F3F3"/>
              </a:solidFill>
            </a:endParaRPr>
          </a:p>
          <a:p>
            <a:pPr indent="0" lvl="0" marL="0" rtl="0" algn="l">
              <a:lnSpc>
                <a:spcPct val="115000"/>
              </a:lnSpc>
              <a:spcBef>
                <a:spcPts val="1200"/>
              </a:spcBef>
              <a:spcAft>
                <a:spcPts val="1200"/>
              </a:spcAft>
              <a:buNone/>
            </a:pPr>
            <a:r>
              <a:rPr b="1" lang="es" sz="1300">
                <a:solidFill>
                  <a:srgbClr val="9FC5E8"/>
                </a:solidFill>
              </a:rPr>
              <a:t>steps</a:t>
            </a:r>
            <a:r>
              <a:rPr b="1" lang="es" sz="1300">
                <a:solidFill>
                  <a:srgbClr val="4A86E8"/>
                </a:solidFill>
              </a:rPr>
              <a:t>:</a:t>
            </a:r>
            <a:r>
              <a:rPr b="1" lang="es" sz="1300">
                <a:solidFill>
                  <a:srgbClr val="F3F3F3"/>
                </a:solidFill>
              </a:rPr>
              <a:t> 8</a:t>
            </a:r>
            <a:endParaRPr sz="1300">
              <a:solidFill>
                <a:srgbClr val="F3F3F3"/>
              </a:solidFill>
            </a:endParaRPr>
          </a:p>
        </p:txBody>
      </p:sp>
      <p:sp>
        <p:nvSpPr>
          <p:cNvPr id="280" name="Google Shape;280;p36"/>
          <p:cNvSpPr txBox="1"/>
          <p:nvPr>
            <p:ph type="title"/>
          </p:nvPr>
        </p:nvSpPr>
        <p:spPr>
          <a:xfrm>
            <a:off x="580900" y="907525"/>
            <a:ext cx="1411800" cy="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1320">
                <a:solidFill>
                  <a:schemeClr val="lt1"/>
                </a:solidFill>
              </a:rPr>
              <a:t>1 input</a:t>
            </a:r>
            <a:endParaRPr sz="1320">
              <a:solidFill>
                <a:schemeClr val="lt1"/>
              </a:solidFill>
            </a:endParaRPr>
          </a:p>
        </p:txBody>
      </p:sp>
      <p:pic>
        <p:nvPicPr>
          <p:cNvPr id="281" name="Google Shape;281;p36"/>
          <p:cNvPicPr preferRelativeResize="0"/>
          <p:nvPr/>
        </p:nvPicPr>
        <p:blipFill>
          <a:blip r:embed="rId3">
            <a:alphaModFix/>
          </a:blip>
          <a:stretch>
            <a:fillRect/>
          </a:stretch>
        </p:blipFill>
        <p:spPr>
          <a:xfrm>
            <a:off x="3207850" y="2638351"/>
            <a:ext cx="5624450" cy="2422275"/>
          </a:xfrm>
          <a:prstGeom prst="rect">
            <a:avLst/>
          </a:prstGeom>
          <a:noFill/>
          <a:ln>
            <a:noFill/>
          </a:ln>
        </p:spPr>
      </p:pic>
      <p:sp>
        <p:nvSpPr>
          <p:cNvPr id="282" name="Google Shape;282;p36"/>
          <p:cNvSpPr txBox="1"/>
          <p:nvPr/>
        </p:nvSpPr>
        <p:spPr>
          <a:xfrm>
            <a:off x="4205700" y="923275"/>
            <a:ext cx="29109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 sz="1300">
                <a:solidFill>
                  <a:srgbClr val="9FC5E8"/>
                </a:solidFill>
              </a:rPr>
              <a:t>país</a:t>
            </a:r>
            <a:r>
              <a:rPr b="1" lang="es" sz="1300">
                <a:solidFill>
                  <a:srgbClr val="4A86E8"/>
                </a:solidFill>
              </a:rPr>
              <a:t>:</a:t>
            </a:r>
            <a:r>
              <a:rPr b="1" lang="es" sz="1300">
                <a:solidFill>
                  <a:srgbClr val="F3F3F3"/>
                </a:solidFill>
              </a:rPr>
              <a:t> United states</a:t>
            </a:r>
            <a:endParaRPr sz="1300">
              <a:solidFill>
                <a:srgbClr val="F3F3F3"/>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37"/>
          <p:cNvPicPr preferRelativeResize="0"/>
          <p:nvPr/>
        </p:nvPicPr>
        <p:blipFill>
          <a:blip r:embed="rId3">
            <a:alphaModFix/>
          </a:blip>
          <a:stretch>
            <a:fillRect/>
          </a:stretch>
        </p:blipFill>
        <p:spPr>
          <a:xfrm>
            <a:off x="1124975" y="132575"/>
            <a:ext cx="6894051" cy="4596026"/>
          </a:xfrm>
          <a:prstGeom prst="rect">
            <a:avLst/>
          </a:prstGeom>
          <a:noFill/>
          <a:ln>
            <a:noFill/>
          </a:ln>
        </p:spPr>
      </p:pic>
      <p:sp>
        <p:nvSpPr>
          <p:cNvPr id="288" name="Google Shape;288;p37"/>
          <p:cNvSpPr txBox="1"/>
          <p:nvPr>
            <p:ph type="title"/>
          </p:nvPr>
        </p:nvSpPr>
        <p:spPr>
          <a:xfrm>
            <a:off x="311700" y="380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forecast: Red Neuronal Artificial Multicapa </a:t>
            </a:r>
            <a:endParaRPr/>
          </a:p>
        </p:txBody>
      </p:sp>
      <p:sp>
        <p:nvSpPr>
          <p:cNvPr id="289" name="Google Shape;289;p37"/>
          <p:cNvSpPr txBox="1"/>
          <p:nvPr>
            <p:ph idx="1" type="body"/>
          </p:nvPr>
        </p:nvSpPr>
        <p:spPr>
          <a:xfrm>
            <a:off x="311700" y="1180075"/>
            <a:ext cx="8520600" cy="31266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Clr>
                <a:srgbClr val="F3F3F3"/>
              </a:buClr>
              <a:buSzPct val="100000"/>
              <a:buAutoNum type="arabicPeriod"/>
            </a:pPr>
            <a:r>
              <a:rPr b="1" i="1" lang="es">
                <a:solidFill>
                  <a:srgbClr val="F3F3F3"/>
                </a:solidFill>
              </a:rPr>
              <a:t>Contexto</a:t>
            </a:r>
            <a:endParaRPr b="1" i="1">
              <a:solidFill>
                <a:srgbClr val="F3F3F3"/>
              </a:solidFill>
            </a:endParaRPr>
          </a:p>
          <a:p>
            <a:pPr indent="0" lvl="0" marL="457200" rtl="0" algn="just">
              <a:spcBef>
                <a:spcPts val="1200"/>
              </a:spcBef>
              <a:spcAft>
                <a:spcPts val="0"/>
              </a:spcAft>
              <a:buNone/>
            </a:pPr>
            <a:r>
              <a:rPr lang="es">
                <a:solidFill>
                  <a:srgbClr val="F3F3F3"/>
                </a:solidFill>
              </a:rPr>
              <a:t>Teniendo en cuenta que puede haber una relación no lineal entre los indicadores de crecimiento económico y las emisiones de CO2, desarrollamos un modelo de red neuronal artificial multicapa (MLANN). Un modelo de red neuronal artificial multicapa es más eficiente para capturar la no linealidad presente en los datos de la serie temporal y proporciona una mayor precisión en la previsión de las emisiones de CO2 en función de los valores anteriores de las emisiones y los indicadores económicos.</a:t>
            </a:r>
            <a:endParaRPr>
              <a:solidFill>
                <a:srgbClr val="F3F3F3"/>
              </a:solidFill>
            </a:endParaRPr>
          </a:p>
          <a:p>
            <a:pPr indent="0" lvl="0" marL="457200" rtl="0" algn="just">
              <a:spcBef>
                <a:spcPts val="1200"/>
              </a:spcBef>
              <a:spcAft>
                <a:spcPts val="0"/>
              </a:spcAft>
              <a:buNone/>
            </a:pPr>
            <a:r>
              <a:rPr lang="es">
                <a:solidFill>
                  <a:srgbClr val="F3F3F3"/>
                </a:solidFill>
              </a:rPr>
              <a:t>El periodo de estudio es del 1980 al 2020, considerándose como análisis inicial dos tipos de países, cuya selección de países en este estudio se basa en los datos recopilados del presente proyecto y siguiendo como guía de ejemplo estimaciones de</a:t>
            </a:r>
            <a:r>
              <a:rPr lang="es">
                <a:solidFill>
                  <a:srgbClr val="F3F3F3"/>
                </a:solidFill>
              </a:rPr>
              <a:t> emisiones de dióxido de carbono por la </a:t>
            </a:r>
            <a:r>
              <a:rPr lang="es">
                <a:solidFill>
                  <a:srgbClr val="F3F3F3"/>
                </a:solidFill>
              </a:rPr>
              <a:t>Agencia Internacional de Energía (IEA)</a:t>
            </a:r>
            <a:endParaRPr>
              <a:solidFill>
                <a:srgbClr val="F3F3F3"/>
              </a:solidFill>
            </a:endParaRPr>
          </a:p>
          <a:p>
            <a:pPr indent="0" lvl="0" marL="457200" rtl="0" algn="l">
              <a:spcBef>
                <a:spcPts val="1200"/>
              </a:spcBef>
              <a:spcAft>
                <a:spcPts val="1200"/>
              </a:spcAft>
              <a:buNone/>
            </a:pPr>
            <a:r>
              <a:t/>
            </a:r>
            <a:endParaRPr b="1" i="1">
              <a:solidFill>
                <a:srgbClr val="F3F3F3"/>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38"/>
          <p:cNvPicPr preferRelativeResize="0"/>
          <p:nvPr/>
        </p:nvPicPr>
        <p:blipFill>
          <a:blip r:embed="rId3">
            <a:alphaModFix/>
          </a:blip>
          <a:stretch>
            <a:fillRect/>
          </a:stretch>
        </p:blipFill>
        <p:spPr>
          <a:xfrm>
            <a:off x="1178575" y="273725"/>
            <a:ext cx="6894051" cy="4596026"/>
          </a:xfrm>
          <a:prstGeom prst="rect">
            <a:avLst/>
          </a:prstGeom>
          <a:noFill/>
          <a:ln>
            <a:noFill/>
          </a:ln>
        </p:spPr>
      </p:pic>
      <p:pic>
        <p:nvPicPr>
          <p:cNvPr id="295" name="Google Shape;295;p38"/>
          <p:cNvPicPr preferRelativeResize="0"/>
          <p:nvPr/>
        </p:nvPicPr>
        <p:blipFill>
          <a:blip r:embed="rId4">
            <a:alphaModFix/>
          </a:blip>
          <a:stretch>
            <a:fillRect/>
          </a:stretch>
        </p:blipFill>
        <p:spPr>
          <a:xfrm>
            <a:off x="785300" y="1396875"/>
            <a:ext cx="2762250" cy="2895600"/>
          </a:xfrm>
          <a:prstGeom prst="rect">
            <a:avLst/>
          </a:prstGeom>
          <a:noFill/>
          <a:ln>
            <a:noFill/>
          </a:ln>
        </p:spPr>
      </p:pic>
      <p:pic>
        <p:nvPicPr>
          <p:cNvPr id="296" name="Google Shape;296;p38"/>
          <p:cNvPicPr preferRelativeResize="0"/>
          <p:nvPr/>
        </p:nvPicPr>
        <p:blipFill>
          <a:blip r:embed="rId5">
            <a:alphaModFix/>
          </a:blip>
          <a:stretch>
            <a:fillRect/>
          </a:stretch>
        </p:blipFill>
        <p:spPr>
          <a:xfrm>
            <a:off x="5539425" y="1325473"/>
            <a:ext cx="1693125" cy="3626500"/>
          </a:xfrm>
          <a:prstGeom prst="rect">
            <a:avLst/>
          </a:prstGeom>
          <a:noFill/>
          <a:ln>
            <a:noFill/>
          </a:ln>
        </p:spPr>
      </p:pic>
      <p:sp>
        <p:nvSpPr>
          <p:cNvPr id="297" name="Google Shape;297;p38"/>
          <p:cNvSpPr/>
          <p:nvPr/>
        </p:nvSpPr>
        <p:spPr>
          <a:xfrm>
            <a:off x="274875" y="366350"/>
            <a:ext cx="3654300" cy="821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b="1" i="1" lang="es" sz="1700">
                <a:solidFill>
                  <a:srgbClr val="434343"/>
                </a:solidFill>
              </a:rPr>
              <a:t>Grupo1</a:t>
            </a:r>
            <a:r>
              <a:rPr lang="es" sz="1700">
                <a:solidFill>
                  <a:srgbClr val="434343"/>
                </a:solidFill>
              </a:rPr>
              <a:t>: Países que contribuyen a las emisiones CO2 </a:t>
            </a:r>
            <a:r>
              <a:rPr b="1" lang="es" sz="1700">
                <a:solidFill>
                  <a:srgbClr val="434343"/>
                </a:solidFill>
              </a:rPr>
              <a:t>&gt;=2%</a:t>
            </a:r>
            <a:r>
              <a:rPr lang="es" sz="1700">
                <a:solidFill>
                  <a:srgbClr val="434343"/>
                </a:solidFill>
              </a:rPr>
              <a:t> del global</a:t>
            </a:r>
            <a:endParaRPr/>
          </a:p>
        </p:txBody>
      </p:sp>
      <p:sp>
        <p:nvSpPr>
          <p:cNvPr id="298" name="Google Shape;298;p38"/>
          <p:cNvSpPr/>
          <p:nvPr/>
        </p:nvSpPr>
        <p:spPr>
          <a:xfrm>
            <a:off x="4613850" y="366350"/>
            <a:ext cx="3654300" cy="821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b="1" i="1" lang="es" sz="1700">
                <a:solidFill>
                  <a:srgbClr val="434343"/>
                </a:solidFill>
              </a:rPr>
              <a:t>Grupo2</a:t>
            </a:r>
            <a:r>
              <a:rPr lang="es" sz="1700">
                <a:solidFill>
                  <a:srgbClr val="434343"/>
                </a:solidFill>
              </a:rPr>
              <a:t>: Países que contribuyen a las emisiones CO2 en un </a:t>
            </a:r>
            <a:r>
              <a:rPr lang="es" sz="1700">
                <a:solidFill>
                  <a:srgbClr val="434343"/>
                </a:solidFill>
              </a:rPr>
              <a:t>intervalo de </a:t>
            </a:r>
            <a:r>
              <a:rPr b="1" lang="es" sz="1700">
                <a:solidFill>
                  <a:srgbClr val="434343"/>
                </a:solidFill>
              </a:rPr>
              <a:t>[1, 2&gt;%</a:t>
            </a:r>
            <a:r>
              <a:rPr lang="es" sz="1700">
                <a:solidFill>
                  <a:srgbClr val="434343"/>
                </a:solidFill>
              </a:rPr>
              <a:t> del global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39"/>
          <p:cNvPicPr preferRelativeResize="0"/>
          <p:nvPr/>
        </p:nvPicPr>
        <p:blipFill>
          <a:blip r:embed="rId3">
            <a:alphaModFix/>
          </a:blip>
          <a:stretch>
            <a:fillRect/>
          </a:stretch>
        </p:blipFill>
        <p:spPr>
          <a:xfrm>
            <a:off x="1178575" y="273725"/>
            <a:ext cx="6894051" cy="4596026"/>
          </a:xfrm>
          <a:prstGeom prst="rect">
            <a:avLst/>
          </a:prstGeom>
          <a:noFill/>
          <a:ln>
            <a:noFill/>
          </a:ln>
        </p:spPr>
      </p:pic>
      <p:sp>
        <p:nvSpPr>
          <p:cNvPr id="304" name="Google Shape;304;p39"/>
          <p:cNvSpPr txBox="1"/>
          <p:nvPr>
            <p:ph idx="1" type="body"/>
          </p:nvPr>
        </p:nvSpPr>
        <p:spPr>
          <a:xfrm>
            <a:off x="256500" y="213925"/>
            <a:ext cx="8520600" cy="4672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i="1" lang="es">
                <a:solidFill>
                  <a:srgbClr val="F3F3F3"/>
                </a:solidFill>
              </a:rPr>
              <a:t>2. Entradas y Salidas</a:t>
            </a:r>
            <a:endParaRPr b="1" i="1">
              <a:solidFill>
                <a:srgbClr val="F3F3F3"/>
              </a:solidFill>
            </a:endParaRPr>
          </a:p>
          <a:p>
            <a:pPr indent="0" lvl="0" marL="0" rtl="0" algn="l">
              <a:spcBef>
                <a:spcPts val="1200"/>
              </a:spcBef>
              <a:spcAft>
                <a:spcPts val="0"/>
              </a:spcAft>
              <a:buNone/>
            </a:pPr>
            <a:r>
              <a:rPr b="1" lang="es">
                <a:solidFill>
                  <a:srgbClr val="4A86E8"/>
                </a:solidFill>
              </a:rPr>
              <a:t>inputs:</a:t>
            </a:r>
            <a:r>
              <a:rPr b="1" lang="es">
                <a:solidFill>
                  <a:srgbClr val="F3F3F3"/>
                </a:solidFill>
              </a:rPr>
              <a:t> co2PerCapita</a:t>
            </a:r>
            <a:r>
              <a:rPr lang="es">
                <a:solidFill>
                  <a:srgbClr val="F3F3F3"/>
                </a:solidFill>
              </a:rPr>
              <a:t>(Tn)</a:t>
            </a:r>
            <a:r>
              <a:rPr b="1" lang="es">
                <a:solidFill>
                  <a:srgbClr val="F3F3F3"/>
                </a:solidFill>
              </a:rPr>
              <a:t>, Population, gdp</a:t>
            </a:r>
            <a:r>
              <a:rPr lang="es">
                <a:solidFill>
                  <a:srgbClr val="F3F3F3"/>
                </a:solidFill>
              </a:rPr>
              <a:t>($)</a:t>
            </a:r>
            <a:r>
              <a:rPr b="1" lang="es">
                <a:solidFill>
                  <a:srgbClr val="F3F3F3"/>
                </a:solidFill>
              </a:rPr>
              <a:t>, energyProduction</a:t>
            </a:r>
            <a:r>
              <a:rPr lang="es">
                <a:solidFill>
                  <a:srgbClr val="F3F3F3"/>
                </a:solidFill>
              </a:rPr>
              <a:t>(TWh)</a:t>
            </a:r>
            <a:endParaRPr>
              <a:solidFill>
                <a:srgbClr val="F3F3F3"/>
              </a:solidFill>
            </a:endParaRPr>
          </a:p>
          <a:p>
            <a:pPr indent="0" lvl="0" marL="0" rtl="0" algn="l">
              <a:spcBef>
                <a:spcPts val="1200"/>
              </a:spcBef>
              <a:spcAft>
                <a:spcPts val="0"/>
              </a:spcAft>
              <a:buNone/>
            </a:pPr>
            <a:r>
              <a:rPr b="1" lang="es">
                <a:solidFill>
                  <a:srgbClr val="4A86E8"/>
                </a:solidFill>
              </a:rPr>
              <a:t>output:</a:t>
            </a:r>
            <a:r>
              <a:rPr b="1" lang="es">
                <a:solidFill>
                  <a:srgbClr val="F3F3F3"/>
                </a:solidFill>
              </a:rPr>
              <a:t> co2emission</a:t>
            </a:r>
            <a:r>
              <a:rPr lang="es">
                <a:solidFill>
                  <a:srgbClr val="F3F3F3"/>
                </a:solidFill>
              </a:rPr>
              <a:t>(Tn), Intentamos pronosticar los niveles de emisión de CO2 de 20 países que representan casi el 82.3% de las emisiones globales, cuyos pronósticos serás del 2021 hasta el 2030 (Tratado de parís)</a:t>
            </a:r>
            <a:endParaRPr b="1">
              <a:solidFill>
                <a:srgbClr val="F3F3F3"/>
              </a:solidFill>
            </a:endParaRPr>
          </a:p>
          <a:p>
            <a:pPr indent="0" lvl="0" marL="0" rtl="0" algn="l">
              <a:spcBef>
                <a:spcPts val="1200"/>
              </a:spcBef>
              <a:spcAft>
                <a:spcPts val="0"/>
              </a:spcAft>
              <a:buNone/>
            </a:pPr>
            <a:r>
              <a:rPr b="1" i="1" lang="es">
                <a:solidFill>
                  <a:srgbClr val="F3F3F3"/>
                </a:solidFill>
              </a:rPr>
              <a:t>3. Arquitectura</a:t>
            </a:r>
            <a:endParaRPr b="1" i="1">
              <a:solidFill>
                <a:srgbClr val="F3F3F3"/>
              </a:solidFill>
            </a:endParaRPr>
          </a:p>
          <a:p>
            <a:pPr indent="0" lvl="0" marL="0" rtl="0" algn="l">
              <a:spcBef>
                <a:spcPts val="1200"/>
              </a:spcBef>
              <a:spcAft>
                <a:spcPts val="0"/>
              </a:spcAft>
              <a:buNone/>
            </a:pPr>
            <a:r>
              <a:rPr b="1" lang="es">
                <a:solidFill>
                  <a:srgbClr val="F3F3F3"/>
                </a:solidFill>
              </a:rPr>
              <a:t>Hiperparámetros: </a:t>
            </a:r>
            <a:endParaRPr b="1">
              <a:solidFill>
                <a:srgbClr val="F3F3F3"/>
              </a:solidFill>
            </a:endParaRPr>
          </a:p>
          <a:p>
            <a:pPr indent="-308610" lvl="0" marL="457200" rtl="0" algn="l">
              <a:spcBef>
                <a:spcPts val="1200"/>
              </a:spcBef>
              <a:spcAft>
                <a:spcPts val="0"/>
              </a:spcAft>
              <a:buClr>
                <a:srgbClr val="F3F3F3"/>
              </a:buClr>
              <a:buSzPct val="100000"/>
              <a:buChar char="-"/>
            </a:pPr>
            <a:r>
              <a:rPr lang="es">
                <a:solidFill>
                  <a:srgbClr val="F3F3F3"/>
                </a:solidFill>
              </a:rPr>
              <a:t>Funcion de activacion</a:t>
            </a:r>
            <a:r>
              <a:rPr b="1" i="1" lang="es">
                <a:solidFill>
                  <a:srgbClr val="F3F3F3"/>
                </a:solidFill>
              </a:rPr>
              <a:t>: </a:t>
            </a:r>
            <a:endParaRPr b="1" i="1">
              <a:solidFill>
                <a:srgbClr val="F3F3F3"/>
              </a:solidFill>
            </a:endParaRPr>
          </a:p>
          <a:p>
            <a:pPr indent="-308609" lvl="0" marL="899999" rtl="0" algn="l">
              <a:spcBef>
                <a:spcPts val="0"/>
              </a:spcBef>
              <a:spcAft>
                <a:spcPts val="0"/>
              </a:spcAft>
              <a:buClr>
                <a:srgbClr val="F3F3F3"/>
              </a:buClr>
              <a:buSzPct val="100000"/>
              <a:buChar char="●"/>
            </a:pPr>
            <a:r>
              <a:rPr lang="es">
                <a:solidFill>
                  <a:srgbClr val="F3F3F3"/>
                </a:solidFill>
              </a:rPr>
              <a:t>hidden:</a:t>
            </a:r>
            <a:r>
              <a:rPr b="1" lang="es">
                <a:solidFill>
                  <a:srgbClr val="F3F3F3"/>
                </a:solidFill>
              </a:rPr>
              <a:t> tanh</a:t>
            </a:r>
            <a:endParaRPr b="1">
              <a:solidFill>
                <a:srgbClr val="F3F3F3"/>
              </a:solidFill>
            </a:endParaRPr>
          </a:p>
          <a:p>
            <a:pPr indent="-308610" lvl="0" marL="914400" rtl="0" algn="l">
              <a:spcBef>
                <a:spcPts val="0"/>
              </a:spcBef>
              <a:spcAft>
                <a:spcPts val="0"/>
              </a:spcAft>
              <a:buClr>
                <a:srgbClr val="F3F3F3"/>
              </a:buClr>
              <a:buSzPct val="100000"/>
              <a:buChar char="●"/>
            </a:pPr>
            <a:r>
              <a:rPr lang="es">
                <a:solidFill>
                  <a:srgbClr val="F3F3F3"/>
                </a:solidFill>
              </a:rPr>
              <a:t>output:</a:t>
            </a:r>
            <a:r>
              <a:rPr b="1" lang="es">
                <a:solidFill>
                  <a:srgbClr val="F3F3F3"/>
                </a:solidFill>
              </a:rPr>
              <a:t> linear</a:t>
            </a:r>
            <a:endParaRPr b="1">
              <a:solidFill>
                <a:srgbClr val="F3F3F3"/>
              </a:solidFill>
            </a:endParaRPr>
          </a:p>
          <a:p>
            <a:pPr indent="-308610" lvl="0" marL="457200" rtl="0" algn="l">
              <a:spcBef>
                <a:spcPts val="0"/>
              </a:spcBef>
              <a:spcAft>
                <a:spcPts val="0"/>
              </a:spcAft>
              <a:buClr>
                <a:srgbClr val="F3F3F3"/>
              </a:buClr>
              <a:buSzPct val="100000"/>
              <a:buChar char="-"/>
            </a:pPr>
            <a:r>
              <a:rPr lang="es">
                <a:solidFill>
                  <a:srgbClr val="F3F3F3"/>
                </a:solidFill>
              </a:rPr>
              <a:t>Optimizador</a:t>
            </a:r>
            <a:r>
              <a:rPr b="1" lang="es">
                <a:solidFill>
                  <a:srgbClr val="F3F3F3"/>
                </a:solidFill>
              </a:rPr>
              <a:t>: Adam</a:t>
            </a:r>
            <a:endParaRPr b="1">
              <a:solidFill>
                <a:srgbClr val="F3F3F3"/>
              </a:solidFill>
            </a:endParaRPr>
          </a:p>
          <a:p>
            <a:pPr indent="-308610" lvl="0" marL="457200" rtl="0" algn="l">
              <a:spcBef>
                <a:spcPts val="0"/>
              </a:spcBef>
              <a:spcAft>
                <a:spcPts val="0"/>
              </a:spcAft>
              <a:buClr>
                <a:srgbClr val="F3F3F3"/>
              </a:buClr>
              <a:buSzPct val="100000"/>
              <a:buChar char="-"/>
            </a:pPr>
            <a:r>
              <a:rPr lang="es">
                <a:solidFill>
                  <a:srgbClr val="F3F3F3"/>
                </a:solidFill>
              </a:rPr>
              <a:t>Learning rate:</a:t>
            </a:r>
            <a:r>
              <a:rPr b="1" lang="es">
                <a:solidFill>
                  <a:srgbClr val="F3F3F3"/>
                </a:solidFill>
              </a:rPr>
              <a:t> 0.1</a:t>
            </a:r>
            <a:endParaRPr b="1">
              <a:solidFill>
                <a:srgbClr val="F3F3F3"/>
              </a:solidFill>
            </a:endParaRPr>
          </a:p>
          <a:p>
            <a:pPr indent="-308610" lvl="0" marL="457200" rtl="0" algn="l">
              <a:spcBef>
                <a:spcPts val="0"/>
              </a:spcBef>
              <a:spcAft>
                <a:spcPts val="0"/>
              </a:spcAft>
              <a:buClr>
                <a:srgbClr val="F3F3F3"/>
              </a:buClr>
              <a:buSzPct val="100000"/>
              <a:buChar char="-"/>
            </a:pPr>
            <a:r>
              <a:rPr lang="es">
                <a:solidFill>
                  <a:srgbClr val="F3F3F3"/>
                </a:solidFill>
              </a:rPr>
              <a:t>Función de pérdida:</a:t>
            </a:r>
            <a:r>
              <a:rPr b="1" lang="es">
                <a:solidFill>
                  <a:srgbClr val="F3F3F3"/>
                </a:solidFill>
              </a:rPr>
              <a:t> MAE</a:t>
            </a:r>
            <a:endParaRPr b="1">
              <a:solidFill>
                <a:srgbClr val="F3F3F3"/>
              </a:solidFill>
            </a:endParaRPr>
          </a:p>
          <a:p>
            <a:pPr indent="-308610" lvl="0" marL="457200" rtl="0" algn="l">
              <a:spcBef>
                <a:spcPts val="0"/>
              </a:spcBef>
              <a:spcAft>
                <a:spcPts val="0"/>
              </a:spcAft>
              <a:buClr>
                <a:srgbClr val="F3F3F3"/>
              </a:buClr>
              <a:buSzPct val="100000"/>
              <a:buChar char="-"/>
            </a:pPr>
            <a:r>
              <a:rPr lang="es">
                <a:solidFill>
                  <a:srgbClr val="F3F3F3"/>
                </a:solidFill>
              </a:rPr>
              <a:t>Inicialización de parámetros:</a:t>
            </a:r>
            <a:endParaRPr>
              <a:solidFill>
                <a:srgbClr val="F3F3F3"/>
              </a:solidFill>
            </a:endParaRPr>
          </a:p>
          <a:p>
            <a:pPr indent="-308610" lvl="0" marL="809999" rtl="0" algn="l">
              <a:spcBef>
                <a:spcPts val="0"/>
              </a:spcBef>
              <a:spcAft>
                <a:spcPts val="0"/>
              </a:spcAft>
              <a:buClr>
                <a:srgbClr val="F3F3F3"/>
              </a:buClr>
              <a:buSzPct val="100000"/>
              <a:buChar char="●"/>
            </a:pPr>
            <a:r>
              <a:rPr lang="es">
                <a:solidFill>
                  <a:srgbClr val="F3F3F3"/>
                </a:solidFill>
              </a:rPr>
              <a:t>weights: </a:t>
            </a:r>
            <a:r>
              <a:rPr b="1" lang="es">
                <a:solidFill>
                  <a:srgbClr val="F3F3F3"/>
                </a:solidFill>
              </a:rPr>
              <a:t>GlorotUniform</a:t>
            </a:r>
            <a:endParaRPr b="1">
              <a:solidFill>
                <a:srgbClr val="F3F3F3"/>
              </a:solidFill>
            </a:endParaRPr>
          </a:p>
          <a:p>
            <a:pPr indent="-308610" lvl="0" marL="809999" rtl="0" algn="l">
              <a:spcBef>
                <a:spcPts val="0"/>
              </a:spcBef>
              <a:spcAft>
                <a:spcPts val="0"/>
              </a:spcAft>
              <a:buClr>
                <a:srgbClr val="F3F3F3"/>
              </a:buClr>
              <a:buSzPct val="100000"/>
              <a:buChar char="●"/>
            </a:pPr>
            <a:r>
              <a:rPr lang="es">
                <a:solidFill>
                  <a:srgbClr val="F3F3F3"/>
                </a:solidFill>
              </a:rPr>
              <a:t>bias: </a:t>
            </a:r>
            <a:r>
              <a:rPr b="1" lang="es">
                <a:solidFill>
                  <a:srgbClr val="F3F3F3"/>
                </a:solidFill>
              </a:rPr>
              <a:t>RandomUniform entre -0.5 y 0.5</a:t>
            </a:r>
            <a:endParaRPr b="1">
              <a:solidFill>
                <a:srgbClr val="F3F3F3"/>
              </a:solidFill>
            </a:endParaRPr>
          </a:p>
          <a:p>
            <a:pPr indent="-308610" lvl="0" marL="457200" rtl="0" algn="l">
              <a:spcBef>
                <a:spcPts val="0"/>
              </a:spcBef>
              <a:spcAft>
                <a:spcPts val="0"/>
              </a:spcAft>
              <a:buClr>
                <a:srgbClr val="F3F3F3"/>
              </a:buClr>
              <a:buSzPct val="100000"/>
              <a:buChar char="-"/>
            </a:pPr>
            <a:r>
              <a:rPr lang="es">
                <a:solidFill>
                  <a:srgbClr val="F3F3F3"/>
                </a:solidFill>
              </a:rPr>
              <a:t>Métricas</a:t>
            </a:r>
            <a:r>
              <a:rPr b="1" lang="es">
                <a:solidFill>
                  <a:srgbClr val="F3F3F3"/>
                </a:solidFill>
              </a:rPr>
              <a:t>: MAPE, MAE, RMSE</a:t>
            </a:r>
            <a:endParaRPr b="1">
              <a:solidFill>
                <a:srgbClr val="F3F3F3"/>
              </a:solidFill>
            </a:endParaRPr>
          </a:p>
          <a:p>
            <a:pPr indent="-308610" lvl="0" marL="457200" rtl="0" algn="l">
              <a:spcBef>
                <a:spcPts val="0"/>
              </a:spcBef>
              <a:spcAft>
                <a:spcPts val="0"/>
              </a:spcAft>
              <a:buClr>
                <a:srgbClr val="F3F3F3"/>
              </a:buClr>
              <a:buSzPct val="100000"/>
              <a:buChar char="-"/>
            </a:pPr>
            <a:r>
              <a:rPr lang="es">
                <a:solidFill>
                  <a:srgbClr val="F3F3F3"/>
                </a:solidFill>
              </a:rPr>
              <a:t>Capa de entrada:</a:t>
            </a:r>
            <a:r>
              <a:rPr b="1" lang="es">
                <a:solidFill>
                  <a:srgbClr val="F3F3F3"/>
                </a:solidFill>
              </a:rPr>
              <a:t> 4 neuronas</a:t>
            </a:r>
            <a:endParaRPr b="1">
              <a:solidFill>
                <a:srgbClr val="F3F3F3"/>
              </a:solidFill>
            </a:endParaRPr>
          </a:p>
          <a:p>
            <a:pPr indent="-308610" lvl="0" marL="457200" rtl="0" algn="l">
              <a:spcBef>
                <a:spcPts val="0"/>
              </a:spcBef>
              <a:spcAft>
                <a:spcPts val="0"/>
              </a:spcAft>
              <a:buClr>
                <a:srgbClr val="F3F3F3"/>
              </a:buClr>
              <a:buSzPct val="100000"/>
              <a:buChar char="-"/>
            </a:pPr>
            <a:r>
              <a:rPr lang="es">
                <a:solidFill>
                  <a:srgbClr val="F3F3F3"/>
                </a:solidFill>
              </a:rPr>
              <a:t>Capa oculta:</a:t>
            </a:r>
            <a:r>
              <a:rPr b="1" lang="es">
                <a:solidFill>
                  <a:srgbClr val="F3F3F3"/>
                </a:solidFill>
              </a:rPr>
              <a:t> Una con 9 neuronas y otra con 5 neuronas</a:t>
            </a:r>
            <a:endParaRPr b="1">
              <a:solidFill>
                <a:srgbClr val="F3F3F3"/>
              </a:solidFill>
            </a:endParaRPr>
          </a:p>
          <a:p>
            <a:pPr indent="-308610" lvl="0" marL="457200" rtl="0" algn="l">
              <a:spcBef>
                <a:spcPts val="0"/>
              </a:spcBef>
              <a:spcAft>
                <a:spcPts val="0"/>
              </a:spcAft>
              <a:buClr>
                <a:srgbClr val="F3F3F3"/>
              </a:buClr>
              <a:buSzPct val="100000"/>
              <a:buChar char="-"/>
            </a:pPr>
            <a:r>
              <a:rPr lang="es">
                <a:solidFill>
                  <a:srgbClr val="F3F3F3"/>
                </a:solidFill>
              </a:rPr>
              <a:t>Capa de salida: </a:t>
            </a:r>
            <a:r>
              <a:rPr b="1" lang="es">
                <a:solidFill>
                  <a:srgbClr val="F3F3F3"/>
                </a:solidFill>
              </a:rPr>
              <a:t>1 neurona</a:t>
            </a:r>
            <a:endParaRPr b="1" i="1">
              <a:solidFill>
                <a:srgbClr val="F3F3F3"/>
              </a:solidFill>
            </a:endParaRPr>
          </a:p>
        </p:txBody>
      </p:sp>
      <p:pic>
        <p:nvPicPr>
          <p:cNvPr id="305" name="Google Shape;305;p39"/>
          <p:cNvPicPr preferRelativeResize="0"/>
          <p:nvPr/>
        </p:nvPicPr>
        <p:blipFill>
          <a:blip r:embed="rId4">
            <a:alphaModFix/>
          </a:blip>
          <a:stretch>
            <a:fillRect/>
          </a:stretch>
        </p:blipFill>
        <p:spPr>
          <a:xfrm>
            <a:off x="5329425" y="1675125"/>
            <a:ext cx="3410850" cy="2728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40"/>
          <p:cNvPicPr preferRelativeResize="0"/>
          <p:nvPr/>
        </p:nvPicPr>
        <p:blipFill>
          <a:blip r:embed="rId3">
            <a:alphaModFix/>
          </a:blip>
          <a:stretch>
            <a:fillRect/>
          </a:stretch>
        </p:blipFill>
        <p:spPr>
          <a:xfrm>
            <a:off x="1178575" y="273725"/>
            <a:ext cx="6894051" cy="4596026"/>
          </a:xfrm>
          <a:prstGeom prst="rect">
            <a:avLst/>
          </a:prstGeom>
          <a:noFill/>
          <a:ln>
            <a:noFill/>
          </a:ln>
        </p:spPr>
      </p:pic>
      <p:sp>
        <p:nvSpPr>
          <p:cNvPr id="311" name="Google Shape;311;p40"/>
          <p:cNvSpPr txBox="1"/>
          <p:nvPr>
            <p:ph idx="1" type="body"/>
          </p:nvPr>
        </p:nvSpPr>
        <p:spPr>
          <a:xfrm>
            <a:off x="256500" y="351950"/>
            <a:ext cx="8520600" cy="4596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i="1" lang="es">
                <a:solidFill>
                  <a:srgbClr val="F3F3F3"/>
                </a:solidFill>
              </a:rPr>
              <a:t>4.   Preprocesamiento</a:t>
            </a:r>
            <a:endParaRPr b="1" i="1">
              <a:solidFill>
                <a:srgbClr val="F3F3F3"/>
              </a:solidFill>
            </a:endParaRPr>
          </a:p>
          <a:p>
            <a:pPr indent="0" lvl="0" marL="269999" rtl="0" algn="just">
              <a:spcBef>
                <a:spcPts val="1200"/>
              </a:spcBef>
              <a:spcAft>
                <a:spcPts val="0"/>
              </a:spcAft>
              <a:buNone/>
            </a:pPr>
            <a:r>
              <a:rPr lang="es" sz="1500">
                <a:solidFill>
                  <a:srgbClr val="F3F3F3"/>
                </a:solidFill>
              </a:rPr>
              <a:t>Se procesaron 137 países(los que tienen mayor cantidad de datos completos), en el caso de tener cantidades no registradas se realiza una imputación multivariante como </a:t>
            </a:r>
            <a:r>
              <a:rPr b="1" lang="es" sz="1500">
                <a:solidFill>
                  <a:srgbClr val="F3F3F3"/>
                </a:solidFill>
              </a:rPr>
              <a:t>IterativeImputer(estimator = DecisionTreeRegressor)</a:t>
            </a:r>
            <a:endParaRPr b="1" i="1" sz="1500">
              <a:solidFill>
                <a:srgbClr val="F3F3F3"/>
              </a:solidFill>
            </a:endParaRPr>
          </a:p>
          <a:p>
            <a:pPr indent="0" lvl="0" marL="269999" rtl="0" algn="just">
              <a:spcBef>
                <a:spcPts val="1200"/>
              </a:spcBef>
              <a:spcAft>
                <a:spcPts val="0"/>
              </a:spcAft>
              <a:buNone/>
            </a:pPr>
            <a:r>
              <a:rPr lang="es" sz="1500">
                <a:solidFill>
                  <a:srgbClr val="F3F3F3"/>
                </a:solidFill>
              </a:rPr>
              <a:t>No se posee datos completos sobre las variables dependientes(</a:t>
            </a:r>
            <a:r>
              <a:rPr b="1" i="1" lang="es" sz="1500">
                <a:solidFill>
                  <a:srgbClr val="F3F3F3"/>
                </a:solidFill>
              </a:rPr>
              <a:t>inputs</a:t>
            </a:r>
            <a:r>
              <a:rPr lang="es" sz="1500">
                <a:solidFill>
                  <a:srgbClr val="F3F3F3"/>
                </a:solidFill>
              </a:rPr>
              <a:t>) hasta el horizonte del año 2030, por lo que se utiliza un modelo de proyección basado en la convolución 1D, el cual será utilizado en las proyecciones de cada feature</a:t>
            </a:r>
            <a:endParaRPr sz="1500">
              <a:solidFill>
                <a:srgbClr val="F3F3F3"/>
              </a:solidFill>
            </a:endParaRPr>
          </a:p>
          <a:p>
            <a:pPr indent="0" lvl="0" marL="269999" rtl="0" algn="just">
              <a:spcBef>
                <a:spcPts val="1200"/>
              </a:spcBef>
              <a:spcAft>
                <a:spcPts val="0"/>
              </a:spcAft>
              <a:buNone/>
            </a:pPr>
            <a:r>
              <a:rPr b="1" lang="es" sz="1735">
                <a:solidFill>
                  <a:srgbClr val="F3F3F3"/>
                </a:solidFill>
              </a:rPr>
              <a:t>Hiperparámetros: </a:t>
            </a:r>
            <a:endParaRPr b="1" sz="1735">
              <a:solidFill>
                <a:srgbClr val="F3F3F3"/>
              </a:solidFill>
            </a:endParaRPr>
          </a:p>
          <a:p>
            <a:pPr indent="-328612" lvl="0" marL="630000" rtl="0" algn="just">
              <a:spcBef>
                <a:spcPts val="1200"/>
              </a:spcBef>
              <a:spcAft>
                <a:spcPts val="0"/>
              </a:spcAft>
              <a:buClr>
                <a:srgbClr val="F3F3F3"/>
              </a:buClr>
              <a:buSzPct val="100000"/>
              <a:buChar char="-"/>
            </a:pPr>
            <a:r>
              <a:rPr lang="es" sz="1852">
                <a:solidFill>
                  <a:srgbClr val="F3F3F3"/>
                </a:solidFill>
              </a:rPr>
              <a:t>window: </a:t>
            </a:r>
            <a:r>
              <a:rPr b="1" lang="es" sz="1852">
                <a:solidFill>
                  <a:srgbClr val="F3F3F3"/>
                </a:solidFill>
              </a:rPr>
              <a:t>10 años</a:t>
            </a:r>
            <a:endParaRPr b="1" sz="1852">
              <a:solidFill>
                <a:srgbClr val="F3F3F3"/>
              </a:solidFill>
            </a:endParaRPr>
          </a:p>
          <a:p>
            <a:pPr indent="-328612" lvl="0" marL="630000" rtl="0" algn="just">
              <a:spcBef>
                <a:spcPts val="0"/>
              </a:spcBef>
              <a:spcAft>
                <a:spcPts val="0"/>
              </a:spcAft>
              <a:buClr>
                <a:srgbClr val="F3F3F3"/>
              </a:buClr>
              <a:buSzPct val="100000"/>
              <a:buChar char="-"/>
            </a:pPr>
            <a:r>
              <a:rPr lang="es" sz="1852">
                <a:solidFill>
                  <a:srgbClr val="F3F3F3"/>
                </a:solidFill>
              </a:rPr>
              <a:t>horizon: </a:t>
            </a:r>
            <a:r>
              <a:rPr b="1" lang="es" sz="1852">
                <a:solidFill>
                  <a:srgbClr val="F3F3F3"/>
                </a:solidFill>
              </a:rPr>
              <a:t>10 años</a:t>
            </a:r>
            <a:endParaRPr b="1" sz="1852">
              <a:solidFill>
                <a:srgbClr val="F3F3F3"/>
              </a:solidFill>
            </a:endParaRPr>
          </a:p>
          <a:p>
            <a:pPr indent="-328612" lvl="0" marL="630000" rtl="0" algn="just">
              <a:spcBef>
                <a:spcPts val="0"/>
              </a:spcBef>
              <a:spcAft>
                <a:spcPts val="0"/>
              </a:spcAft>
              <a:buClr>
                <a:srgbClr val="F3F3F3"/>
              </a:buClr>
              <a:buSzPct val="100000"/>
              <a:buChar char="-"/>
            </a:pPr>
            <a:r>
              <a:rPr lang="es" sz="1852">
                <a:solidFill>
                  <a:srgbClr val="F3F3F3"/>
                </a:solidFill>
              </a:rPr>
              <a:t>epochs: </a:t>
            </a:r>
            <a:r>
              <a:rPr b="1" lang="es" sz="1852">
                <a:solidFill>
                  <a:srgbClr val="F3F3F3"/>
                </a:solidFill>
              </a:rPr>
              <a:t>100</a:t>
            </a:r>
            <a:endParaRPr b="1" sz="1852">
              <a:solidFill>
                <a:srgbClr val="F3F3F3"/>
              </a:solidFill>
            </a:endParaRPr>
          </a:p>
          <a:p>
            <a:pPr indent="-328612" lvl="0" marL="630000" rtl="0" algn="just">
              <a:spcBef>
                <a:spcPts val="0"/>
              </a:spcBef>
              <a:spcAft>
                <a:spcPts val="0"/>
              </a:spcAft>
              <a:buClr>
                <a:srgbClr val="F3F3F3"/>
              </a:buClr>
              <a:buSzPct val="100000"/>
              <a:buChar char="-"/>
            </a:pPr>
            <a:r>
              <a:rPr lang="es" sz="1852">
                <a:solidFill>
                  <a:srgbClr val="F3F3F3"/>
                </a:solidFill>
              </a:rPr>
              <a:t>callbacks:</a:t>
            </a:r>
            <a:r>
              <a:rPr b="1" lang="es" sz="1852">
                <a:solidFill>
                  <a:srgbClr val="F3F3F3"/>
                </a:solidFill>
              </a:rPr>
              <a:t> EarlyStopping</a:t>
            </a:r>
            <a:endParaRPr b="1" sz="1852">
              <a:solidFill>
                <a:srgbClr val="F3F3F3"/>
              </a:solidFill>
            </a:endParaRPr>
          </a:p>
          <a:p>
            <a:pPr indent="-328612" lvl="0" marL="630000" rtl="0" algn="just">
              <a:spcBef>
                <a:spcPts val="0"/>
              </a:spcBef>
              <a:spcAft>
                <a:spcPts val="0"/>
              </a:spcAft>
              <a:buClr>
                <a:srgbClr val="F3F3F3"/>
              </a:buClr>
              <a:buSzPct val="100000"/>
              <a:buChar char="-"/>
            </a:pPr>
            <a:r>
              <a:rPr lang="es" sz="1852">
                <a:solidFill>
                  <a:srgbClr val="F3F3F3"/>
                </a:solidFill>
              </a:rPr>
              <a:t>loss: </a:t>
            </a:r>
            <a:r>
              <a:rPr b="1" lang="es" sz="1852">
                <a:solidFill>
                  <a:srgbClr val="F3F3F3"/>
                </a:solidFill>
              </a:rPr>
              <a:t>mae</a:t>
            </a:r>
            <a:endParaRPr b="1" sz="1852">
              <a:solidFill>
                <a:srgbClr val="F3F3F3"/>
              </a:solidFill>
            </a:endParaRPr>
          </a:p>
          <a:p>
            <a:pPr indent="-328612" lvl="0" marL="630000" rtl="0" algn="just">
              <a:spcBef>
                <a:spcPts val="0"/>
              </a:spcBef>
              <a:spcAft>
                <a:spcPts val="0"/>
              </a:spcAft>
              <a:buClr>
                <a:srgbClr val="F3F3F3"/>
              </a:buClr>
              <a:buSzPct val="100000"/>
              <a:buChar char="-"/>
            </a:pPr>
            <a:r>
              <a:rPr lang="es" sz="1852">
                <a:solidFill>
                  <a:srgbClr val="F3F3F3"/>
                </a:solidFill>
              </a:rPr>
              <a:t>optimizador: </a:t>
            </a:r>
            <a:r>
              <a:rPr b="1" lang="es" sz="1852">
                <a:solidFill>
                  <a:srgbClr val="F3F3F3"/>
                </a:solidFill>
              </a:rPr>
              <a:t>Adam</a:t>
            </a:r>
            <a:endParaRPr b="1" sz="1852">
              <a:solidFill>
                <a:srgbClr val="F3F3F3"/>
              </a:solidFill>
            </a:endParaRPr>
          </a:p>
          <a:p>
            <a:pPr indent="-328612" lvl="0" marL="630000" rtl="0" algn="just">
              <a:spcBef>
                <a:spcPts val="0"/>
              </a:spcBef>
              <a:spcAft>
                <a:spcPts val="0"/>
              </a:spcAft>
              <a:buClr>
                <a:srgbClr val="F3F3F3"/>
              </a:buClr>
              <a:buSzPct val="100000"/>
              <a:buChar char="-"/>
            </a:pPr>
            <a:r>
              <a:rPr lang="es" sz="1852">
                <a:solidFill>
                  <a:srgbClr val="F3F3F3"/>
                </a:solidFill>
              </a:rPr>
              <a:t>Learning rate:</a:t>
            </a:r>
            <a:r>
              <a:rPr b="1" lang="es" sz="1852">
                <a:solidFill>
                  <a:srgbClr val="F3F3F3"/>
                </a:solidFill>
              </a:rPr>
              <a:t> 0.01</a:t>
            </a:r>
            <a:endParaRPr b="1" sz="1852">
              <a:solidFill>
                <a:srgbClr val="F3F3F3"/>
              </a:solidFill>
            </a:endParaRPr>
          </a:p>
          <a:p>
            <a:pPr indent="-328612" lvl="0" marL="630000" rtl="0" algn="just">
              <a:spcBef>
                <a:spcPts val="0"/>
              </a:spcBef>
              <a:spcAft>
                <a:spcPts val="0"/>
              </a:spcAft>
              <a:buClr>
                <a:srgbClr val="F3F3F3"/>
              </a:buClr>
              <a:buSzPct val="100000"/>
              <a:buChar char="-"/>
            </a:pPr>
            <a:r>
              <a:rPr lang="es" sz="1852">
                <a:solidFill>
                  <a:srgbClr val="F3F3F3"/>
                </a:solidFill>
              </a:rPr>
              <a:t>Conv1D:</a:t>
            </a:r>
            <a:r>
              <a:rPr b="1" lang="es" sz="1852">
                <a:solidFill>
                  <a:srgbClr val="F3F3F3"/>
                </a:solidFill>
              </a:rPr>
              <a:t> 32 filtros de forma (3, ) , </a:t>
            </a:r>
            <a:endParaRPr b="1" sz="1852">
              <a:solidFill>
                <a:srgbClr val="F3F3F3"/>
              </a:solidFill>
            </a:endParaRPr>
          </a:p>
          <a:p>
            <a:pPr indent="0" lvl="0" marL="630000" rtl="0" algn="just">
              <a:spcBef>
                <a:spcPts val="0"/>
              </a:spcBef>
              <a:spcAft>
                <a:spcPts val="0"/>
              </a:spcAft>
              <a:buNone/>
            </a:pPr>
            <a:r>
              <a:rPr b="1" lang="es" sz="1852">
                <a:solidFill>
                  <a:srgbClr val="F3F3F3"/>
                </a:solidFill>
              </a:rPr>
              <a:t>relleno “causal", activación "relu"</a:t>
            </a:r>
            <a:endParaRPr b="1" sz="1852">
              <a:solidFill>
                <a:srgbClr val="F3F3F3"/>
              </a:solidFill>
            </a:endParaRPr>
          </a:p>
          <a:p>
            <a:pPr indent="0" lvl="0" marL="269999" rtl="0" algn="just">
              <a:spcBef>
                <a:spcPts val="0"/>
              </a:spcBef>
              <a:spcAft>
                <a:spcPts val="1200"/>
              </a:spcAft>
              <a:buNone/>
            </a:pPr>
            <a:r>
              <a:rPr lang="es" sz="1600">
                <a:solidFill>
                  <a:srgbClr val="F3F3F3"/>
                </a:solidFill>
              </a:rPr>
              <a:t> </a:t>
            </a:r>
            <a:endParaRPr sz="1600">
              <a:solidFill>
                <a:srgbClr val="F3F3F3"/>
              </a:solidFill>
            </a:endParaRPr>
          </a:p>
        </p:txBody>
      </p:sp>
      <p:pic>
        <p:nvPicPr>
          <p:cNvPr id="312" name="Google Shape;312;p40"/>
          <p:cNvPicPr preferRelativeResize="0"/>
          <p:nvPr/>
        </p:nvPicPr>
        <p:blipFill>
          <a:blip r:embed="rId4">
            <a:alphaModFix/>
          </a:blip>
          <a:stretch>
            <a:fillRect/>
          </a:stretch>
        </p:blipFill>
        <p:spPr>
          <a:xfrm>
            <a:off x="4914400" y="2139675"/>
            <a:ext cx="3597001" cy="2582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41"/>
          <p:cNvPicPr preferRelativeResize="0"/>
          <p:nvPr/>
        </p:nvPicPr>
        <p:blipFill>
          <a:blip r:embed="rId3">
            <a:alphaModFix/>
          </a:blip>
          <a:stretch>
            <a:fillRect/>
          </a:stretch>
        </p:blipFill>
        <p:spPr>
          <a:xfrm>
            <a:off x="1178575" y="273725"/>
            <a:ext cx="6894051" cy="4596026"/>
          </a:xfrm>
          <a:prstGeom prst="rect">
            <a:avLst/>
          </a:prstGeom>
          <a:noFill/>
          <a:ln>
            <a:noFill/>
          </a:ln>
        </p:spPr>
      </p:pic>
      <p:sp>
        <p:nvSpPr>
          <p:cNvPr id="318" name="Google Shape;318;p41"/>
          <p:cNvSpPr txBox="1"/>
          <p:nvPr>
            <p:ph idx="1" type="body"/>
          </p:nvPr>
        </p:nvSpPr>
        <p:spPr>
          <a:xfrm>
            <a:off x="256500" y="351950"/>
            <a:ext cx="8520600" cy="4442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33846"/>
              <a:buFont typeface="Arial"/>
              <a:buNone/>
            </a:pPr>
            <a:r>
              <a:rPr b="1" i="1" lang="es" sz="3250">
                <a:solidFill>
                  <a:srgbClr val="F3F3F3"/>
                </a:solidFill>
              </a:rPr>
              <a:t>5.  Entrenamiento</a:t>
            </a:r>
            <a:endParaRPr b="1" i="1" sz="3250">
              <a:solidFill>
                <a:srgbClr val="F3F3F3"/>
              </a:solidFill>
            </a:endParaRPr>
          </a:p>
          <a:p>
            <a:pPr indent="0" lvl="0" marL="269999" rtl="0" algn="l">
              <a:spcBef>
                <a:spcPts val="1200"/>
              </a:spcBef>
              <a:spcAft>
                <a:spcPts val="0"/>
              </a:spcAft>
              <a:buClr>
                <a:schemeClr val="dk1"/>
              </a:buClr>
              <a:buSzPct val="33846"/>
              <a:buFont typeface="Arial"/>
              <a:buNone/>
            </a:pPr>
            <a:r>
              <a:rPr lang="es" sz="3250">
                <a:solidFill>
                  <a:srgbClr val="F3F3F3"/>
                </a:solidFill>
              </a:rPr>
              <a:t>La división de datos se dio de un 85% para el entrenamiento y un 15% para la prueba</a:t>
            </a:r>
            <a:endParaRPr sz="3250">
              <a:solidFill>
                <a:srgbClr val="F3F3F3"/>
              </a:solidFill>
            </a:endParaRPr>
          </a:p>
          <a:p>
            <a:pPr indent="0" lvl="0" marL="269999" rtl="0" algn="just">
              <a:spcBef>
                <a:spcPts val="1200"/>
              </a:spcBef>
              <a:spcAft>
                <a:spcPts val="0"/>
              </a:spcAft>
              <a:buClr>
                <a:schemeClr val="dk1"/>
              </a:buClr>
              <a:buSzPct val="33846"/>
              <a:buFont typeface="Arial"/>
              <a:buNone/>
            </a:pPr>
            <a:r>
              <a:rPr lang="es" sz="3250">
                <a:solidFill>
                  <a:srgbClr val="F3F3F3"/>
                </a:solidFill>
              </a:rPr>
              <a:t>Se aplicó un entrenamiento de 100 epochs, más la ejecución de un callback </a:t>
            </a:r>
            <a:r>
              <a:rPr b="1" lang="es" sz="3250">
                <a:solidFill>
                  <a:srgbClr val="F3F3F3"/>
                </a:solidFill>
              </a:rPr>
              <a:t>ModelCheckpoint, </a:t>
            </a:r>
            <a:r>
              <a:rPr lang="es" sz="3250">
                <a:solidFill>
                  <a:srgbClr val="F3F3F3"/>
                </a:solidFill>
              </a:rPr>
              <a:t>el cual a través de cada epoch nos permite guardar en una carpeta el mejor modelo que minimiza la función de pérdida de la validación.</a:t>
            </a:r>
            <a:endParaRPr sz="3250">
              <a:solidFill>
                <a:srgbClr val="F3F3F3"/>
              </a:solidFill>
            </a:endParaRPr>
          </a:p>
          <a:p>
            <a:pPr indent="0" lvl="0" marL="269999" rtl="0" algn="just">
              <a:spcBef>
                <a:spcPts val="1200"/>
              </a:spcBef>
              <a:spcAft>
                <a:spcPts val="0"/>
              </a:spcAft>
              <a:buClr>
                <a:schemeClr val="dk1"/>
              </a:buClr>
              <a:buSzPct val="33846"/>
              <a:buFont typeface="Arial"/>
              <a:buNone/>
            </a:pPr>
            <a:r>
              <a:t/>
            </a:r>
            <a:endParaRPr sz="3250">
              <a:solidFill>
                <a:srgbClr val="F3F3F3"/>
              </a:solidFill>
            </a:endParaRPr>
          </a:p>
          <a:p>
            <a:pPr indent="0" lvl="0" marL="0" rtl="0" algn="l">
              <a:spcBef>
                <a:spcPts val="1200"/>
              </a:spcBef>
              <a:spcAft>
                <a:spcPts val="0"/>
              </a:spcAft>
              <a:buClr>
                <a:schemeClr val="dk1"/>
              </a:buClr>
              <a:buSzPct val="33846"/>
              <a:buFont typeface="Arial"/>
              <a:buNone/>
            </a:pPr>
            <a:r>
              <a:rPr b="1" i="1" lang="es" sz="3250">
                <a:solidFill>
                  <a:srgbClr val="F3F3F3"/>
                </a:solidFill>
              </a:rPr>
              <a:t>6.  Prueba</a:t>
            </a:r>
            <a:endParaRPr b="1" i="1" sz="3250">
              <a:solidFill>
                <a:srgbClr val="F3F3F3"/>
              </a:solidFill>
            </a:endParaRPr>
          </a:p>
          <a:p>
            <a:pPr indent="0" lvl="0" marL="269999" rtl="0" algn="just">
              <a:spcBef>
                <a:spcPts val="1200"/>
              </a:spcBef>
              <a:spcAft>
                <a:spcPts val="0"/>
              </a:spcAft>
              <a:buClr>
                <a:schemeClr val="dk1"/>
              </a:buClr>
              <a:buSzPct val="33846"/>
              <a:buFont typeface="Arial"/>
              <a:buNone/>
            </a:pPr>
            <a:r>
              <a:rPr lang="es" sz="3250">
                <a:solidFill>
                  <a:srgbClr val="F3F3F3"/>
                </a:solidFill>
              </a:rPr>
              <a:t>Se efectuó la prueba sobre los modelos entrenados correspondientes a las series temporales de cada país perteneciente a los grupos de estudio 1 y 2, obteniéndose: </a:t>
            </a:r>
            <a:endParaRPr>
              <a:solidFill>
                <a:srgbClr val="F3F3F3"/>
              </a:solidFill>
            </a:endParaRPr>
          </a:p>
          <a:p>
            <a:pPr indent="0" lvl="0" marL="0" rtl="0" algn="l">
              <a:spcBef>
                <a:spcPts val="1200"/>
              </a:spcBef>
              <a:spcAft>
                <a:spcPts val="0"/>
              </a:spcAft>
              <a:buNone/>
            </a:pPr>
            <a:r>
              <a:t/>
            </a:r>
            <a:endParaRPr b="1" i="1">
              <a:solidFill>
                <a:srgbClr val="F3F3F3"/>
              </a:solidFill>
            </a:endParaRPr>
          </a:p>
          <a:p>
            <a:pPr indent="0" lvl="0" marL="0" rtl="0" algn="l">
              <a:spcBef>
                <a:spcPts val="1200"/>
              </a:spcBef>
              <a:spcAft>
                <a:spcPts val="1200"/>
              </a:spcAft>
              <a:buNone/>
            </a:pPr>
            <a:r>
              <a:t/>
            </a:r>
            <a:endParaRPr b="1" i="1">
              <a:solidFill>
                <a:srgbClr val="F3F3F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a:off x="1124975" y="132575"/>
            <a:ext cx="6894051" cy="4596026"/>
          </a:xfrm>
          <a:prstGeom prst="rect">
            <a:avLst/>
          </a:prstGeom>
          <a:noFill/>
          <a:ln>
            <a:noFill/>
          </a:ln>
        </p:spPr>
      </p:pic>
      <p:sp>
        <p:nvSpPr>
          <p:cNvPr id="72" name="Google Shape;72;p15"/>
          <p:cNvSpPr txBox="1"/>
          <p:nvPr>
            <p:ph idx="4294967295" type="title"/>
          </p:nvPr>
        </p:nvSpPr>
        <p:spPr>
          <a:xfrm>
            <a:off x="311700" y="1266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2300"/>
              <a:t>Objetivos</a:t>
            </a:r>
            <a:endParaRPr sz="2300"/>
          </a:p>
        </p:txBody>
      </p:sp>
      <p:sp>
        <p:nvSpPr>
          <p:cNvPr id="73" name="Google Shape;73;p15"/>
          <p:cNvSpPr txBox="1"/>
          <p:nvPr/>
        </p:nvSpPr>
        <p:spPr>
          <a:xfrm>
            <a:off x="402550" y="699350"/>
            <a:ext cx="8429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rPr>
              <a:t>Objetivo principal:</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s">
                <a:solidFill>
                  <a:schemeClr val="lt1"/>
                </a:solidFill>
              </a:rPr>
              <a:t>       - Determinar cómo es la relación entre el consumo energético y la  emisión de CO2 en el medio ambiente</a:t>
            </a:r>
            <a:endParaRPr>
              <a:solidFill>
                <a:schemeClr val="lt1"/>
              </a:solidFill>
            </a:endParaRPr>
          </a:p>
        </p:txBody>
      </p:sp>
      <p:sp>
        <p:nvSpPr>
          <p:cNvPr id="74" name="Google Shape;74;p15"/>
          <p:cNvSpPr txBox="1"/>
          <p:nvPr/>
        </p:nvSpPr>
        <p:spPr>
          <a:xfrm>
            <a:off x="402550" y="2118763"/>
            <a:ext cx="8429700" cy="244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rPr>
              <a:t>Objetivos secundarios:</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lnSpc>
                <a:spcPct val="150000"/>
              </a:lnSpc>
              <a:spcBef>
                <a:spcPts val="0"/>
              </a:spcBef>
              <a:spcAft>
                <a:spcPts val="0"/>
              </a:spcAft>
              <a:buNone/>
            </a:pPr>
            <a:r>
              <a:rPr lang="es">
                <a:solidFill>
                  <a:schemeClr val="lt1"/>
                </a:solidFill>
              </a:rPr>
              <a:t>       - Implementar un Data Lake en la nube para juntar la data entregada</a:t>
            </a:r>
            <a:endParaRPr>
              <a:solidFill>
                <a:schemeClr val="lt1"/>
              </a:solidFill>
            </a:endParaRPr>
          </a:p>
          <a:p>
            <a:pPr indent="0" lvl="0" marL="0" rtl="0" algn="l">
              <a:lnSpc>
                <a:spcPct val="150000"/>
              </a:lnSpc>
              <a:spcBef>
                <a:spcPts val="0"/>
              </a:spcBef>
              <a:spcAft>
                <a:spcPts val="0"/>
              </a:spcAft>
              <a:buNone/>
            </a:pPr>
            <a:r>
              <a:rPr lang="es">
                <a:solidFill>
                  <a:schemeClr val="lt1"/>
                </a:solidFill>
              </a:rPr>
              <a:t>       - Automatizar los procesos de ETL y procesamiento de datos</a:t>
            </a:r>
            <a:endParaRPr>
              <a:solidFill>
                <a:schemeClr val="lt1"/>
              </a:solidFill>
            </a:endParaRPr>
          </a:p>
          <a:p>
            <a:pPr indent="0" lvl="0" marL="0" rtl="0" algn="l">
              <a:lnSpc>
                <a:spcPct val="150000"/>
              </a:lnSpc>
              <a:spcBef>
                <a:spcPts val="0"/>
              </a:spcBef>
              <a:spcAft>
                <a:spcPts val="0"/>
              </a:spcAft>
              <a:buNone/>
            </a:pPr>
            <a:r>
              <a:rPr lang="es">
                <a:solidFill>
                  <a:schemeClr val="lt1"/>
                </a:solidFill>
              </a:rPr>
              <a:t>       - Construir un Data Warehouse para la ONU       </a:t>
            </a:r>
            <a:endParaRPr>
              <a:solidFill>
                <a:schemeClr val="lt1"/>
              </a:solidFill>
            </a:endParaRPr>
          </a:p>
          <a:p>
            <a:pPr indent="0" lvl="0" marL="0" rtl="0" algn="l">
              <a:lnSpc>
                <a:spcPct val="150000"/>
              </a:lnSpc>
              <a:spcBef>
                <a:spcPts val="0"/>
              </a:spcBef>
              <a:spcAft>
                <a:spcPts val="0"/>
              </a:spcAft>
              <a:buNone/>
            </a:pPr>
            <a:r>
              <a:rPr lang="es">
                <a:solidFill>
                  <a:schemeClr val="lt1"/>
                </a:solidFill>
              </a:rPr>
              <a:t>       - Determinar los cinco países con mayor emisión de CO2</a:t>
            </a:r>
            <a:endParaRPr>
              <a:solidFill>
                <a:schemeClr val="lt1"/>
              </a:solidFill>
            </a:endParaRPr>
          </a:p>
          <a:p>
            <a:pPr indent="0" lvl="0" marL="0" rtl="0" algn="l">
              <a:lnSpc>
                <a:spcPct val="150000"/>
              </a:lnSpc>
              <a:spcBef>
                <a:spcPts val="0"/>
              </a:spcBef>
              <a:spcAft>
                <a:spcPts val="0"/>
              </a:spcAft>
              <a:buNone/>
            </a:pPr>
            <a:r>
              <a:rPr lang="es">
                <a:solidFill>
                  <a:schemeClr val="lt1"/>
                </a:solidFill>
              </a:rPr>
              <a:t>       - Determinar la emisión de CO2 por tipo de fuente de energía</a:t>
            </a:r>
            <a:endParaRPr>
              <a:solidFill>
                <a:schemeClr val="lt1"/>
              </a:solidFill>
            </a:endParaRPr>
          </a:p>
          <a:p>
            <a:pPr indent="0" lvl="0" marL="0" rtl="0" algn="l">
              <a:lnSpc>
                <a:spcPct val="150000"/>
              </a:lnSpc>
              <a:spcBef>
                <a:spcPts val="0"/>
              </a:spcBef>
              <a:spcAft>
                <a:spcPts val="0"/>
              </a:spcAft>
              <a:buNone/>
            </a:pPr>
            <a:r>
              <a:rPr lang="es">
                <a:solidFill>
                  <a:schemeClr val="lt1"/>
                </a:solidFill>
              </a:rPr>
              <a:t>       - Determinar la brecha de la huella de carbono</a:t>
            </a:r>
            <a:endParaRPr>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42"/>
          <p:cNvPicPr preferRelativeResize="0"/>
          <p:nvPr/>
        </p:nvPicPr>
        <p:blipFill>
          <a:blip r:embed="rId3">
            <a:alphaModFix/>
          </a:blip>
          <a:stretch>
            <a:fillRect/>
          </a:stretch>
        </p:blipFill>
        <p:spPr>
          <a:xfrm>
            <a:off x="1124975" y="132575"/>
            <a:ext cx="6894051" cy="4596026"/>
          </a:xfrm>
          <a:prstGeom prst="rect">
            <a:avLst/>
          </a:prstGeom>
          <a:noFill/>
          <a:ln>
            <a:noFill/>
          </a:ln>
        </p:spPr>
      </p:pic>
      <p:pic>
        <p:nvPicPr>
          <p:cNvPr id="324" name="Google Shape;324;p42"/>
          <p:cNvPicPr preferRelativeResize="0"/>
          <p:nvPr/>
        </p:nvPicPr>
        <p:blipFill>
          <a:blip r:embed="rId4">
            <a:alphaModFix/>
          </a:blip>
          <a:stretch>
            <a:fillRect/>
          </a:stretch>
        </p:blipFill>
        <p:spPr>
          <a:xfrm>
            <a:off x="719800" y="1133475"/>
            <a:ext cx="3552825" cy="2876550"/>
          </a:xfrm>
          <a:prstGeom prst="rect">
            <a:avLst/>
          </a:prstGeom>
          <a:noFill/>
          <a:ln>
            <a:noFill/>
          </a:ln>
        </p:spPr>
      </p:pic>
      <p:pic>
        <p:nvPicPr>
          <p:cNvPr id="325" name="Google Shape;325;p42"/>
          <p:cNvPicPr preferRelativeResize="0"/>
          <p:nvPr/>
        </p:nvPicPr>
        <p:blipFill>
          <a:blip r:embed="rId5">
            <a:alphaModFix/>
          </a:blip>
          <a:stretch>
            <a:fillRect/>
          </a:stretch>
        </p:blipFill>
        <p:spPr>
          <a:xfrm>
            <a:off x="5123375" y="152400"/>
            <a:ext cx="3245929" cy="48386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43"/>
          <p:cNvPicPr preferRelativeResize="0"/>
          <p:nvPr/>
        </p:nvPicPr>
        <p:blipFill>
          <a:blip r:embed="rId3">
            <a:alphaModFix/>
          </a:blip>
          <a:stretch>
            <a:fillRect/>
          </a:stretch>
        </p:blipFill>
        <p:spPr>
          <a:xfrm>
            <a:off x="1178575" y="273725"/>
            <a:ext cx="6894051" cy="4596026"/>
          </a:xfrm>
          <a:prstGeom prst="rect">
            <a:avLst/>
          </a:prstGeom>
          <a:noFill/>
          <a:ln>
            <a:noFill/>
          </a:ln>
        </p:spPr>
      </p:pic>
      <p:sp>
        <p:nvSpPr>
          <p:cNvPr id="331" name="Google Shape;331;p43"/>
          <p:cNvSpPr txBox="1"/>
          <p:nvPr>
            <p:ph idx="1" type="body"/>
          </p:nvPr>
        </p:nvSpPr>
        <p:spPr>
          <a:xfrm>
            <a:off x="256500" y="351950"/>
            <a:ext cx="8520600" cy="426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s">
                <a:solidFill>
                  <a:srgbClr val="F3F3F3"/>
                </a:solidFill>
              </a:rPr>
              <a:t>7.  Pronóstico</a:t>
            </a:r>
            <a:endParaRPr b="1" i="1">
              <a:solidFill>
                <a:srgbClr val="F3F3F3"/>
              </a:solidFill>
            </a:endParaRPr>
          </a:p>
          <a:p>
            <a:pPr indent="0" lvl="0" marL="269999" rtl="0" algn="l">
              <a:spcBef>
                <a:spcPts val="1200"/>
              </a:spcBef>
              <a:spcAft>
                <a:spcPts val="0"/>
              </a:spcAft>
              <a:buNone/>
            </a:pPr>
            <a:r>
              <a:rPr lang="es">
                <a:solidFill>
                  <a:srgbClr val="F3F3F3"/>
                </a:solidFill>
              </a:rPr>
              <a:t>Finalizado las pruebas correspondientes y la elección de un buen modelo por cada serie temporal de país, se obtuvieron los siguientes pronósticos para un horizonte de 10 años (hasta el 2030)</a:t>
            </a:r>
            <a:endParaRPr>
              <a:solidFill>
                <a:srgbClr val="F3F3F3"/>
              </a:solidFill>
            </a:endParaRPr>
          </a:p>
          <a:p>
            <a:pPr indent="0" lvl="0" marL="0" rtl="0" algn="l">
              <a:spcBef>
                <a:spcPts val="1200"/>
              </a:spcBef>
              <a:spcAft>
                <a:spcPts val="0"/>
              </a:spcAft>
              <a:buNone/>
            </a:pPr>
            <a:r>
              <a:t/>
            </a:r>
            <a:endParaRPr b="1" i="1">
              <a:solidFill>
                <a:srgbClr val="F3F3F3"/>
              </a:solidFill>
            </a:endParaRPr>
          </a:p>
          <a:p>
            <a:pPr indent="0" lvl="0" marL="0" rtl="0" algn="l">
              <a:spcBef>
                <a:spcPts val="1200"/>
              </a:spcBef>
              <a:spcAft>
                <a:spcPts val="0"/>
              </a:spcAft>
              <a:buNone/>
            </a:pPr>
            <a:r>
              <a:rPr b="1" i="1" lang="es">
                <a:solidFill>
                  <a:srgbClr val="F3F3F3"/>
                </a:solidFill>
              </a:rPr>
              <a:t> </a:t>
            </a:r>
            <a:endParaRPr b="1" i="1">
              <a:solidFill>
                <a:srgbClr val="F3F3F3"/>
              </a:solidFill>
            </a:endParaRPr>
          </a:p>
          <a:p>
            <a:pPr indent="0" lvl="0" marL="0" rtl="0" algn="l">
              <a:spcBef>
                <a:spcPts val="1200"/>
              </a:spcBef>
              <a:spcAft>
                <a:spcPts val="1200"/>
              </a:spcAft>
              <a:buNone/>
            </a:pPr>
            <a:r>
              <a:t/>
            </a:r>
            <a:endParaRPr b="1" i="1">
              <a:solidFill>
                <a:srgbClr val="F3F3F3"/>
              </a:solidFill>
            </a:endParaRPr>
          </a:p>
        </p:txBody>
      </p:sp>
      <p:sp>
        <p:nvSpPr>
          <p:cNvPr id="332" name="Google Shape;332;p43"/>
          <p:cNvSpPr/>
          <p:nvPr/>
        </p:nvSpPr>
        <p:spPr>
          <a:xfrm>
            <a:off x="891375" y="1997150"/>
            <a:ext cx="2688300" cy="4878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b="1" lang="es" sz="1700">
                <a:solidFill>
                  <a:srgbClr val="434343"/>
                </a:solidFill>
              </a:rPr>
              <a:t>Emisiones CO2 de USA</a:t>
            </a:r>
            <a:endParaRPr/>
          </a:p>
        </p:txBody>
      </p:sp>
      <p:sp>
        <p:nvSpPr>
          <p:cNvPr id="333" name="Google Shape;333;p43"/>
          <p:cNvSpPr/>
          <p:nvPr/>
        </p:nvSpPr>
        <p:spPr>
          <a:xfrm>
            <a:off x="4908275" y="1951125"/>
            <a:ext cx="2885400" cy="4878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b="1" lang="es" sz="1700">
                <a:solidFill>
                  <a:srgbClr val="434343"/>
                </a:solidFill>
              </a:rPr>
              <a:t>Emisiones CO2 de CHINA</a:t>
            </a:r>
            <a:endParaRPr/>
          </a:p>
        </p:txBody>
      </p:sp>
      <p:pic>
        <p:nvPicPr>
          <p:cNvPr id="334" name="Google Shape;334;p43"/>
          <p:cNvPicPr preferRelativeResize="0"/>
          <p:nvPr/>
        </p:nvPicPr>
        <p:blipFill rotWithShape="1">
          <a:blip r:embed="rId4">
            <a:alphaModFix/>
          </a:blip>
          <a:srcRect b="0" l="6410" r="0" t="5033"/>
          <a:stretch/>
        </p:blipFill>
        <p:spPr>
          <a:xfrm>
            <a:off x="570325" y="2552163"/>
            <a:ext cx="3679450" cy="2442400"/>
          </a:xfrm>
          <a:prstGeom prst="rect">
            <a:avLst/>
          </a:prstGeom>
          <a:noFill/>
          <a:ln>
            <a:noFill/>
          </a:ln>
        </p:spPr>
      </p:pic>
      <p:pic>
        <p:nvPicPr>
          <p:cNvPr id="335" name="Google Shape;335;p43"/>
          <p:cNvPicPr preferRelativeResize="0"/>
          <p:nvPr/>
        </p:nvPicPr>
        <p:blipFill rotWithShape="1">
          <a:blip r:embed="rId5">
            <a:alphaModFix/>
          </a:blip>
          <a:srcRect b="1787" l="7221" r="1371" t="7951"/>
          <a:stretch/>
        </p:blipFill>
        <p:spPr>
          <a:xfrm>
            <a:off x="4688600" y="2514600"/>
            <a:ext cx="3679450" cy="251751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44"/>
          <p:cNvPicPr preferRelativeResize="0"/>
          <p:nvPr/>
        </p:nvPicPr>
        <p:blipFill>
          <a:blip r:embed="rId3">
            <a:alphaModFix/>
          </a:blip>
          <a:stretch>
            <a:fillRect/>
          </a:stretch>
        </p:blipFill>
        <p:spPr>
          <a:xfrm>
            <a:off x="1124975" y="132575"/>
            <a:ext cx="6894051" cy="4596026"/>
          </a:xfrm>
          <a:prstGeom prst="rect">
            <a:avLst/>
          </a:prstGeom>
          <a:noFill/>
          <a:ln>
            <a:noFill/>
          </a:ln>
        </p:spPr>
      </p:pic>
      <p:sp>
        <p:nvSpPr>
          <p:cNvPr id="341" name="Google Shape;341;p44"/>
          <p:cNvSpPr/>
          <p:nvPr/>
        </p:nvSpPr>
        <p:spPr>
          <a:xfrm>
            <a:off x="458900" y="202900"/>
            <a:ext cx="2899800" cy="4878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b="1" lang="es" sz="1700">
                <a:solidFill>
                  <a:srgbClr val="434343"/>
                </a:solidFill>
              </a:rPr>
              <a:t>Emisiones CO2 de RUSIA</a:t>
            </a:r>
            <a:endParaRPr/>
          </a:p>
        </p:txBody>
      </p:sp>
      <p:sp>
        <p:nvSpPr>
          <p:cNvPr id="342" name="Google Shape;342;p44"/>
          <p:cNvSpPr/>
          <p:nvPr/>
        </p:nvSpPr>
        <p:spPr>
          <a:xfrm>
            <a:off x="5129100" y="202900"/>
            <a:ext cx="3051000" cy="4878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b="1" lang="es" sz="1700">
                <a:solidFill>
                  <a:srgbClr val="434343"/>
                </a:solidFill>
              </a:rPr>
              <a:t>Emisiones CO2 de la INDIA</a:t>
            </a:r>
            <a:endParaRPr/>
          </a:p>
        </p:txBody>
      </p:sp>
      <p:pic>
        <p:nvPicPr>
          <p:cNvPr id="343" name="Google Shape;343;p44"/>
          <p:cNvPicPr preferRelativeResize="0"/>
          <p:nvPr/>
        </p:nvPicPr>
        <p:blipFill rotWithShape="1">
          <a:blip r:embed="rId4">
            <a:alphaModFix/>
          </a:blip>
          <a:srcRect b="0" l="1497" r="0" t="3707"/>
          <a:stretch/>
        </p:blipFill>
        <p:spPr>
          <a:xfrm>
            <a:off x="97800" y="986175"/>
            <a:ext cx="4474200" cy="2856375"/>
          </a:xfrm>
          <a:prstGeom prst="rect">
            <a:avLst/>
          </a:prstGeom>
          <a:noFill/>
          <a:ln>
            <a:noFill/>
          </a:ln>
        </p:spPr>
      </p:pic>
      <p:pic>
        <p:nvPicPr>
          <p:cNvPr id="344" name="Google Shape;344;p44"/>
          <p:cNvPicPr preferRelativeResize="0"/>
          <p:nvPr/>
        </p:nvPicPr>
        <p:blipFill rotWithShape="1">
          <a:blip r:embed="rId5">
            <a:alphaModFix/>
          </a:blip>
          <a:srcRect b="0" l="6489" r="0" t="7106"/>
          <a:stretch/>
        </p:blipFill>
        <p:spPr>
          <a:xfrm>
            <a:off x="4755050" y="1024138"/>
            <a:ext cx="4102360" cy="2780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45"/>
          <p:cNvPicPr preferRelativeResize="0"/>
          <p:nvPr/>
        </p:nvPicPr>
        <p:blipFill>
          <a:blip r:embed="rId3">
            <a:alphaModFix/>
          </a:blip>
          <a:stretch>
            <a:fillRect/>
          </a:stretch>
        </p:blipFill>
        <p:spPr>
          <a:xfrm>
            <a:off x="1124975" y="132575"/>
            <a:ext cx="6894051" cy="4596026"/>
          </a:xfrm>
          <a:prstGeom prst="rect">
            <a:avLst/>
          </a:prstGeom>
          <a:noFill/>
          <a:ln>
            <a:noFill/>
          </a:ln>
        </p:spPr>
      </p:pic>
      <p:sp>
        <p:nvSpPr>
          <p:cNvPr id="350" name="Google Shape;350;p45"/>
          <p:cNvSpPr/>
          <p:nvPr/>
        </p:nvSpPr>
        <p:spPr>
          <a:xfrm>
            <a:off x="504900" y="294900"/>
            <a:ext cx="3185100" cy="4878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b="1" lang="es" sz="1700">
                <a:solidFill>
                  <a:srgbClr val="434343"/>
                </a:solidFill>
              </a:rPr>
              <a:t>Emisiones CO2 de </a:t>
            </a:r>
            <a:r>
              <a:rPr b="1" lang="es" sz="1700">
                <a:solidFill>
                  <a:srgbClr val="434343"/>
                </a:solidFill>
              </a:rPr>
              <a:t>JAPÓN</a:t>
            </a:r>
            <a:endParaRPr/>
          </a:p>
        </p:txBody>
      </p:sp>
      <p:sp>
        <p:nvSpPr>
          <p:cNvPr id="351" name="Google Shape;351;p45"/>
          <p:cNvSpPr/>
          <p:nvPr/>
        </p:nvSpPr>
        <p:spPr>
          <a:xfrm>
            <a:off x="5438838" y="294900"/>
            <a:ext cx="3185100" cy="4878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b="1" lang="es" sz="1700">
                <a:solidFill>
                  <a:srgbClr val="434343"/>
                </a:solidFill>
              </a:rPr>
              <a:t>Emisiones CO2 de </a:t>
            </a:r>
            <a:r>
              <a:rPr b="1" lang="es" sz="1700">
                <a:solidFill>
                  <a:srgbClr val="434343"/>
                </a:solidFill>
              </a:rPr>
              <a:t>CANADÁ</a:t>
            </a:r>
            <a:endParaRPr/>
          </a:p>
        </p:txBody>
      </p:sp>
      <p:pic>
        <p:nvPicPr>
          <p:cNvPr id="352" name="Google Shape;352;p45"/>
          <p:cNvPicPr preferRelativeResize="0"/>
          <p:nvPr/>
        </p:nvPicPr>
        <p:blipFill rotWithShape="1">
          <a:blip r:embed="rId4">
            <a:alphaModFix/>
          </a:blip>
          <a:srcRect b="0" l="3340" r="2025" t="5651"/>
          <a:stretch/>
        </p:blipFill>
        <p:spPr>
          <a:xfrm>
            <a:off x="350025" y="1103175"/>
            <a:ext cx="4312650" cy="2937142"/>
          </a:xfrm>
          <a:prstGeom prst="rect">
            <a:avLst/>
          </a:prstGeom>
          <a:noFill/>
          <a:ln>
            <a:noFill/>
          </a:ln>
        </p:spPr>
      </p:pic>
      <p:pic>
        <p:nvPicPr>
          <p:cNvPr id="353" name="Google Shape;353;p45"/>
          <p:cNvPicPr preferRelativeResize="0"/>
          <p:nvPr/>
        </p:nvPicPr>
        <p:blipFill rotWithShape="1">
          <a:blip r:embed="rId5">
            <a:alphaModFix/>
          </a:blip>
          <a:srcRect b="0" l="2600" r="0" t="7732"/>
          <a:stretch/>
        </p:blipFill>
        <p:spPr>
          <a:xfrm>
            <a:off x="4819850" y="1103175"/>
            <a:ext cx="4215375" cy="28617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46"/>
          <p:cNvPicPr preferRelativeResize="0"/>
          <p:nvPr/>
        </p:nvPicPr>
        <p:blipFill>
          <a:blip r:embed="rId3">
            <a:alphaModFix/>
          </a:blip>
          <a:stretch>
            <a:fillRect/>
          </a:stretch>
        </p:blipFill>
        <p:spPr>
          <a:xfrm>
            <a:off x="1124975" y="132575"/>
            <a:ext cx="6894051" cy="4596026"/>
          </a:xfrm>
          <a:prstGeom prst="rect">
            <a:avLst/>
          </a:prstGeom>
          <a:noFill/>
          <a:ln>
            <a:noFill/>
          </a:ln>
        </p:spPr>
      </p:pic>
      <p:sp>
        <p:nvSpPr>
          <p:cNvPr id="359" name="Google Shape;359;p46"/>
          <p:cNvSpPr/>
          <p:nvPr/>
        </p:nvSpPr>
        <p:spPr>
          <a:xfrm>
            <a:off x="504900" y="294900"/>
            <a:ext cx="3185100" cy="4878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b="1" lang="es" sz="1700">
                <a:solidFill>
                  <a:srgbClr val="434343"/>
                </a:solidFill>
              </a:rPr>
              <a:t>Emisiones CO2 de UCRANIA</a:t>
            </a:r>
            <a:endParaRPr/>
          </a:p>
        </p:txBody>
      </p:sp>
      <p:sp>
        <p:nvSpPr>
          <p:cNvPr id="360" name="Google Shape;360;p46"/>
          <p:cNvSpPr/>
          <p:nvPr/>
        </p:nvSpPr>
        <p:spPr>
          <a:xfrm>
            <a:off x="5230300" y="419700"/>
            <a:ext cx="3185100" cy="4878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b="1" lang="es" sz="1700">
                <a:solidFill>
                  <a:srgbClr val="434343"/>
                </a:solidFill>
              </a:rPr>
              <a:t>Emisiones CO2 de BRASIL</a:t>
            </a:r>
            <a:endParaRPr/>
          </a:p>
        </p:txBody>
      </p:sp>
      <p:pic>
        <p:nvPicPr>
          <p:cNvPr id="361" name="Google Shape;361;p46"/>
          <p:cNvPicPr preferRelativeResize="0"/>
          <p:nvPr/>
        </p:nvPicPr>
        <p:blipFill rotWithShape="1">
          <a:blip r:embed="rId4">
            <a:alphaModFix/>
          </a:blip>
          <a:srcRect b="3283" l="2923" r="2763" t="4989"/>
          <a:stretch/>
        </p:blipFill>
        <p:spPr>
          <a:xfrm>
            <a:off x="257200" y="1225575"/>
            <a:ext cx="4212824" cy="2824400"/>
          </a:xfrm>
          <a:prstGeom prst="rect">
            <a:avLst/>
          </a:prstGeom>
          <a:noFill/>
          <a:ln>
            <a:noFill/>
          </a:ln>
        </p:spPr>
      </p:pic>
      <p:pic>
        <p:nvPicPr>
          <p:cNvPr id="362" name="Google Shape;362;p46"/>
          <p:cNvPicPr preferRelativeResize="0"/>
          <p:nvPr/>
        </p:nvPicPr>
        <p:blipFill rotWithShape="1">
          <a:blip r:embed="rId5">
            <a:alphaModFix/>
          </a:blip>
          <a:srcRect b="0" l="5114" r="0" t="6742"/>
          <a:stretch/>
        </p:blipFill>
        <p:spPr>
          <a:xfrm>
            <a:off x="4749925" y="1225575"/>
            <a:ext cx="4145850" cy="2824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47"/>
          <p:cNvPicPr preferRelativeResize="0"/>
          <p:nvPr/>
        </p:nvPicPr>
        <p:blipFill>
          <a:blip r:embed="rId3">
            <a:alphaModFix/>
          </a:blip>
          <a:stretch>
            <a:fillRect/>
          </a:stretch>
        </p:blipFill>
        <p:spPr>
          <a:xfrm>
            <a:off x="1124975" y="132575"/>
            <a:ext cx="6894051" cy="4596026"/>
          </a:xfrm>
          <a:prstGeom prst="rect">
            <a:avLst/>
          </a:prstGeom>
          <a:noFill/>
          <a:ln>
            <a:noFill/>
          </a:ln>
        </p:spPr>
      </p:pic>
      <p:sp>
        <p:nvSpPr>
          <p:cNvPr id="368" name="Google Shape;368;p47"/>
          <p:cNvSpPr txBox="1"/>
          <p:nvPr>
            <p:ph type="ctrTitle"/>
          </p:nvPr>
        </p:nvSpPr>
        <p:spPr>
          <a:xfrm>
            <a:off x="1076100" y="298400"/>
            <a:ext cx="7215900" cy="1019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solidFill>
                  <a:srgbClr val="EFEFEF"/>
                </a:solidFill>
              </a:rPr>
              <a:t>Pongámoslo a prueba</a:t>
            </a:r>
            <a:endParaRPr>
              <a:solidFill>
                <a:srgbClr val="EFEFEF"/>
              </a:solidFill>
            </a:endParaRPr>
          </a:p>
        </p:txBody>
      </p:sp>
      <p:pic>
        <p:nvPicPr>
          <p:cNvPr id="369" name="Google Shape;369;p47"/>
          <p:cNvPicPr preferRelativeResize="0"/>
          <p:nvPr/>
        </p:nvPicPr>
        <p:blipFill rotWithShape="1">
          <a:blip r:embed="rId4">
            <a:alphaModFix/>
          </a:blip>
          <a:srcRect b="0" l="1117" r="57937" t="19646"/>
          <a:stretch/>
        </p:blipFill>
        <p:spPr>
          <a:xfrm>
            <a:off x="2617563" y="1551375"/>
            <a:ext cx="3744274" cy="3121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1277375" y="284975"/>
            <a:ext cx="6894051" cy="4596026"/>
          </a:xfrm>
          <a:prstGeom prst="rect">
            <a:avLst/>
          </a:prstGeom>
          <a:noFill/>
          <a:ln>
            <a:noFill/>
          </a:ln>
        </p:spPr>
      </p:pic>
      <p:sp>
        <p:nvSpPr>
          <p:cNvPr id="80" name="Google Shape;80;p16"/>
          <p:cNvSpPr txBox="1"/>
          <p:nvPr>
            <p:ph idx="4294967295" type="title"/>
          </p:nvPr>
        </p:nvSpPr>
        <p:spPr>
          <a:xfrm>
            <a:off x="311700" y="1266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2300"/>
              <a:t>Objetivos</a:t>
            </a:r>
            <a:endParaRPr sz="2300"/>
          </a:p>
        </p:txBody>
      </p:sp>
      <p:sp>
        <p:nvSpPr>
          <p:cNvPr id="81" name="Google Shape;81;p16"/>
          <p:cNvSpPr txBox="1"/>
          <p:nvPr/>
        </p:nvSpPr>
        <p:spPr>
          <a:xfrm>
            <a:off x="357150" y="1015525"/>
            <a:ext cx="8429700" cy="330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s">
                <a:solidFill>
                  <a:schemeClr val="lt1"/>
                </a:solidFill>
              </a:rPr>
              <a:t>Objetivos secundarios:</a:t>
            </a:r>
            <a:endParaRPr>
              <a:solidFill>
                <a:schemeClr val="lt1"/>
              </a:solidFill>
            </a:endParaRPr>
          </a:p>
          <a:p>
            <a:pPr indent="0" lvl="0" marL="0" rtl="0" algn="l">
              <a:lnSpc>
                <a:spcPct val="150000"/>
              </a:lnSpc>
              <a:spcBef>
                <a:spcPts val="0"/>
              </a:spcBef>
              <a:spcAft>
                <a:spcPts val="0"/>
              </a:spcAft>
              <a:buNone/>
            </a:pPr>
            <a:r>
              <a:rPr lang="es">
                <a:solidFill>
                  <a:schemeClr val="lt1"/>
                </a:solidFill>
              </a:rPr>
              <a:t>       - Determinar el KWh consumido per cápita</a:t>
            </a:r>
            <a:endParaRPr>
              <a:solidFill>
                <a:schemeClr val="lt1"/>
              </a:solidFill>
            </a:endParaRPr>
          </a:p>
          <a:p>
            <a:pPr indent="0" lvl="0" marL="0" rtl="0" algn="l">
              <a:lnSpc>
                <a:spcPct val="150000"/>
              </a:lnSpc>
              <a:spcBef>
                <a:spcPts val="0"/>
              </a:spcBef>
              <a:spcAft>
                <a:spcPts val="0"/>
              </a:spcAft>
              <a:buNone/>
            </a:pPr>
            <a:r>
              <a:rPr lang="es">
                <a:solidFill>
                  <a:schemeClr val="lt1"/>
                </a:solidFill>
              </a:rPr>
              <a:t>       - Determinar la brecha entre la energía producida y consumida</a:t>
            </a:r>
            <a:endParaRPr>
              <a:solidFill>
                <a:schemeClr val="lt1"/>
              </a:solidFill>
            </a:endParaRPr>
          </a:p>
          <a:p>
            <a:pPr indent="0" lvl="0" marL="0" rtl="0" algn="l">
              <a:lnSpc>
                <a:spcPct val="150000"/>
              </a:lnSpc>
              <a:spcBef>
                <a:spcPts val="0"/>
              </a:spcBef>
              <a:spcAft>
                <a:spcPts val="0"/>
              </a:spcAft>
              <a:buNone/>
            </a:pPr>
            <a:r>
              <a:rPr lang="es">
                <a:solidFill>
                  <a:schemeClr val="lt1"/>
                </a:solidFill>
              </a:rPr>
              <a:t>       - Determinar el CO2 emitido por KWh producido</a:t>
            </a:r>
            <a:endParaRPr>
              <a:solidFill>
                <a:schemeClr val="lt1"/>
              </a:solidFill>
            </a:endParaRPr>
          </a:p>
          <a:p>
            <a:pPr indent="0" lvl="0" marL="0" rtl="0" algn="l">
              <a:lnSpc>
                <a:spcPct val="150000"/>
              </a:lnSpc>
              <a:spcBef>
                <a:spcPts val="0"/>
              </a:spcBef>
              <a:spcAft>
                <a:spcPts val="0"/>
              </a:spcAft>
              <a:buNone/>
            </a:pPr>
            <a:r>
              <a:rPr lang="es">
                <a:solidFill>
                  <a:schemeClr val="lt1"/>
                </a:solidFill>
              </a:rPr>
              <a:t>       - Contrastar el crecimiento de la población y de las emisiones de CO2 per cápita</a:t>
            </a:r>
            <a:endParaRPr>
              <a:solidFill>
                <a:schemeClr val="lt1"/>
              </a:solidFill>
            </a:endParaRPr>
          </a:p>
          <a:p>
            <a:pPr indent="0" lvl="0" marL="0" rtl="0" algn="l">
              <a:lnSpc>
                <a:spcPct val="150000"/>
              </a:lnSpc>
              <a:spcBef>
                <a:spcPts val="0"/>
              </a:spcBef>
              <a:spcAft>
                <a:spcPts val="0"/>
              </a:spcAft>
              <a:buNone/>
            </a:pPr>
            <a:r>
              <a:rPr lang="es">
                <a:solidFill>
                  <a:schemeClr val="lt1"/>
                </a:solidFill>
              </a:rPr>
              <a:t>       - Determinar la relación entre  la variación del consumo de energía y eventos mundiales</a:t>
            </a:r>
            <a:endParaRPr>
              <a:solidFill>
                <a:schemeClr val="lt1"/>
              </a:solidFill>
            </a:endParaRPr>
          </a:p>
          <a:p>
            <a:pPr indent="0" lvl="0" marL="0" rtl="0" algn="l">
              <a:lnSpc>
                <a:spcPct val="150000"/>
              </a:lnSpc>
              <a:spcBef>
                <a:spcPts val="0"/>
              </a:spcBef>
              <a:spcAft>
                <a:spcPts val="0"/>
              </a:spcAft>
              <a:buNone/>
            </a:pPr>
            <a:r>
              <a:rPr lang="es">
                <a:solidFill>
                  <a:schemeClr val="lt1"/>
                </a:solidFill>
              </a:rPr>
              <a:t>       - Identificar los países que han tenido mayor migración a energías renovables</a:t>
            </a:r>
            <a:endParaRPr>
              <a:solidFill>
                <a:schemeClr val="lt1"/>
              </a:solidFill>
            </a:endParaRPr>
          </a:p>
          <a:p>
            <a:pPr indent="0" lvl="0" marL="0" rtl="0" algn="l">
              <a:lnSpc>
                <a:spcPct val="150000"/>
              </a:lnSpc>
              <a:spcBef>
                <a:spcPts val="0"/>
              </a:spcBef>
              <a:spcAft>
                <a:spcPts val="0"/>
              </a:spcAft>
              <a:buNone/>
            </a:pPr>
            <a:r>
              <a:rPr lang="es">
                <a:solidFill>
                  <a:schemeClr val="lt1"/>
                </a:solidFill>
              </a:rPr>
              <a:t>       - Crear dashboard para mostrar los KPIs para la toma de decisiones</a:t>
            </a:r>
            <a:endParaRPr>
              <a:solidFill>
                <a:schemeClr val="lt1"/>
              </a:solidFill>
            </a:endParaRPr>
          </a:p>
          <a:p>
            <a:pPr indent="0" lvl="0" marL="0" rtl="0" algn="l">
              <a:lnSpc>
                <a:spcPct val="150000"/>
              </a:lnSpc>
              <a:spcBef>
                <a:spcPts val="0"/>
              </a:spcBef>
              <a:spcAft>
                <a:spcPts val="0"/>
              </a:spcAft>
              <a:buNone/>
            </a:pPr>
            <a:r>
              <a:rPr lang="es">
                <a:solidFill>
                  <a:schemeClr val="lt1"/>
                </a:solidFill>
              </a:rPr>
              <a:t>       - Implementar modelo de machine learning con la finalidad de predecir las emisiones y el consumo de energía hasta el 2030 (tratado de París)</a:t>
            </a:r>
            <a:endParaRPr>
              <a:solidFill>
                <a:schemeClr val="lt1"/>
              </a:solidFill>
            </a:endParaRPr>
          </a:p>
        </p:txBody>
      </p:sp>
      <p:pic>
        <p:nvPicPr>
          <p:cNvPr id="82" name="Google Shape;82;p16"/>
          <p:cNvPicPr preferRelativeResize="0"/>
          <p:nvPr/>
        </p:nvPicPr>
        <p:blipFill>
          <a:blip r:embed="rId3">
            <a:alphaModFix/>
          </a:blip>
          <a:stretch>
            <a:fillRect/>
          </a:stretch>
        </p:blipFill>
        <p:spPr>
          <a:xfrm>
            <a:off x="1124975" y="132575"/>
            <a:ext cx="6894051" cy="4596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a:off x="1178575" y="273725"/>
            <a:ext cx="6894051" cy="4596026"/>
          </a:xfrm>
          <a:prstGeom prst="rect">
            <a:avLst/>
          </a:prstGeom>
          <a:noFill/>
          <a:ln>
            <a:noFill/>
          </a:ln>
        </p:spPr>
      </p:pic>
      <p:sp>
        <p:nvSpPr>
          <p:cNvPr id="88" name="Google Shape;88;p17"/>
          <p:cNvSpPr txBox="1"/>
          <p:nvPr>
            <p:ph type="title"/>
          </p:nvPr>
        </p:nvSpPr>
        <p:spPr>
          <a:xfrm>
            <a:off x="311700" y="1266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2300"/>
              <a:t>Key Performance Indicators (KPIs) y Métricas</a:t>
            </a:r>
            <a:r>
              <a:rPr lang="es" sz="2300"/>
              <a:t> </a:t>
            </a:r>
            <a:endParaRPr sz="2300"/>
          </a:p>
        </p:txBody>
      </p:sp>
      <p:sp>
        <p:nvSpPr>
          <p:cNvPr id="89" name="Google Shape;89;p17"/>
          <p:cNvSpPr/>
          <p:nvPr/>
        </p:nvSpPr>
        <p:spPr>
          <a:xfrm>
            <a:off x="311700" y="771175"/>
            <a:ext cx="3417300" cy="79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00000"/>
              </a:lnSpc>
              <a:spcBef>
                <a:spcPts val="0"/>
              </a:spcBef>
              <a:spcAft>
                <a:spcPts val="1200"/>
              </a:spcAft>
              <a:buNone/>
            </a:pPr>
            <a:r>
              <a:rPr lang="es" sz="1700">
                <a:solidFill>
                  <a:srgbClr val="434343"/>
                </a:solidFill>
              </a:rPr>
              <a:t>Niveles de contaminación por carbono</a:t>
            </a:r>
            <a:endParaRPr/>
          </a:p>
        </p:txBody>
      </p:sp>
      <p:sp>
        <p:nvSpPr>
          <p:cNvPr id="90" name="Google Shape;90;p17"/>
          <p:cNvSpPr/>
          <p:nvPr/>
        </p:nvSpPr>
        <p:spPr>
          <a:xfrm>
            <a:off x="311700" y="1734538"/>
            <a:ext cx="3417300" cy="79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00000"/>
              </a:lnSpc>
              <a:spcBef>
                <a:spcPts val="0"/>
              </a:spcBef>
              <a:spcAft>
                <a:spcPts val="1200"/>
              </a:spcAft>
              <a:buNone/>
            </a:pPr>
            <a:r>
              <a:rPr lang="es" sz="1700">
                <a:solidFill>
                  <a:srgbClr val="434343"/>
                </a:solidFill>
              </a:rPr>
              <a:t>Fuente de energía más contaminante</a:t>
            </a:r>
            <a:endParaRPr sz="1700">
              <a:solidFill>
                <a:srgbClr val="434343"/>
              </a:solidFill>
            </a:endParaRPr>
          </a:p>
        </p:txBody>
      </p:sp>
      <p:sp>
        <p:nvSpPr>
          <p:cNvPr id="91" name="Google Shape;91;p17"/>
          <p:cNvSpPr/>
          <p:nvPr/>
        </p:nvSpPr>
        <p:spPr>
          <a:xfrm>
            <a:off x="311700" y="2697925"/>
            <a:ext cx="3417300" cy="79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00000"/>
              </a:lnSpc>
              <a:spcBef>
                <a:spcPts val="0"/>
              </a:spcBef>
              <a:spcAft>
                <a:spcPts val="1200"/>
              </a:spcAft>
              <a:buNone/>
            </a:pPr>
            <a:r>
              <a:rPr lang="es" sz="1700">
                <a:solidFill>
                  <a:srgbClr val="434343"/>
                </a:solidFill>
              </a:rPr>
              <a:t>Contaminación por población</a:t>
            </a:r>
            <a:endParaRPr sz="1700">
              <a:solidFill>
                <a:srgbClr val="434343"/>
              </a:solidFill>
            </a:endParaRPr>
          </a:p>
        </p:txBody>
      </p:sp>
      <p:sp>
        <p:nvSpPr>
          <p:cNvPr id="92" name="Google Shape;92;p17"/>
          <p:cNvSpPr/>
          <p:nvPr/>
        </p:nvSpPr>
        <p:spPr>
          <a:xfrm>
            <a:off x="311700" y="3661300"/>
            <a:ext cx="3417300" cy="962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00000"/>
              </a:lnSpc>
              <a:spcBef>
                <a:spcPts val="0"/>
              </a:spcBef>
              <a:spcAft>
                <a:spcPts val="1200"/>
              </a:spcAft>
              <a:buNone/>
            </a:pPr>
            <a:r>
              <a:rPr lang="es" sz="1700">
                <a:solidFill>
                  <a:srgbClr val="434343"/>
                </a:solidFill>
              </a:rPr>
              <a:t>Consumo mundial de electricidad post tratado de parís y covid-19</a:t>
            </a:r>
            <a:endParaRPr sz="1700">
              <a:solidFill>
                <a:srgbClr val="434343"/>
              </a:solidFill>
            </a:endParaRPr>
          </a:p>
        </p:txBody>
      </p:sp>
      <p:sp>
        <p:nvSpPr>
          <p:cNvPr id="93" name="Google Shape;93;p17"/>
          <p:cNvSpPr txBox="1"/>
          <p:nvPr/>
        </p:nvSpPr>
        <p:spPr>
          <a:xfrm>
            <a:off x="4796825" y="967225"/>
            <a:ext cx="3551700" cy="400200"/>
          </a:xfrm>
          <a:prstGeom prst="rect">
            <a:avLst/>
          </a:prstGeom>
          <a:noFill/>
          <a:ln cap="flat" cmpd="sng" w="952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s">
                <a:solidFill>
                  <a:srgbClr val="B7B7B7"/>
                </a:solidFill>
              </a:rPr>
              <a:t>Brecha de la huella de carbono</a:t>
            </a:r>
            <a:endParaRPr>
              <a:solidFill>
                <a:srgbClr val="B7B7B7"/>
              </a:solidFill>
            </a:endParaRPr>
          </a:p>
        </p:txBody>
      </p:sp>
      <p:sp>
        <p:nvSpPr>
          <p:cNvPr id="94" name="Google Shape;94;p17"/>
          <p:cNvSpPr txBox="1"/>
          <p:nvPr/>
        </p:nvSpPr>
        <p:spPr>
          <a:xfrm>
            <a:off x="4796825" y="1930600"/>
            <a:ext cx="3551700" cy="400200"/>
          </a:xfrm>
          <a:prstGeom prst="rect">
            <a:avLst/>
          </a:prstGeom>
          <a:noFill/>
          <a:ln cap="flat" cmpd="sng" w="952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s">
                <a:solidFill>
                  <a:srgbClr val="B7B7B7"/>
                </a:solidFill>
              </a:rPr>
              <a:t>Emisión de CO2 por fuente </a:t>
            </a:r>
            <a:r>
              <a:rPr lang="es">
                <a:solidFill>
                  <a:srgbClr val="B7B7B7"/>
                </a:solidFill>
              </a:rPr>
              <a:t>energética</a:t>
            </a:r>
            <a:endParaRPr>
              <a:solidFill>
                <a:srgbClr val="B7B7B7"/>
              </a:solidFill>
            </a:endParaRPr>
          </a:p>
        </p:txBody>
      </p:sp>
      <p:sp>
        <p:nvSpPr>
          <p:cNvPr id="95" name="Google Shape;95;p17"/>
          <p:cNvSpPr txBox="1"/>
          <p:nvPr/>
        </p:nvSpPr>
        <p:spPr>
          <a:xfrm>
            <a:off x="4796825" y="2512325"/>
            <a:ext cx="3551700" cy="400200"/>
          </a:xfrm>
          <a:prstGeom prst="rect">
            <a:avLst/>
          </a:prstGeom>
          <a:noFill/>
          <a:ln cap="flat" cmpd="sng" w="952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s">
                <a:solidFill>
                  <a:srgbClr val="B7B7B7"/>
                </a:solidFill>
              </a:rPr>
              <a:t>Emisiones de CO2 per cápita</a:t>
            </a:r>
            <a:endParaRPr>
              <a:solidFill>
                <a:srgbClr val="B7B7B7"/>
              </a:solidFill>
            </a:endParaRPr>
          </a:p>
        </p:txBody>
      </p:sp>
      <p:sp>
        <p:nvSpPr>
          <p:cNvPr id="96" name="Google Shape;96;p17"/>
          <p:cNvSpPr txBox="1"/>
          <p:nvPr/>
        </p:nvSpPr>
        <p:spPr>
          <a:xfrm>
            <a:off x="4796825" y="2991900"/>
            <a:ext cx="3551700" cy="400200"/>
          </a:xfrm>
          <a:prstGeom prst="rect">
            <a:avLst/>
          </a:prstGeom>
          <a:noFill/>
          <a:ln cap="flat" cmpd="sng" w="952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s">
                <a:solidFill>
                  <a:srgbClr val="B7B7B7"/>
                </a:solidFill>
              </a:rPr>
              <a:t>KWh Consumido per cápita</a:t>
            </a:r>
            <a:endParaRPr>
              <a:solidFill>
                <a:srgbClr val="B7B7B7"/>
              </a:solidFill>
            </a:endParaRPr>
          </a:p>
        </p:txBody>
      </p:sp>
      <p:sp>
        <p:nvSpPr>
          <p:cNvPr id="97" name="Google Shape;97;p17"/>
          <p:cNvSpPr txBox="1"/>
          <p:nvPr/>
        </p:nvSpPr>
        <p:spPr>
          <a:xfrm>
            <a:off x="4796825" y="3552813"/>
            <a:ext cx="3551700" cy="615600"/>
          </a:xfrm>
          <a:prstGeom prst="rect">
            <a:avLst/>
          </a:prstGeom>
          <a:noFill/>
          <a:ln cap="flat" cmpd="sng" w="952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s">
                <a:solidFill>
                  <a:srgbClr val="B7B7B7"/>
                </a:solidFill>
              </a:rPr>
              <a:t>Consumo eléctrico por continente (Tratado de París)</a:t>
            </a:r>
            <a:endParaRPr>
              <a:solidFill>
                <a:srgbClr val="B7B7B7"/>
              </a:solidFill>
            </a:endParaRPr>
          </a:p>
        </p:txBody>
      </p:sp>
      <p:sp>
        <p:nvSpPr>
          <p:cNvPr id="98" name="Google Shape;98;p17"/>
          <p:cNvSpPr txBox="1"/>
          <p:nvPr/>
        </p:nvSpPr>
        <p:spPr>
          <a:xfrm>
            <a:off x="4796825" y="4329125"/>
            <a:ext cx="3551700" cy="615600"/>
          </a:xfrm>
          <a:prstGeom prst="rect">
            <a:avLst/>
          </a:prstGeom>
          <a:noFill/>
          <a:ln cap="flat" cmpd="sng" w="952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s">
                <a:solidFill>
                  <a:srgbClr val="B7B7B7"/>
                </a:solidFill>
              </a:rPr>
              <a:t>Variación del consumo eléctrico (COVID-19)</a:t>
            </a:r>
            <a:endParaRPr>
              <a:solidFill>
                <a:srgbClr val="B7B7B7"/>
              </a:solidFill>
            </a:endParaRPr>
          </a:p>
        </p:txBody>
      </p:sp>
      <p:cxnSp>
        <p:nvCxnSpPr>
          <p:cNvPr id="99" name="Google Shape;99;p17"/>
          <p:cNvCxnSpPr>
            <a:stCxn id="89" idx="3"/>
            <a:endCxn id="93" idx="1"/>
          </p:cNvCxnSpPr>
          <p:nvPr/>
        </p:nvCxnSpPr>
        <p:spPr>
          <a:xfrm>
            <a:off x="3729000" y="1167325"/>
            <a:ext cx="1067700" cy="0"/>
          </a:xfrm>
          <a:prstGeom prst="straightConnector1">
            <a:avLst/>
          </a:prstGeom>
          <a:noFill/>
          <a:ln cap="flat" cmpd="sng" w="9525">
            <a:solidFill>
              <a:schemeClr val="dk2"/>
            </a:solidFill>
            <a:prstDash val="solid"/>
            <a:round/>
            <a:headEnd len="med" w="med" type="none"/>
            <a:tailEnd len="med" w="med" type="triangle"/>
          </a:ln>
        </p:spPr>
      </p:cxnSp>
      <p:cxnSp>
        <p:nvCxnSpPr>
          <p:cNvPr id="100" name="Google Shape;100;p17"/>
          <p:cNvCxnSpPr>
            <a:stCxn id="90" idx="3"/>
            <a:endCxn id="94" idx="1"/>
          </p:cNvCxnSpPr>
          <p:nvPr/>
        </p:nvCxnSpPr>
        <p:spPr>
          <a:xfrm>
            <a:off x="3729000" y="2130688"/>
            <a:ext cx="1067700" cy="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7"/>
          <p:cNvCxnSpPr>
            <a:stCxn id="91" idx="3"/>
            <a:endCxn id="96" idx="1"/>
          </p:cNvCxnSpPr>
          <p:nvPr/>
        </p:nvCxnSpPr>
        <p:spPr>
          <a:xfrm>
            <a:off x="3729000" y="3094075"/>
            <a:ext cx="1067700" cy="978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7"/>
          <p:cNvCxnSpPr>
            <a:stCxn id="91" idx="3"/>
            <a:endCxn id="95" idx="1"/>
          </p:cNvCxnSpPr>
          <p:nvPr/>
        </p:nvCxnSpPr>
        <p:spPr>
          <a:xfrm flipH="1" rot="10800000">
            <a:off x="3729000" y="2712475"/>
            <a:ext cx="1067700" cy="381600"/>
          </a:xfrm>
          <a:prstGeom prst="straightConnector1">
            <a:avLst/>
          </a:prstGeom>
          <a:noFill/>
          <a:ln cap="flat" cmpd="sng" w="9525">
            <a:solidFill>
              <a:schemeClr val="dk2"/>
            </a:solidFill>
            <a:prstDash val="solid"/>
            <a:round/>
            <a:headEnd len="med" w="med" type="none"/>
            <a:tailEnd len="med" w="med" type="triangle"/>
          </a:ln>
        </p:spPr>
      </p:cxnSp>
      <p:cxnSp>
        <p:nvCxnSpPr>
          <p:cNvPr id="103" name="Google Shape;103;p17"/>
          <p:cNvCxnSpPr>
            <a:stCxn id="92" idx="3"/>
            <a:endCxn id="97" idx="1"/>
          </p:cNvCxnSpPr>
          <p:nvPr/>
        </p:nvCxnSpPr>
        <p:spPr>
          <a:xfrm flipH="1" rot="10800000">
            <a:off x="3729000" y="3860650"/>
            <a:ext cx="1067700" cy="28170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7"/>
          <p:cNvCxnSpPr>
            <a:stCxn id="92" idx="3"/>
            <a:endCxn id="98" idx="1"/>
          </p:cNvCxnSpPr>
          <p:nvPr/>
        </p:nvCxnSpPr>
        <p:spPr>
          <a:xfrm>
            <a:off x="3729000" y="4142350"/>
            <a:ext cx="1067700" cy="494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8"/>
          <p:cNvPicPr preferRelativeResize="0"/>
          <p:nvPr/>
        </p:nvPicPr>
        <p:blipFill>
          <a:blip r:embed="rId3">
            <a:alphaModFix/>
          </a:blip>
          <a:stretch>
            <a:fillRect/>
          </a:stretch>
        </p:blipFill>
        <p:spPr>
          <a:xfrm>
            <a:off x="1178575" y="273725"/>
            <a:ext cx="6894051" cy="4596026"/>
          </a:xfrm>
          <a:prstGeom prst="rect">
            <a:avLst/>
          </a:prstGeom>
          <a:noFill/>
          <a:ln>
            <a:noFill/>
          </a:ln>
        </p:spPr>
      </p:pic>
      <p:sp>
        <p:nvSpPr>
          <p:cNvPr id="110" name="Google Shape;110;p18"/>
          <p:cNvSpPr txBox="1"/>
          <p:nvPr>
            <p:ph type="title"/>
          </p:nvPr>
        </p:nvSpPr>
        <p:spPr>
          <a:xfrm>
            <a:off x="2768450" y="205775"/>
            <a:ext cx="3405900" cy="65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Metodología: KDD</a:t>
            </a:r>
            <a:endParaRPr/>
          </a:p>
        </p:txBody>
      </p:sp>
      <p:sp>
        <p:nvSpPr>
          <p:cNvPr id="111" name="Google Shape;111;p18"/>
          <p:cNvSpPr/>
          <p:nvPr/>
        </p:nvSpPr>
        <p:spPr>
          <a:xfrm>
            <a:off x="238100" y="911375"/>
            <a:ext cx="5402400" cy="500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b="1" lang="es" sz="1700">
                <a:solidFill>
                  <a:srgbClr val="434343"/>
                </a:solidFill>
              </a:rPr>
              <a:t>1.	Reconocimiento de fuentes de información</a:t>
            </a:r>
            <a:endParaRPr b="1"/>
          </a:p>
        </p:txBody>
      </p:sp>
      <p:sp>
        <p:nvSpPr>
          <p:cNvPr id="112" name="Google Shape;112;p18"/>
          <p:cNvSpPr txBox="1"/>
          <p:nvPr/>
        </p:nvSpPr>
        <p:spPr>
          <a:xfrm>
            <a:off x="745525" y="1917525"/>
            <a:ext cx="957000" cy="400200"/>
          </a:xfrm>
          <a:prstGeom prst="rect">
            <a:avLst/>
          </a:prstGeom>
          <a:solidFill>
            <a:srgbClr val="C9DAF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t>Datasets</a:t>
            </a:r>
            <a:endParaRPr b="1"/>
          </a:p>
        </p:txBody>
      </p:sp>
      <p:sp>
        <p:nvSpPr>
          <p:cNvPr id="113" name="Google Shape;113;p18"/>
          <p:cNvSpPr txBox="1"/>
          <p:nvPr/>
        </p:nvSpPr>
        <p:spPr>
          <a:xfrm>
            <a:off x="2659425" y="1573725"/>
            <a:ext cx="4692600" cy="6156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energyco2.csv, global_power_plant_database.csv, owid-energy-consumption-source.csv (fuente</a:t>
            </a:r>
            <a:r>
              <a:rPr b="1" lang="es"/>
              <a:t>: Henry</a:t>
            </a:r>
            <a:r>
              <a:rPr lang="es"/>
              <a:t>)</a:t>
            </a:r>
            <a:endParaRPr/>
          </a:p>
        </p:txBody>
      </p:sp>
      <p:sp>
        <p:nvSpPr>
          <p:cNvPr id="114" name="Google Shape;114;p18"/>
          <p:cNvSpPr txBox="1"/>
          <p:nvPr/>
        </p:nvSpPr>
        <p:spPr>
          <a:xfrm>
            <a:off x="2659425" y="2254325"/>
            <a:ext cx="4692600" cy="4002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owid-co2-data.csv </a:t>
            </a:r>
            <a:r>
              <a:rPr lang="es">
                <a:solidFill>
                  <a:schemeClr val="dk1"/>
                </a:solidFill>
              </a:rPr>
              <a:t>(fuente</a:t>
            </a:r>
            <a:r>
              <a:rPr b="1" lang="es">
                <a:solidFill>
                  <a:schemeClr val="dk1"/>
                </a:solidFill>
              </a:rPr>
              <a:t>: ourworldindata.org</a:t>
            </a:r>
            <a:r>
              <a:rPr lang="es">
                <a:solidFill>
                  <a:schemeClr val="dk1"/>
                </a:solidFill>
              </a:rPr>
              <a:t>)</a:t>
            </a:r>
            <a:endParaRPr/>
          </a:p>
        </p:txBody>
      </p:sp>
      <p:cxnSp>
        <p:nvCxnSpPr>
          <p:cNvPr id="115" name="Google Shape;115;p18"/>
          <p:cNvCxnSpPr>
            <a:stCxn id="112" idx="3"/>
            <a:endCxn id="113" idx="1"/>
          </p:cNvCxnSpPr>
          <p:nvPr/>
        </p:nvCxnSpPr>
        <p:spPr>
          <a:xfrm flipH="1" rot="10800000">
            <a:off x="1702525" y="1881525"/>
            <a:ext cx="957000" cy="236100"/>
          </a:xfrm>
          <a:prstGeom prst="straightConnector1">
            <a:avLst/>
          </a:prstGeom>
          <a:noFill/>
          <a:ln cap="flat" cmpd="sng" w="9525">
            <a:solidFill>
              <a:schemeClr val="dk2"/>
            </a:solidFill>
            <a:prstDash val="solid"/>
            <a:round/>
            <a:headEnd len="med" w="med" type="none"/>
            <a:tailEnd len="med" w="med" type="stealth"/>
          </a:ln>
        </p:spPr>
      </p:cxnSp>
      <p:cxnSp>
        <p:nvCxnSpPr>
          <p:cNvPr id="116" name="Google Shape;116;p18"/>
          <p:cNvCxnSpPr>
            <a:endCxn id="114" idx="1"/>
          </p:cNvCxnSpPr>
          <p:nvPr/>
        </p:nvCxnSpPr>
        <p:spPr>
          <a:xfrm>
            <a:off x="1702425" y="2117525"/>
            <a:ext cx="957000" cy="336900"/>
          </a:xfrm>
          <a:prstGeom prst="straightConnector1">
            <a:avLst/>
          </a:prstGeom>
          <a:noFill/>
          <a:ln cap="flat" cmpd="sng" w="9525">
            <a:solidFill>
              <a:schemeClr val="dk2"/>
            </a:solidFill>
            <a:prstDash val="solid"/>
            <a:round/>
            <a:headEnd len="med" w="med" type="none"/>
            <a:tailEnd len="med" w="med" type="triangle"/>
          </a:ln>
        </p:spPr>
      </p:cxnSp>
      <p:sp>
        <p:nvSpPr>
          <p:cNvPr id="117" name="Google Shape;117;p18"/>
          <p:cNvSpPr/>
          <p:nvPr/>
        </p:nvSpPr>
        <p:spPr>
          <a:xfrm>
            <a:off x="238100" y="2822950"/>
            <a:ext cx="5402400" cy="45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b="1" lang="es" sz="1700">
                <a:solidFill>
                  <a:srgbClr val="434343"/>
                </a:solidFill>
              </a:rPr>
              <a:t>2.    Datos objetivo</a:t>
            </a:r>
            <a:endParaRPr b="1"/>
          </a:p>
        </p:txBody>
      </p:sp>
      <p:sp>
        <p:nvSpPr>
          <p:cNvPr id="118" name="Google Shape;118;p18"/>
          <p:cNvSpPr txBox="1"/>
          <p:nvPr/>
        </p:nvSpPr>
        <p:spPr>
          <a:xfrm>
            <a:off x="440525" y="3368350"/>
            <a:ext cx="6441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rPr>
              <a:t>Proceso de selección de los campos de datos requeridos y útiles para los análisis de datos llevados a lo largo del proyecto.</a:t>
            </a:r>
            <a:endParaRPr>
              <a:solidFill>
                <a:schemeClr val="lt1"/>
              </a:solidFill>
            </a:endParaRPr>
          </a:p>
          <a:p>
            <a:pPr indent="0" lvl="0" marL="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b="1" lang="es">
                <a:solidFill>
                  <a:schemeClr val="lt1"/>
                </a:solidFill>
              </a:rPr>
              <a:t>energyco2.csv</a:t>
            </a:r>
            <a:r>
              <a:rPr lang="es">
                <a:solidFill>
                  <a:schemeClr val="lt1"/>
                </a:solidFill>
              </a:rPr>
              <a:t> (7/11)</a:t>
            </a:r>
            <a:endParaRPr>
              <a:solidFill>
                <a:schemeClr val="lt1"/>
              </a:solidFill>
            </a:endParaRPr>
          </a:p>
          <a:p>
            <a:pPr indent="-317500" lvl="0" marL="457200" rtl="0" algn="l">
              <a:spcBef>
                <a:spcPts val="0"/>
              </a:spcBef>
              <a:spcAft>
                <a:spcPts val="0"/>
              </a:spcAft>
              <a:buClr>
                <a:schemeClr val="lt1"/>
              </a:buClr>
              <a:buSzPts val="1400"/>
              <a:buChar char="-"/>
            </a:pPr>
            <a:r>
              <a:rPr b="1" lang="es">
                <a:solidFill>
                  <a:schemeClr val="lt1"/>
                </a:solidFill>
              </a:rPr>
              <a:t>global_power_plant_database.csv</a:t>
            </a:r>
            <a:r>
              <a:rPr lang="es">
                <a:solidFill>
                  <a:schemeClr val="lt1"/>
                </a:solidFill>
              </a:rPr>
              <a:t>(5/36)</a:t>
            </a:r>
            <a:endParaRPr>
              <a:solidFill>
                <a:schemeClr val="lt1"/>
              </a:solidFill>
            </a:endParaRPr>
          </a:p>
          <a:p>
            <a:pPr indent="-317500" lvl="0" marL="457200" rtl="0" algn="l">
              <a:spcBef>
                <a:spcPts val="0"/>
              </a:spcBef>
              <a:spcAft>
                <a:spcPts val="0"/>
              </a:spcAft>
              <a:buClr>
                <a:schemeClr val="lt1"/>
              </a:buClr>
              <a:buSzPts val="1400"/>
              <a:buChar char="-"/>
            </a:pPr>
            <a:r>
              <a:rPr b="1" lang="es">
                <a:solidFill>
                  <a:schemeClr val="lt1"/>
                </a:solidFill>
              </a:rPr>
              <a:t>owid-energy-consumption-source.csv</a:t>
            </a:r>
            <a:r>
              <a:rPr lang="es">
                <a:solidFill>
                  <a:schemeClr val="lt1"/>
                </a:solidFill>
              </a:rPr>
              <a:t>(45/128)</a:t>
            </a:r>
            <a:endParaRPr>
              <a:solidFill>
                <a:schemeClr val="lt1"/>
              </a:solidFill>
            </a:endParaRPr>
          </a:p>
          <a:p>
            <a:pPr indent="-317500" lvl="0" marL="457200" rtl="0" algn="l">
              <a:spcBef>
                <a:spcPts val="0"/>
              </a:spcBef>
              <a:spcAft>
                <a:spcPts val="0"/>
              </a:spcAft>
              <a:buClr>
                <a:schemeClr val="lt1"/>
              </a:buClr>
              <a:buSzPts val="1400"/>
              <a:buChar char="-"/>
            </a:pPr>
            <a:r>
              <a:rPr b="1" lang="es">
                <a:solidFill>
                  <a:schemeClr val="lt1"/>
                </a:solidFill>
              </a:rPr>
              <a:t>owid-co2-data.csv</a:t>
            </a:r>
            <a:r>
              <a:rPr lang="es">
                <a:solidFill>
                  <a:schemeClr val="lt1"/>
                </a:solidFill>
              </a:rPr>
              <a:t>(4/61)</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9"/>
          <p:cNvPicPr preferRelativeResize="0"/>
          <p:nvPr/>
        </p:nvPicPr>
        <p:blipFill>
          <a:blip r:embed="rId3">
            <a:alphaModFix/>
          </a:blip>
          <a:stretch>
            <a:fillRect/>
          </a:stretch>
        </p:blipFill>
        <p:spPr>
          <a:xfrm>
            <a:off x="1124975" y="273738"/>
            <a:ext cx="6894051" cy="4596026"/>
          </a:xfrm>
          <a:prstGeom prst="rect">
            <a:avLst/>
          </a:prstGeom>
          <a:noFill/>
          <a:ln>
            <a:noFill/>
          </a:ln>
        </p:spPr>
      </p:pic>
      <p:sp>
        <p:nvSpPr>
          <p:cNvPr id="124" name="Google Shape;124;p19"/>
          <p:cNvSpPr txBox="1"/>
          <p:nvPr>
            <p:ph idx="1" type="subTitle"/>
          </p:nvPr>
        </p:nvSpPr>
        <p:spPr>
          <a:xfrm>
            <a:off x="355800" y="833925"/>
            <a:ext cx="8432400" cy="615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a:solidFill>
                  <a:schemeClr val="dk1"/>
                </a:solidFill>
              </a:rPr>
              <a:t>Limpieza de Datos</a:t>
            </a:r>
            <a:endParaRPr b="1">
              <a:solidFill>
                <a:schemeClr val="dk1"/>
              </a:solidFill>
            </a:endParaRPr>
          </a:p>
        </p:txBody>
      </p:sp>
      <p:sp>
        <p:nvSpPr>
          <p:cNvPr id="125" name="Google Shape;125;p19"/>
          <p:cNvSpPr txBox="1"/>
          <p:nvPr/>
        </p:nvSpPr>
        <p:spPr>
          <a:xfrm>
            <a:off x="712025" y="1653425"/>
            <a:ext cx="7614900" cy="303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solidFill>
                  <a:schemeClr val="lt1"/>
                </a:solidFill>
              </a:rPr>
              <a:t>De acuerdo a los </a:t>
            </a:r>
            <a:r>
              <a:rPr lang="es" sz="2000">
                <a:solidFill>
                  <a:schemeClr val="lt1"/>
                </a:solidFill>
              </a:rPr>
              <a:t>KPI 's</a:t>
            </a:r>
            <a:r>
              <a:rPr lang="es" sz="2000">
                <a:solidFill>
                  <a:schemeClr val="lt1"/>
                </a:solidFill>
              </a:rPr>
              <a:t> que necesitamos y al origen de nuestra fuente de datos, nos dedicamos a realizar un análisis </a:t>
            </a:r>
            <a:r>
              <a:rPr lang="es" sz="2000">
                <a:solidFill>
                  <a:schemeClr val="lt1"/>
                </a:solidFill>
              </a:rPr>
              <a:t>exhaustivo</a:t>
            </a:r>
            <a:r>
              <a:rPr lang="es" sz="2000">
                <a:solidFill>
                  <a:schemeClr val="lt1"/>
                </a:solidFill>
              </a:rPr>
              <a:t> de los </a:t>
            </a:r>
            <a:r>
              <a:rPr lang="es" sz="2000">
                <a:solidFill>
                  <a:schemeClr val="lt1"/>
                </a:solidFill>
              </a:rPr>
              <a:t>datasets</a:t>
            </a:r>
            <a:r>
              <a:rPr lang="es" sz="2000">
                <a:solidFill>
                  <a:schemeClr val="lt1"/>
                </a:solidFill>
              </a:rPr>
              <a:t> a través de python. Se corrigieron los siguientes aspectos:</a:t>
            </a:r>
            <a:endParaRPr sz="2000">
              <a:solidFill>
                <a:schemeClr val="lt1"/>
              </a:solidFill>
            </a:endParaRPr>
          </a:p>
          <a:p>
            <a:pPr indent="0" lvl="0" marL="0" rtl="0" algn="l">
              <a:spcBef>
                <a:spcPts val="0"/>
              </a:spcBef>
              <a:spcAft>
                <a:spcPts val="0"/>
              </a:spcAft>
              <a:buNone/>
            </a:pPr>
            <a:r>
              <a:t/>
            </a:r>
            <a:endParaRPr sz="2000">
              <a:solidFill>
                <a:schemeClr val="lt1"/>
              </a:solidFill>
            </a:endParaRPr>
          </a:p>
          <a:p>
            <a:pPr indent="-330200" lvl="0" marL="457200" rtl="0" algn="just">
              <a:lnSpc>
                <a:spcPct val="107916"/>
              </a:lnSpc>
              <a:spcBef>
                <a:spcPts val="0"/>
              </a:spcBef>
              <a:spcAft>
                <a:spcPts val="0"/>
              </a:spcAft>
              <a:buClr>
                <a:schemeClr val="lt1"/>
              </a:buClr>
              <a:buSzPts val="1600"/>
              <a:buChar char="●"/>
            </a:pPr>
            <a:r>
              <a:rPr lang="es" sz="1600">
                <a:solidFill>
                  <a:schemeClr val="lt1"/>
                </a:solidFill>
              </a:rPr>
              <a:t>Columnas no relevantes</a:t>
            </a:r>
            <a:endParaRPr sz="1600">
              <a:solidFill>
                <a:schemeClr val="lt1"/>
              </a:solidFill>
            </a:endParaRPr>
          </a:p>
          <a:p>
            <a:pPr indent="-330200" lvl="0" marL="457200" rtl="0" algn="just">
              <a:lnSpc>
                <a:spcPct val="107916"/>
              </a:lnSpc>
              <a:spcBef>
                <a:spcPts val="0"/>
              </a:spcBef>
              <a:spcAft>
                <a:spcPts val="0"/>
              </a:spcAft>
              <a:buClr>
                <a:schemeClr val="lt1"/>
              </a:buClr>
              <a:buSzPts val="1600"/>
              <a:buChar char="●"/>
            </a:pPr>
            <a:r>
              <a:rPr lang="es" sz="1600">
                <a:solidFill>
                  <a:schemeClr val="lt1"/>
                </a:solidFill>
              </a:rPr>
              <a:t>Valores nulos</a:t>
            </a:r>
            <a:endParaRPr sz="1600">
              <a:solidFill>
                <a:schemeClr val="lt1"/>
              </a:solidFill>
            </a:endParaRPr>
          </a:p>
          <a:p>
            <a:pPr indent="-330200" lvl="0" marL="457200" rtl="0" algn="just">
              <a:lnSpc>
                <a:spcPct val="107916"/>
              </a:lnSpc>
              <a:spcBef>
                <a:spcPts val="0"/>
              </a:spcBef>
              <a:spcAft>
                <a:spcPts val="0"/>
              </a:spcAft>
              <a:buClr>
                <a:schemeClr val="lt1"/>
              </a:buClr>
              <a:buSzPts val="1600"/>
              <a:buChar char="●"/>
            </a:pPr>
            <a:r>
              <a:rPr lang="es" sz="1600">
                <a:solidFill>
                  <a:schemeClr val="lt1"/>
                </a:solidFill>
              </a:rPr>
              <a:t>Valores duplicados</a:t>
            </a:r>
            <a:endParaRPr sz="1600">
              <a:solidFill>
                <a:schemeClr val="lt1"/>
              </a:solidFill>
            </a:endParaRPr>
          </a:p>
          <a:p>
            <a:pPr indent="-330200" lvl="0" marL="457200" rtl="0" algn="just">
              <a:lnSpc>
                <a:spcPct val="107916"/>
              </a:lnSpc>
              <a:spcBef>
                <a:spcPts val="0"/>
              </a:spcBef>
              <a:spcAft>
                <a:spcPts val="0"/>
              </a:spcAft>
              <a:buClr>
                <a:schemeClr val="lt1"/>
              </a:buClr>
              <a:buSzPts val="1600"/>
              <a:buChar char="●"/>
            </a:pPr>
            <a:r>
              <a:rPr lang="es" sz="1600">
                <a:solidFill>
                  <a:schemeClr val="lt1"/>
                </a:solidFill>
              </a:rPr>
              <a:t>Reemplazo de comas</a:t>
            </a:r>
            <a:endParaRPr sz="1600">
              <a:solidFill>
                <a:schemeClr val="lt1"/>
              </a:solidFill>
            </a:endParaRPr>
          </a:p>
          <a:p>
            <a:pPr indent="-330200" lvl="0" marL="457200" rtl="0" algn="just">
              <a:lnSpc>
                <a:spcPct val="107916"/>
              </a:lnSpc>
              <a:spcBef>
                <a:spcPts val="0"/>
              </a:spcBef>
              <a:spcAft>
                <a:spcPts val="0"/>
              </a:spcAft>
              <a:buClr>
                <a:schemeClr val="lt1"/>
              </a:buClr>
              <a:buSzPts val="1600"/>
              <a:buChar char="●"/>
            </a:pPr>
            <a:r>
              <a:rPr lang="es" sz="1600">
                <a:solidFill>
                  <a:schemeClr val="lt1"/>
                </a:solidFill>
              </a:rPr>
              <a:t>Tipo de dato de la columna</a:t>
            </a:r>
            <a:endParaRPr sz="1600">
              <a:solidFill>
                <a:schemeClr val="lt1"/>
              </a:solidFill>
            </a:endParaRPr>
          </a:p>
        </p:txBody>
      </p:sp>
      <p:sp>
        <p:nvSpPr>
          <p:cNvPr id="126" name="Google Shape;126;p19"/>
          <p:cNvSpPr/>
          <p:nvPr/>
        </p:nvSpPr>
        <p:spPr>
          <a:xfrm>
            <a:off x="311700" y="179725"/>
            <a:ext cx="3562200" cy="40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b="1" lang="es" sz="1700">
                <a:solidFill>
                  <a:srgbClr val="434343"/>
                </a:solidFill>
              </a:rPr>
              <a:t>3</a:t>
            </a:r>
            <a:r>
              <a:rPr b="1" lang="es" sz="1700">
                <a:solidFill>
                  <a:srgbClr val="434343"/>
                </a:solidFill>
              </a:rPr>
              <a:t>.    Preprocesamiento de datos</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0"/>
          <p:cNvPicPr preferRelativeResize="0"/>
          <p:nvPr/>
        </p:nvPicPr>
        <p:blipFill>
          <a:blip r:embed="rId3">
            <a:alphaModFix/>
          </a:blip>
          <a:stretch>
            <a:fillRect/>
          </a:stretch>
        </p:blipFill>
        <p:spPr>
          <a:xfrm>
            <a:off x="1178575" y="273725"/>
            <a:ext cx="6894051" cy="4596026"/>
          </a:xfrm>
          <a:prstGeom prst="rect">
            <a:avLst/>
          </a:prstGeom>
          <a:noFill/>
          <a:ln>
            <a:noFill/>
          </a:ln>
        </p:spPr>
      </p:pic>
      <p:sp>
        <p:nvSpPr>
          <p:cNvPr id="132" name="Google Shape;132;p20"/>
          <p:cNvSpPr txBox="1"/>
          <p:nvPr>
            <p:ph idx="1" type="subTitle"/>
          </p:nvPr>
        </p:nvSpPr>
        <p:spPr>
          <a:xfrm>
            <a:off x="311700" y="530275"/>
            <a:ext cx="8432400" cy="615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a:solidFill>
                  <a:schemeClr val="dk1"/>
                </a:solidFill>
              </a:rPr>
              <a:t>Limpieza de Datos</a:t>
            </a:r>
            <a:endParaRPr b="1">
              <a:solidFill>
                <a:schemeClr val="dk1"/>
              </a:solidFill>
            </a:endParaRPr>
          </a:p>
        </p:txBody>
      </p:sp>
      <p:sp>
        <p:nvSpPr>
          <p:cNvPr id="133" name="Google Shape;133;p20"/>
          <p:cNvSpPr txBox="1"/>
          <p:nvPr/>
        </p:nvSpPr>
        <p:spPr>
          <a:xfrm>
            <a:off x="432000" y="1991000"/>
            <a:ext cx="7762800" cy="17961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Clr>
                <a:schemeClr val="dk1"/>
              </a:buClr>
              <a:buSzPts val="1100"/>
              <a:buFont typeface="Arial"/>
              <a:buNone/>
            </a:pPr>
            <a:r>
              <a:rPr lang="es" sz="2200">
                <a:solidFill>
                  <a:schemeClr val="lt1"/>
                </a:solidFill>
              </a:rPr>
              <a:t>Posteriormente, se realizó un </a:t>
            </a:r>
            <a:r>
              <a:rPr lang="es" sz="2200">
                <a:solidFill>
                  <a:schemeClr val="lt1"/>
                </a:solidFill>
              </a:rPr>
              <a:t>pre proceso</a:t>
            </a:r>
            <a:r>
              <a:rPr lang="es" sz="2200">
                <a:solidFill>
                  <a:schemeClr val="lt1"/>
                </a:solidFill>
              </a:rPr>
              <a:t> de normalización, en el cual se tomaron en cuenta puntos como:</a:t>
            </a:r>
            <a:endParaRPr sz="2500">
              <a:solidFill>
                <a:schemeClr val="lt1"/>
              </a:solidFill>
            </a:endParaRPr>
          </a:p>
          <a:p>
            <a:pPr indent="-330200" lvl="0" marL="457200" rtl="0" algn="just">
              <a:lnSpc>
                <a:spcPct val="107916"/>
              </a:lnSpc>
              <a:spcBef>
                <a:spcPts val="800"/>
              </a:spcBef>
              <a:spcAft>
                <a:spcPts val="0"/>
              </a:spcAft>
              <a:buClr>
                <a:schemeClr val="lt1"/>
              </a:buClr>
              <a:buSzPts val="1600"/>
              <a:buChar char="●"/>
            </a:pPr>
            <a:r>
              <a:rPr lang="es" sz="1600">
                <a:solidFill>
                  <a:schemeClr val="lt1"/>
                </a:solidFill>
              </a:rPr>
              <a:t>Nomenclatura de los países</a:t>
            </a:r>
            <a:endParaRPr sz="1600">
              <a:solidFill>
                <a:schemeClr val="lt1"/>
              </a:solidFill>
            </a:endParaRPr>
          </a:p>
          <a:p>
            <a:pPr indent="-330200" lvl="0" marL="457200" rtl="0" algn="just">
              <a:lnSpc>
                <a:spcPct val="107916"/>
              </a:lnSpc>
              <a:spcBef>
                <a:spcPts val="0"/>
              </a:spcBef>
              <a:spcAft>
                <a:spcPts val="0"/>
              </a:spcAft>
              <a:buClr>
                <a:schemeClr val="lt1"/>
              </a:buClr>
              <a:buSzPts val="1600"/>
              <a:buChar char="●"/>
            </a:pPr>
            <a:r>
              <a:rPr lang="es" sz="1600">
                <a:solidFill>
                  <a:schemeClr val="lt1"/>
                </a:solidFill>
              </a:rPr>
              <a:t>Unidades de medida</a:t>
            </a:r>
            <a:endParaRPr sz="1600">
              <a:solidFill>
                <a:schemeClr val="lt1"/>
              </a:solidFill>
            </a:endParaRPr>
          </a:p>
          <a:p>
            <a:pPr indent="-330200" lvl="0" marL="457200" rtl="0" algn="just">
              <a:lnSpc>
                <a:spcPct val="107916"/>
              </a:lnSpc>
              <a:spcBef>
                <a:spcPts val="0"/>
              </a:spcBef>
              <a:spcAft>
                <a:spcPts val="0"/>
              </a:spcAft>
              <a:buClr>
                <a:schemeClr val="lt1"/>
              </a:buClr>
              <a:buSzPts val="1600"/>
              <a:buChar char="●"/>
            </a:pPr>
            <a:r>
              <a:rPr lang="es" sz="1600">
                <a:solidFill>
                  <a:schemeClr val="lt1"/>
                </a:solidFill>
              </a:rPr>
              <a:t>Fuentes de energía</a:t>
            </a:r>
            <a:endParaRPr sz="1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1"/>
          <p:cNvPicPr preferRelativeResize="0"/>
          <p:nvPr/>
        </p:nvPicPr>
        <p:blipFill>
          <a:blip r:embed="rId3">
            <a:alphaModFix/>
          </a:blip>
          <a:stretch>
            <a:fillRect/>
          </a:stretch>
        </p:blipFill>
        <p:spPr>
          <a:xfrm>
            <a:off x="1178575" y="273725"/>
            <a:ext cx="6894051" cy="4596026"/>
          </a:xfrm>
          <a:prstGeom prst="rect">
            <a:avLst/>
          </a:prstGeom>
          <a:noFill/>
          <a:ln>
            <a:noFill/>
          </a:ln>
        </p:spPr>
      </p:pic>
      <p:sp>
        <p:nvSpPr>
          <p:cNvPr id="139" name="Google Shape;139;p21"/>
          <p:cNvSpPr txBox="1"/>
          <p:nvPr>
            <p:ph idx="1" type="subTitle"/>
          </p:nvPr>
        </p:nvSpPr>
        <p:spPr>
          <a:xfrm>
            <a:off x="311700" y="530275"/>
            <a:ext cx="8432400" cy="615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a:solidFill>
                  <a:schemeClr val="dk1"/>
                </a:solidFill>
              </a:rPr>
              <a:t>Normalización</a:t>
            </a:r>
            <a:endParaRPr b="1">
              <a:solidFill>
                <a:schemeClr val="dk1"/>
              </a:solidFill>
            </a:endParaRPr>
          </a:p>
        </p:txBody>
      </p:sp>
      <p:sp>
        <p:nvSpPr>
          <p:cNvPr id="140" name="Google Shape;140;p21"/>
          <p:cNvSpPr txBox="1"/>
          <p:nvPr/>
        </p:nvSpPr>
        <p:spPr>
          <a:xfrm>
            <a:off x="1026750" y="1085075"/>
            <a:ext cx="7002300" cy="38481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None/>
            </a:pPr>
            <a:r>
              <a:rPr lang="es" sz="2200">
                <a:solidFill>
                  <a:schemeClr val="lt1"/>
                </a:solidFill>
              </a:rPr>
              <a:t>Normalizamos nuestro conjunto de datos hasta la forma 3FN. Esto quiere decir que cada atributo de clave no primaria proporciona un hecho independiente de otros atributos no de clave y que depende únicamente de la clave.</a:t>
            </a:r>
            <a:endParaRPr sz="2200">
              <a:solidFill>
                <a:schemeClr val="lt1"/>
              </a:solidFill>
            </a:endParaRPr>
          </a:p>
          <a:p>
            <a:pPr indent="0" lvl="0" marL="0" rtl="0" algn="just">
              <a:lnSpc>
                <a:spcPct val="107916"/>
              </a:lnSpc>
              <a:spcBef>
                <a:spcPts val="800"/>
              </a:spcBef>
              <a:spcAft>
                <a:spcPts val="0"/>
              </a:spcAft>
              <a:buNone/>
            </a:pPr>
            <a:r>
              <a:rPr lang="es" sz="2200">
                <a:solidFill>
                  <a:schemeClr val="lt1"/>
                </a:solidFill>
              </a:rPr>
              <a:t>Para poder generar la normalización se estandarizaron los nombres de las columnas y se </a:t>
            </a:r>
            <a:r>
              <a:rPr lang="es" sz="2200">
                <a:solidFill>
                  <a:schemeClr val="lt1"/>
                </a:solidFill>
              </a:rPr>
              <a:t>aprovechó</a:t>
            </a:r>
            <a:r>
              <a:rPr lang="es" sz="2200">
                <a:solidFill>
                  <a:schemeClr val="lt1"/>
                </a:solidFill>
              </a:rPr>
              <a:t> el proceso de limpieza de datos previo. Teniendo como resultado las </a:t>
            </a:r>
            <a:r>
              <a:rPr lang="es" sz="2200">
                <a:solidFill>
                  <a:schemeClr val="lt1"/>
                </a:solidFill>
              </a:rPr>
              <a:t>siguientes</a:t>
            </a:r>
            <a:r>
              <a:rPr lang="es" sz="2200">
                <a:solidFill>
                  <a:schemeClr val="lt1"/>
                </a:solidFill>
              </a:rPr>
              <a:t> tablas.</a:t>
            </a:r>
            <a:endParaRPr sz="2200">
              <a:solidFill>
                <a:schemeClr val="lt1"/>
              </a:solidFill>
            </a:endParaRPr>
          </a:p>
          <a:p>
            <a:pPr indent="0" lvl="0" marL="0" rtl="0" algn="just">
              <a:lnSpc>
                <a:spcPct val="107916"/>
              </a:lnSpc>
              <a:spcBef>
                <a:spcPts val="800"/>
              </a:spcBef>
              <a:spcAft>
                <a:spcPts val="800"/>
              </a:spcAft>
              <a:buNone/>
            </a:pPr>
            <a:r>
              <a:t/>
            </a:r>
            <a:endParaRPr sz="11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051D4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