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761025" cx="105156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15">
          <p15:clr>
            <a:srgbClr val="A4A3A4"/>
          </p15:clr>
        </p15:guide>
        <p15:guide id="2" pos="33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15" orient="horz"/>
        <p:guide pos="331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25675" y="514350"/>
            <a:ext cx="469265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/>
          <p:nvPr>
            <p:ph idx="2" type="sldImg"/>
          </p:nvPr>
        </p:nvSpPr>
        <p:spPr>
          <a:xfrm>
            <a:off x="2225675" y="514350"/>
            <a:ext cx="469265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Senin, 25 Maret 2019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2225675" y="514350"/>
            <a:ext cx="469265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2225675" y="514350"/>
            <a:ext cx="469265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2225675" y="514350"/>
            <a:ext cx="469265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3:notes"/>
          <p:cNvSpPr/>
          <p:nvPr>
            <p:ph idx="2" type="sldImg"/>
          </p:nvPr>
        </p:nvSpPr>
        <p:spPr>
          <a:xfrm>
            <a:off x="2225675" y="514350"/>
            <a:ext cx="469265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4:notes"/>
          <p:cNvSpPr/>
          <p:nvPr>
            <p:ph idx="2" type="sldImg"/>
          </p:nvPr>
        </p:nvSpPr>
        <p:spPr>
          <a:xfrm>
            <a:off x="2225675" y="514350"/>
            <a:ext cx="469265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5:notes"/>
          <p:cNvSpPr/>
          <p:nvPr>
            <p:ph idx="2" type="sldImg"/>
          </p:nvPr>
        </p:nvSpPr>
        <p:spPr>
          <a:xfrm>
            <a:off x="2225675" y="514350"/>
            <a:ext cx="469265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6:notes"/>
          <p:cNvSpPr/>
          <p:nvPr>
            <p:ph idx="2" type="sldImg"/>
          </p:nvPr>
        </p:nvSpPr>
        <p:spPr>
          <a:xfrm>
            <a:off x="2225675" y="514350"/>
            <a:ext cx="469265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7:notes"/>
          <p:cNvSpPr/>
          <p:nvPr>
            <p:ph idx="2" type="sldImg"/>
          </p:nvPr>
        </p:nvSpPr>
        <p:spPr>
          <a:xfrm>
            <a:off x="2225675" y="514350"/>
            <a:ext cx="469265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8:notes"/>
          <p:cNvSpPr/>
          <p:nvPr>
            <p:ph idx="2" type="sldImg"/>
          </p:nvPr>
        </p:nvSpPr>
        <p:spPr>
          <a:xfrm>
            <a:off x="2225675" y="514350"/>
            <a:ext cx="469265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:notes"/>
          <p:cNvSpPr/>
          <p:nvPr>
            <p:ph idx="2" type="sldImg"/>
          </p:nvPr>
        </p:nvSpPr>
        <p:spPr>
          <a:xfrm>
            <a:off x="2225675" y="514350"/>
            <a:ext cx="469265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2225675" y="514350"/>
            <a:ext cx="469265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:notes"/>
          <p:cNvSpPr/>
          <p:nvPr>
            <p:ph idx="2" type="sldImg"/>
          </p:nvPr>
        </p:nvSpPr>
        <p:spPr>
          <a:xfrm>
            <a:off x="2225675" y="514350"/>
            <a:ext cx="469265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:notes"/>
          <p:cNvSpPr/>
          <p:nvPr>
            <p:ph idx="2" type="sldImg"/>
          </p:nvPr>
        </p:nvSpPr>
        <p:spPr>
          <a:xfrm>
            <a:off x="2225675" y="514350"/>
            <a:ext cx="469265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2:notes"/>
          <p:cNvSpPr/>
          <p:nvPr>
            <p:ph idx="2" type="sldImg"/>
          </p:nvPr>
        </p:nvSpPr>
        <p:spPr>
          <a:xfrm>
            <a:off x="2225675" y="514350"/>
            <a:ext cx="469265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3:notes"/>
          <p:cNvSpPr/>
          <p:nvPr>
            <p:ph idx="2" type="sldImg"/>
          </p:nvPr>
        </p:nvSpPr>
        <p:spPr>
          <a:xfrm>
            <a:off x="2225675" y="514350"/>
            <a:ext cx="469265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4:notes"/>
          <p:cNvSpPr/>
          <p:nvPr>
            <p:ph idx="2" type="sldImg"/>
          </p:nvPr>
        </p:nvSpPr>
        <p:spPr>
          <a:xfrm>
            <a:off x="2225675" y="514350"/>
            <a:ext cx="469265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5:notes"/>
          <p:cNvSpPr/>
          <p:nvPr>
            <p:ph idx="2" type="sldImg"/>
          </p:nvPr>
        </p:nvSpPr>
        <p:spPr>
          <a:xfrm>
            <a:off x="2225675" y="514350"/>
            <a:ext cx="469265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6:notes"/>
          <p:cNvSpPr/>
          <p:nvPr>
            <p:ph idx="2" type="sldImg"/>
          </p:nvPr>
        </p:nvSpPr>
        <p:spPr>
          <a:xfrm>
            <a:off x="2225675" y="514350"/>
            <a:ext cx="469265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7:notes"/>
          <p:cNvSpPr/>
          <p:nvPr>
            <p:ph idx="2" type="sldImg"/>
          </p:nvPr>
        </p:nvSpPr>
        <p:spPr>
          <a:xfrm>
            <a:off x="2225675" y="514350"/>
            <a:ext cx="469265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8:notes"/>
          <p:cNvSpPr/>
          <p:nvPr>
            <p:ph idx="2" type="sldImg"/>
          </p:nvPr>
        </p:nvSpPr>
        <p:spPr>
          <a:xfrm>
            <a:off x="2225675" y="514350"/>
            <a:ext cx="469265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9:notes"/>
          <p:cNvSpPr/>
          <p:nvPr>
            <p:ph idx="2" type="sldImg"/>
          </p:nvPr>
        </p:nvSpPr>
        <p:spPr>
          <a:xfrm>
            <a:off x="2225675" y="514350"/>
            <a:ext cx="469265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2225675" y="514350"/>
            <a:ext cx="469265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0:notes"/>
          <p:cNvSpPr/>
          <p:nvPr>
            <p:ph idx="2" type="sldImg"/>
          </p:nvPr>
        </p:nvSpPr>
        <p:spPr>
          <a:xfrm>
            <a:off x="2225675" y="514350"/>
            <a:ext cx="469265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2225675" y="514350"/>
            <a:ext cx="469265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2225675" y="514350"/>
            <a:ext cx="469265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2225675" y="514350"/>
            <a:ext cx="469265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2225675" y="514350"/>
            <a:ext cx="469265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2225675" y="514350"/>
            <a:ext cx="469265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2225675" y="514350"/>
            <a:ext cx="469265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-2" y="3918100"/>
            <a:ext cx="10523752" cy="0"/>
          </a:xfrm>
          <a:prstGeom prst="rtTriangle">
            <a:avLst/>
          </a:prstGeom>
          <a:gradFill>
            <a:gsLst>
              <a:gs pos="0">
                <a:srgbClr val="194D8C"/>
              </a:gs>
              <a:gs pos="55000">
                <a:srgbClr val="5B90DA"/>
              </a:gs>
              <a:gs pos="100000">
                <a:srgbClr val="194D8C"/>
              </a:gs>
            </a:gsLst>
            <a:lin ang="3000000" scaled="0"/>
          </a:gradFill>
          <a:ln>
            <a:noFill/>
          </a:ln>
        </p:spPr>
        <p:txBody>
          <a:bodyPr anchorCtr="0" anchor="ctr" bIns="50075" lIns="100150" spcFirstLastPara="1" rIns="100150" wrap="square" tIns="50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788670" y="1472268"/>
            <a:ext cx="8938260" cy="1537084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Font typeface="Lucida Sans"/>
              <a:buNone/>
              <a:defRPr b="1" sz="53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788670" y="3033919"/>
            <a:ext cx="8938260" cy="1007807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50075" spcFirstLastPara="1" rIns="50075" wrap="square" tIns="50075">
            <a:normAutofit/>
          </a:bodyPr>
          <a:lstStyle>
            <a:lvl1pPr lvl="0" marR="70114" algn="r">
              <a:spcBef>
                <a:spcPts val="438"/>
              </a:spcBef>
              <a:spcAft>
                <a:spcPts val="0"/>
              </a:spcAft>
              <a:buSzPts val="204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5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83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83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83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83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83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83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83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23" name="Google Shape;23;p2"/>
          <p:cNvGrpSpPr/>
          <p:nvPr/>
        </p:nvGrpSpPr>
        <p:grpSpPr>
          <a:xfrm>
            <a:off x="-4329" y="4160751"/>
            <a:ext cx="10519930" cy="1606243"/>
            <a:chOff x="-3765" y="4832896"/>
            <a:chExt cx="9147765" cy="2032192"/>
          </a:xfrm>
        </p:grpSpPr>
        <p:sp>
          <p:nvSpPr>
            <p:cNvPr id="24" name="Google Shape;24;p2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A4B8DA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27" name="Google Shape;27;p2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CB2D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7736087" y="5382970"/>
            <a:ext cx="2208276" cy="307255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5037087" y="5382972"/>
            <a:ext cx="2703283" cy="306722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8EC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9944363" y="5382972"/>
            <a:ext cx="420624" cy="306722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1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1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1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1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1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1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1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1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1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525780" y="230709"/>
            <a:ext cx="9464040" cy="960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3415549" y="-1645381"/>
            <a:ext cx="3684503" cy="9464040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rmAutofit/>
          </a:bodyPr>
          <a:lstStyle>
            <a:lvl1pPr indent="-306324" lvl="0" marL="457200" algn="l">
              <a:spcBef>
                <a:spcPts val="438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5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83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83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83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736087" y="5382970"/>
            <a:ext cx="2208276" cy="307255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5037087" y="5382972"/>
            <a:ext cx="2703283" cy="306722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9944363" y="5382972"/>
            <a:ext cx="420624" cy="306722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 rot="5400000">
            <a:off x="6543572" y="1557754"/>
            <a:ext cx="4698178" cy="20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 rot="5400000">
            <a:off x="1813337" y="-1056843"/>
            <a:ext cx="4698177" cy="7273290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rmAutofit/>
          </a:bodyPr>
          <a:lstStyle>
            <a:lvl1pPr indent="-306324" lvl="0" marL="457200" algn="l">
              <a:spcBef>
                <a:spcPts val="438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5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83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83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83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7736087" y="5382970"/>
            <a:ext cx="2208276" cy="307255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5037087" y="5382972"/>
            <a:ext cx="2703283" cy="306722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9944363" y="5382972"/>
            <a:ext cx="420624" cy="306722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idx="1" type="body"/>
          </p:nvPr>
        </p:nvSpPr>
        <p:spPr>
          <a:xfrm>
            <a:off x="525780" y="1244384"/>
            <a:ext cx="9464040" cy="3802019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rmAutofit/>
          </a:bodyPr>
          <a:lstStyle>
            <a:lvl1pPr indent="-306324" lvl="0" marL="457200" algn="l">
              <a:spcBef>
                <a:spcPts val="438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5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83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83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83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7736087" y="5382970"/>
            <a:ext cx="2208276" cy="307255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5037087" y="5382972"/>
            <a:ext cx="2703283" cy="306722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9944363" y="5382972"/>
            <a:ext cx="420624" cy="306722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3"/>
          <p:cNvSpPr txBox="1"/>
          <p:nvPr>
            <p:ph type="title"/>
          </p:nvPr>
        </p:nvSpPr>
        <p:spPr>
          <a:xfrm>
            <a:off x="525780" y="230709"/>
            <a:ext cx="9464040" cy="960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830732" y="890207"/>
            <a:ext cx="8938260" cy="1536277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300"/>
              <a:buFont typeface="Lucida Sans"/>
              <a:buNone/>
              <a:defRPr b="1" sz="53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4511120" y="2462774"/>
            <a:ext cx="5257800" cy="1222174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rmAutofit/>
          </a:bodyPr>
          <a:lstStyle>
            <a:lvl1pPr indent="-228600" lvl="0" marL="457200" algn="l">
              <a:spcBef>
                <a:spcPts val="438"/>
              </a:spcBef>
              <a:spcAft>
                <a:spcPts val="0"/>
              </a:spcAft>
              <a:buSzPts val="1700"/>
              <a:buNone/>
              <a:defRPr sz="2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55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83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83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83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7736087" y="5382970"/>
            <a:ext cx="2208276" cy="307255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5037087" y="5382972"/>
            <a:ext cx="2703283" cy="306722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9944363" y="5382972"/>
            <a:ext cx="420624" cy="306722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182182" y="2524736"/>
            <a:ext cx="210312" cy="192035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33659F"/>
              </a:gs>
              <a:gs pos="72000">
                <a:srgbClr val="6191D4"/>
              </a:gs>
              <a:gs pos="100000">
                <a:srgbClr val="88A7D9"/>
              </a:gs>
            </a:gsLst>
            <a:lin ang="16200000" scaled="0"/>
          </a:gradFill>
          <a:ln cap="rnd" cmpd="sng" w="952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50075" lIns="100150" spcFirstLastPara="1" rIns="100150" wrap="square" tIns="50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3967804" y="2524736"/>
            <a:ext cx="210312" cy="192035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33659F"/>
              </a:gs>
              <a:gs pos="72000">
                <a:srgbClr val="6191D4"/>
              </a:gs>
              <a:gs pos="100000">
                <a:srgbClr val="88A7D9"/>
              </a:gs>
            </a:gsLst>
            <a:lin ang="16200000" scaled="0"/>
          </a:gradFill>
          <a:ln cap="rnd" cmpd="sng" w="952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50075" lIns="100150" spcFirstLastPara="1" rIns="100150" wrap="square" tIns="50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idx="1" type="body"/>
          </p:nvPr>
        </p:nvSpPr>
        <p:spPr>
          <a:xfrm>
            <a:off x="525780" y="1244384"/>
            <a:ext cx="4644390" cy="3802019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rmAutofit/>
          </a:bodyPr>
          <a:lstStyle>
            <a:lvl1pPr indent="-362458" lvl="0" marL="457200" algn="l">
              <a:spcBef>
                <a:spcPts val="438"/>
              </a:spcBef>
              <a:spcAft>
                <a:spcPts val="0"/>
              </a:spcAft>
              <a:buSzPts val="2108"/>
              <a:buChar char="🞂"/>
              <a:defRPr sz="3100"/>
            </a:lvl1pPr>
            <a:lvl2pPr indent="-393700" lvl="1" marL="914400" algn="l">
              <a:spcBef>
                <a:spcPts val="355"/>
              </a:spcBef>
              <a:spcAft>
                <a:spcPts val="0"/>
              </a:spcAft>
              <a:buSzPts val="2600"/>
              <a:buChar char="◦"/>
              <a:defRPr sz="2600"/>
            </a:lvl2pPr>
            <a:lvl3pPr indent="-368300" lvl="2" marL="1371600" algn="l">
              <a:spcBef>
                <a:spcPts val="383"/>
              </a:spcBef>
              <a:spcAft>
                <a:spcPts val="0"/>
              </a:spcAft>
              <a:buSzPts val="2200"/>
              <a:buChar char="●"/>
              <a:defRPr sz="2200"/>
            </a:lvl3pPr>
            <a:lvl4pPr indent="-355600" lvl="3" marL="1828800" algn="l">
              <a:spcBef>
                <a:spcPts val="383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83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5345430" y="1244384"/>
            <a:ext cx="4644390" cy="3802019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rmAutofit/>
          </a:bodyPr>
          <a:lstStyle>
            <a:lvl1pPr indent="-362458" lvl="0" marL="457200" algn="l">
              <a:spcBef>
                <a:spcPts val="438"/>
              </a:spcBef>
              <a:spcAft>
                <a:spcPts val="0"/>
              </a:spcAft>
              <a:buSzPts val="2108"/>
              <a:buChar char="🞂"/>
              <a:defRPr sz="3100"/>
            </a:lvl1pPr>
            <a:lvl2pPr indent="-393700" lvl="1" marL="914400" algn="l">
              <a:spcBef>
                <a:spcPts val="355"/>
              </a:spcBef>
              <a:spcAft>
                <a:spcPts val="0"/>
              </a:spcAft>
              <a:buSzPts val="2600"/>
              <a:buChar char="◦"/>
              <a:defRPr sz="2600"/>
            </a:lvl2pPr>
            <a:lvl3pPr indent="-368300" lvl="2" marL="1371600" algn="l">
              <a:spcBef>
                <a:spcPts val="383"/>
              </a:spcBef>
              <a:spcAft>
                <a:spcPts val="0"/>
              </a:spcAft>
              <a:buSzPts val="2200"/>
              <a:buChar char="●"/>
              <a:defRPr sz="2200"/>
            </a:lvl3pPr>
            <a:lvl4pPr indent="-355600" lvl="3" marL="1828800" algn="l">
              <a:spcBef>
                <a:spcPts val="383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83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7736087" y="5382970"/>
            <a:ext cx="2208276" cy="307255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5037087" y="5382972"/>
            <a:ext cx="2703283" cy="306722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9944363" y="5382972"/>
            <a:ext cx="420624" cy="306722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5"/>
          <p:cNvSpPr txBox="1"/>
          <p:nvPr>
            <p:ph type="title"/>
          </p:nvPr>
        </p:nvSpPr>
        <p:spPr>
          <a:xfrm>
            <a:off x="525780" y="230709"/>
            <a:ext cx="9464040" cy="960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525780" y="229375"/>
            <a:ext cx="9464040" cy="960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525780" y="4544819"/>
            <a:ext cx="4646216" cy="640115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075" lIns="200325" spcFirstLastPara="1" rIns="100150" wrap="square" tIns="50075">
            <a:normAutofit/>
          </a:bodyPr>
          <a:lstStyle>
            <a:lvl1pPr indent="-228600" lvl="0" marL="457200" algn="l">
              <a:spcBef>
                <a:spcPts val="438"/>
              </a:spcBef>
              <a:spcAft>
                <a:spcPts val="0"/>
              </a:spcAft>
              <a:buSzPts val="1768"/>
              <a:buNone/>
              <a:defRPr b="0" sz="2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55"/>
              </a:spcBef>
              <a:spcAft>
                <a:spcPts val="0"/>
              </a:spcAft>
              <a:buSzPts val="2200"/>
              <a:buNone/>
              <a:defRPr b="1" sz="2200"/>
            </a:lvl2pPr>
            <a:lvl3pPr indent="-228600" lvl="2" marL="1371600" algn="l">
              <a:spcBef>
                <a:spcPts val="383"/>
              </a:spcBef>
              <a:spcAft>
                <a:spcPts val="0"/>
              </a:spcAft>
              <a:buSzPts val="2000"/>
              <a:buNone/>
              <a:defRPr b="1" sz="2000"/>
            </a:lvl3pPr>
            <a:lvl4pPr indent="-228600" lvl="3" marL="1828800" algn="l">
              <a:spcBef>
                <a:spcPts val="383"/>
              </a:spcBef>
              <a:spcAft>
                <a:spcPts val="0"/>
              </a:spcAft>
              <a:buSzPts val="1800"/>
              <a:buNone/>
              <a:defRPr b="1" sz="1800"/>
            </a:lvl4pPr>
            <a:lvl5pPr indent="-228600" lvl="4" marL="2286000" algn="l">
              <a:spcBef>
                <a:spcPts val="383"/>
              </a:spcBef>
              <a:spcAft>
                <a:spcPts val="0"/>
              </a:spcAft>
              <a:buSzPts val="1800"/>
              <a:buNone/>
              <a:defRPr b="1" sz="1800"/>
            </a:lvl5pPr>
            <a:lvl6pPr indent="-342900" lvl="5" marL="27432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2" type="body"/>
          </p:nvPr>
        </p:nvSpPr>
        <p:spPr>
          <a:xfrm>
            <a:off x="5341784" y="4544819"/>
            <a:ext cx="4648041" cy="640115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075" lIns="200325" spcFirstLastPara="1" rIns="100150" wrap="square" tIns="50075">
            <a:normAutofit/>
          </a:bodyPr>
          <a:lstStyle>
            <a:lvl1pPr indent="-228600" lvl="0" marL="457200" algn="l">
              <a:spcBef>
                <a:spcPts val="438"/>
              </a:spcBef>
              <a:spcAft>
                <a:spcPts val="0"/>
              </a:spcAft>
              <a:buSzPts val="1768"/>
              <a:buNone/>
              <a:defRPr b="0" sz="2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55"/>
              </a:spcBef>
              <a:spcAft>
                <a:spcPts val="0"/>
              </a:spcAft>
              <a:buSzPts val="2200"/>
              <a:buNone/>
              <a:defRPr b="1" sz="2200"/>
            </a:lvl2pPr>
            <a:lvl3pPr indent="-228600" lvl="2" marL="1371600" algn="l">
              <a:spcBef>
                <a:spcPts val="383"/>
              </a:spcBef>
              <a:spcAft>
                <a:spcPts val="0"/>
              </a:spcAft>
              <a:buSzPts val="2000"/>
              <a:buNone/>
              <a:defRPr b="1" sz="2000"/>
            </a:lvl3pPr>
            <a:lvl4pPr indent="-228600" lvl="3" marL="1828800" algn="l">
              <a:spcBef>
                <a:spcPts val="383"/>
              </a:spcBef>
              <a:spcAft>
                <a:spcPts val="0"/>
              </a:spcAft>
              <a:buSzPts val="1800"/>
              <a:buNone/>
              <a:defRPr b="1" sz="1800"/>
            </a:lvl4pPr>
            <a:lvl5pPr indent="-228600" lvl="4" marL="2286000" algn="l">
              <a:spcBef>
                <a:spcPts val="383"/>
              </a:spcBef>
              <a:spcAft>
                <a:spcPts val="0"/>
              </a:spcAft>
              <a:buSzPts val="1800"/>
              <a:buNone/>
              <a:defRPr b="1" sz="1800"/>
            </a:lvl5pPr>
            <a:lvl6pPr indent="-342900" lvl="5" marL="27432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3" type="body"/>
          </p:nvPr>
        </p:nvSpPr>
        <p:spPr>
          <a:xfrm>
            <a:off x="525780" y="1213275"/>
            <a:ext cx="4646216" cy="3311264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rmAutofit/>
          </a:bodyPr>
          <a:lstStyle>
            <a:lvl1pPr indent="-340868" lvl="0" marL="457200" algn="l">
              <a:spcBef>
                <a:spcPts val="438"/>
              </a:spcBef>
              <a:spcAft>
                <a:spcPts val="0"/>
              </a:spcAft>
              <a:buSzPts val="1768"/>
              <a:buChar char="🞂"/>
              <a:defRPr sz="2600"/>
            </a:lvl1pPr>
            <a:lvl2pPr indent="-368300" lvl="1" marL="914400" algn="l">
              <a:spcBef>
                <a:spcPts val="355"/>
              </a:spcBef>
              <a:spcAft>
                <a:spcPts val="0"/>
              </a:spcAft>
              <a:buSzPts val="2200"/>
              <a:buChar char="◦"/>
              <a:defRPr sz="2200"/>
            </a:lvl2pPr>
            <a:lvl3pPr indent="-355600" lvl="2" marL="1371600" algn="l">
              <a:spcBef>
                <a:spcPts val="383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83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83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4" type="body"/>
          </p:nvPr>
        </p:nvSpPr>
        <p:spPr>
          <a:xfrm>
            <a:off x="5341783" y="1213275"/>
            <a:ext cx="4648041" cy="3311264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rmAutofit/>
          </a:bodyPr>
          <a:lstStyle>
            <a:lvl1pPr indent="-340868" lvl="0" marL="457200" algn="l">
              <a:spcBef>
                <a:spcPts val="0"/>
              </a:spcBef>
              <a:spcAft>
                <a:spcPts val="0"/>
              </a:spcAft>
              <a:buSzPts val="1768"/>
              <a:buChar char="🞂"/>
              <a:defRPr sz="2600"/>
            </a:lvl1pPr>
            <a:lvl2pPr indent="-368300" lvl="1" marL="914400" algn="l">
              <a:spcBef>
                <a:spcPts val="355"/>
              </a:spcBef>
              <a:spcAft>
                <a:spcPts val="0"/>
              </a:spcAft>
              <a:buSzPts val="2200"/>
              <a:buChar char="◦"/>
              <a:defRPr sz="2200"/>
            </a:lvl2pPr>
            <a:lvl3pPr indent="-355600" lvl="2" marL="1371600" algn="l">
              <a:spcBef>
                <a:spcPts val="383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83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83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0" type="dt"/>
          </p:nvPr>
        </p:nvSpPr>
        <p:spPr>
          <a:xfrm>
            <a:off x="7736087" y="5382970"/>
            <a:ext cx="2208276" cy="307255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1" type="ftr"/>
          </p:nvPr>
        </p:nvSpPr>
        <p:spPr>
          <a:xfrm>
            <a:off x="5037087" y="5382972"/>
            <a:ext cx="2703283" cy="306722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9944363" y="5382972"/>
            <a:ext cx="420624" cy="306722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idx="10" type="dt"/>
          </p:nvPr>
        </p:nvSpPr>
        <p:spPr>
          <a:xfrm>
            <a:off x="7736087" y="5382970"/>
            <a:ext cx="2208276" cy="307255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5037087" y="5382972"/>
            <a:ext cx="2703283" cy="306722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9944363" y="5382972"/>
            <a:ext cx="420624" cy="306722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525780" y="230709"/>
            <a:ext cx="9464040" cy="960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7736087" y="5382970"/>
            <a:ext cx="2208276" cy="307255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5037087" y="5382972"/>
            <a:ext cx="2703283" cy="306722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9944363" y="5382972"/>
            <a:ext cx="420624" cy="306722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1051560" y="4096738"/>
            <a:ext cx="8604042" cy="384069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Lucida Sans"/>
              <a:buNone/>
              <a:defRPr b="0" sz="27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082540" y="4498534"/>
            <a:ext cx="4570781" cy="768138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rmAutofit/>
          </a:bodyPr>
          <a:lstStyle>
            <a:lvl1pPr indent="-228600" lvl="0" marL="457200" algn="r">
              <a:spcBef>
                <a:spcPts val="438"/>
              </a:spcBef>
              <a:spcAft>
                <a:spcPts val="0"/>
              </a:spcAft>
              <a:buSzPts val="1224"/>
              <a:buNone/>
              <a:defRPr sz="1800"/>
            </a:lvl1pPr>
            <a:lvl2pPr indent="-228600" lvl="1" marL="914400" algn="l">
              <a:spcBef>
                <a:spcPts val="355"/>
              </a:spcBef>
              <a:spcAft>
                <a:spcPts val="0"/>
              </a:spcAft>
              <a:buSzPts val="1300"/>
              <a:buNone/>
              <a:defRPr sz="1300"/>
            </a:lvl2pPr>
            <a:lvl3pPr indent="-228600" lvl="2" marL="1371600" algn="l">
              <a:spcBef>
                <a:spcPts val="383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spcBef>
                <a:spcPts val="383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383"/>
              </a:spcBef>
              <a:spcAft>
                <a:spcPts val="0"/>
              </a:spcAft>
              <a:buSzPts val="1000"/>
              <a:buNone/>
              <a:defRPr sz="1000"/>
            </a:lvl5pPr>
            <a:lvl6pPr indent="-342900" lvl="5" marL="27432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1051560" y="230442"/>
            <a:ext cx="8601761" cy="3840692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rmAutofit/>
          </a:bodyPr>
          <a:lstStyle>
            <a:lvl1pPr indent="-379730" lvl="0" marL="457200" algn="l">
              <a:spcBef>
                <a:spcPts val="438"/>
              </a:spcBef>
              <a:spcAft>
                <a:spcPts val="0"/>
              </a:spcAft>
              <a:buSzPts val="2380"/>
              <a:buChar char="🞂"/>
              <a:defRPr sz="3500"/>
            </a:lvl1pPr>
            <a:lvl2pPr indent="-425450" lvl="1" marL="914400" algn="l">
              <a:spcBef>
                <a:spcPts val="355"/>
              </a:spcBef>
              <a:spcAft>
                <a:spcPts val="0"/>
              </a:spcAft>
              <a:buSzPts val="3100"/>
              <a:buChar char="◦"/>
              <a:defRPr sz="3100"/>
            </a:lvl2pPr>
            <a:lvl3pPr indent="-393700" lvl="2" marL="1371600" algn="l">
              <a:spcBef>
                <a:spcPts val="383"/>
              </a:spcBef>
              <a:spcAft>
                <a:spcPts val="0"/>
              </a:spcAft>
              <a:buSzPts val="2600"/>
              <a:buChar char="●"/>
              <a:defRPr sz="2600"/>
            </a:lvl3pPr>
            <a:lvl4pPr indent="-368300" lvl="3" marL="1828800" algn="l">
              <a:spcBef>
                <a:spcPts val="383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l">
              <a:spcBef>
                <a:spcPts val="383"/>
              </a:spcBef>
              <a:spcAft>
                <a:spcPts val="0"/>
              </a:spcAft>
              <a:buSzPts val="2200"/>
              <a:buChar char="●"/>
              <a:defRPr sz="2200"/>
            </a:lvl5pPr>
            <a:lvl6pPr indent="-342900" lvl="5" marL="27432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7736087" y="5382970"/>
            <a:ext cx="2208276" cy="307255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5037087" y="5382972"/>
            <a:ext cx="2703283" cy="306722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9944363" y="5382972"/>
            <a:ext cx="420624" cy="306722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312417" y="4572711"/>
            <a:ext cx="8237220" cy="544545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0">
            <a:normAutofit/>
          </a:bodyPr>
          <a:lstStyle>
            <a:lvl1pPr indent="-228600" lvl="0" marL="457200" marR="20033" algn="r">
              <a:spcBef>
                <a:spcPts val="438"/>
              </a:spcBef>
              <a:spcAft>
                <a:spcPts val="0"/>
              </a:spcAft>
              <a:buSzPts val="1020"/>
              <a:buNone/>
              <a:defRPr sz="1500"/>
            </a:lvl1pPr>
            <a:lvl2pPr indent="-311150" lvl="1" marL="914400" algn="l">
              <a:spcBef>
                <a:spcPts val="355"/>
              </a:spcBef>
              <a:spcAft>
                <a:spcPts val="0"/>
              </a:spcAft>
              <a:buSzPts val="1300"/>
              <a:buChar char="◦"/>
              <a:defRPr sz="1300"/>
            </a:lvl2pPr>
            <a:lvl3pPr indent="-298450" lvl="2" marL="1371600" algn="l">
              <a:spcBef>
                <a:spcPts val="383"/>
              </a:spcBef>
              <a:spcAft>
                <a:spcPts val="0"/>
              </a:spcAft>
              <a:buSzPts val="1100"/>
              <a:buChar char="●"/>
              <a:defRPr sz="1100"/>
            </a:lvl3pPr>
            <a:lvl4pPr indent="-292100" lvl="3" marL="1828800" algn="l">
              <a:spcBef>
                <a:spcPts val="383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spcBef>
                <a:spcPts val="383"/>
              </a:spcBef>
              <a:spcAft>
                <a:spcPts val="0"/>
              </a:spcAft>
              <a:buSzPts val="1000"/>
              <a:buChar char="●"/>
              <a:defRPr sz="1000"/>
            </a:lvl5pPr>
            <a:lvl6pPr indent="-342900" lvl="5" marL="27432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83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262890" y="159582"/>
            <a:ext cx="9989820" cy="3687064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7736087" y="5382970"/>
            <a:ext cx="2208276" cy="307255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5037087" y="5382972"/>
            <a:ext cx="2703283" cy="306722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9944363" y="5382972"/>
            <a:ext cx="420624" cy="306722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1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1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1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1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1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1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1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1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1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262890" y="4086929"/>
            <a:ext cx="9286747" cy="472670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Lucida Sans"/>
              <a:buNone/>
              <a:defRPr b="0" sz="3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/>
          <p:nvPr/>
        </p:nvSpPr>
        <p:spPr>
          <a:xfrm>
            <a:off x="823906" y="4201908"/>
            <a:ext cx="4372303" cy="1212281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A4B8DA">
              <a:alpha val="40000"/>
            </a:srgbClr>
          </a:solidFill>
          <a:ln>
            <a:noFill/>
          </a:ln>
        </p:spPr>
        <p:txBody>
          <a:bodyPr anchorCtr="0" anchor="t" bIns="50075" lIns="100150" spcFirstLastPara="1" rIns="100150" wrap="square" tIns="50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-61594" y="4859688"/>
            <a:ext cx="4372303" cy="704127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50075" lIns="100150" spcFirstLastPara="1" rIns="100150" wrap="square" tIns="50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-6948" y="4864921"/>
            <a:ext cx="3912661" cy="907979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50075" lIns="100150" spcFirstLastPara="1" rIns="100150" wrap="square" tIns="50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>
            <a:off x="-10622" y="4861969"/>
            <a:ext cx="3916335" cy="910933"/>
          </a:xfrm>
          <a:prstGeom prst="straightConnector1">
            <a:avLst/>
          </a:prstGeom>
          <a:noFill/>
          <a:ln cap="flat" cmpd="sng" w="12050">
            <a:solidFill>
              <a:srgbClr val="9CB2D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0"/>
          <p:cNvSpPr/>
          <p:nvPr/>
        </p:nvSpPr>
        <p:spPr>
          <a:xfrm>
            <a:off x="9963729" y="4190520"/>
            <a:ext cx="210312" cy="192035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33659F"/>
              </a:gs>
              <a:gs pos="72000">
                <a:srgbClr val="6191D4"/>
              </a:gs>
              <a:gs pos="100000">
                <a:srgbClr val="88A7D9"/>
              </a:gs>
            </a:gsLst>
            <a:lin ang="16200000" scaled="0"/>
          </a:gradFill>
          <a:ln cap="rnd" cmpd="sng" w="952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50075" lIns="100150" spcFirstLastPara="1" rIns="100150" wrap="square" tIns="50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9749350" y="4190520"/>
            <a:ext cx="210312" cy="192035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33659F"/>
              </a:gs>
              <a:gs pos="72000">
                <a:srgbClr val="6191D4"/>
              </a:gs>
              <a:gs pos="100000">
                <a:srgbClr val="88A7D9"/>
              </a:gs>
            </a:gsLst>
            <a:lin ang="16200000" scaled="0"/>
          </a:gradFill>
          <a:ln cap="rnd" cmpd="sng" w="952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50075" lIns="100150" spcFirstLastPara="1" rIns="100150" wrap="square" tIns="50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823906" y="4201908"/>
            <a:ext cx="4372303" cy="1212281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A4B8DA">
              <a:alpha val="40000"/>
            </a:srgbClr>
          </a:solidFill>
          <a:ln>
            <a:noFill/>
          </a:ln>
        </p:spPr>
        <p:txBody>
          <a:bodyPr anchorCtr="0" anchor="t" bIns="50075" lIns="100150" spcFirstLastPara="1" rIns="100150" wrap="square" tIns="50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-61594" y="4859688"/>
            <a:ext cx="4372303" cy="704127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50075" lIns="100150" spcFirstLastPara="1" rIns="100150" wrap="square" tIns="50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-6948" y="4864921"/>
            <a:ext cx="3912661" cy="907979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50075" lIns="100150" spcFirstLastPara="1" rIns="100150" wrap="square" tIns="50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-10622" y="4861969"/>
            <a:ext cx="3916335" cy="910933"/>
          </a:xfrm>
          <a:prstGeom prst="straightConnector1">
            <a:avLst/>
          </a:prstGeom>
          <a:noFill/>
          <a:ln cap="flat" cmpd="sng" w="12050">
            <a:solidFill>
              <a:srgbClr val="9CB2D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"/>
          <p:cNvSpPr txBox="1"/>
          <p:nvPr>
            <p:ph type="title"/>
          </p:nvPr>
        </p:nvSpPr>
        <p:spPr>
          <a:xfrm>
            <a:off x="525780" y="230709"/>
            <a:ext cx="9464040" cy="960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Lucida Sans"/>
              <a:buNone/>
              <a:defRPr b="1" i="0" sz="45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525780" y="1244384"/>
            <a:ext cx="9464040" cy="3802019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rmAutofit/>
          </a:bodyPr>
          <a:lstStyle>
            <a:lvl1pPr indent="-358140" lvl="0" marL="457200" marR="0" rtl="0" algn="l">
              <a:spcBef>
                <a:spcPts val="438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🞂"/>
              <a:defRPr b="0" i="0" sz="3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87350" lvl="1" marL="914400" marR="0" rtl="0" algn="l">
              <a:spcBef>
                <a:spcPts val="355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Verdana"/>
              <a:buChar char="◦"/>
              <a:defRPr b="0" i="0" sz="25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74650" lvl="2" marL="1371600" marR="0" rtl="0" algn="l">
              <a:spcBef>
                <a:spcPts val="383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61950" lvl="3" marL="1828800" marR="0" rtl="0" algn="l">
              <a:spcBef>
                <a:spcPts val="383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8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55600" lvl="5" marL="2743200" marR="0" rtl="0" algn="l">
              <a:spcBef>
                <a:spcPts val="383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42900" lvl="6" marL="3200400" marR="0" rtl="0" algn="l">
              <a:spcBef>
                <a:spcPts val="383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42900" lvl="7" marL="3657600" marR="0" rtl="0" algn="l">
              <a:spcBef>
                <a:spcPts val="383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42900" lvl="8" marL="4114800" marR="0" rtl="0" algn="l">
              <a:spcBef>
                <a:spcPts val="383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7736087" y="5382970"/>
            <a:ext cx="2208276" cy="307255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5037087" y="5382972"/>
            <a:ext cx="2703283" cy="306722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9944363" y="5382972"/>
            <a:ext cx="420624" cy="306722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hyperlink" Target="https://www.google.com/url?sa=t&amp;rct=j&amp;q=&amp;esrc=s&amp;source=web&amp;cd=2&amp;cad=rja&amp;uact=8&amp;ved=2ahUKEwjCxcjcm__gAhUVSo8KHbV6CoUQFjABegQIBxAC&amp;url=https://fatek.untad.ac.id/&amp;usg=AOvVaw2awdJDkO5b66_ohGBmNQw3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UNTAD\2018-2019 GENAP\PENGEMBANGAN GAME\materi\UNTAD 30.png" id="108" name="Google Shape;10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" y="975519"/>
            <a:ext cx="5509736" cy="322618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/>
          <p:nvPr>
            <p:ph type="ctrTitle"/>
          </p:nvPr>
        </p:nvSpPr>
        <p:spPr>
          <a:xfrm>
            <a:off x="1489710" y="2828501"/>
            <a:ext cx="8938260" cy="1050599"/>
          </a:xfrm>
          <a:prstGeom prst="rect">
            <a:avLst/>
          </a:prstGeom>
          <a:noFill/>
          <a:ln>
            <a:noFill/>
          </a:ln>
        </p:spPr>
        <p:txBody>
          <a:bodyPr anchorCtr="0" anchor="b" bIns="50075" lIns="100150" spcFirstLastPara="1" rIns="100150" wrap="square" tIns="500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Lucida Sans"/>
              <a:buNone/>
            </a:pPr>
            <a:r>
              <a:rPr lang="en-US" sz="4000" u="sng">
                <a:solidFill>
                  <a:srgbClr val="C00000"/>
                </a:solidFill>
              </a:rPr>
              <a:t>“Cascading Style Sheet (CSS) Dasar”</a:t>
            </a:r>
            <a:endParaRPr/>
          </a:p>
        </p:txBody>
      </p:sp>
      <p:sp>
        <p:nvSpPr>
          <p:cNvPr id="110" name="Google Shape;110;p13"/>
          <p:cNvSpPr txBox="1"/>
          <p:nvPr>
            <p:ph idx="1" type="subTitle"/>
          </p:nvPr>
        </p:nvSpPr>
        <p:spPr>
          <a:xfrm>
            <a:off x="304800" y="4414641"/>
            <a:ext cx="8938260" cy="1268203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50075" spcFirstLastPara="1" rIns="50075" wrap="square" tIns="5007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b="1" lang="en-US">
                <a:solidFill>
                  <a:srgbClr val="FEFEFE"/>
                </a:solidFill>
              </a:rPr>
              <a:t>Tim Dosen:</a:t>
            </a:r>
            <a:endParaRPr/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SzPct val="68000"/>
              <a:buNone/>
            </a:pPr>
            <a:r>
              <a:rPr b="1" lang="en-US">
                <a:solidFill>
                  <a:srgbClr val="FEFEFE"/>
                </a:solidFill>
              </a:rPr>
              <a:t>Ir. Syaiful Hendra, S.Kom., M.Kom</a:t>
            </a:r>
            <a:endParaRPr b="1">
              <a:solidFill>
                <a:srgbClr val="FEFEFE"/>
              </a:solidFill>
            </a:endParaRPr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SzPct val="68000"/>
              <a:buNone/>
            </a:pPr>
            <a:r>
              <a:rPr b="1" lang="en-US">
                <a:solidFill>
                  <a:srgbClr val="FEFEFE"/>
                </a:solidFill>
              </a:rPr>
              <a:t>Ir. Syahrullah, S.Kom., M.Kom</a:t>
            </a:r>
            <a:endParaRPr b="1">
              <a:solidFill>
                <a:srgbClr val="FEFEFE"/>
              </a:solidFill>
            </a:endParaRPr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SzPct val="68000"/>
              <a:buNone/>
            </a:pPr>
            <a:r>
              <a:rPr b="1" lang="en-US">
                <a:solidFill>
                  <a:srgbClr val="FEFEFE"/>
                </a:solidFill>
              </a:rPr>
              <a:t>Ir. Kadek Agus, S.Kom., M.M</a:t>
            </a:r>
            <a:endParaRPr b="1">
              <a:solidFill>
                <a:srgbClr val="FEFEFE"/>
              </a:solidFill>
            </a:endParaRPr>
          </a:p>
        </p:txBody>
      </p:sp>
      <p:grpSp>
        <p:nvGrpSpPr>
          <p:cNvPr id="111" name="Google Shape;111;p13"/>
          <p:cNvGrpSpPr/>
          <p:nvPr/>
        </p:nvGrpSpPr>
        <p:grpSpPr>
          <a:xfrm>
            <a:off x="0" y="0"/>
            <a:ext cx="5410200" cy="823119"/>
            <a:chOff x="0" y="0"/>
            <a:chExt cx="5410200" cy="823119"/>
          </a:xfrm>
        </p:grpSpPr>
        <p:sp>
          <p:nvSpPr>
            <p:cNvPr id="112" name="Google Shape;112;p13"/>
            <p:cNvSpPr/>
            <p:nvPr/>
          </p:nvSpPr>
          <p:spPr>
            <a:xfrm>
              <a:off x="0" y="0"/>
              <a:ext cx="5410200" cy="823119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50075" lIns="100150" spcFirstLastPara="1" rIns="100150" wrap="square" tIns="500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pic>
          <p:nvPicPr>
            <p:cNvPr descr="C:\Users\USER\Pictures\Logo_Universitas_Tadulako_Palu.png" id="113" name="Google Shape;113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5260" y="63101"/>
              <a:ext cx="662940" cy="633714"/>
            </a:xfrm>
            <a:prstGeom prst="rect">
              <a:avLst/>
            </a:prstGeom>
            <a:noFill/>
            <a:ln>
              <a:noFill/>
            </a:ln>
            <a:effectLst>
              <a:outerShdw blurRad="292100" rotWithShape="0" algn="tl" dir="2700000" dist="139700">
                <a:srgbClr val="333333">
                  <a:alpha val="64705"/>
                </a:srgbClr>
              </a:outerShdw>
            </a:effectLst>
          </p:spPr>
        </p:pic>
      </p:grpSp>
      <p:sp>
        <p:nvSpPr>
          <p:cNvPr id="114" name="Google Shape;114;p13"/>
          <p:cNvSpPr/>
          <p:nvPr/>
        </p:nvSpPr>
        <p:spPr>
          <a:xfrm>
            <a:off x="936077" y="-15943"/>
            <a:ext cx="4864083" cy="762862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Jurusan </a:t>
            </a:r>
            <a:r>
              <a:rPr b="1"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Teknologi Informasi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Fakultas Teknik, Universitas Tadulako</a:t>
            </a:r>
            <a:endParaRPr/>
          </a:p>
        </p:txBody>
      </p:sp>
      <p:sp>
        <p:nvSpPr>
          <p:cNvPr id="115" name="Google Shape;115;p13"/>
          <p:cNvSpPr txBox="1"/>
          <p:nvPr/>
        </p:nvSpPr>
        <p:spPr>
          <a:xfrm>
            <a:off x="5715046" y="2118519"/>
            <a:ext cx="4724354" cy="1039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Materi Kuliah – 6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Pemrograman Web 1</a:t>
            </a:r>
            <a:endParaRPr/>
          </a:p>
        </p:txBody>
      </p:sp>
      <p:sp>
        <p:nvSpPr>
          <p:cNvPr id="116" name="Google Shape;116;p13"/>
          <p:cNvSpPr txBox="1"/>
          <p:nvPr/>
        </p:nvSpPr>
        <p:spPr>
          <a:xfrm>
            <a:off x="5568709" y="78194"/>
            <a:ext cx="484459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Kompleks Bumi Universitas Tadulako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Jln. Soekarno – Hatta Km. 9 Palu Sulawesi Tengah</a:t>
            </a:r>
            <a:endParaRPr sz="1300">
              <a:solidFill>
                <a:srgbClr val="00206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   (</a:t>
            </a:r>
            <a:r>
              <a:rPr lang="en-US" sz="1200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0451)-454014 ext (6025) |      informatika.fatek.untad.ac.id</a:t>
            </a:r>
            <a:endParaRPr sz="1000" u="sng">
              <a:solidFill>
                <a:schemeClr val="hlink"/>
              </a:solidFill>
              <a:latin typeface="Lucida Sans"/>
              <a:ea typeface="Lucida Sans"/>
              <a:cs typeface="Lucida Sans"/>
              <a:sym typeface="Lucida Sans"/>
              <a:hlinkClick r:id="rId5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206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rgbClr val="00206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C:\Users\USER\Music\logo-telepon.png" id="117" name="Google Shape;11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86400" y="501109"/>
            <a:ext cx="262890" cy="230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SER\Music\Logo_Sitio_Web.png" id="118" name="Google Shape;118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00792" y="530191"/>
            <a:ext cx="199251" cy="1536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3"/>
          <p:cNvCxnSpPr/>
          <p:nvPr/>
        </p:nvCxnSpPr>
        <p:spPr>
          <a:xfrm>
            <a:off x="5513540" y="762577"/>
            <a:ext cx="4876800" cy="0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  <p:transition spd="med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457200" y="1508919"/>
            <a:ext cx="9464040" cy="3332293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rmAutofit/>
          </a:bodyPr>
          <a:lstStyle/>
          <a:p>
            <a:pPr indent="-280457" lvl="0" marL="400654" rtl="0" algn="l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Menambahkan langsung kode CSS kedalam tag HTML.</a:t>
            </a:r>
            <a:endParaRPr/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	contoh :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2"/>
          <p:cNvSpPr txBox="1"/>
          <p:nvPr>
            <p:ph type="title"/>
          </p:nvPr>
        </p:nvSpPr>
        <p:spPr>
          <a:xfrm>
            <a:off x="533400" y="853546"/>
            <a:ext cx="9464040" cy="579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3200"/>
              <a:t>Aturan Penulisan CSS (Inline Style)</a:t>
            </a:r>
            <a:endParaRPr/>
          </a:p>
        </p:txBody>
      </p:sp>
      <p:grpSp>
        <p:nvGrpSpPr>
          <p:cNvPr id="210" name="Google Shape;210;p22"/>
          <p:cNvGrpSpPr/>
          <p:nvPr/>
        </p:nvGrpSpPr>
        <p:grpSpPr>
          <a:xfrm>
            <a:off x="0" y="-15943"/>
            <a:ext cx="4267200" cy="686662"/>
            <a:chOff x="0" y="-15943"/>
            <a:chExt cx="5800160" cy="839062"/>
          </a:xfrm>
        </p:grpSpPr>
        <p:grpSp>
          <p:nvGrpSpPr>
            <p:cNvPr id="211" name="Google Shape;211;p22"/>
            <p:cNvGrpSpPr/>
            <p:nvPr/>
          </p:nvGrpSpPr>
          <p:grpSpPr>
            <a:xfrm>
              <a:off x="0" y="0"/>
              <a:ext cx="5410200" cy="823119"/>
              <a:chOff x="0" y="0"/>
              <a:chExt cx="5410200" cy="823119"/>
            </a:xfrm>
          </p:grpSpPr>
          <p:sp>
            <p:nvSpPr>
              <p:cNvPr id="212" name="Google Shape;212;p22"/>
              <p:cNvSpPr/>
              <p:nvPr/>
            </p:nvSpPr>
            <p:spPr>
              <a:xfrm>
                <a:off x="0" y="0"/>
                <a:ext cx="5410200" cy="823119"/>
              </a:xfrm>
              <a:prstGeom prst="rect">
                <a:avLst/>
              </a:prstGeom>
              <a:solidFill>
                <a:srgbClr val="00206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50075" lIns="100150" spcFirstLastPara="1" rIns="100150" wrap="square" tIns="500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  <p:pic>
            <p:nvPicPr>
              <p:cNvPr descr="C:\Users\USER\Pictures\Logo_Universitas_Tadulako_Palu.png" id="213" name="Google Shape;213;p2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5258" y="63101"/>
                <a:ext cx="756909" cy="63371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</p:grpSp>
        <p:sp>
          <p:nvSpPr>
            <p:cNvPr id="214" name="Google Shape;214;p22"/>
            <p:cNvSpPr/>
            <p:nvPr/>
          </p:nvSpPr>
          <p:spPr>
            <a:xfrm>
              <a:off x="936078" y="-15943"/>
              <a:ext cx="4864082" cy="687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075" lIns="100150" spcFirstLastPara="1" rIns="100150" wrap="square" tIns="50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Jurusan </a:t>
              </a:r>
              <a:r>
                <a:rPr b="1"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Teknologi Informasi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Fakultas Teknik, Universitas Tadulako</a:t>
              </a:r>
              <a:endParaRPr/>
            </a:p>
          </p:txBody>
        </p:sp>
      </p:grpSp>
      <p:pic>
        <p:nvPicPr>
          <p:cNvPr id="215" name="Google Shape;21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2423319"/>
            <a:ext cx="66675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idx="1" type="body"/>
          </p:nvPr>
        </p:nvSpPr>
        <p:spPr>
          <a:xfrm>
            <a:off x="457200" y="1758026"/>
            <a:ext cx="9464040" cy="3332293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rmAutofit/>
          </a:bodyPr>
          <a:lstStyle/>
          <a:p>
            <a:pPr indent="-280457" lvl="0" marL="400654" rtl="0" algn="l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Menggunakan tag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&lt;link&gt;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untuk merujuk ke file css khusus.</a:t>
            </a:r>
            <a:endParaRPr/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	contoh :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3"/>
          <p:cNvSpPr txBox="1"/>
          <p:nvPr>
            <p:ph type="title"/>
          </p:nvPr>
        </p:nvSpPr>
        <p:spPr>
          <a:xfrm>
            <a:off x="533400" y="853546"/>
            <a:ext cx="9464040" cy="579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3200"/>
              <a:t>Aturan Penulisan CSS (External Style)</a:t>
            </a:r>
            <a:endParaRPr/>
          </a:p>
        </p:txBody>
      </p:sp>
      <p:grpSp>
        <p:nvGrpSpPr>
          <p:cNvPr id="222" name="Google Shape;222;p23"/>
          <p:cNvGrpSpPr/>
          <p:nvPr/>
        </p:nvGrpSpPr>
        <p:grpSpPr>
          <a:xfrm>
            <a:off x="0" y="-15943"/>
            <a:ext cx="4267200" cy="686662"/>
            <a:chOff x="0" y="-15943"/>
            <a:chExt cx="5800160" cy="839062"/>
          </a:xfrm>
        </p:grpSpPr>
        <p:grpSp>
          <p:nvGrpSpPr>
            <p:cNvPr id="223" name="Google Shape;223;p23"/>
            <p:cNvGrpSpPr/>
            <p:nvPr/>
          </p:nvGrpSpPr>
          <p:grpSpPr>
            <a:xfrm>
              <a:off x="0" y="0"/>
              <a:ext cx="5410200" cy="823119"/>
              <a:chOff x="0" y="0"/>
              <a:chExt cx="5410200" cy="823119"/>
            </a:xfrm>
          </p:grpSpPr>
          <p:sp>
            <p:nvSpPr>
              <p:cNvPr id="224" name="Google Shape;224;p23"/>
              <p:cNvSpPr/>
              <p:nvPr/>
            </p:nvSpPr>
            <p:spPr>
              <a:xfrm>
                <a:off x="0" y="0"/>
                <a:ext cx="5410200" cy="823119"/>
              </a:xfrm>
              <a:prstGeom prst="rect">
                <a:avLst/>
              </a:prstGeom>
              <a:solidFill>
                <a:srgbClr val="00206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50075" lIns="100150" spcFirstLastPara="1" rIns="100150" wrap="square" tIns="500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  <p:pic>
            <p:nvPicPr>
              <p:cNvPr descr="C:\Users\USER\Pictures\Logo_Universitas_Tadulako_Palu.png" id="225" name="Google Shape;225;p2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5258" y="63101"/>
                <a:ext cx="756909" cy="63371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</p:grpSp>
        <p:sp>
          <p:nvSpPr>
            <p:cNvPr id="226" name="Google Shape;226;p23"/>
            <p:cNvSpPr/>
            <p:nvPr/>
          </p:nvSpPr>
          <p:spPr>
            <a:xfrm>
              <a:off x="936078" y="-15943"/>
              <a:ext cx="4864082" cy="687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075" lIns="100150" spcFirstLastPara="1" rIns="100150" wrap="square" tIns="50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Jurusan </a:t>
              </a:r>
              <a:r>
                <a:rPr b="1"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Teknologi Informasi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Fakultas Teknik, Universitas Tadulako</a:t>
              </a:r>
              <a:endParaRPr/>
            </a:p>
          </p:txBody>
        </p:sp>
      </p:grpSp>
      <p:pic>
        <p:nvPicPr>
          <p:cNvPr id="227" name="Google Shape;22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2804319"/>
            <a:ext cx="822007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idx="1" type="body"/>
          </p:nvPr>
        </p:nvSpPr>
        <p:spPr>
          <a:xfrm>
            <a:off x="457200" y="1661319"/>
            <a:ext cx="9464040" cy="3332293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rmAutofit/>
          </a:bodyPr>
          <a:lstStyle/>
          <a:p>
            <a:pPr indent="7938" lvl="0" marL="112713" rtl="0" algn="just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Komentar digunakan untuk memudahkan dalam mengingat kembali script yang telah ditulis. Seperti halnya bahasa pemrograman yang lain, pada CSS penulisan komentar dilakukan dengan menyisipkan tanda “ /* ” dan diakhiri dengan “ */ ” .</a:t>
            </a:r>
            <a:endParaRPr/>
          </a:p>
          <a:p>
            <a:pPr indent="-280457" lvl="0" marL="400654" rtl="0" algn="just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contoh :</a:t>
            </a:r>
            <a:endParaRPr/>
          </a:p>
        </p:txBody>
      </p:sp>
      <p:sp>
        <p:nvSpPr>
          <p:cNvPr id="233" name="Google Shape;233;p24"/>
          <p:cNvSpPr txBox="1"/>
          <p:nvPr>
            <p:ph type="title"/>
          </p:nvPr>
        </p:nvSpPr>
        <p:spPr>
          <a:xfrm>
            <a:off x="533400" y="853546"/>
            <a:ext cx="9464040" cy="579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3200"/>
              <a:t>Komentar dalam CSS (External Style)</a:t>
            </a:r>
            <a:endParaRPr/>
          </a:p>
        </p:txBody>
      </p:sp>
      <p:grpSp>
        <p:nvGrpSpPr>
          <p:cNvPr id="234" name="Google Shape;234;p24"/>
          <p:cNvGrpSpPr/>
          <p:nvPr/>
        </p:nvGrpSpPr>
        <p:grpSpPr>
          <a:xfrm>
            <a:off x="0" y="-15943"/>
            <a:ext cx="4267200" cy="686662"/>
            <a:chOff x="0" y="-15943"/>
            <a:chExt cx="5800160" cy="839062"/>
          </a:xfrm>
        </p:grpSpPr>
        <p:grpSp>
          <p:nvGrpSpPr>
            <p:cNvPr id="235" name="Google Shape;235;p24"/>
            <p:cNvGrpSpPr/>
            <p:nvPr/>
          </p:nvGrpSpPr>
          <p:grpSpPr>
            <a:xfrm>
              <a:off x="0" y="0"/>
              <a:ext cx="5410200" cy="823119"/>
              <a:chOff x="0" y="0"/>
              <a:chExt cx="5410200" cy="823119"/>
            </a:xfrm>
          </p:grpSpPr>
          <p:sp>
            <p:nvSpPr>
              <p:cNvPr id="236" name="Google Shape;236;p24"/>
              <p:cNvSpPr/>
              <p:nvPr/>
            </p:nvSpPr>
            <p:spPr>
              <a:xfrm>
                <a:off x="0" y="0"/>
                <a:ext cx="5410200" cy="823119"/>
              </a:xfrm>
              <a:prstGeom prst="rect">
                <a:avLst/>
              </a:prstGeom>
              <a:solidFill>
                <a:srgbClr val="00206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50075" lIns="100150" spcFirstLastPara="1" rIns="100150" wrap="square" tIns="500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  <p:pic>
            <p:nvPicPr>
              <p:cNvPr descr="C:\Users\USER\Pictures\Logo_Universitas_Tadulako_Palu.png" id="237" name="Google Shape;237;p2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5258" y="63101"/>
                <a:ext cx="756909" cy="63371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</p:grpSp>
        <p:sp>
          <p:nvSpPr>
            <p:cNvPr id="238" name="Google Shape;238;p24"/>
            <p:cNvSpPr/>
            <p:nvPr/>
          </p:nvSpPr>
          <p:spPr>
            <a:xfrm>
              <a:off x="936078" y="-15943"/>
              <a:ext cx="4864082" cy="687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075" lIns="100150" spcFirstLastPara="1" rIns="100150" wrap="square" tIns="50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Jurusan </a:t>
              </a:r>
              <a:r>
                <a:rPr b="1"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Teknologi Informasi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Fakultas Teknik, Universitas Tadulako</a:t>
              </a:r>
              <a:endParaRPr/>
            </a:p>
          </p:txBody>
        </p:sp>
      </p:grpSp>
      <p:pic>
        <p:nvPicPr>
          <p:cNvPr id="239" name="Google Shape;23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8400" y="3099594"/>
            <a:ext cx="64389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idx="1" type="body"/>
          </p:nvPr>
        </p:nvSpPr>
        <p:spPr>
          <a:xfrm>
            <a:off x="457200" y="1661319"/>
            <a:ext cx="4343400" cy="3332293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rmAutofit/>
          </a:bodyPr>
          <a:lstStyle/>
          <a:p>
            <a:pPr indent="-280457" lvl="0" marL="400654" rtl="0" algn="l">
              <a:spcBef>
                <a:spcPts val="0"/>
              </a:spcBef>
              <a:spcAft>
                <a:spcPts val="0"/>
              </a:spcAft>
              <a:buSzPts val="1156"/>
              <a:buChar char="🞂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CSS sintaks standar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156"/>
              <a:buNone/>
            </a:pPr>
            <a:r>
              <a:rPr b="1" lang="en-US" sz="17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body {color:black}</a:t>
            </a:r>
            <a:endParaRPr sz="17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156"/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156"/>
              <a:buChar char="🞂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Jika value lebih dari satu kata gunakan tanda kutip “ ”</a:t>
            </a:r>
            <a:endParaRPr/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156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156"/>
              <a:buNone/>
            </a:pPr>
            <a:r>
              <a:rPr b="1" lang="en-US" sz="17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 {font-family:"sans serif"}</a:t>
            </a:r>
            <a:endParaRPr sz="17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156"/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7938" lvl="0" marL="112713" rtl="0" algn="just">
              <a:spcBef>
                <a:spcPts val="438"/>
              </a:spcBef>
              <a:spcAft>
                <a:spcPts val="0"/>
              </a:spcAft>
              <a:buSzPts val="1156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5"/>
          <p:cNvSpPr txBox="1"/>
          <p:nvPr>
            <p:ph type="title"/>
          </p:nvPr>
        </p:nvSpPr>
        <p:spPr>
          <a:xfrm>
            <a:off x="533400" y="853546"/>
            <a:ext cx="9464040" cy="579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3200"/>
              <a:t>Sintaks CSS</a:t>
            </a:r>
            <a:endParaRPr/>
          </a:p>
        </p:txBody>
      </p:sp>
      <p:grpSp>
        <p:nvGrpSpPr>
          <p:cNvPr id="246" name="Google Shape;246;p25"/>
          <p:cNvGrpSpPr/>
          <p:nvPr/>
        </p:nvGrpSpPr>
        <p:grpSpPr>
          <a:xfrm>
            <a:off x="0" y="-15943"/>
            <a:ext cx="4267200" cy="686662"/>
            <a:chOff x="0" y="-15943"/>
            <a:chExt cx="5800160" cy="839062"/>
          </a:xfrm>
        </p:grpSpPr>
        <p:grpSp>
          <p:nvGrpSpPr>
            <p:cNvPr id="247" name="Google Shape;247;p25"/>
            <p:cNvGrpSpPr/>
            <p:nvPr/>
          </p:nvGrpSpPr>
          <p:grpSpPr>
            <a:xfrm>
              <a:off x="0" y="0"/>
              <a:ext cx="5410200" cy="823119"/>
              <a:chOff x="0" y="0"/>
              <a:chExt cx="5410200" cy="823119"/>
            </a:xfrm>
          </p:grpSpPr>
          <p:sp>
            <p:nvSpPr>
              <p:cNvPr id="248" name="Google Shape;248;p25"/>
              <p:cNvSpPr/>
              <p:nvPr/>
            </p:nvSpPr>
            <p:spPr>
              <a:xfrm>
                <a:off x="0" y="0"/>
                <a:ext cx="5410200" cy="823119"/>
              </a:xfrm>
              <a:prstGeom prst="rect">
                <a:avLst/>
              </a:prstGeom>
              <a:solidFill>
                <a:srgbClr val="00206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50075" lIns="100150" spcFirstLastPara="1" rIns="100150" wrap="square" tIns="500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  <p:pic>
            <p:nvPicPr>
              <p:cNvPr descr="C:\Users\USER\Pictures\Logo_Universitas_Tadulako_Palu.png" id="249" name="Google Shape;249;p2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5258" y="63101"/>
                <a:ext cx="756909" cy="63371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</p:grpSp>
        <p:sp>
          <p:nvSpPr>
            <p:cNvPr id="250" name="Google Shape;250;p25"/>
            <p:cNvSpPr/>
            <p:nvPr/>
          </p:nvSpPr>
          <p:spPr>
            <a:xfrm>
              <a:off x="936078" y="-15943"/>
              <a:ext cx="4864082" cy="687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075" lIns="100150" spcFirstLastPara="1" rIns="100150" wrap="square" tIns="50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Jurusan </a:t>
              </a:r>
              <a:r>
                <a:rPr b="1"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Teknologi Informasi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Fakultas Teknik, Universitas Tadulako</a:t>
              </a:r>
              <a:endParaRPr/>
            </a:p>
          </p:txBody>
        </p:sp>
      </p:grpSp>
      <p:sp>
        <p:nvSpPr>
          <p:cNvPr id="251" name="Google Shape;251;p25"/>
          <p:cNvSpPr txBox="1"/>
          <p:nvPr/>
        </p:nvSpPr>
        <p:spPr>
          <a:xfrm>
            <a:off x="5334000" y="1661319"/>
            <a:ext cx="4800600" cy="4099719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Autofit/>
          </a:bodyPr>
          <a:lstStyle/>
          <a:p>
            <a:pPr indent="-280457" lvl="0" marL="40065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6"/>
              <a:buFont typeface="Noto Sans Symbols"/>
              <a:buChar char="🞂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Jika lebih dari satu properti untuk sebuah selektor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457" lvl="0" marL="400654" marR="0" rtl="0" algn="just">
              <a:lnSpc>
                <a:spcPct val="100000"/>
              </a:lnSpc>
              <a:spcBef>
                <a:spcPts val="438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457" lvl="0" marL="400654" marR="0" rtl="0" algn="l">
              <a:lnSpc>
                <a:spcPct val="100000"/>
              </a:lnSpc>
              <a:spcBef>
                <a:spcPts val="438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7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p{text-align:center;color:red}</a:t>
            </a:r>
            <a:endParaRPr b="0" i="0" sz="17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0457" lvl="0" marL="400654" marR="0" rtl="0" algn="just">
              <a:lnSpc>
                <a:spcPct val="100000"/>
              </a:lnSpc>
              <a:spcBef>
                <a:spcPts val="438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457" lvl="0" marL="400654" marR="0" rtl="0" algn="just">
              <a:lnSpc>
                <a:spcPct val="100000"/>
              </a:lnSpc>
              <a:spcBef>
                <a:spcPts val="438"/>
              </a:spcBef>
              <a:spcAft>
                <a:spcPts val="0"/>
              </a:spcAft>
              <a:buClr>
                <a:schemeClr val="accent1"/>
              </a:buClr>
              <a:buSzPts val="1156"/>
              <a:buFont typeface="Noto Sans Symbols"/>
              <a:buChar char="🞂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atau, agar lebih mudah dilihat bisa ditulis seperti ini:</a:t>
            </a:r>
            <a:endParaRPr/>
          </a:p>
          <a:p>
            <a:pPr indent="-280457" lvl="0" marL="400654" marR="0" rtl="0" algn="just">
              <a:lnSpc>
                <a:spcPct val="100000"/>
              </a:lnSpc>
              <a:spcBef>
                <a:spcPts val="438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739775" marR="0" rtl="0" algn="just">
              <a:lnSpc>
                <a:spcPct val="100000"/>
              </a:lnSpc>
              <a:spcBef>
                <a:spcPts val="438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 {</a:t>
            </a:r>
            <a:endParaRPr b="0" i="0" sz="17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739775" marR="0" rtl="0" algn="just">
              <a:lnSpc>
                <a:spcPct val="100000"/>
              </a:lnSpc>
              <a:spcBef>
                <a:spcPts val="438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text-align:center;</a:t>
            </a:r>
            <a:endParaRPr b="0" i="0" sz="17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739775" marR="0" rtl="0" algn="just">
              <a:lnSpc>
                <a:spcPct val="100000"/>
              </a:lnSpc>
              <a:spcBef>
                <a:spcPts val="438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color:black;</a:t>
            </a:r>
            <a:endParaRPr b="0" i="0" sz="17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739775" marR="0" rtl="0" algn="just">
              <a:lnSpc>
                <a:spcPct val="100000"/>
              </a:lnSpc>
              <a:spcBef>
                <a:spcPts val="438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font-family:arial</a:t>
            </a:r>
            <a:endParaRPr b="0" i="0" sz="17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739775" marR="0" rtl="0" algn="just">
              <a:lnSpc>
                <a:spcPct val="100000"/>
              </a:lnSpc>
              <a:spcBef>
                <a:spcPts val="438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7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7938" lvl="0" marL="112713" marR="0" rtl="0" algn="just">
              <a:lnSpc>
                <a:spcPct val="100000"/>
              </a:lnSpc>
              <a:spcBef>
                <a:spcPts val="438"/>
              </a:spcBef>
              <a:spcAft>
                <a:spcPts val="0"/>
              </a:spcAft>
              <a:buClr>
                <a:schemeClr val="accent1"/>
              </a:buClr>
              <a:buSzPts val="1156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idx="1" type="body"/>
          </p:nvPr>
        </p:nvSpPr>
        <p:spPr>
          <a:xfrm>
            <a:off x="457200" y="1661319"/>
            <a:ext cx="9677400" cy="3332293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Autofit/>
          </a:bodyPr>
          <a:lstStyle/>
          <a:p>
            <a:pPr indent="-280457" lvl="0" marL="400654" rtl="0" algn="just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Untuk mempersingkat penulisan, CSS juga memungkinkan untuk melakukan grouping pada selector-selector yang memiliki property yang sama.</a:t>
            </a:r>
            <a:endParaRPr/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contoh:</a:t>
            </a:r>
            <a:endParaRPr/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h1{color:green;}</a:t>
            </a:r>
            <a:endParaRPr/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	h3{color:green;}</a:t>
            </a:r>
            <a:endParaRPr/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	h5{color:green;}</a:t>
            </a:r>
            <a:endParaRPr/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	p{color:green;}</a:t>
            </a:r>
            <a:endParaRPr sz="20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739775" rtl="0" algn="l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di grouping menjadi:</a:t>
            </a:r>
            <a:endParaRPr/>
          </a:p>
          <a:p>
            <a:pPr indent="-339725" lvl="0" marL="739775" rtl="0" algn="l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h1,h3,h5,p {color:green;}</a:t>
            </a:r>
            <a:endParaRPr sz="20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739775" rtl="0" algn="just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6"/>
          <p:cNvSpPr txBox="1"/>
          <p:nvPr>
            <p:ph type="title"/>
          </p:nvPr>
        </p:nvSpPr>
        <p:spPr>
          <a:xfrm>
            <a:off x="533400" y="853546"/>
            <a:ext cx="9464040" cy="579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3200"/>
              <a:t>Grouping</a:t>
            </a:r>
            <a:endParaRPr/>
          </a:p>
        </p:txBody>
      </p:sp>
      <p:grpSp>
        <p:nvGrpSpPr>
          <p:cNvPr id="258" name="Google Shape;258;p26"/>
          <p:cNvGrpSpPr/>
          <p:nvPr/>
        </p:nvGrpSpPr>
        <p:grpSpPr>
          <a:xfrm>
            <a:off x="0" y="-15943"/>
            <a:ext cx="4267200" cy="686662"/>
            <a:chOff x="0" y="-15943"/>
            <a:chExt cx="5800160" cy="839062"/>
          </a:xfrm>
        </p:grpSpPr>
        <p:grpSp>
          <p:nvGrpSpPr>
            <p:cNvPr id="259" name="Google Shape;259;p26"/>
            <p:cNvGrpSpPr/>
            <p:nvPr/>
          </p:nvGrpSpPr>
          <p:grpSpPr>
            <a:xfrm>
              <a:off x="0" y="0"/>
              <a:ext cx="5410200" cy="823119"/>
              <a:chOff x="0" y="0"/>
              <a:chExt cx="5410200" cy="823119"/>
            </a:xfrm>
          </p:grpSpPr>
          <p:sp>
            <p:nvSpPr>
              <p:cNvPr id="260" name="Google Shape;260;p26"/>
              <p:cNvSpPr/>
              <p:nvPr/>
            </p:nvSpPr>
            <p:spPr>
              <a:xfrm>
                <a:off x="0" y="0"/>
                <a:ext cx="5410200" cy="823119"/>
              </a:xfrm>
              <a:prstGeom prst="rect">
                <a:avLst/>
              </a:prstGeom>
              <a:solidFill>
                <a:srgbClr val="00206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50075" lIns="100150" spcFirstLastPara="1" rIns="100150" wrap="square" tIns="500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  <p:pic>
            <p:nvPicPr>
              <p:cNvPr descr="C:\Users\USER\Pictures\Logo_Universitas_Tadulako_Palu.png" id="261" name="Google Shape;261;p2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5258" y="63101"/>
                <a:ext cx="756909" cy="63371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</p:grpSp>
        <p:sp>
          <p:nvSpPr>
            <p:cNvPr id="262" name="Google Shape;262;p26"/>
            <p:cNvSpPr/>
            <p:nvPr/>
          </p:nvSpPr>
          <p:spPr>
            <a:xfrm>
              <a:off x="936078" y="-15943"/>
              <a:ext cx="4864082" cy="687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075" lIns="100150" spcFirstLastPara="1" rIns="100150" wrap="square" tIns="50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Jurusan </a:t>
              </a:r>
              <a:r>
                <a:rPr b="1"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Teknologi Informasi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Fakultas Teknik, Universitas Tadulako</a:t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457200" y="1661319"/>
            <a:ext cx="9677400" cy="3332293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Autofit/>
          </a:bodyPr>
          <a:lstStyle/>
          <a:p>
            <a:pPr indent="-280457" lvl="0" marL="400654" rtl="0" algn="l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Berfungsi untuk memberikan style yang berbeda pada sebuah elemen HTML</a:t>
            </a:r>
            <a:endParaRPr/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Diawali dengan menambahkan tanda ‘.’ (titik) pada file css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Pada file HTML ditambahkan property ‘class’ untuk memanggil selector tersebut.</a:t>
            </a:r>
            <a:endParaRPr/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Satu elemen HTML dapat memanggil lebih dari satu class contoh:</a:t>
            </a:r>
            <a:endParaRPr/>
          </a:p>
          <a:p>
            <a:pPr indent="-338138" lvl="0" marL="801688" rtl="0" algn="l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1" sz="20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8138" lvl="0" marL="801688" rtl="0" algn="l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style.css</a:t>
            </a:r>
            <a:endParaRPr sz="20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8138" lvl="0" marL="801688" rtl="0" algn="l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.merah {color:red;}</a:t>
            </a:r>
            <a:endParaRPr sz="20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8138" lvl="0" marL="801688" rtl="0" algn="l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.right {text-align:right;}</a:t>
            </a:r>
            <a:endParaRPr sz="20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8138" lvl="0" marL="801688" rtl="0" algn="l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.left {text-align:left;}</a:t>
            </a:r>
            <a:endParaRPr sz="20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739775" rtl="0" algn="just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7"/>
          <p:cNvSpPr txBox="1"/>
          <p:nvPr>
            <p:ph type="title"/>
          </p:nvPr>
        </p:nvSpPr>
        <p:spPr>
          <a:xfrm>
            <a:off x="533400" y="853546"/>
            <a:ext cx="9464040" cy="579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3200"/>
              <a:t>CSS Class Selector</a:t>
            </a:r>
            <a:endParaRPr/>
          </a:p>
        </p:txBody>
      </p:sp>
      <p:grpSp>
        <p:nvGrpSpPr>
          <p:cNvPr id="269" name="Google Shape;269;p27"/>
          <p:cNvGrpSpPr/>
          <p:nvPr/>
        </p:nvGrpSpPr>
        <p:grpSpPr>
          <a:xfrm>
            <a:off x="0" y="-15943"/>
            <a:ext cx="4267200" cy="686662"/>
            <a:chOff x="0" y="-15943"/>
            <a:chExt cx="5800160" cy="839062"/>
          </a:xfrm>
        </p:grpSpPr>
        <p:grpSp>
          <p:nvGrpSpPr>
            <p:cNvPr id="270" name="Google Shape;270;p27"/>
            <p:cNvGrpSpPr/>
            <p:nvPr/>
          </p:nvGrpSpPr>
          <p:grpSpPr>
            <a:xfrm>
              <a:off x="0" y="0"/>
              <a:ext cx="5410200" cy="823119"/>
              <a:chOff x="0" y="0"/>
              <a:chExt cx="5410200" cy="823119"/>
            </a:xfrm>
          </p:grpSpPr>
          <p:sp>
            <p:nvSpPr>
              <p:cNvPr id="271" name="Google Shape;271;p27"/>
              <p:cNvSpPr/>
              <p:nvPr/>
            </p:nvSpPr>
            <p:spPr>
              <a:xfrm>
                <a:off x="0" y="0"/>
                <a:ext cx="5410200" cy="823119"/>
              </a:xfrm>
              <a:prstGeom prst="rect">
                <a:avLst/>
              </a:prstGeom>
              <a:solidFill>
                <a:srgbClr val="00206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50075" lIns="100150" spcFirstLastPara="1" rIns="100150" wrap="square" tIns="500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  <p:pic>
            <p:nvPicPr>
              <p:cNvPr descr="C:\Users\USER\Pictures\Logo_Universitas_Tadulako_Palu.png" id="272" name="Google Shape;272;p2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5258" y="63101"/>
                <a:ext cx="756909" cy="63371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</p:grpSp>
        <p:sp>
          <p:nvSpPr>
            <p:cNvPr id="273" name="Google Shape;273;p27"/>
            <p:cNvSpPr/>
            <p:nvPr/>
          </p:nvSpPr>
          <p:spPr>
            <a:xfrm>
              <a:off x="936078" y="-15943"/>
              <a:ext cx="4864082" cy="687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075" lIns="100150" spcFirstLastPara="1" rIns="100150" wrap="square" tIns="50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Jurusan </a:t>
              </a:r>
              <a:r>
                <a:rPr b="1"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Teknologi Informasi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Fakultas Teknik, Universitas Tadulako</a:t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>
            <p:ph idx="1" type="body"/>
          </p:nvPr>
        </p:nvSpPr>
        <p:spPr>
          <a:xfrm>
            <a:off x="457200" y="1661319"/>
            <a:ext cx="9677400" cy="3332293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Autofit/>
          </a:bodyPr>
          <a:lstStyle/>
          <a:p>
            <a:pPr indent="-276225" lvl="0" marL="338138" rtl="0" algn="just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Contoh.html</a:t>
            </a:r>
            <a:endParaRPr/>
          </a:p>
        </p:txBody>
      </p:sp>
      <p:sp>
        <p:nvSpPr>
          <p:cNvPr id="279" name="Google Shape;279;p28"/>
          <p:cNvSpPr txBox="1"/>
          <p:nvPr>
            <p:ph type="title"/>
          </p:nvPr>
        </p:nvSpPr>
        <p:spPr>
          <a:xfrm>
            <a:off x="533400" y="853546"/>
            <a:ext cx="9464040" cy="579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3200"/>
              <a:t>CSS Class Selector</a:t>
            </a:r>
            <a:endParaRPr/>
          </a:p>
        </p:txBody>
      </p:sp>
      <p:grpSp>
        <p:nvGrpSpPr>
          <p:cNvPr id="280" name="Google Shape;280;p28"/>
          <p:cNvGrpSpPr/>
          <p:nvPr/>
        </p:nvGrpSpPr>
        <p:grpSpPr>
          <a:xfrm>
            <a:off x="0" y="-15943"/>
            <a:ext cx="4267200" cy="686662"/>
            <a:chOff x="0" y="-15943"/>
            <a:chExt cx="5800160" cy="839062"/>
          </a:xfrm>
        </p:grpSpPr>
        <p:grpSp>
          <p:nvGrpSpPr>
            <p:cNvPr id="281" name="Google Shape;281;p28"/>
            <p:cNvGrpSpPr/>
            <p:nvPr/>
          </p:nvGrpSpPr>
          <p:grpSpPr>
            <a:xfrm>
              <a:off x="0" y="0"/>
              <a:ext cx="5410200" cy="823119"/>
              <a:chOff x="0" y="0"/>
              <a:chExt cx="5410200" cy="823119"/>
            </a:xfrm>
          </p:grpSpPr>
          <p:sp>
            <p:nvSpPr>
              <p:cNvPr id="282" name="Google Shape;282;p28"/>
              <p:cNvSpPr/>
              <p:nvPr/>
            </p:nvSpPr>
            <p:spPr>
              <a:xfrm>
                <a:off x="0" y="0"/>
                <a:ext cx="5410200" cy="823119"/>
              </a:xfrm>
              <a:prstGeom prst="rect">
                <a:avLst/>
              </a:prstGeom>
              <a:solidFill>
                <a:srgbClr val="00206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50075" lIns="100150" spcFirstLastPara="1" rIns="100150" wrap="square" tIns="500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  <p:pic>
            <p:nvPicPr>
              <p:cNvPr descr="C:\Users\USER\Pictures\Logo_Universitas_Tadulako_Palu.png" id="283" name="Google Shape;283;p2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5258" y="63101"/>
                <a:ext cx="756909" cy="63371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</p:grpSp>
        <p:sp>
          <p:nvSpPr>
            <p:cNvPr id="284" name="Google Shape;284;p28"/>
            <p:cNvSpPr/>
            <p:nvPr/>
          </p:nvSpPr>
          <p:spPr>
            <a:xfrm>
              <a:off x="936078" y="-15943"/>
              <a:ext cx="4864082" cy="687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075" lIns="100150" spcFirstLastPara="1" rIns="100150" wrap="square" tIns="50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Jurusan </a:t>
              </a:r>
              <a:r>
                <a:rPr b="1"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Teknologi Informasi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Fakultas Teknik, Universitas Tadulako</a:t>
              </a:r>
              <a:endParaRPr/>
            </a:p>
          </p:txBody>
        </p:sp>
      </p:grpSp>
      <p:pic>
        <p:nvPicPr>
          <p:cNvPr id="285" name="Google Shape;28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1889919"/>
            <a:ext cx="7696200" cy="3375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idx="1" type="body"/>
          </p:nvPr>
        </p:nvSpPr>
        <p:spPr>
          <a:xfrm>
            <a:off x="457200" y="1661319"/>
            <a:ext cx="9677400" cy="3332293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Autofit/>
          </a:bodyPr>
          <a:lstStyle/>
          <a:p>
            <a:pPr indent="-280457" lvl="0" marL="400654" rtl="0" algn="just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Berfungsi juga untuk memberikan style yang berbeda pada sebuah elemen HTML</a:t>
            </a:r>
            <a:endParaRPr/>
          </a:p>
          <a:p>
            <a:pPr indent="-280457" lvl="0" marL="400654" rtl="0" algn="just">
              <a:spcBef>
                <a:spcPts val="438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Diawali dengan menambahkan tanda ‘#’ pada file css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0457" lvl="0" marL="400654" rtl="0" algn="just">
              <a:spcBef>
                <a:spcPts val="438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Pada file HTML ditambahkan property ‘id‘ untuk memanggil selector tersebut.</a:t>
            </a:r>
            <a:endParaRPr/>
          </a:p>
          <a:p>
            <a:pPr indent="-280457" lvl="0" marL="400654" rtl="0" algn="just">
              <a:spcBef>
                <a:spcPts val="438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Penulisan id tidak boleh diawali dengan angka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0457" lvl="0" marL="400654" rtl="0" algn="just">
              <a:spcBef>
                <a:spcPts val="438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Satu elemen HTML hanya boleh menggunakan satu id contoh:</a:t>
            </a:r>
            <a:endParaRPr/>
          </a:p>
          <a:p>
            <a:pPr indent="-279400" lvl="0" marL="3257550" rtl="0" algn="just">
              <a:spcBef>
                <a:spcPts val="438"/>
              </a:spcBef>
              <a:spcAft>
                <a:spcPts val="0"/>
              </a:spcAft>
              <a:buSzPts val="272"/>
              <a:buNone/>
            </a:pPr>
            <a:r>
              <a:t/>
            </a:r>
            <a:endParaRPr b="1" sz="4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3257550" rtl="0" algn="just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style.css</a:t>
            </a:r>
            <a:endParaRPr sz="20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3257550" rtl="0" algn="just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#merah {color:red;}</a:t>
            </a:r>
            <a:endParaRPr sz="20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3257550" rtl="0" algn="just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#right {text-align:right;}</a:t>
            </a:r>
            <a:endParaRPr sz="20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3257550" rtl="0" algn="just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#left {text-align:left;}</a:t>
            </a:r>
            <a:endParaRPr sz="20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338138" rtl="0" algn="just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9"/>
          <p:cNvSpPr txBox="1"/>
          <p:nvPr>
            <p:ph type="title"/>
          </p:nvPr>
        </p:nvSpPr>
        <p:spPr>
          <a:xfrm>
            <a:off x="533400" y="853546"/>
            <a:ext cx="9464040" cy="579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3200"/>
              <a:t>CSS ID Selector</a:t>
            </a:r>
            <a:endParaRPr/>
          </a:p>
        </p:txBody>
      </p:sp>
      <p:grpSp>
        <p:nvGrpSpPr>
          <p:cNvPr id="292" name="Google Shape;292;p29"/>
          <p:cNvGrpSpPr/>
          <p:nvPr/>
        </p:nvGrpSpPr>
        <p:grpSpPr>
          <a:xfrm>
            <a:off x="0" y="-15943"/>
            <a:ext cx="4267200" cy="686662"/>
            <a:chOff x="0" y="-15943"/>
            <a:chExt cx="5800160" cy="839062"/>
          </a:xfrm>
        </p:grpSpPr>
        <p:grpSp>
          <p:nvGrpSpPr>
            <p:cNvPr id="293" name="Google Shape;293;p29"/>
            <p:cNvGrpSpPr/>
            <p:nvPr/>
          </p:nvGrpSpPr>
          <p:grpSpPr>
            <a:xfrm>
              <a:off x="0" y="0"/>
              <a:ext cx="5410200" cy="823119"/>
              <a:chOff x="0" y="0"/>
              <a:chExt cx="5410200" cy="823119"/>
            </a:xfrm>
          </p:grpSpPr>
          <p:sp>
            <p:nvSpPr>
              <p:cNvPr id="294" name="Google Shape;294;p29"/>
              <p:cNvSpPr/>
              <p:nvPr/>
            </p:nvSpPr>
            <p:spPr>
              <a:xfrm>
                <a:off x="0" y="0"/>
                <a:ext cx="5410200" cy="823119"/>
              </a:xfrm>
              <a:prstGeom prst="rect">
                <a:avLst/>
              </a:prstGeom>
              <a:solidFill>
                <a:srgbClr val="00206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50075" lIns="100150" spcFirstLastPara="1" rIns="100150" wrap="square" tIns="500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  <p:pic>
            <p:nvPicPr>
              <p:cNvPr descr="C:\Users\USER\Pictures\Logo_Universitas_Tadulako_Palu.png" id="295" name="Google Shape;295;p2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5258" y="63101"/>
                <a:ext cx="756909" cy="63371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</p:grpSp>
        <p:sp>
          <p:nvSpPr>
            <p:cNvPr id="296" name="Google Shape;296;p29"/>
            <p:cNvSpPr/>
            <p:nvPr/>
          </p:nvSpPr>
          <p:spPr>
            <a:xfrm>
              <a:off x="936078" y="-15943"/>
              <a:ext cx="4864082" cy="687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075" lIns="100150" spcFirstLastPara="1" rIns="100150" wrap="square" tIns="50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Jurusan </a:t>
              </a:r>
              <a:r>
                <a:rPr b="1"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Teknologi Informasi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Fakultas Teknik, Universitas Tadulako</a:t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idx="1" type="body"/>
          </p:nvPr>
        </p:nvSpPr>
        <p:spPr>
          <a:xfrm>
            <a:off x="457200" y="1661319"/>
            <a:ext cx="9677400" cy="3332293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Autofit/>
          </a:bodyPr>
          <a:lstStyle/>
          <a:p>
            <a:pPr indent="-280457" lvl="0" marL="400654" rtl="0" algn="just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Contoh.html</a:t>
            </a:r>
            <a:endParaRPr/>
          </a:p>
        </p:txBody>
      </p:sp>
      <p:sp>
        <p:nvSpPr>
          <p:cNvPr id="302" name="Google Shape;302;p30"/>
          <p:cNvSpPr txBox="1"/>
          <p:nvPr>
            <p:ph type="title"/>
          </p:nvPr>
        </p:nvSpPr>
        <p:spPr>
          <a:xfrm>
            <a:off x="533400" y="853546"/>
            <a:ext cx="9464040" cy="579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3200"/>
              <a:t>CSS ID Selector</a:t>
            </a:r>
            <a:endParaRPr/>
          </a:p>
        </p:txBody>
      </p:sp>
      <p:grpSp>
        <p:nvGrpSpPr>
          <p:cNvPr id="303" name="Google Shape;303;p30"/>
          <p:cNvGrpSpPr/>
          <p:nvPr/>
        </p:nvGrpSpPr>
        <p:grpSpPr>
          <a:xfrm>
            <a:off x="0" y="-15943"/>
            <a:ext cx="4267200" cy="686662"/>
            <a:chOff x="0" y="-15943"/>
            <a:chExt cx="5800160" cy="839062"/>
          </a:xfrm>
        </p:grpSpPr>
        <p:grpSp>
          <p:nvGrpSpPr>
            <p:cNvPr id="304" name="Google Shape;304;p30"/>
            <p:cNvGrpSpPr/>
            <p:nvPr/>
          </p:nvGrpSpPr>
          <p:grpSpPr>
            <a:xfrm>
              <a:off x="0" y="0"/>
              <a:ext cx="5410200" cy="823119"/>
              <a:chOff x="0" y="0"/>
              <a:chExt cx="5410200" cy="823119"/>
            </a:xfrm>
          </p:grpSpPr>
          <p:sp>
            <p:nvSpPr>
              <p:cNvPr id="305" name="Google Shape;305;p30"/>
              <p:cNvSpPr/>
              <p:nvPr/>
            </p:nvSpPr>
            <p:spPr>
              <a:xfrm>
                <a:off x="0" y="0"/>
                <a:ext cx="5410200" cy="823119"/>
              </a:xfrm>
              <a:prstGeom prst="rect">
                <a:avLst/>
              </a:prstGeom>
              <a:solidFill>
                <a:srgbClr val="00206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50075" lIns="100150" spcFirstLastPara="1" rIns="100150" wrap="square" tIns="500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  <p:pic>
            <p:nvPicPr>
              <p:cNvPr descr="C:\Users\USER\Pictures\Logo_Universitas_Tadulako_Palu.png" id="306" name="Google Shape;306;p3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5258" y="63101"/>
                <a:ext cx="756909" cy="63371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</p:grpSp>
        <p:sp>
          <p:nvSpPr>
            <p:cNvPr id="307" name="Google Shape;307;p30"/>
            <p:cNvSpPr/>
            <p:nvPr/>
          </p:nvSpPr>
          <p:spPr>
            <a:xfrm>
              <a:off x="936078" y="-15943"/>
              <a:ext cx="4864082" cy="687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075" lIns="100150" spcFirstLastPara="1" rIns="100150" wrap="square" tIns="50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Jurusan </a:t>
              </a:r>
              <a:r>
                <a:rPr b="1"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Teknologi Informasi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Fakultas Teknik, Universitas Tadulako</a:t>
              </a:r>
              <a:endParaRPr/>
            </a:p>
          </p:txBody>
        </p:sp>
      </p:grpSp>
      <p:pic>
        <p:nvPicPr>
          <p:cNvPr id="308" name="Google Shape;30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0" y="1737519"/>
            <a:ext cx="6753225" cy="3532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/>
          <p:nvPr>
            <p:ph idx="1" type="body"/>
          </p:nvPr>
        </p:nvSpPr>
        <p:spPr>
          <a:xfrm>
            <a:off x="457200" y="1661319"/>
            <a:ext cx="9677400" cy="3332293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Autofit/>
          </a:bodyPr>
          <a:lstStyle/>
          <a:p>
            <a:pPr indent="-280457" lvl="0" marL="400654" rtl="0" algn="l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Sebuah property CSS yang berfungsi untuk memanipulasi background dari elemen HTML.</a:t>
            </a:r>
            <a:endParaRPr/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Terdapat beberapa property background:</a:t>
            </a:r>
            <a:endParaRPr/>
          </a:p>
          <a:p>
            <a:pPr indent="-279400" lvl="0" marL="1027113" rtl="0" algn="l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1027113" rtl="0" algn="l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 </a:t>
            </a:r>
            <a:endParaRPr/>
          </a:p>
          <a:p>
            <a:pPr indent="-279400" lvl="0" marL="1027113" rtl="0" algn="l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background-image </a:t>
            </a:r>
            <a:endParaRPr/>
          </a:p>
          <a:p>
            <a:pPr indent="-279400" lvl="0" marL="1027113" rtl="0" algn="l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background-repeat </a:t>
            </a:r>
            <a:endParaRPr/>
          </a:p>
          <a:p>
            <a:pPr indent="-279400" lvl="0" marL="1027113" rtl="0" algn="l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background-attachment </a:t>
            </a:r>
            <a:endParaRPr/>
          </a:p>
          <a:p>
            <a:pPr indent="-279400" lvl="0" marL="1027113" rtl="0" algn="l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background-position</a:t>
            </a:r>
            <a:endParaRPr/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360"/>
              <a:buNone/>
            </a:pP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1"/>
          <p:cNvSpPr txBox="1"/>
          <p:nvPr>
            <p:ph type="title"/>
          </p:nvPr>
        </p:nvSpPr>
        <p:spPr>
          <a:xfrm>
            <a:off x="533400" y="853546"/>
            <a:ext cx="9464040" cy="579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3200"/>
              <a:t>CSS Background</a:t>
            </a:r>
            <a:endParaRPr/>
          </a:p>
        </p:txBody>
      </p:sp>
      <p:grpSp>
        <p:nvGrpSpPr>
          <p:cNvPr id="315" name="Google Shape;315;p31"/>
          <p:cNvGrpSpPr/>
          <p:nvPr/>
        </p:nvGrpSpPr>
        <p:grpSpPr>
          <a:xfrm>
            <a:off x="0" y="-15943"/>
            <a:ext cx="4267200" cy="686662"/>
            <a:chOff x="0" y="-15943"/>
            <a:chExt cx="5800160" cy="839062"/>
          </a:xfrm>
        </p:grpSpPr>
        <p:grpSp>
          <p:nvGrpSpPr>
            <p:cNvPr id="316" name="Google Shape;316;p31"/>
            <p:cNvGrpSpPr/>
            <p:nvPr/>
          </p:nvGrpSpPr>
          <p:grpSpPr>
            <a:xfrm>
              <a:off x="0" y="0"/>
              <a:ext cx="5410200" cy="823119"/>
              <a:chOff x="0" y="0"/>
              <a:chExt cx="5410200" cy="823119"/>
            </a:xfrm>
          </p:grpSpPr>
          <p:sp>
            <p:nvSpPr>
              <p:cNvPr id="317" name="Google Shape;317;p31"/>
              <p:cNvSpPr/>
              <p:nvPr/>
            </p:nvSpPr>
            <p:spPr>
              <a:xfrm>
                <a:off x="0" y="0"/>
                <a:ext cx="5410200" cy="823119"/>
              </a:xfrm>
              <a:prstGeom prst="rect">
                <a:avLst/>
              </a:prstGeom>
              <a:solidFill>
                <a:srgbClr val="00206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50075" lIns="100150" spcFirstLastPara="1" rIns="100150" wrap="square" tIns="500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  <p:pic>
            <p:nvPicPr>
              <p:cNvPr descr="C:\Users\USER\Pictures\Logo_Universitas_Tadulako_Palu.png" id="318" name="Google Shape;318;p3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5258" y="63101"/>
                <a:ext cx="756909" cy="63371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</p:grpSp>
        <p:sp>
          <p:nvSpPr>
            <p:cNvPr id="319" name="Google Shape;319;p31"/>
            <p:cNvSpPr/>
            <p:nvPr/>
          </p:nvSpPr>
          <p:spPr>
            <a:xfrm>
              <a:off x="936078" y="-15943"/>
              <a:ext cx="4864082" cy="687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075" lIns="100150" spcFirstLastPara="1" rIns="100150" wrap="square" tIns="50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Jurusan </a:t>
              </a:r>
              <a:r>
                <a:rPr b="1"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Teknologi Informasi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Fakultas Teknik, Universitas Tadulako</a:t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457200" y="1813719"/>
            <a:ext cx="9464040" cy="3332293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rmAutofit/>
          </a:bodyPr>
          <a:lstStyle/>
          <a:p>
            <a:pPr indent="-280457" lvl="0" marL="400654" rtl="0" algn="just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Salhazan Nasution, SKom.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“Pemrograman Web”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. Teknik Informatika Universitas Islam Indonesia.</a:t>
            </a:r>
            <a:endParaRPr/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360"/>
              <a:buChar char="🞂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www.w3school.com</a:t>
            </a:r>
            <a:endParaRPr/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360"/>
              <a:buChar char="🞂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https://stackoverflow.com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 txBox="1"/>
          <p:nvPr>
            <p:ph type="title"/>
          </p:nvPr>
        </p:nvSpPr>
        <p:spPr>
          <a:xfrm>
            <a:off x="533400" y="853546"/>
            <a:ext cx="9464040" cy="579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3200"/>
              <a:t>Referensi :</a:t>
            </a:r>
            <a:endParaRPr/>
          </a:p>
        </p:txBody>
      </p:sp>
      <p:grpSp>
        <p:nvGrpSpPr>
          <p:cNvPr id="126" name="Google Shape;126;p14"/>
          <p:cNvGrpSpPr/>
          <p:nvPr/>
        </p:nvGrpSpPr>
        <p:grpSpPr>
          <a:xfrm>
            <a:off x="0" y="-15943"/>
            <a:ext cx="4267200" cy="686662"/>
            <a:chOff x="0" y="-15943"/>
            <a:chExt cx="5800160" cy="839062"/>
          </a:xfrm>
        </p:grpSpPr>
        <p:grpSp>
          <p:nvGrpSpPr>
            <p:cNvPr id="127" name="Google Shape;127;p14"/>
            <p:cNvGrpSpPr/>
            <p:nvPr/>
          </p:nvGrpSpPr>
          <p:grpSpPr>
            <a:xfrm>
              <a:off x="0" y="0"/>
              <a:ext cx="5410200" cy="823119"/>
              <a:chOff x="0" y="0"/>
              <a:chExt cx="5410200" cy="823119"/>
            </a:xfrm>
          </p:grpSpPr>
          <p:sp>
            <p:nvSpPr>
              <p:cNvPr id="128" name="Google Shape;128;p14"/>
              <p:cNvSpPr/>
              <p:nvPr/>
            </p:nvSpPr>
            <p:spPr>
              <a:xfrm>
                <a:off x="0" y="0"/>
                <a:ext cx="5410200" cy="823119"/>
              </a:xfrm>
              <a:prstGeom prst="rect">
                <a:avLst/>
              </a:prstGeom>
              <a:solidFill>
                <a:srgbClr val="00206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50075" lIns="100150" spcFirstLastPara="1" rIns="100150" wrap="square" tIns="500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  <p:pic>
            <p:nvPicPr>
              <p:cNvPr descr="C:\Users\USER\Pictures\Logo_Universitas_Tadulako_Palu.png" id="129" name="Google Shape;129;p1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5258" y="63101"/>
                <a:ext cx="756909" cy="63371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</p:grpSp>
        <p:sp>
          <p:nvSpPr>
            <p:cNvPr id="130" name="Google Shape;130;p14"/>
            <p:cNvSpPr/>
            <p:nvPr/>
          </p:nvSpPr>
          <p:spPr>
            <a:xfrm>
              <a:off x="936078" y="-15943"/>
              <a:ext cx="4864082" cy="687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075" lIns="100150" spcFirstLastPara="1" rIns="100150" wrap="square" tIns="50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Jurusan </a:t>
              </a:r>
              <a:r>
                <a:rPr b="1"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Teknologi Informasi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Fakultas Teknik, Universitas Tadulako</a:t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 txBox="1"/>
          <p:nvPr>
            <p:ph idx="1" type="body"/>
          </p:nvPr>
        </p:nvSpPr>
        <p:spPr>
          <a:xfrm>
            <a:off x="457200" y="1661319"/>
            <a:ext cx="9677400" cy="3332293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Autofit/>
          </a:bodyPr>
          <a:lstStyle/>
          <a:p>
            <a:pPr indent="-280457" lvl="0" marL="400654" rtl="0" algn="l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Background Color</a:t>
            </a:r>
            <a:endParaRPr/>
          </a:p>
          <a:p>
            <a:pPr indent="-250407" lvl="1" marL="681111" rtl="0" algn="l">
              <a:spcBef>
                <a:spcPts val="355"/>
              </a:spcBef>
              <a:spcAft>
                <a:spcPts val="0"/>
              </a:spcAft>
              <a:buSzPts val="1800"/>
              <a:buChar char="◦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warna bisa ditentukan dengan menggunakan:</a:t>
            </a:r>
            <a:endParaRPr/>
          </a:p>
          <a:p>
            <a:pPr indent="-250408" lvl="2" marL="941536" rtl="0" algn="l">
              <a:spcBef>
                <a:spcPts val="383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nama: “red”, “green”, “orange”, dll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50408" lvl="2" marL="941536" rtl="0" algn="l">
              <a:spcBef>
                <a:spcPts val="383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nilai RGB: “rgb(255,0,0)”, “rgb(0,255,0)”, “rgb(255,100,0)”, dll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50408" lvl="2" marL="941536" rtl="0" algn="l">
              <a:spcBef>
                <a:spcPts val="383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§ Nilai Heksa: “# ff0000”, “#00ff00”, “#ff6600”, dll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 		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contoh :</a:t>
            </a:r>
            <a:endParaRPr/>
          </a:p>
          <a:p>
            <a:pPr indent="-279400" lvl="0" marL="1766888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style.css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1766888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body {background-color:aliceblue;}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1766888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h1  {background-color:rgb(0,255,0);}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1766888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   {background-color:#cccc66;}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1766888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div {background-color:#cc9966;}</a:t>
            </a:r>
            <a:endParaRPr sz="20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2"/>
          <p:cNvSpPr txBox="1"/>
          <p:nvPr>
            <p:ph type="title"/>
          </p:nvPr>
        </p:nvSpPr>
        <p:spPr>
          <a:xfrm>
            <a:off x="533400" y="853546"/>
            <a:ext cx="9464040" cy="579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3200"/>
              <a:t>CSS Background:background color</a:t>
            </a:r>
            <a:endParaRPr/>
          </a:p>
        </p:txBody>
      </p:sp>
      <p:grpSp>
        <p:nvGrpSpPr>
          <p:cNvPr id="326" name="Google Shape;326;p32"/>
          <p:cNvGrpSpPr/>
          <p:nvPr/>
        </p:nvGrpSpPr>
        <p:grpSpPr>
          <a:xfrm>
            <a:off x="0" y="-15943"/>
            <a:ext cx="4267200" cy="686662"/>
            <a:chOff x="0" y="-15943"/>
            <a:chExt cx="5800160" cy="839062"/>
          </a:xfrm>
        </p:grpSpPr>
        <p:grpSp>
          <p:nvGrpSpPr>
            <p:cNvPr id="327" name="Google Shape;327;p32"/>
            <p:cNvGrpSpPr/>
            <p:nvPr/>
          </p:nvGrpSpPr>
          <p:grpSpPr>
            <a:xfrm>
              <a:off x="0" y="0"/>
              <a:ext cx="5410200" cy="823119"/>
              <a:chOff x="0" y="0"/>
              <a:chExt cx="5410200" cy="823119"/>
            </a:xfrm>
          </p:grpSpPr>
          <p:sp>
            <p:nvSpPr>
              <p:cNvPr id="328" name="Google Shape;328;p32"/>
              <p:cNvSpPr/>
              <p:nvPr/>
            </p:nvSpPr>
            <p:spPr>
              <a:xfrm>
                <a:off x="0" y="0"/>
                <a:ext cx="5410200" cy="823119"/>
              </a:xfrm>
              <a:prstGeom prst="rect">
                <a:avLst/>
              </a:prstGeom>
              <a:solidFill>
                <a:srgbClr val="00206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50075" lIns="100150" spcFirstLastPara="1" rIns="100150" wrap="square" tIns="500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  <p:pic>
            <p:nvPicPr>
              <p:cNvPr descr="C:\Users\USER\Pictures\Logo_Universitas_Tadulako_Palu.png" id="329" name="Google Shape;329;p3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5258" y="63101"/>
                <a:ext cx="756909" cy="63371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</p:grpSp>
        <p:sp>
          <p:nvSpPr>
            <p:cNvPr id="330" name="Google Shape;330;p32"/>
            <p:cNvSpPr/>
            <p:nvPr/>
          </p:nvSpPr>
          <p:spPr>
            <a:xfrm>
              <a:off x="936078" y="-15943"/>
              <a:ext cx="4864082" cy="687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075" lIns="100150" spcFirstLastPara="1" rIns="100150" wrap="square" tIns="50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Jurusan </a:t>
              </a:r>
              <a:r>
                <a:rPr b="1"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Teknologi Informasi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Fakultas Teknik, Universitas Tadulako</a:t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/>
          <p:nvPr>
            <p:ph idx="1" type="body"/>
          </p:nvPr>
        </p:nvSpPr>
        <p:spPr>
          <a:xfrm>
            <a:off x="457200" y="1661319"/>
            <a:ext cx="9677400" cy="3332293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Autofit/>
          </a:bodyPr>
          <a:lstStyle/>
          <a:p>
            <a:pPr indent="-280457" lvl="0" marL="400654" rtl="0" algn="l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Contoh.html</a:t>
            </a:r>
            <a:endParaRPr/>
          </a:p>
        </p:txBody>
      </p:sp>
      <p:sp>
        <p:nvSpPr>
          <p:cNvPr id="336" name="Google Shape;336;p33"/>
          <p:cNvSpPr txBox="1"/>
          <p:nvPr>
            <p:ph type="title"/>
          </p:nvPr>
        </p:nvSpPr>
        <p:spPr>
          <a:xfrm>
            <a:off x="533400" y="853546"/>
            <a:ext cx="9464040" cy="579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3200"/>
              <a:t>CSS Background:background color</a:t>
            </a:r>
            <a:endParaRPr/>
          </a:p>
        </p:txBody>
      </p:sp>
      <p:grpSp>
        <p:nvGrpSpPr>
          <p:cNvPr id="337" name="Google Shape;337;p33"/>
          <p:cNvGrpSpPr/>
          <p:nvPr/>
        </p:nvGrpSpPr>
        <p:grpSpPr>
          <a:xfrm>
            <a:off x="0" y="-15943"/>
            <a:ext cx="4267200" cy="686662"/>
            <a:chOff x="0" y="-15943"/>
            <a:chExt cx="5800160" cy="839062"/>
          </a:xfrm>
        </p:grpSpPr>
        <p:grpSp>
          <p:nvGrpSpPr>
            <p:cNvPr id="338" name="Google Shape;338;p33"/>
            <p:cNvGrpSpPr/>
            <p:nvPr/>
          </p:nvGrpSpPr>
          <p:grpSpPr>
            <a:xfrm>
              <a:off x="0" y="0"/>
              <a:ext cx="5410200" cy="823119"/>
              <a:chOff x="0" y="0"/>
              <a:chExt cx="5410200" cy="823119"/>
            </a:xfrm>
          </p:grpSpPr>
          <p:sp>
            <p:nvSpPr>
              <p:cNvPr id="339" name="Google Shape;339;p33"/>
              <p:cNvSpPr/>
              <p:nvPr/>
            </p:nvSpPr>
            <p:spPr>
              <a:xfrm>
                <a:off x="0" y="0"/>
                <a:ext cx="5410200" cy="823119"/>
              </a:xfrm>
              <a:prstGeom prst="rect">
                <a:avLst/>
              </a:prstGeom>
              <a:solidFill>
                <a:srgbClr val="00206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50075" lIns="100150" spcFirstLastPara="1" rIns="100150" wrap="square" tIns="500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  <p:pic>
            <p:nvPicPr>
              <p:cNvPr descr="C:\Users\USER\Pictures\Logo_Universitas_Tadulako_Palu.png" id="340" name="Google Shape;340;p3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5258" y="63101"/>
                <a:ext cx="756909" cy="63371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</p:grpSp>
        <p:sp>
          <p:nvSpPr>
            <p:cNvPr id="341" name="Google Shape;341;p33"/>
            <p:cNvSpPr/>
            <p:nvPr/>
          </p:nvSpPr>
          <p:spPr>
            <a:xfrm>
              <a:off x="936078" y="-15943"/>
              <a:ext cx="4864082" cy="687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075" lIns="100150" spcFirstLastPara="1" rIns="100150" wrap="square" tIns="50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Jurusan </a:t>
              </a:r>
              <a:r>
                <a:rPr b="1"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Teknologi Informasi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Fakultas Teknik, Universitas Tadulako</a:t>
              </a:r>
              <a:endParaRPr/>
            </a:p>
          </p:txBody>
        </p:sp>
      </p:grpSp>
      <p:pic>
        <p:nvPicPr>
          <p:cNvPr id="342" name="Google Shape;34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1400" y="1737519"/>
            <a:ext cx="5010150" cy="3745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/>
          <p:nvPr>
            <p:ph idx="1" type="body"/>
          </p:nvPr>
        </p:nvSpPr>
        <p:spPr>
          <a:xfrm>
            <a:off x="457200" y="1661319"/>
            <a:ext cx="9677400" cy="3332293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Autofit/>
          </a:bodyPr>
          <a:lstStyle/>
          <a:p>
            <a:pPr indent="-280457" lvl="0" marL="400654" rtl="0" algn="l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Background Image</a:t>
            </a:r>
            <a:endParaRPr/>
          </a:p>
          <a:p>
            <a:pPr indent="-250407" lvl="1" marL="681111" rtl="0" algn="l">
              <a:spcBef>
                <a:spcPts val="355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Berfungsi untuk menentukan gambar yang akan digunakan untuk background sebuah elemen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50407" lvl="1" marL="681111" rtl="0" algn="just">
              <a:spcBef>
                <a:spcPts val="355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Secara otomatis akan mengulang gambar agar memenuhi elemen yang bersangkutan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79400" lvl="0" marL="976313" rtl="0" algn="l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279400" lvl="0" marL="976313" rtl="0" algn="l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contoh</a:t>
            </a:r>
            <a:endParaRPr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976313" rtl="0" algn="l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style.css</a:t>
            </a:r>
            <a:endParaRPr sz="20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976313" rtl="0" algn="l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rPr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body {background-image:url(../images/paper.gif);}</a:t>
            </a:r>
            <a:endParaRPr sz="20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4097" lvl="0" marL="400654" rtl="0" algn="l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4"/>
          <p:cNvSpPr txBox="1"/>
          <p:nvPr>
            <p:ph type="title"/>
          </p:nvPr>
        </p:nvSpPr>
        <p:spPr>
          <a:xfrm>
            <a:off x="533400" y="853546"/>
            <a:ext cx="9464040" cy="579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3200"/>
              <a:t>CSS Background:background-image</a:t>
            </a:r>
            <a:endParaRPr sz="3200"/>
          </a:p>
        </p:txBody>
      </p:sp>
      <p:grpSp>
        <p:nvGrpSpPr>
          <p:cNvPr id="349" name="Google Shape;349;p34"/>
          <p:cNvGrpSpPr/>
          <p:nvPr/>
        </p:nvGrpSpPr>
        <p:grpSpPr>
          <a:xfrm>
            <a:off x="0" y="-15943"/>
            <a:ext cx="4267200" cy="686662"/>
            <a:chOff x="0" y="-15943"/>
            <a:chExt cx="5800160" cy="839062"/>
          </a:xfrm>
        </p:grpSpPr>
        <p:grpSp>
          <p:nvGrpSpPr>
            <p:cNvPr id="350" name="Google Shape;350;p34"/>
            <p:cNvGrpSpPr/>
            <p:nvPr/>
          </p:nvGrpSpPr>
          <p:grpSpPr>
            <a:xfrm>
              <a:off x="0" y="0"/>
              <a:ext cx="5410200" cy="823119"/>
              <a:chOff x="0" y="0"/>
              <a:chExt cx="5410200" cy="823119"/>
            </a:xfrm>
          </p:grpSpPr>
          <p:sp>
            <p:nvSpPr>
              <p:cNvPr id="351" name="Google Shape;351;p34"/>
              <p:cNvSpPr/>
              <p:nvPr/>
            </p:nvSpPr>
            <p:spPr>
              <a:xfrm>
                <a:off x="0" y="0"/>
                <a:ext cx="5410200" cy="823119"/>
              </a:xfrm>
              <a:prstGeom prst="rect">
                <a:avLst/>
              </a:prstGeom>
              <a:solidFill>
                <a:srgbClr val="00206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50075" lIns="100150" spcFirstLastPara="1" rIns="100150" wrap="square" tIns="500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  <p:pic>
            <p:nvPicPr>
              <p:cNvPr descr="C:\Users\USER\Pictures\Logo_Universitas_Tadulako_Palu.png" id="352" name="Google Shape;352;p3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5258" y="63101"/>
                <a:ext cx="756909" cy="63371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</p:grpSp>
        <p:sp>
          <p:nvSpPr>
            <p:cNvPr id="353" name="Google Shape;353;p34"/>
            <p:cNvSpPr/>
            <p:nvPr/>
          </p:nvSpPr>
          <p:spPr>
            <a:xfrm>
              <a:off x="936078" y="-15943"/>
              <a:ext cx="4864082" cy="687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075" lIns="100150" spcFirstLastPara="1" rIns="100150" wrap="square" tIns="50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Jurusan </a:t>
              </a:r>
              <a:r>
                <a:rPr b="1"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Teknologi Informasi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Fakultas Teknik, Universitas Tadulako</a:t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/>
          <p:nvPr>
            <p:ph idx="1" type="body"/>
          </p:nvPr>
        </p:nvSpPr>
        <p:spPr>
          <a:xfrm>
            <a:off x="457200" y="1661319"/>
            <a:ext cx="9677400" cy="3332293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Autofit/>
          </a:bodyPr>
          <a:lstStyle/>
          <a:p>
            <a:pPr indent="-280457" lvl="0" marL="400654" rtl="0" algn="l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Background Repeat</a:t>
            </a:r>
            <a:endParaRPr/>
          </a:p>
          <a:p>
            <a:pPr indent="-279400" lvl="0" marL="801688" rtl="0" algn="l">
              <a:spcBef>
                <a:spcPts val="438"/>
              </a:spcBef>
              <a:spcAft>
                <a:spcPts val="0"/>
              </a:spcAft>
              <a:buSzPts val="1224"/>
              <a:buChar char="🞂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Property yang mendukung penggunaan elemen background-image</a:t>
            </a:r>
            <a:endParaRPr/>
          </a:p>
          <a:p>
            <a:pPr indent="-279400" lvl="0" marL="801688" rtl="0" algn="l">
              <a:spcBef>
                <a:spcPts val="438"/>
              </a:spcBef>
              <a:spcAft>
                <a:spcPts val="0"/>
              </a:spcAft>
              <a:buSzPts val="1224"/>
              <a:buChar char="🞂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Memiliki 3 buah nilai yang berbeda:</a:t>
            </a:r>
            <a:endParaRPr/>
          </a:p>
          <a:p>
            <a:pPr indent="-279400" lvl="0" marL="801688" rtl="0" algn="l">
              <a:spcBef>
                <a:spcPts val="438"/>
              </a:spcBef>
              <a:spcAft>
                <a:spcPts val="0"/>
              </a:spcAft>
              <a:buSzPts val="1224"/>
              <a:buChar char="🞂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Repeat-x: mengulang gambar terhadap sumbu-x</a:t>
            </a:r>
            <a:endParaRPr/>
          </a:p>
          <a:p>
            <a:pPr indent="-279400" lvl="0" marL="801688" rtl="0" algn="l">
              <a:spcBef>
                <a:spcPts val="438"/>
              </a:spcBef>
              <a:spcAft>
                <a:spcPts val="0"/>
              </a:spcAft>
              <a:buSzPts val="1224"/>
              <a:buChar char="🞂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Repeat-y: mengulang gambar terhadap sumbu-y</a:t>
            </a:r>
            <a:endParaRPr/>
          </a:p>
          <a:p>
            <a:pPr indent="-279400" lvl="0" marL="801688" rtl="0" algn="l">
              <a:spcBef>
                <a:spcPts val="438"/>
              </a:spcBef>
              <a:spcAft>
                <a:spcPts val="0"/>
              </a:spcAft>
              <a:buSzPts val="1224"/>
              <a:buChar char="🞂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No-repeat: tidak mengulang gambar</a:t>
            </a:r>
            <a:endParaRPr/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		contoh :</a:t>
            </a:r>
            <a:endParaRPr/>
          </a:p>
          <a:p>
            <a:pPr indent="-279400" lvl="0" marL="3544888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style.css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3544888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body {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3544888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background-image:url(../images/gradient.png);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3544888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background-repeat:repeat-x;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3544888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35"/>
          <p:cNvSpPr txBox="1"/>
          <p:nvPr>
            <p:ph type="title"/>
          </p:nvPr>
        </p:nvSpPr>
        <p:spPr>
          <a:xfrm>
            <a:off x="533400" y="853546"/>
            <a:ext cx="9464040" cy="579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3200"/>
              <a:t>CSS Background:background-repeat</a:t>
            </a:r>
            <a:endParaRPr/>
          </a:p>
        </p:txBody>
      </p:sp>
      <p:grpSp>
        <p:nvGrpSpPr>
          <p:cNvPr id="360" name="Google Shape;360;p35"/>
          <p:cNvGrpSpPr/>
          <p:nvPr/>
        </p:nvGrpSpPr>
        <p:grpSpPr>
          <a:xfrm>
            <a:off x="0" y="-15943"/>
            <a:ext cx="4267200" cy="686662"/>
            <a:chOff x="0" y="-15943"/>
            <a:chExt cx="5800160" cy="839062"/>
          </a:xfrm>
        </p:grpSpPr>
        <p:grpSp>
          <p:nvGrpSpPr>
            <p:cNvPr id="361" name="Google Shape;361;p35"/>
            <p:cNvGrpSpPr/>
            <p:nvPr/>
          </p:nvGrpSpPr>
          <p:grpSpPr>
            <a:xfrm>
              <a:off x="0" y="0"/>
              <a:ext cx="5410200" cy="823119"/>
              <a:chOff x="0" y="0"/>
              <a:chExt cx="5410200" cy="823119"/>
            </a:xfrm>
          </p:grpSpPr>
          <p:sp>
            <p:nvSpPr>
              <p:cNvPr id="362" name="Google Shape;362;p35"/>
              <p:cNvSpPr/>
              <p:nvPr/>
            </p:nvSpPr>
            <p:spPr>
              <a:xfrm>
                <a:off x="0" y="0"/>
                <a:ext cx="5410200" cy="823119"/>
              </a:xfrm>
              <a:prstGeom prst="rect">
                <a:avLst/>
              </a:prstGeom>
              <a:solidFill>
                <a:srgbClr val="00206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50075" lIns="100150" spcFirstLastPara="1" rIns="100150" wrap="square" tIns="500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  <p:pic>
            <p:nvPicPr>
              <p:cNvPr descr="C:\Users\USER\Pictures\Logo_Universitas_Tadulako_Palu.png" id="363" name="Google Shape;363;p3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5258" y="63101"/>
                <a:ext cx="756909" cy="63371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</p:grpSp>
        <p:sp>
          <p:nvSpPr>
            <p:cNvPr id="364" name="Google Shape;364;p35"/>
            <p:cNvSpPr/>
            <p:nvPr/>
          </p:nvSpPr>
          <p:spPr>
            <a:xfrm>
              <a:off x="936078" y="-15943"/>
              <a:ext cx="4864082" cy="687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075" lIns="100150" spcFirstLastPara="1" rIns="100150" wrap="square" tIns="50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Jurusan </a:t>
              </a:r>
              <a:r>
                <a:rPr b="1"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Teknologi Informasi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Fakultas Teknik, Universitas Tadulako</a:t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"/>
          <p:cNvSpPr txBox="1"/>
          <p:nvPr>
            <p:ph idx="1" type="body"/>
          </p:nvPr>
        </p:nvSpPr>
        <p:spPr>
          <a:xfrm>
            <a:off x="457200" y="1661319"/>
            <a:ext cx="9677400" cy="3332293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Autofit/>
          </a:bodyPr>
          <a:lstStyle/>
          <a:p>
            <a:pPr indent="-280457" lvl="0" marL="400654" rtl="0" algn="just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Background Position</a:t>
            </a:r>
            <a:endParaRPr/>
          </a:p>
          <a:p>
            <a:pPr indent="-250407" lvl="1" marL="681111" rtl="0" algn="just">
              <a:spcBef>
                <a:spcPts val="355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property yang juga mendukung penggunaan elemen background-image</a:t>
            </a:r>
            <a:endParaRPr/>
          </a:p>
          <a:p>
            <a:pPr indent="-250407" lvl="1" marL="681111" rtl="0" algn="just">
              <a:spcBef>
                <a:spcPts val="355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memiliki nilai sebagai berikut: </a:t>
            </a:r>
            <a:endParaRPr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6"/>
          <p:cNvSpPr txBox="1"/>
          <p:nvPr>
            <p:ph type="title"/>
          </p:nvPr>
        </p:nvSpPr>
        <p:spPr>
          <a:xfrm>
            <a:off x="533400" y="853546"/>
            <a:ext cx="9464040" cy="579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3200"/>
              <a:t>CSS Background:background-position</a:t>
            </a:r>
            <a:endParaRPr/>
          </a:p>
        </p:txBody>
      </p:sp>
      <p:grpSp>
        <p:nvGrpSpPr>
          <p:cNvPr id="371" name="Google Shape;371;p36"/>
          <p:cNvGrpSpPr/>
          <p:nvPr/>
        </p:nvGrpSpPr>
        <p:grpSpPr>
          <a:xfrm>
            <a:off x="0" y="-15943"/>
            <a:ext cx="4267200" cy="686662"/>
            <a:chOff x="0" y="-15943"/>
            <a:chExt cx="5800160" cy="839062"/>
          </a:xfrm>
        </p:grpSpPr>
        <p:grpSp>
          <p:nvGrpSpPr>
            <p:cNvPr id="372" name="Google Shape;372;p36"/>
            <p:cNvGrpSpPr/>
            <p:nvPr/>
          </p:nvGrpSpPr>
          <p:grpSpPr>
            <a:xfrm>
              <a:off x="0" y="0"/>
              <a:ext cx="5410200" cy="823119"/>
              <a:chOff x="0" y="0"/>
              <a:chExt cx="5410200" cy="823119"/>
            </a:xfrm>
          </p:grpSpPr>
          <p:sp>
            <p:nvSpPr>
              <p:cNvPr id="373" name="Google Shape;373;p36"/>
              <p:cNvSpPr/>
              <p:nvPr/>
            </p:nvSpPr>
            <p:spPr>
              <a:xfrm>
                <a:off x="0" y="0"/>
                <a:ext cx="5410200" cy="823119"/>
              </a:xfrm>
              <a:prstGeom prst="rect">
                <a:avLst/>
              </a:prstGeom>
              <a:solidFill>
                <a:srgbClr val="00206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50075" lIns="100150" spcFirstLastPara="1" rIns="100150" wrap="square" tIns="500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  <p:pic>
            <p:nvPicPr>
              <p:cNvPr descr="C:\Users\USER\Pictures\Logo_Universitas_Tadulako_Palu.png" id="374" name="Google Shape;374;p3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5258" y="63101"/>
                <a:ext cx="756909" cy="63371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</p:grpSp>
        <p:sp>
          <p:nvSpPr>
            <p:cNvPr id="375" name="Google Shape;375;p36"/>
            <p:cNvSpPr/>
            <p:nvPr/>
          </p:nvSpPr>
          <p:spPr>
            <a:xfrm>
              <a:off x="936078" y="-15943"/>
              <a:ext cx="4864082" cy="687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075" lIns="100150" spcFirstLastPara="1" rIns="100150" wrap="square" tIns="50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Jurusan </a:t>
              </a:r>
              <a:r>
                <a:rPr b="1"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Teknologi Informasi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Fakultas Teknik, Universitas Tadulako</a:t>
              </a:r>
              <a:endParaRPr/>
            </a:p>
          </p:txBody>
        </p:sp>
      </p:grpSp>
      <p:pic>
        <p:nvPicPr>
          <p:cNvPr id="376" name="Google Shape;376;p36"/>
          <p:cNvPicPr preferRelativeResize="0"/>
          <p:nvPr/>
        </p:nvPicPr>
        <p:blipFill rotWithShape="1">
          <a:blip r:embed="rId4">
            <a:alphaModFix/>
          </a:blip>
          <a:srcRect b="21245" l="22255" r="16837" t="38336"/>
          <a:stretch/>
        </p:blipFill>
        <p:spPr>
          <a:xfrm>
            <a:off x="3200400" y="2880519"/>
            <a:ext cx="6477000" cy="241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/>
          <p:nvPr>
            <p:ph idx="1" type="body"/>
          </p:nvPr>
        </p:nvSpPr>
        <p:spPr>
          <a:xfrm>
            <a:off x="457200" y="1661319"/>
            <a:ext cx="9677400" cy="3332293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Autofit/>
          </a:bodyPr>
          <a:lstStyle/>
          <a:p>
            <a:pPr indent="-280457" lvl="0" marL="400654" rtl="0" algn="l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Contoh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79400" lvl="0" marL="852488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style.css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852488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body {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852488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background-image:url(../images/tree.png);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852488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background-repeat:no-repeat;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852488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background-position:top right;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852488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Char char="🞂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atau bisa juga disingkat </a:t>
            </a: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(shorthand)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menjadi :</a:t>
            </a:r>
            <a:endParaRPr/>
          </a:p>
          <a:p>
            <a:pPr indent="-279400" lvl="0" marL="914400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body {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914400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background:url(../images/tree.png) no-repeat top right; 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36107" lvl="1" marL="681111" rtl="0" algn="just">
              <a:spcBef>
                <a:spcPts val="355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7"/>
          <p:cNvSpPr txBox="1"/>
          <p:nvPr>
            <p:ph type="title"/>
          </p:nvPr>
        </p:nvSpPr>
        <p:spPr>
          <a:xfrm>
            <a:off x="533400" y="853546"/>
            <a:ext cx="9464040" cy="579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3200"/>
              <a:t>CSS Background:background-position</a:t>
            </a:r>
            <a:endParaRPr/>
          </a:p>
        </p:txBody>
      </p:sp>
      <p:grpSp>
        <p:nvGrpSpPr>
          <p:cNvPr id="383" name="Google Shape;383;p37"/>
          <p:cNvGrpSpPr/>
          <p:nvPr/>
        </p:nvGrpSpPr>
        <p:grpSpPr>
          <a:xfrm>
            <a:off x="0" y="-15943"/>
            <a:ext cx="4267200" cy="686662"/>
            <a:chOff x="0" y="-15943"/>
            <a:chExt cx="5800160" cy="839062"/>
          </a:xfrm>
        </p:grpSpPr>
        <p:grpSp>
          <p:nvGrpSpPr>
            <p:cNvPr id="384" name="Google Shape;384;p37"/>
            <p:cNvGrpSpPr/>
            <p:nvPr/>
          </p:nvGrpSpPr>
          <p:grpSpPr>
            <a:xfrm>
              <a:off x="0" y="0"/>
              <a:ext cx="5410200" cy="823119"/>
              <a:chOff x="0" y="0"/>
              <a:chExt cx="5410200" cy="823119"/>
            </a:xfrm>
          </p:grpSpPr>
          <p:sp>
            <p:nvSpPr>
              <p:cNvPr id="385" name="Google Shape;385;p37"/>
              <p:cNvSpPr/>
              <p:nvPr/>
            </p:nvSpPr>
            <p:spPr>
              <a:xfrm>
                <a:off x="0" y="0"/>
                <a:ext cx="5410200" cy="823119"/>
              </a:xfrm>
              <a:prstGeom prst="rect">
                <a:avLst/>
              </a:prstGeom>
              <a:solidFill>
                <a:srgbClr val="00206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50075" lIns="100150" spcFirstLastPara="1" rIns="100150" wrap="square" tIns="500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  <p:pic>
            <p:nvPicPr>
              <p:cNvPr descr="C:\Users\USER\Pictures\Logo_Universitas_Tadulako_Palu.png" id="386" name="Google Shape;386;p3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5258" y="63101"/>
                <a:ext cx="756909" cy="63371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</p:grpSp>
        <p:sp>
          <p:nvSpPr>
            <p:cNvPr id="387" name="Google Shape;387;p37"/>
            <p:cNvSpPr/>
            <p:nvPr/>
          </p:nvSpPr>
          <p:spPr>
            <a:xfrm>
              <a:off x="936078" y="-15943"/>
              <a:ext cx="4864082" cy="687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075" lIns="100150" spcFirstLastPara="1" rIns="100150" wrap="square" tIns="50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Jurusan </a:t>
              </a:r>
              <a:r>
                <a:rPr b="1"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Teknologi Informasi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Fakultas Teknik, Universitas Tadulako</a:t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 txBox="1"/>
          <p:nvPr>
            <p:ph idx="1" type="body"/>
          </p:nvPr>
        </p:nvSpPr>
        <p:spPr>
          <a:xfrm>
            <a:off x="457200" y="1529426"/>
            <a:ext cx="9677400" cy="3332293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Autofit/>
          </a:bodyPr>
          <a:lstStyle/>
          <a:p>
            <a:pPr indent="-280457" lvl="0" marL="400654" rtl="0" algn="l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Digunakan untuk memanipulasi teks</a:t>
            </a:r>
            <a:endParaRPr/>
          </a:p>
          <a:p>
            <a:pPr indent="-250407" lvl="1" marL="681111" rtl="0" algn="l">
              <a:spcBef>
                <a:spcPts val="355"/>
              </a:spcBef>
              <a:spcAft>
                <a:spcPts val="0"/>
              </a:spcAft>
              <a:buSzPts val="1800"/>
              <a:buChar char="◦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Text Color</a:t>
            </a:r>
            <a:endParaRPr/>
          </a:p>
          <a:p>
            <a:pPr indent="-279400" lvl="0" marL="1201738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body {color:blue;}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1201738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h1  {color:#00ff00;}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1201738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   {color:rgb(255,0,0);}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0407" lvl="1" marL="681111" rtl="0" algn="l">
              <a:spcBef>
                <a:spcPts val="355"/>
              </a:spcBef>
              <a:spcAft>
                <a:spcPts val="0"/>
              </a:spcAft>
              <a:buSzPts val="1800"/>
              <a:buChar char="◦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Text Alignment</a:t>
            </a:r>
            <a:endParaRPr/>
          </a:p>
          <a:p>
            <a:pPr indent="-279400" lvl="0" marL="1139825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h1   {text-align:center}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1139825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.date {text-align:right}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1139825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.main {text-align:justify}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0407" lvl="1" marL="681111" rtl="0" algn="l">
              <a:spcBef>
                <a:spcPts val="355"/>
              </a:spcBef>
              <a:spcAft>
                <a:spcPts val="0"/>
              </a:spcAft>
              <a:buSzPts val="1800"/>
              <a:buChar char="◦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Text Indentation</a:t>
            </a:r>
            <a:endParaRPr/>
          </a:p>
          <a:p>
            <a:pPr indent="-279400" lvl="0" marL="1139825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 {text-indent: 50px;}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0407" lvl="1" marL="681111" rtl="0" algn="just">
              <a:spcBef>
                <a:spcPts val="355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8"/>
          <p:cNvSpPr txBox="1"/>
          <p:nvPr>
            <p:ph type="title"/>
          </p:nvPr>
        </p:nvSpPr>
        <p:spPr>
          <a:xfrm>
            <a:off x="533400" y="853546"/>
            <a:ext cx="9464040" cy="579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3200"/>
              <a:t>CSS Text</a:t>
            </a:r>
            <a:endParaRPr/>
          </a:p>
        </p:txBody>
      </p:sp>
      <p:grpSp>
        <p:nvGrpSpPr>
          <p:cNvPr id="394" name="Google Shape;394;p38"/>
          <p:cNvGrpSpPr/>
          <p:nvPr/>
        </p:nvGrpSpPr>
        <p:grpSpPr>
          <a:xfrm>
            <a:off x="0" y="-15943"/>
            <a:ext cx="4267200" cy="686662"/>
            <a:chOff x="0" y="-15943"/>
            <a:chExt cx="5800160" cy="839062"/>
          </a:xfrm>
        </p:grpSpPr>
        <p:grpSp>
          <p:nvGrpSpPr>
            <p:cNvPr id="395" name="Google Shape;395;p38"/>
            <p:cNvGrpSpPr/>
            <p:nvPr/>
          </p:nvGrpSpPr>
          <p:grpSpPr>
            <a:xfrm>
              <a:off x="0" y="0"/>
              <a:ext cx="5410200" cy="823119"/>
              <a:chOff x="0" y="0"/>
              <a:chExt cx="5410200" cy="823119"/>
            </a:xfrm>
          </p:grpSpPr>
          <p:sp>
            <p:nvSpPr>
              <p:cNvPr id="396" name="Google Shape;396;p38"/>
              <p:cNvSpPr/>
              <p:nvPr/>
            </p:nvSpPr>
            <p:spPr>
              <a:xfrm>
                <a:off x="0" y="0"/>
                <a:ext cx="5410200" cy="823119"/>
              </a:xfrm>
              <a:prstGeom prst="rect">
                <a:avLst/>
              </a:prstGeom>
              <a:solidFill>
                <a:srgbClr val="00206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50075" lIns="100150" spcFirstLastPara="1" rIns="100150" wrap="square" tIns="500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  <p:pic>
            <p:nvPicPr>
              <p:cNvPr descr="C:\Users\USER\Pictures\Logo_Universitas_Tadulako_Palu.png" id="397" name="Google Shape;397;p3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5258" y="63101"/>
                <a:ext cx="756909" cy="63371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</p:grpSp>
        <p:sp>
          <p:nvSpPr>
            <p:cNvPr id="398" name="Google Shape;398;p38"/>
            <p:cNvSpPr/>
            <p:nvPr/>
          </p:nvSpPr>
          <p:spPr>
            <a:xfrm>
              <a:off x="936078" y="-15943"/>
              <a:ext cx="4864082" cy="687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075" lIns="100150" spcFirstLastPara="1" rIns="100150" wrap="square" tIns="50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Jurusan </a:t>
              </a:r>
              <a:r>
                <a:rPr b="1"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Teknologi Informasi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Fakultas Teknik, Universitas Tadulako</a:t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"/>
          <p:cNvSpPr txBox="1"/>
          <p:nvPr>
            <p:ph idx="1" type="body"/>
          </p:nvPr>
        </p:nvSpPr>
        <p:spPr>
          <a:xfrm>
            <a:off x="457200" y="1529426"/>
            <a:ext cx="9677400" cy="3332293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Autofit/>
          </a:bodyPr>
          <a:lstStyle/>
          <a:p>
            <a:pPr indent="-280457" lvl="0" marL="400654" rtl="0" algn="l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Text Decoration</a:t>
            </a:r>
            <a:endParaRPr/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	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a {text-decoration:none;}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	h1 {text-decoration:overline;}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	h2 {text-decoration:line-through;}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	h3 {text-decoration:underline;}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	h4 {text-decoration:blink;}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Char char="🞂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Text Transformation</a:t>
            </a:r>
            <a:endParaRPr/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.hurufbesar  {text-transform:uppercase;}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	.hurufkecil  {text-transform:lowercase;}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	.hurufkapital {text-transform:capitalize;}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0407" lvl="1" marL="681111" rtl="0" algn="just">
              <a:spcBef>
                <a:spcPts val="355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9"/>
          <p:cNvSpPr txBox="1"/>
          <p:nvPr>
            <p:ph type="title"/>
          </p:nvPr>
        </p:nvSpPr>
        <p:spPr>
          <a:xfrm>
            <a:off x="533400" y="853546"/>
            <a:ext cx="9464040" cy="579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3200"/>
              <a:t>CSS Text</a:t>
            </a:r>
            <a:endParaRPr/>
          </a:p>
        </p:txBody>
      </p:sp>
      <p:grpSp>
        <p:nvGrpSpPr>
          <p:cNvPr id="405" name="Google Shape;405;p39"/>
          <p:cNvGrpSpPr/>
          <p:nvPr/>
        </p:nvGrpSpPr>
        <p:grpSpPr>
          <a:xfrm>
            <a:off x="0" y="-15943"/>
            <a:ext cx="4267200" cy="686662"/>
            <a:chOff x="0" y="-15943"/>
            <a:chExt cx="5800160" cy="839062"/>
          </a:xfrm>
        </p:grpSpPr>
        <p:grpSp>
          <p:nvGrpSpPr>
            <p:cNvPr id="406" name="Google Shape;406;p39"/>
            <p:cNvGrpSpPr/>
            <p:nvPr/>
          </p:nvGrpSpPr>
          <p:grpSpPr>
            <a:xfrm>
              <a:off x="0" y="0"/>
              <a:ext cx="5410200" cy="823119"/>
              <a:chOff x="0" y="0"/>
              <a:chExt cx="5410200" cy="823119"/>
            </a:xfrm>
          </p:grpSpPr>
          <p:sp>
            <p:nvSpPr>
              <p:cNvPr id="407" name="Google Shape;407;p39"/>
              <p:cNvSpPr/>
              <p:nvPr/>
            </p:nvSpPr>
            <p:spPr>
              <a:xfrm>
                <a:off x="0" y="0"/>
                <a:ext cx="5410200" cy="823119"/>
              </a:xfrm>
              <a:prstGeom prst="rect">
                <a:avLst/>
              </a:prstGeom>
              <a:solidFill>
                <a:srgbClr val="00206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50075" lIns="100150" spcFirstLastPara="1" rIns="100150" wrap="square" tIns="500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  <p:pic>
            <p:nvPicPr>
              <p:cNvPr descr="C:\Users\USER\Pictures\Logo_Universitas_Tadulako_Palu.png" id="408" name="Google Shape;408;p3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5258" y="63101"/>
                <a:ext cx="756909" cy="63371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</p:grpSp>
        <p:sp>
          <p:nvSpPr>
            <p:cNvPr id="409" name="Google Shape;409;p39"/>
            <p:cNvSpPr/>
            <p:nvPr/>
          </p:nvSpPr>
          <p:spPr>
            <a:xfrm>
              <a:off x="936078" y="-15943"/>
              <a:ext cx="4864082" cy="687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075" lIns="100150" spcFirstLastPara="1" rIns="100150" wrap="square" tIns="50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Jurusan </a:t>
              </a:r>
              <a:r>
                <a:rPr b="1"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Teknologi Informasi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Fakultas Teknik, Universitas Tadulako</a:t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 txBox="1"/>
          <p:nvPr>
            <p:ph idx="1" type="body"/>
          </p:nvPr>
        </p:nvSpPr>
        <p:spPr>
          <a:xfrm>
            <a:off x="2209800" y="1529426"/>
            <a:ext cx="9677400" cy="3332293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Autofit/>
          </a:bodyPr>
          <a:lstStyle/>
          <a:p>
            <a:pPr indent="-280457" lvl="0" marL="400654" rtl="0" algn="l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Font Families</a:t>
            </a:r>
            <a:endParaRPr/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 {font-family:"Times New Roman“,Arial,Serif}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Char char="🞂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Font Style</a:t>
            </a:r>
            <a:endParaRPr/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.normal  {font-style:normal;}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		.italic  {font-style:italic;}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Char char="🞂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Font Size</a:t>
            </a:r>
            <a:endParaRPr/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body {font-size:100%;}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		h1  {font-size:20px;}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		p   {font-size:0.8em;} /* 1em = 16px */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Char char="🞂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Font Weight</a:t>
            </a:r>
            <a:endParaRPr/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h1  {font-weight:normal;}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		p   {font-weight:bold;}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0407" lvl="1" marL="681111" rtl="0" algn="just">
              <a:spcBef>
                <a:spcPts val="355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0"/>
          <p:cNvSpPr txBox="1"/>
          <p:nvPr>
            <p:ph type="title"/>
          </p:nvPr>
        </p:nvSpPr>
        <p:spPr>
          <a:xfrm>
            <a:off x="533400" y="853546"/>
            <a:ext cx="9464040" cy="579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3200"/>
              <a:t>CSS Font</a:t>
            </a:r>
            <a:endParaRPr/>
          </a:p>
        </p:txBody>
      </p:sp>
      <p:grpSp>
        <p:nvGrpSpPr>
          <p:cNvPr id="416" name="Google Shape;416;p40"/>
          <p:cNvGrpSpPr/>
          <p:nvPr/>
        </p:nvGrpSpPr>
        <p:grpSpPr>
          <a:xfrm>
            <a:off x="0" y="-15943"/>
            <a:ext cx="4267200" cy="686662"/>
            <a:chOff x="0" y="-15943"/>
            <a:chExt cx="5800160" cy="839062"/>
          </a:xfrm>
        </p:grpSpPr>
        <p:grpSp>
          <p:nvGrpSpPr>
            <p:cNvPr id="417" name="Google Shape;417;p40"/>
            <p:cNvGrpSpPr/>
            <p:nvPr/>
          </p:nvGrpSpPr>
          <p:grpSpPr>
            <a:xfrm>
              <a:off x="0" y="0"/>
              <a:ext cx="5410200" cy="823119"/>
              <a:chOff x="0" y="0"/>
              <a:chExt cx="5410200" cy="823119"/>
            </a:xfrm>
          </p:grpSpPr>
          <p:sp>
            <p:nvSpPr>
              <p:cNvPr id="418" name="Google Shape;418;p40"/>
              <p:cNvSpPr/>
              <p:nvPr/>
            </p:nvSpPr>
            <p:spPr>
              <a:xfrm>
                <a:off x="0" y="0"/>
                <a:ext cx="5410200" cy="823119"/>
              </a:xfrm>
              <a:prstGeom prst="rect">
                <a:avLst/>
              </a:prstGeom>
              <a:solidFill>
                <a:srgbClr val="00206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50075" lIns="100150" spcFirstLastPara="1" rIns="100150" wrap="square" tIns="500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  <p:pic>
            <p:nvPicPr>
              <p:cNvPr descr="C:\Users\USER\Pictures\Logo_Universitas_Tadulako_Palu.png" id="419" name="Google Shape;419;p4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5258" y="63101"/>
                <a:ext cx="756909" cy="63371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</p:grpSp>
        <p:sp>
          <p:nvSpPr>
            <p:cNvPr id="420" name="Google Shape;420;p40"/>
            <p:cNvSpPr/>
            <p:nvPr/>
          </p:nvSpPr>
          <p:spPr>
            <a:xfrm>
              <a:off x="936078" y="-15943"/>
              <a:ext cx="4864082" cy="687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075" lIns="100150" spcFirstLastPara="1" rIns="100150" wrap="square" tIns="50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Jurusan </a:t>
              </a:r>
              <a:r>
                <a:rPr b="1"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Teknologi Informasi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Fakultas Teknik, Universitas Tadulako</a:t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1"/>
          <p:cNvSpPr txBox="1"/>
          <p:nvPr>
            <p:ph idx="1" type="body"/>
          </p:nvPr>
        </p:nvSpPr>
        <p:spPr>
          <a:xfrm>
            <a:off x="2209800" y="1529426"/>
            <a:ext cx="9677400" cy="3332293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Autofit/>
          </a:bodyPr>
          <a:lstStyle/>
          <a:p>
            <a:pPr indent="-280457" lvl="0" marL="400654" rtl="0" algn="l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Font Families</a:t>
            </a:r>
            <a:endParaRPr/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 {font-family:"Times New Roman“,Arial,Serif}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Char char="🞂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Font Style</a:t>
            </a:r>
            <a:endParaRPr/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.normal  {font-style:normal;}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		.italic  {font-style:italic;}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Char char="🞂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Font Size</a:t>
            </a:r>
            <a:endParaRPr/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body {font-size:100%;}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		h1  {font-size:20px;}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		p   {font-size:0.8em;} /* 1em = 16px */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Char char="🞂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Font Weight</a:t>
            </a:r>
            <a:endParaRPr/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h1  {font-weight:normal;}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224"/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		p   {font-weight:bold;}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0407" lvl="1" marL="681111" rtl="0" algn="just">
              <a:spcBef>
                <a:spcPts val="355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1"/>
          <p:cNvSpPr txBox="1"/>
          <p:nvPr>
            <p:ph type="title"/>
          </p:nvPr>
        </p:nvSpPr>
        <p:spPr>
          <a:xfrm>
            <a:off x="533400" y="853546"/>
            <a:ext cx="9464040" cy="579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3200"/>
              <a:t>CSS Font</a:t>
            </a:r>
            <a:endParaRPr/>
          </a:p>
        </p:txBody>
      </p:sp>
      <p:grpSp>
        <p:nvGrpSpPr>
          <p:cNvPr id="427" name="Google Shape;427;p41"/>
          <p:cNvGrpSpPr/>
          <p:nvPr/>
        </p:nvGrpSpPr>
        <p:grpSpPr>
          <a:xfrm>
            <a:off x="0" y="-15943"/>
            <a:ext cx="4267200" cy="686662"/>
            <a:chOff x="0" y="-15943"/>
            <a:chExt cx="5800160" cy="839062"/>
          </a:xfrm>
        </p:grpSpPr>
        <p:grpSp>
          <p:nvGrpSpPr>
            <p:cNvPr id="428" name="Google Shape;428;p41"/>
            <p:cNvGrpSpPr/>
            <p:nvPr/>
          </p:nvGrpSpPr>
          <p:grpSpPr>
            <a:xfrm>
              <a:off x="0" y="0"/>
              <a:ext cx="5410200" cy="823119"/>
              <a:chOff x="0" y="0"/>
              <a:chExt cx="5410200" cy="823119"/>
            </a:xfrm>
          </p:grpSpPr>
          <p:sp>
            <p:nvSpPr>
              <p:cNvPr id="429" name="Google Shape;429;p41"/>
              <p:cNvSpPr/>
              <p:nvPr/>
            </p:nvSpPr>
            <p:spPr>
              <a:xfrm>
                <a:off x="0" y="0"/>
                <a:ext cx="5410200" cy="823119"/>
              </a:xfrm>
              <a:prstGeom prst="rect">
                <a:avLst/>
              </a:prstGeom>
              <a:solidFill>
                <a:srgbClr val="00206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50075" lIns="100150" spcFirstLastPara="1" rIns="100150" wrap="square" tIns="500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  <p:pic>
            <p:nvPicPr>
              <p:cNvPr descr="C:\Users\USER\Pictures\Logo_Universitas_Tadulako_Palu.png" id="430" name="Google Shape;430;p4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5258" y="63101"/>
                <a:ext cx="756909" cy="63371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</p:grpSp>
        <p:sp>
          <p:nvSpPr>
            <p:cNvPr id="431" name="Google Shape;431;p41"/>
            <p:cNvSpPr/>
            <p:nvPr/>
          </p:nvSpPr>
          <p:spPr>
            <a:xfrm>
              <a:off x="936078" y="-15943"/>
              <a:ext cx="4864082" cy="687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075" lIns="100150" spcFirstLastPara="1" rIns="100150" wrap="square" tIns="50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Jurusan </a:t>
              </a:r>
              <a:r>
                <a:rPr b="1"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Teknologi Informasi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Fakultas Teknik, Universitas Tadulako</a:t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457200" y="1813719"/>
            <a:ext cx="9464040" cy="3332293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rmAutofit fontScale="70000" lnSpcReduction="20000"/>
          </a:bodyPr>
          <a:lstStyle/>
          <a:p>
            <a:pPr indent="-225425" lvl="0" marL="338138" rtl="0" algn="just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CSS = Cascading Style Sheet.</a:t>
            </a:r>
            <a:endParaRPr/>
          </a:p>
          <a:p>
            <a:pPr indent="-225425" lvl="0" marL="338138" rtl="0" algn="just">
              <a:spcBef>
                <a:spcPts val="438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5425" lvl="0" marL="338138" rtl="0" algn="just">
              <a:spcBef>
                <a:spcPts val="438"/>
              </a:spcBef>
              <a:spcAft>
                <a:spcPts val="0"/>
              </a:spcAft>
              <a:buSzPct val="68000"/>
              <a:buChar char="🞂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Suatu style yang digunakan untuk menampilkan elemen HTML.</a:t>
            </a:r>
            <a:endParaRPr/>
          </a:p>
          <a:p>
            <a:pPr indent="-225425" lvl="0" marL="338138" rtl="0" algn="just">
              <a:spcBef>
                <a:spcPts val="438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5425" lvl="0" marL="338138" rtl="0" algn="just">
              <a:spcBef>
                <a:spcPts val="438"/>
              </a:spcBef>
              <a:spcAft>
                <a:spcPts val="0"/>
              </a:spcAft>
              <a:buSzPct val="68000"/>
              <a:buChar char="🞂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Dapat mengatur dan mengontrol tampilan halaman web serta memisahkan antara tampilan dan konten halaman web.</a:t>
            </a:r>
            <a:endParaRPr/>
          </a:p>
          <a:p>
            <a:pPr indent="-225425" lvl="0" marL="338138" rtl="0" algn="just">
              <a:spcBef>
                <a:spcPts val="438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5425" lvl="0" marL="338138" rtl="0" algn="just">
              <a:spcBef>
                <a:spcPts val="438"/>
              </a:spcBef>
              <a:spcAft>
                <a:spcPts val="0"/>
              </a:spcAft>
              <a:buSzPct val="68000"/>
              <a:buChar char="🞂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Bukanlah suatu keharusan dalam membuat web, akan tetapi menggunakan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140792" lvl="0" marL="338138" rtl="0" algn="just">
              <a:spcBef>
                <a:spcPts val="438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5425" lvl="0" marL="338138" rtl="0" algn="just">
              <a:spcBef>
                <a:spcPts val="438"/>
              </a:spcBef>
              <a:spcAft>
                <a:spcPts val="0"/>
              </a:spcAft>
              <a:buSzPct val="68000"/>
              <a:buChar char="🞂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CSS akan membuat tampilan web menjadi lebih menarik.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 txBox="1"/>
          <p:nvPr>
            <p:ph type="title"/>
          </p:nvPr>
        </p:nvSpPr>
        <p:spPr>
          <a:xfrm>
            <a:off x="533400" y="853546"/>
            <a:ext cx="9464040" cy="579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3200"/>
              <a:t>Pengenalan CSS</a:t>
            </a:r>
            <a:endParaRPr/>
          </a:p>
        </p:txBody>
      </p:sp>
      <p:grpSp>
        <p:nvGrpSpPr>
          <p:cNvPr id="137" name="Google Shape;137;p15"/>
          <p:cNvGrpSpPr/>
          <p:nvPr/>
        </p:nvGrpSpPr>
        <p:grpSpPr>
          <a:xfrm>
            <a:off x="0" y="-15943"/>
            <a:ext cx="4267200" cy="686662"/>
            <a:chOff x="0" y="-15943"/>
            <a:chExt cx="5800160" cy="839062"/>
          </a:xfrm>
        </p:grpSpPr>
        <p:grpSp>
          <p:nvGrpSpPr>
            <p:cNvPr id="138" name="Google Shape;138;p15"/>
            <p:cNvGrpSpPr/>
            <p:nvPr/>
          </p:nvGrpSpPr>
          <p:grpSpPr>
            <a:xfrm>
              <a:off x="0" y="0"/>
              <a:ext cx="5410200" cy="823119"/>
              <a:chOff x="0" y="0"/>
              <a:chExt cx="5410200" cy="823119"/>
            </a:xfrm>
          </p:grpSpPr>
          <p:sp>
            <p:nvSpPr>
              <p:cNvPr id="139" name="Google Shape;139;p15"/>
              <p:cNvSpPr/>
              <p:nvPr/>
            </p:nvSpPr>
            <p:spPr>
              <a:xfrm>
                <a:off x="0" y="0"/>
                <a:ext cx="5410200" cy="823119"/>
              </a:xfrm>
              <a:prstGeom prst="rect">
                <a:avLst/>
              </a:prstGeom>
              <a:solidFill>
                <a:srgbClr val="00206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50075" lIns="100150" spcFirstLastPara="1" rIns="100150" wrap="square" tIns="500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  <p:pic>
            <p:nvPicPr>
              <p:cNvPr descr="C:\Users\USER\Pictures\Logo_Universitas_Tadulako_Palu.png" id="140" name="Google Shape;140;p1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5258" y="63101"/>
                <a:ext cx="756909" cy="63371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</p:grpSp>
        <p:sp>
          <p:nvSpPr>
            <p:cNvPr id="141" name="Google Shape;141;p15"/>
            <p:cNvSpPr/>
            <p:nvPr/>
          </p:nvSpPr>
          <p:spPr>
            <a:xfrm>
              <a:off x="936078" y="-15943"/>
              <a:ext cx="4864082" cy="687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075" lIns="100150" spcFirstLastPara="1" rIns="100150" wrap="square" tIns="50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Jurusan </a:t>
              </a:r>
              <a:r>
                <a:rPr b="1"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Teknologi Informasi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Fakultas Teknik, Universitas Tadulako</a:t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42"/>
          <p:cNvGrpSpPr/>
          <p:nvPr/>
        </p:nvGrpSpPr>
        <p:grpSpPr>
          <a:xfrm>
            <a:off x="0" y="-15943"/>
            <a:ext cx="4267200" cy="686662"/>
            <a:chOff x="0" y="-15943"/>
            <a:chExt cx="5800160" cy="839062"/>
          </a:xfrm>
        </p:grpSpPr>
        <p:grpSp>
          <p:nvGrpSpPr>
            <p:cNvPr id="437" name="Google Shape;437;p42"/>
            <p:cNvGrpSpPr/>
            <p:nvPr/>
          </p:nvGrpSpPr>
          <p:grpSpPr>
            <a:xfrm>
              <a:off x="0" y="0"/>
              <a:ext cx="5410200" cy="823119"/>
              <a:chOff x="0" y="0"/>
              <a:chExt cx="5410200" cy="823119"/>
            </a:xfrm>
          </p:grpSpPr>
          <p:sp>
            <p:nvSpPr>
              <p:cNvPr id="438" name="Google Shape;438;p42"/>
              <p:cNvSpPr/>
              <p:nvPr/>
            </p:nvSpPr>
            <p:spPr>
              <a:xfrm>
                <a:off x="0" y="0"/>
                <a:ext cx="5410200" cy="823119"/>
              </a:xfrm>
              <a:prstGeom prst="rect">
                <a:avLst/>
              </a:prstGeom>
              <a:solidFill>
                <a:srgbClr val="00206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50075" lIns="100150" spcFirstLastPara="1" rIns="100150" wrap="square" tIns="500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  <p:pic>
            <p:nvPicPr>
              <p:cNvPr descr="C:\Users\USER\Pictures\Logo_Universitas_Tadulako_Palu.png" id="439" name="Google Shape;439;p4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5258" y="63101"/>
                <a:ext cx="756909" cy="63371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</p:grpSp>
        <p:sp>
          <p:nvSpPr>
            <p:cNvPr id="440" name="Google Shape;440;p42"/>
            <p:cNvSpPr/>
            <p:nvPr/>
          </p:nvSpPr>
          <p:spPr>
            <a:xfrm>
              <a:off x="936078" y="-15943"/>
              <a:ext cx="4864082" cy="687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075" lIns="100150" spcFirstLastPara="1" rIns="100150" wrap="square" tIns="50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Jurusan </a:t>
              </a:r>
              <a:r>
                <a:rPr b="1"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Teknologi Informasi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Fakultas Teknik, Universitas Tadulako</a:t>
              </a:r>
              <a:endParaRPr/>
            </a:p>
          </p:txBody>
        </p:sp>
      </p:grpSp>
      <p:pic>
        <p:nvPicPr>
          <p:cNvPr descr="C:\Users\USER\Music\png-terima-kasih-bahasaterimakasih-giv-terima-kasih-677.png" id="441" name="Google Shape;44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94519"/>
            <a:ext cx="4019550" cy="18526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SER\Music\093169100_1467409961-o-THANK-YOU-facebook.jpg" id="442" name="Google Shape;44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627620">
            <a:off x="3311407" y="1277266"/>
            <a:ext cx="6159500" cy="3465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457200" y="1813719"/>
            <a:ext cx="9464040" cy="3332293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rmAutofit/>
          </a:bodyPr>
          <a:lstStyle/>
          <a:p>
            <a:pPr indent="-280457" lvl="0" marL="400654" rtl="0" algn="just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Dapat digunakan untuk banyak halaman sekaligus.</a:t>
            </a:r>
            <a:endParaRPr/>
          </a:p>
          <a:p>
            <a:pPr indent="-280457" lvl="0" marL="400654" rtl="0" algn="just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0457" lvl="0" marL="400654" rtl="0" algn="just">
              <a:spcBef>
                <a:spcPts val="438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Style-style banyak dan terus berkembang.</a:t>
            </a:r>
            <a:endParaRPr/>
          </a:p>
          <a:p>
            <a:pPr indent="-280457" lvl="0" marL="400654" rtl="0" algn="just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0457" lvl="0" marL="400654" rtl="0" algn="just">
              <a:spcBef>
                <a:spcPts val="438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Telah disupport di banyak browser dan telah distandarkan oleh </a:t>
            </a: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World Wide Consortium (W3C).</a:t>
            </a:r>
            <a:endParaRPr/>
          </a:p>
          <a:p>
            <a:pPr indent="-194097" lvl="0" marL="400654" rtl="0" algn="just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i="1" sz="2000">
              <a:latin typeface="Arial"/>
              <a:ea typeface="Arial"/>
              <a:cs typeface="Arial"/>
              <a:sym typeface="Arial"/>
            </a:endParaRPr>
          </a:p>
          <a:p>
            <a:pPr indent="-280457" lvl="0" marL="400654" rtl="0" algn="just">
              <a:spcBef>
                <a:spcPts val="438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Namun terkadang perlu penyesuaian CSS untuk browser tertentu. Karena perbedaan cara membaca CSS pada masing-masing browser.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/>
          <p:cNvSpPr txBox="1"/>
          <p:nvPr>
            <p:ph type="title"/>
          </p:nvPr>
        </p:nvSpPr>
        <p:spPr>
          <a:xfrm>
            <a:off x="533400" y="853546"/>
            <a:ext cx="9464040" cy="579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3200"/>
              <a:t>Pengenalan CSS</a:t>
            </a:r>
            <a:endParaRPr/>
          </a:p>
        </p:txBody>
      </p:sp>
      <p:grpSp>
        <p:nvGrpSpPr>
          <p:cNvPr id="148" name="Google Shape;148;p16"/>
          <p:cNvGrpSpPr/>
          <p:nvPr/>
        </p:nvGrpSpPr>
        <p:grpSpPr>
          <a:xfrm>
            <a:off x="0" y="-15943"/>
            <a:ext cx="4267200" cy="686662"/>
            <a:chOff x="0" y="-15943"/>
            <a:chExt cx="5800160" cy="839062"/>
          </a:xfrm>
        </p:grpSpPr>
        <p:grpSp>
          <p:nvGrpSpPr>
            <p:cNvPr id="149" name="Google Shape;149;p16"/>
            <p:cNvGrpSpPr/>
            <p:nvPr/>
          </p:nvGrpSpPr>
          <p:grpSpPr>
            <a:xfrm>
              <a:off x="0" y="0"/>
              <a:ext cx="5410200" cy="823119"/>
              <a:chOff x="0" y="0"/>
              <a:chExt cx="5410200" cy="823119"/>
            </a:xfrm>
          </p:grpSpPr>
          <p:sp>
            <p:nvSpPr>
              <p:cNvPr id="150" name="Google Shape;150;p16"/>
              <p:cNvSpPr/>
              <p:nvPr/>
            </p:nvSpPr>
            <p:spPr>
              <a:xfrm>
                <a:off x="0" y="0"/>
                <a:ext cx="5410200" cy="823119"/>
              </a:xfrm>
              <a:prstGeom prst="rect">
                <a:avLst/>
              </a:prstGeom>
              <a:solidFill>
                <a:srgbClr val="00206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50075" lIns="100150" spcFirstLastPara="1" rIns="100150" wrap="square" tIns="500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  <p:pic>
            <p:nvPicPr>
              <p:cNvPr descr="C:\Users\USER\Pictures\Logo_Universitas_Tadulako_Palu.png" id="151" name="Google Shape;151;p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5258" y="63101"/>
                <a:ext cx="756909" cy="63371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</p:grpSp>
        <p:sp>
          <p:nvSpPr>
            <p:cNvPr id="152" name="Google Shape;152;p16"/>
            <p:cNvSpPr/>
            <p:nvPr/>
          </p:nvSpPr>
          <p:spPr>
            <a:xfrm>
              <a:off x="936078" y="-15943"/>
              <a:ext cx="4864082" cy="687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075" lIns="100150" spcFirstLastPara="1" rIns="100150" wrap="square" tIns="50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Jurusan </a:t>
              </a:r>
              <a:r>
                <a:rPr b="1"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Teknologi Informasi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Fakultas Teknik, Universitas Tadulako</a:t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457200" y="1813719"/>
            <a:ext cx="9464040" cy="3332293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rmAutofit/>
          </a:bodyPr>
          <a:lstStyle/>
          <a:p>
            <a:pPr indent="-280457" lvl="0" marL="400654" rtl="0" algn="just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Perintah CSS terdiri atas 2 komponen, yakni Selector &amp; Declaration.</a:t>
            </a:r>
            <a:endParaRPr/>
          </a:p>
          <a:p>
            <a:pPr indent="-280457" lvl="0" marL="400654" rtl="0" algn="just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0457" lvl="0" marL="400654" rtl="0" algn="just">
              <a:spcBef>
                <a:spcPts val="438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Selector berfungsi untuk memberi tahu browser bahwa pada elemen mana</a:t>
            </a:r>
            <a:endParaRPr/>
          </a:p>
          <a:p>
            <a:pPr indent="-280457" lvl="0" marL="400654" rtl="0" algn="just">
              <a:spcBef>
                <a:spcPts val="438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rule CSS diterapkan. </a:t>
            </a:r>
            <a:endParaRPr/>
          </a:p>
          <a:p>
            <a:pPr indent="-194097" lvl="0" marL="400654" rtl="0" algn="just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0457" lvl="0" marL="400654" rtl="0" algn="just">
              <a:spcBef>
                <a:spcPts val="438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Selector dapat berupa elemen HTML, selector class atau selector id.</a:t>
            </a:r>
            <a:endParaRPr/>
          </a:p>
          <a:p>
            <a:pPr indent="-194097" lvl="0" marL="400654" rtl="0" algn="just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0457" lvl="0" marL="400654" rtl="0" algn="just">
              <a:spcBef>
                <a:spcPts val="438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Declaration merupakan aturan CSS yang diterapkan, terdiri atas property dan value.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7"/>
          <p:cNvSpPr txBox="1"/>
          <p:nvPr>
            <p:ph type="title"/>
          </p:nvPr>
        </p:nvSpPr>
        <p:spPr>
          <a:xfrm>
            <a:off x="533400" y="853546"/>
            <a:ext cx="9464040" cy="579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3200"/>
              <a:t>Struktur CSS</a:t>
            </a:r>
            <a:endParaRPr/>
          </a:p>
        </p:txBody>
      </p:sp>
      <p:grpSp>
        <p:nvGrpSpPr>
          <p:cNvPr id="159" name="Google Shape;159;p17"/>
          <p:cNvGrpSpPr/>
          <p:nvPr/>
        </p:nvGrpSpPr>
        <p:grpSpPr>
          <a:xfrm>
            <a:off x="0" y="-15943"/>
            <a:ext cx="4267200" cy="686662"/>
            <a:chOff x="0" y="-15943"/>
            <a:chExt cx="5800160" cy="839062"/>
          </a:xfrm>
        </p:grpSpPr>
        <p:grpSp>
          <p:nvGrpSpPr>
            <p:cNvPr id="160" name="Google Shape;160;p17"/>
            <p:cNvGrpSpPr/>
            <p:nvPr/>
          </p:nvGrpSpPr>
          <p:grpSpPr>
            <a:xfrm>
              <a:off x="0" y="0"/>
              <a:ext cx="5410200" cy="823119"/>
              <a:chOff x="0" y="0"/>
              <a:chExt cx="5410200" cy="823119"/>
            </a:xfrm>
          </p:grpSpPr>
          <p:sp>
            <p:nvSpPr>
              <p:cNvPr id="161" name="Google Shape;161;p17"/>
              <p:cNvSpPr/>
              <p:nvPr/>
            </p:nvSpPr>
            <p:spPr>
              <a:xfrm>
                <a:off x="0" y="0"/>
                <a:ext cx="5410200" cy="823119"/>
              </a:xfrm>
              <a:prstGeom prst="rect">
                <a:avLst/>
              </a:prstGeom>
              <a:solidFill>
                <a:srgbClr val="00206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50075" lIns="100150" spcFirstLastPara="1" rIns="100150" wrap="square" tIns="500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  <p:pic>
            <p:nvPicPr>
              <p:cNvPr descr="C:\Users\USER\Pictures\Logo_Universitas_Tadulako_Palu.png" id="162" name="Google Shape;162;p1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5258" y="63101"/>
                <a:ext cx="756909" cy="63371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</p:grpSp>
        <p:sp>
          <p:nvSpPr>
            <p:cNvPr id="163" name="Google Shape;163;p17"/>
            <p:cNvSpPr/>
            <p:nvPr/>
          </p:nvSpPr>
          <p:spPr>
            <a:xfrm>
              <a:off x="936078" y="-15943"/>
              <a:ext cx="4864082" cy="687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075" lIns="100150" spcFirstLastPara="1" rIns="100150" wrap="square" tIns="50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Jurusan </a:t>
              </a:r>
              <a:r>
                <a:rPr b="1"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Teknologi Informasi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Fakultas Teknik, Universitas Tadulako</a:t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533400" y="853546"/>
            <a:ext cx="9464040" cy="579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3200"/>
              <a:t>Struktur CSS</a:t>
            </a:r>
            <a:endParaRPr/>
          </a:p>
        </p:txBody>
      </p:sp>
      <p:grpSp>
        <p:nvGrpSpPr>
          <p:cNvPr id="169" name="Google Shape;169;p18"/>
          <p:cNvGrpSpPr/>
          <p:nvPr/>
        </p:nvGrpSpPr>
        <p:grpSpPr>
          <a:xfrm>
            <a:off x="0" y="-15943"/>
            <a:ext cx="4267200" cy="686662"/>
            <a:chOff x="0" y="-15943"/>
            <a:chExt cx="5800160" cy="839062"/>
          </a:xfrm>
        </p:grpSpPr>
        <p:grpSp>
          <p:nvGrpSpPr>
            <p:cNvPr id="170" name="Google Shape;170;p18"/>
            <p:cNvGrpSpPr/>
            <p:nvPr/>
          </p:nvGrpSpPr>
          <p:grpSpPr>
            <a:xfrm>
              <a:off x="0" y="0"/>
              <a:ext cx="5410200" cy="823119"/>
              <a:chOff x="0" y="0"/>
              <a:chExt cx="5410200" cy="823119"/>
            </a:xfrm>
          </p:grpSpPr>
          <p:sp>
            <p:nvSpPr>
              <p:cNvPr id="171" name="Google Shape;171;p18"/>
              <p:cNvSpPr/>
              <p:nvPr/>
            </p:nvSpPr>
            <p:spPr>
              <a:xfrm>
                <a:off x="0" y="0"/>
                <a:ext cx="5410200" cy="823119"/>
              </a:xfrm>
              <a:prstGeom prst="rect">
                <a:avLst/>
              </a:prstGeom>
              <a:solidFill>
                <a:srgbClr val="00206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50075" lIns="100150" spcFirstLastPara="1" rIns="100150" wrap="square" tIns="500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  <p:pic>
            <p:nvPicPr>
              <p:cNvPr descr="C:\Users\USER\Pictures\Logo_Universitas_Tadulako_Palu.png" id="172" name="Google Shape;172;p1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5258" y="63101"/>
                <a:ext cx="756909" cy="63371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</p:grpSp>
        <p:sp>
          <p:nvSpPr>
            <p:cNvPr id="173" name="Google Shape;173;p18"/>
            <p:cNvSpPr/>
            <p:nvPr/>
          </p:nvSpPr>
          <p:spPr>
            <a:xfrm>
              <a:off x="936078" y="-15943"/>
              <a:ext cx="4864082" cy="687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075" lIns="100150" spcFirstLastPara="1" rIns="100150" wrap="square" tIns="50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Jurusan </a:t>
              </a:r>
              <a:r>
                <a:rPr b="1"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Teknologi Informasi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Fakultas Teknik, Universitas Tadulako</a:t>
              </a:r>
              <a:endParaRPr/>
            </a:p>
          </p:txBody>
        </p:sp>
      </p:grpSp>
      <p:pic>
        <p:nvPicPr>
          <p:cNvPr id="174" name="Google Shape;174;p18"/>
          <p:cNvPicPr preferRelativeResize="0"/>
          <p:nvPr/>
        </p:nvPicPr>
        <p:blipFill rotWithShape="1">
          <a:blip r:embed="rId4">
            <a:alphaModFix/>
          </a:blip>
          <a:srcRect b="25206" l="25769" r="28550" t="44586"/>
          <a:stretch/>
        </p:blipFill>
        <p:spPr>
          <a:xfrm>
            <a:off x="2057400" y="1966119"/>
            <a:ext cx="59436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457200" y="1813719"/>
            <a:ext cx="9464040" cy="3332293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rmAutofit/>
          </a:bodyPr>
          <a:lstStyle/>
          <a:p>
            <a:pPr indent="-280457" lvl="0" marL="400654" rtl="0" algn="just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Penulisan tag CSS dapat dilakukan dengan 2 cara, dengan hasil yang sama, yaitu :</a:t>
            </a:r>
            <a:endParaRPr/>
          </a:p>
          <a:p>
            <a:pPr indent="-392113" lvl="0" marL="801688" rtl="0" algn="just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1. 	Menjadi satu dengan dokumen HTML.</a:t>
            </a:r>
            <a:endParaRPr/>
          </a:p>
          <a:p>
            <a:pPr indent="-225425" lvl="0" marL="914400" rtl="0" algn="just">
              <a:spcBef>
                <a:spcPts val="438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Menggunakan tag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&lt;style&gt; (internal style)</a:t>
            </a:r>
            <a:endParaRPr/>
          </a:p>
          <a:p>
            <a:pPr indent="-225425" lvl="0" marL="914400" rtl="0" algn="just">
              <a:spcBef>
                <a:spcPts val="438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Case to case (inline style)</a:t>
            </a:r>
            <a:endParaRPr/>
          </a:p>
          <a:p>
            <a:pPr indent="-392113" lvl="0" marL="801688" rtl="0" algn="just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2. 	File CSS tersendiri, terpisah dari dokumen HTML (external style / style sheet global)</a:t>
            </a:r>
            <a:endParaRPr/>
          </a:p>
          <a:p>
            <a:pPr indent="-279400" lvl="0" marL="914400" rtl="0" algn="just">
              <a:spcBef>
                <a:spcPts val="438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Menggunakan tag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&lt;link&gt;</a:t>
            </a:r>
            <a:endParaRPr/>
          </a:p>
          <a:p>
            <a:pPr indent="-279400" lvl="0" marL="914400" rtl="0" algn="just">
              <a:spcBef>
                <a:spcPts val="438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Menggunakan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@import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 txBox="1"/>
          <p:nvPr>
            <p:ph type="title"/>
          </p:nvPr>
        </p:nvSpPr>
        <p:spPr>
          <a:xfrm>
            <a:off x="533400" y="853546"/>
            <a:ext cx="9464040" cy="579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3200"/>
              <a:t>Aturan Penulisan CSS</a:t>
            </a:r>
            <a:endParaRPr/>
          </a:p>
        </p:txBody>
      </p:sp>
      <p:grpSp>
        <p:nvGrpSpPr>
          <p:cNvPr id="181" name="Google Shape;181;p19"/>
          <p:cNvGrpSpPr/>
          <p:nvPr/>
        </p:nvGrpSpPr>
        <p:grpSpPr>
          <a:xfrm>
            <a:off x="0" y="-15943"/>
            <a:ext cx="4267200" cy="686662"/>
            <a:chOff x="0" y="-15943"/>
            <a:chExt cx="5800160" cy="839062"/>
          </a:xfrm>
        </p:grpSpPr>
        <p:grpSp>
          <p:nvGrpSpPr>
            <p:cNvPr id="182" name="Google Shape;182;p19"/>
            <p:cNvGrpSpPr/>
            <p:nvPr/>
          </p:nvGrpSpPr>
          <p:grpSpPr>
            <a:xfrm>
              <a:off x="0" y="0"/>
              <a:ext cx="5410200" cy="823119"/>
              <a:chOff x="0" y="0"/>
              <a:chExt cx="5410200" cy="823119"/>
            </a:xfrm>
          </p:grpSpPr>
          <p:sp>
            <p:nvSpPr>
              <p:cNvPr id="183" name="Google Shape;183;p19"/>
              <p:cNvSpPr/>
              <p:nvPr/>
            </p:nvSpPr>
            <p:spPr>
              <a:xfrm>
                <a:off x="0" y="0"/>
                <a:ext cx="5410200" cy="823119"/>
              </a:xfrm>
              <a:prstGeom prst="rect">
                <a:avLst/>
              </a:prstGeom>
              <a:solidFill>
                <a:srgbClr val="00206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50075" lIns="100150" spcFirstLastPara="1" rIns="100150" wrap="square" tIns="500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  <p:pic>
            <p:nvPicPr>
              <p:cNvPr descr="C:\Users\USER\Pictures\Logo_Universitas_Tadulako_Palu.png" id="184" name="Google Shape;184;p1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5258" y="63101"/>
                <a:ext cx="756909" cy="63371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</p:grpSp>
        <p:sp>
          <p:nvSpPr>
            <p:cNvPr id="185" name="Google Shape;185;p19"/>
            <p:cNvSpPr/>
            <p:nvPr/>
          </p:nvSpPr>
          <p:spPr>
            <a:xfrm>
              <a:off x="936078" y="-15943"/>
              <a:ext cx="4864082" cy="687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075" lIns="100150" spcFirstLastPara="1" rIns="100150" wrap="square" tIns="50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Jurusan </a:t>
              </a:r>
              <a:r>
                <a:rPr b="1"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Teknologi Informasi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Fakultas Teknik, Universitas Tadulako</a:t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525780" y="1244384"/>
            <a:ext cx="9464040" cy="3802019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rmAutofit/>
          </a:bodyPr>
          <a:lstStyle/>
          <a:p>
            <a:pPr indent="-280457" lvl="0" marL="400654" rtl="0" algn="l">
              <a:spcBef>
                <a:spcPts val="0"/>
              </a:spcBef>
              <a:spcAft>
                <a:spcPts val="0"/>
              </a:spcAft>
              <a:buSzPts val="2040"/>
              <a:buChar char="🞂"/>
            </a:pPr>
            <a:r>
              <a:rPr lang="en-US"/>
              <a:t>&lt;table style=“border:1px solid; bg-color:blue;”&gt;</a:t>
            </a:r>
            <a:endParaRPr/>
          </a:p>
        </p:txBody>
      </p:sp>
      <p:sp>
        <p:nvSpPr>
          <p:cNvPr id="191" name="Google Shape;191;p20"/>
          <p:cNvSpPr txBox="1"/>
          <p:nvPr>
            <p:ph type="title"/>
          </p:nvPr>
        </p:nvSpPr>
        <p:spPr>
          <a:xfrm>
            <a:off x="525780" y="230709"/>
            <a:ext cx="9464040" cy="960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Lucida Sans"/>
              <a:buNone/>
            </a:pPr>
            <a:r>
              <a:rPr lang="en-US"/>
              <a:t>Internal Css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457200" y="1508919"/>
            <a:ext cx="9464040" cy="3332293"/>
          </a:xfrm>
          <a:prstGeom prst="rect">
            <a:avLst/>
          </a:prstGeom>
          <a:noFill/>
          <a:ln>
            <a:noFill/>
          </a:ln>
        </p:spPr>
        <p:txBody>
          <a:bodyPr anchorCtr="0" anchor="t" bIns="50075" lIns="100150" spcFirstLastPara="1" rIns="100150" wrap="square" tIns="50075">
            <a:normAutofit/>
          </a:bodyPr>
          <a:lstStyle/>
          <a:p>
            <a:pPr indent="-280457" lvl="0" marL="400654" rtl="0" algn="l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Menggunakan tag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indent="-250407" lvl="1" marL="681111" rtl="0" algn="l">
              <a:spcBef>
                <a:spcPts val="355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	Kode CSS diletakkan diantara tag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&lt;head&gt; dari dokumen HTML.</a:t>
            </a:r>
            <a:endParaRPr/>
          </a:p>
          <a:p>
            <a:pPr indent="-280457" lvl="0" marL="400654" rtl="0" algn="l">
              <a:spcBef>
                <a:spcPts val="438"/>
              </a:spcBef>
              <a:spcAft>
                <a:spcPts val="0"/>
              </a:spcAft>
              <a:buSzPts val="136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	contoh :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1"/>
          <p:cNvSpPr txBox="1"/>
          <p:nvPr>
            <p:ph type="title"/>
          </p:nvPr>
        </p:nvSpPr>
        <p:spPr>
          <a:xfrm>
            <a:off x="533400" y="853546"/>
            <a:ext cx="9464040" cy="579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075" lIns="100150" spcFirstLastPara="1" rIns="100150" wrap="square" tIns="500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3200"/>
              <a:t>Aturan Penulisan CSS (Internal Style)</a:t>
            </a:r>
            <a:endParaRPr/>
          </a:p>
        </p:txBody>
      </p:sp>
      <p:grpSp>
        <p:nvGrpSpPr>
          <p:cNvPr id="198" name="Google Shape;198;p21"/>
          <p:cNvGrpSpPr/>
          <p:nvPr/>
        </p:nvGrpSpPr>
        <p:grpSpPr>
          <a:xfrm>
            <a:off x="0" y="-15943"/>
            <a:ext cx="4267200" cy="686662"/>
            <a:chOff x="0" y="-15943"/>
            <a:chExt cx="5800160" cy="839062"/>
          </a:xfrm>
        </p:grpSpPr>
        <p:grpSp>
          <p:nvGrpSpPr>
            <p:cNvPr id="199" name="Google Shape;199;p21"/>
            <p:cNvGrpSpPr/>
            <p:nvPr/>
          </p:nvGrpSpPr>
          <p:grpSpPr>
            <a:xfrm>
              <a:off x="0" y="0"/>
              <a:ext cx="5410200" cy="823119"/>
              <a:chOff x="0" y="0"/>
              <a:chExt cx="5410200" cy="823119"/>
            </a:xfrm>
          </p:grpSpPr>
          <p:sp>
            <p:nvSpPr>
              <p:cNvPr id="200" name="Google Shape;200;p21"/>
              <p:cNvSpPr/>
              <p:nvPr/>
            </p:nvSpPr>
            <p:spPr>
              <a:xfrm>
                <a:off x="0" y="0"/>
                <a:ext cx="5410200" cy="823119"/>
              </a:xfrm>
              <a:prstGeom prst="rect">
                <a:avLst/>
              </a:prstGeom>
              <a:solidFill>
                <a:srgbClr val="00206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50075" lIns="100150" spcFirstLastPara="1" rIns="100150" wrap="square" tIns="500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  <p:pic>
            <p:nvPicPr>
              <p:cNvPr descr="C:\Users\USER\Pictures\Logo_Universitas_Tadulako_Palu.png" id="201" name="Google Shape;201;p2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5258" y="63101"/>
                <a:ext cx="756909" cy="63371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</p:grpSp>
        <p:sp>
          <p:nvSpPr>
            <p:cNvPr id="202" name="Google Shape;202;p21"/>
            <p:cNvSpPr/>
            <p:nvPr/>
          </p:nvSpPr>
          <p:spPr>
            <a:xfrm>
              <a:off x="936078" y="-15943"/>
              <a:ext cx="4864082" cy="687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075" lIns="100150" spcFirstLastPara="1" rIns="100150" wrap="square" tIns="50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Jurusan </a:t>
              </a:r>
              <a:r>
                <a:rPr b="1" lang="en-US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Teknologi Informasi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Fakultas Teknik, Universitas Tadulako</a:t>
              </a:r>
              <a:endParaRPr/>
            </a:p>
          </p:txBody>
        </p:sp>
      </p:grpSp>
      <p:pic>
        <p:nvPicPr>
          <p:cNvPr id="203" name="Google Shape;20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600" y="2347119"/>
            <a:ext cx="596265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