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03F6E1DB-E9CF-46EA-806F-33BACA8DFB00}">
      <dgm:prSet phldrT="[テキスト]"/>
      <dgm:spPr/>
      <dgm:t>
        <a:bodyPr/>
        <a:lstStyle/>
        <a:p>
          <a:r>
            <a:rPr kumimoji="1" lang="en-US" altLang="ja-JP" dirty="0" err="1" smtClean="0"/>
            <a:t>Profil</a:t>
          </a:r>
          <a:r>
            <a:rPr kumimoji="1" lang="en-US" altLang="ja-JP" dirty="0" smtClean="0"/>
            <a:t> Paper</a:t>
          </a:r>
          <a:endParaRPr kumimoji="1" lang="ja-JP" altLang="en-US" dirty="0"/>
        </a:p>
      </dgm:t>
    </dgm:pt>
    <dgm:pt modelId="{C11C5BF3-55AC-424C-B4A6-F87462297F32}" type="par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A2D7037D-CD90-4415-9329-6A023227D43D}" type="sib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 smtClean="0"/>
            <a:t>Pendahuluan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 smtClean="0"/>
            <a:t>Tujuan</a:t>
          </a:r>
          <a:endParaRPr kumimoji="1" lang="en-US" altLang="ja-JP" dirty="0" smtClean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lang="en-GB" b="0" i="0" dirty="0" smtClean="0"/>
            <a:t>Word N-Grams Features Model</a:t>
          </a:r>
          <a:endParaRPr kumimoji="1" lang="en-US" altLang="ja-JP" dirty="0" smtClean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463DF582-F5A3-4BDD-BF67-936B6D366B6E}">
      <dgm:prSet phldrT="[テキスト]"/>
      <dgm:spPr/>
      <dgm:t>
        <a:bodyPr/>
        <a:lstStyle/>
        <a:p>
          <a:r>
            <a:rPr kumimoji="1" lang="en-US" altLang="ja-JP" dirty="0" smtClean="0"/>
            <a:t>Preprocessing</a:t>
          </a:r>
        </a:p>
      </dgm:t>
    </dgm:pt>
    <dgm:pt modelId="{FB185241-DD10-4066-A301-5AA7A0FD61E8}" type="parTrans" cxnId="{923AFB28-9998-4C57-9C49-5E16C6635182}">
      <dgm:prSet/>
      <dgm:spPr/>
      <dgm:t>
        <a:bodyPr/>
        <a:lstStyle/>
        <a:p>
          <a:endParaRPr lang="en-GB"/>
        </a:p>
      </dgm:t>
    </dgm:pt>
    <dgm:pt modelId="{E5540A5F-8A96-4C6F-B746-BCA551296AEE}" type="sibTrans" cxnId="{923AFB28-9998-4C57-9C49-5E16C6635182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DBBCF1FA-5DEB-4C94-BB0D-5E8B1DEAD8A2}" type="pres">
      <dgm:prSet presAssocID="{03F6E1DB-E9CF-46EA-806F-33BACA8DFB00}" presName="composite" presStyleCnt="0"/>
      <dgm:spPr/>
    </dgm:pt>
    <dgm:pt modelId="{1DE228B0-18CC-40EC-ACE4-735D32E8EFC1}" type="pres">
      <dgm:prSet presAssocID="{03F6E1DB-E9CF-46EA-806F-33BACA8DFB00}" presName="imgShp" presStyleLbl="fgImgPlace1" presStyleIdx="0" presStyleCnt="5"/>
      <dgm:spPr/>
    </dgm:pt>
    <dgm:pt modelId="{71C9F982-21B9-43D3-A339-4406DD0AF780}" type="pres">
      <dgm:prSet presAssocID="{03F6E1DB-E9CF-46EA-806F-33BACA8DFB0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F3D0F25-02B7-413E-A7FB-33B7DD94E1F9}" type="pres">
      <dgm:prSet presAssocID="{A2D7037D-CD90-4415-9329-6A023227D43D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1" presStyleCnt="5"/>
      <dgm:spPr/>
    </dgm:pt>
    <dgm:pt modelId="{3ED28918-87AB-45FD-AE1D-36BE16DCB80B}" type="pres">
      <dgm:prSet presAssocID="{9EDAD24B-42F7-41E1-B541-E1009CCB6B4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2" presStyleCnt="5"/>
      <dgm:spPr/>
    </dgm:pt>
    <dgm:pt modelId="{39BB0308-2763-4C83-A8AC-2AF4A4931720}" type="pres">
      <dgm:prSet presAssocID="{3FB05DCB-86D3-42FC-96C0-7C12FBF332BB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987C7ABF-1F1A-43D3-A696-825ACC3142EF}" type="pres">
      <dgm:prSet presAssocID="{463DF582-F5A3-4BDD-BF67-936B6D366B6E}" presName="composite" presStyleCnt="0"/>
      <dgm:spPr/>
    </dgm:pt>
    <dgm:pt modelId="{2B8C6E87-8E96-4012-B645-FBF9164C7A93}" type="pres">
      <dgm:prSet presAssocID="{463DF582-F5A3-4BDD-BF67-936B6D366B6E}" presName="imgShp" presStyleLbl="fgImgPlace1" presStyleIdx="3" presStyleCnt="5"/>
      <dgm:spPr/>
    </dgm:pt>
    <dgm:pt modelId="{0199BEA5-4FDD-413A-B606-AE9BDF3E5738}" type="pres">
      <dgm:prSet presAssocID="{463DF582-F5A3-4BDD-BF67-936B6D366B6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4E4D40-FFCE-42B4-A98D-2778C6DB512F}" type="pres">
      <dgm:prSet presAssocID="{E5540A5F-8A96-4C6F-B746-BCA551296AEE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6783710-5859-46EF-BC7F-E1871AA1C2C9}" srcId="{67512742-B9F8-47D0-8659-3B73927B065C}" destId="{3FB05DCB-86D3-42FC-96C0-7C12FBF332BB}" srcOrd="2" destOrd="0" parTransId="{209DB2B1-3E84-49FE-821E-4F05789EC064}" sibTransId="{44D5220D-748C-493B-BB4B-D68A1BB8E63A}"/>
    <dgm:cxn modelId="{90CFBC42-F781-4ECC-8330-E59E590F12A3}" srcId="{67512742-B9F8-47D0-8659-3B73927B065C}" destId="{9EDAD24B-42F7-41E1-B541-E1009CCB6B44}" srcOrd="1" destOrd="0" parTransId="{161280FA-D00A-4457-80CC-2D00879E54E5}" sibTransId="{743B4E9D-599F-4FEA-BD2A-B73AB54E123D}"/>
    <dgm:cxn modelId="{6B6FC90F-37D6-4935-AFB2-9E530E7C4104}" srcId="{67512742-B9F8-47D0-8659-3B73927B065C}" destId="{03F6E1DB-E9CF-46EA-806F-33BACA8DFB00}" srcOrd="0" destOrd="0" parTransId="{C11C5BF3-55AC-424C-B4A6-F87462297F32}" sibTransId="{A2D7037D-CD90-4415-9329-6A023227D43D}"/>
    <dgm:cxn modelId="{D7238BEC-9FC1-4F2C-AEF4-72AA2B85EB2A}" type="presOf" srcId="{684E012E-2967-4933-954B-8F6FDA33BB57}" destId="{18E4EA71-4ED3-4440-8EC6-EBA48C13FD89}" srcOrd="0" destOrd="0" presId="urn:microsoft.com/office/officeart/2005/8/layout/vList3#1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ADE21FD2-A72D-45B3-8985-EE204AACAAF2}" type="presOf" srcId="{3FB05DCB-86D3-42FC-96C0-7C12FBF332BB}" destId="{39BB0308-2763-4C83-A8AC-2AF4A4931720}" srcOrd="0" destOrd="0" presId="urn:microsoft.com/office/officeart/2005/8/layout/vList3#1"/>
    <dgm:cxn modelId="{923AFB28-9998-4C57-9C49-5E16C6635182}" srcId="{67512742-B9F8-47D0-8659-3B73927B065C}" destId="{463DF582-F5A3-4BDD-BF67-936B6D366B6E}" srcOrd="3" destOrd="0" parTransId="{FB185241-DD10-4066-A301-5AA7A0FD61E8}" sibTransId="{E5540A5F-8A96-4C6F-B746-BCA551296AEE}"/>
    <dgm:cxn modelId="{79311D42-F85A-4472-98AB-552E87175858}" type="presOf" srcId="{9EDAD24B-42F7-41E1-B541-E1009CCB6B44}" destId="{3ED28918-87AB-45FD-AE1D-36BE16DCB80B}" srcOrd="0" destOrd="0" presId="urn:microsoft.com/office/officeart/2005/8/layout/vList3#1"/>
    <dgm:cxn modelId="{BE04E56F-5EB4-4B60-9900-98F082B047F9}" type="presOf" srcId="{03F6E1DB-E9CF-46EA-806F-33BACA8DFB00}" destId="{71C9F982-21B9-43D3-A339-4406DD0AF780}" srcOrd="0" destOrd="0" presId="urn:microsoft.com/office/officeart/2005/8/layout/vList3#1"/>
    <dgm:cxn modelId="{5D6735C6-4C24-4DEC-AE8A-EC42F1D1C5CD}" type="presOf" srcId="{67512742-B9F8-47D0-8659-3B73927B065C}" destId="{98ACEE4A-5A78-4CE7-967C-F05A74F645CF}" srcOrd="0" destOrd="0" presId="urn:microsoft.com/office/officeart/2005/8/layout/vList3#1"/>
    <dgm:cxn modelId="{55963174-1D6B-4ACF-B894-5EA7C89851A1}" type="presOf" srcId="{463DF582-F5A3-4BDD-BF67-936B6D366B6E}" destId="{0199BEA5-4FDD-413A-B606-AE9BDF3E5738}" srcOrd="0" destOrd="0" presId="urn:microsoft.com/office/officeart/2005/8/layout/vList3#1"/>
    <dgm:cxn modelId="{77A80934-D30B-4959-A4DC-C80BBE1DC641}" type="presParOf" srcId="{98ACEE4A-5A78-4CE7-967C-F05A74F645CF}" destId="{DBBCF1FA-5DEB-4C94-BB0D-5E8B1DEAD8A2}" srcOrd="0" destOrd="0" presId="urn:microsoft.com/office/officeart/2005/8/layout/vList3#1"/>
    <dgm:cxn modelId="{B1277E2F-D2CD-46C4-843F-AD8FAC35D1CE}" type="presParOf" srcId="{DBBCF1FA-5DEB-4C94-BB0D-5E8B1DEAD8A2}" destId="{1DE228B0-18CC-40EC-ACE4-735D32E8EFC1}" srcOrd="0" destOrd="0" presId="urn:microsoft.com/office/officeart/2005/8/layout/vList3#1"/>
    <dgm:cxn modelId="{51CB1E13-5CEC-4884-B2E0-904DC0D6B1FE}" type="presParOf" srcId="{DBBCF1FA-5DEB-4C94-BB0D-5E8B1DEAD8A2}" destId="{71C9F982-21B9-43D3-A339-4406DD0AF780}" srcOrd="1" destOrd="0" presId="urn:microsoft.com/office/officeart/2005/8/layout/vList3#1"/>
    <dgm:cxn modelId="{18589AD2-DF0C-422D-82DB-B7E900C63B66}" type="presParOf" srcId="{98ACEE4A-5A78-4CE7-967C-F05A74F645CF}" destId="{7F3D0F25-02B7-413E-A7FB-33B7DD94E1F9}" srcOrd="1" destOrd="0" presId="urn:microsoft.com/office/officeart/2005/8/layout/vList3#1"/>
    <dgm:cxn modelId="{9C2CAFC6-08F0-4393-AA94-1241AB445023}" type="presParOf" srcId="{98ACEE4A-5A78-4CE7-967C-F05A74F645CF}" destId="{966E5863-FCC6-4830-B9BA-7B439366B266}" srcOrd="2" destOrd="0" presId="urn:microsoft.com/office/officeart/2005/8/layout/vList3#1"/>
    <dgm:cxn modelId="{C7DADB0D-C114-4F3C-97BE-69011143EE77}" type="presParOf" srcId="{966E5863-FCC6-4830-B9BA-7B439366B266}" destId="{C717B983-4EED-46FC-877B-56EBFF2CE960}" srcOrd="0" destOrd="0" presId="urn:microsoft.com/office/officeart/2005/8/layout/vList3#1"/>
    <dgm:cxn modelId="{03B1A1C3-382F-4849-96A2-52D17E70CEE8}" type="presParOf" srcId="{966E5863-FCC6-4830-B9BA-7B439366B266}" destId="{3ED28918-87AB-45FD-AE1D-36BE16DCB80B}" srcOrd="1" destOrd="0" presId="urn:microsoft.com/office/officeart/2005/8/layout/vList3#1"/>
    <dgm:cxn modelId="{FFED9A14-1591-4947-952E-29A45FB3D8ED}" type="presParOf" srcId="{98ACEE4A-5A78-4CE7-967C-F05A74F645CF}" destId="{4958CE10-7030-49E5-9D1D-5CAFC36DDADB}" srcOrd="3" destOrd="0" presId="urn:microsoft.com/office/officeart/2005/8/layout/vList3#1"/>
    <dgm:cxn modelId="{BBD5FEC3-7930-4F3C-936D-2E5D1EE9C1B5}" type="presParOf" srcId="{98ACEE4A-5A78-4CE7-967C-F05A74F645CF}" destId="{39D2F917-77DD-4AFA-852E-D0A358E11098}" srcOrd="4" destOrd="0" presId="urn:microsoft.com/office/officeart/2005/8/layout/vList3#1"/>
    <dgm:cxn modelId="{347ECBF8-5CBC-4573-A97C-F8480571B49E}" type="presParOf" srcId="{39D2F917-77DD-4AFA-852E-D0A358E11098}" destId="{C5ADBEAC-DCD3-40AE-A5AA-076FE84F781A}" srcOrd="0" destOrd="0" presId="urn:microsoft.com/office/officeart/2005/8/layout/vList3#1"/>
    <dgm:cxn modelId="{3EF2966F-5A7F-4F64-B40D-B43DE1BD8CB4}" type="presParOf" srcId="{39D2F917-77DD-4AFA-852E-D0A358E11098}" destId="{39BB0308-2763-4C83-A8AC-2AF4A4931720}" srcOrd="1" destOrd="0" presId="urn:microsoft.com/office/officeart/2005/8/layout/vList3#1"/>
    <dgm:cxn modelId="{B8C0B71E-9799-4651-8AF8-1461ED599F73}" type="presParOf" srcId="{98ACEE4A-5A78-4CE7-967C-F05A74F645CF}" destId="{1B3F08F1-E5BC-47AE-AE23-17BF8DE7998F}" srcOrd="5" destOrd="0" presId="urn:microsoft.com/office/officeart/2005/8/layout/vList3#1"/>
    <dgm:cxn modelId="{844F5409-7345-489E-A12B-7E11BBE5F3EF}" type="presParOf" srcId="{98ACEE4A-5A78-4CE7-967C-F05A74F645CF}" destId="{987C7ABF-1F1A-43D3-A696-825ACC3142EF}" srcOrd="6" destOrd="0" presId="urn:microsoft.com/office/officeart/2005/8/layout/vList3#1"/>
    <dgm:cxn modelId="{C6435712-7AE0-43EB-9FD5-B5725DD80FD9}" type="presParOf" srcId="{987C7ABF-1F1A-43D3-A696-825ACC3142EF}" destId="{2B8C6E87-8E96-4012-B645-FBF9164C7A93}" srcOrd="0" destOrd="0" presId="urn:microsoft.com/office/officeart/2005/8/layout/vList3#1"/>
    <dgm:cxn modelId="{C28AD81E-35BB-4EE8-9918-EB44974B7A5A}" type="presParOf" srcId="{987C7ABF-1F1A-43D3-A696-825ACC3142EF}" destId="{0199BEA5-4FDD-413A-B606-AE9BDF3E5738}" srcOrd="1" destOrd="0" presId="urn:microsoft.com/office/officeart/2005/8/layout/vList3#1"/>
    <dgm:cxn modelId="{2F98B153-247A-4D2A-83F6-5717EC9FFED2}" type="presParOf" srcId="{98ACEE4A-5A78-4CE7-967C-F05A74F645CF}" destId="{904E4D40-FFCE-42B4-A98D-2778C6DB512F}" srcOrd="7" destOrd="0" presId="urn:microsoft.com/office/officeart/2005/8/layout/vList3#1"/>
    <dgm:cxn modelId="{6892136F-438D-4E77-AA57-A3832DAB8639}" type="presParOf" srcId="{98ACEE4A-5A78-4CE7-967C-F05A74F645CF}" destId="{0CF05651-5EE2-4454-BD01-2897DE2A0C88}" srcOrd="8" destOrd="0" presId="urn:microsoft.com/office/officeart/2005/8/layout/vList3#1"/>
    <dgm:cxn modelId="{0A17BC78-DF9F-4790-A33B-48FA694A0179}" type="presParOf" srcId="{0CF05651-5EE2-4454-BD01-2897DE2A0C88}" destId="{6AFFF12B-1C45-4420-A1EF-7A6009A86019}" srcOrd="0" destOrd="0" presId="urn:microsoft.com/office/officeart/2005/8/layout/vList3#1"/>
    <dgm:cxn modelId="{FBDD9AF5-F8BB-4A40-AB18-B98E5B07539B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655C58A5-E4F8-4C62-B3A1-CB4A2CB79F81}">
      <dgm:prSet phldrT="[テキスト]"/>
      <dgm:spPr/>
      <dgm:t>
        <a:bodyPr/>
        <a:lstStyle/>
        <a:p>
          <a:r>
            <a:rPr kumimoji="1" lang="en-US" altLang="ja-JP" dirty="0" smtClean="0"/>
            <a:t>Dataset</a:t>
          </a:r>
          <a:endParaRPr kumimoji="1" lang="ja-JP" altLang="en-US" dirty="0"/>
        </a:p>
      </dgm:t>
    </dgm:pt>
    <dgm:pt modelId="{FA0A11CA-814B-42C9-BD75-67A331E53537}" type="par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54B932EC-F622-4C4D-817B-B64ACC8AF3F5}" type="sib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 smtClean="0"/>
            <a:t>Metode</a:t>
          </a:r>
          <a:r>
            <a:rPr kumimoji="1" lang="en-US" altLang="ja-JP" dirty="0" smtClean="0"/>
            <a:t> </a:t>
          </a:r>
          <a:r>
            <a:rPr kumimoji="1" lang="en-US" altLang="ja-JP" dirty="0" err="1" smtClean="0"/>
            <a:t>Evaluasi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 smtClean="0"/>
            <a:t>Kesimpulan</a:t>
          </a:r>
          <a:endParaRPr kumimoji="1" lang="en-US" altLang="ja-JP" dirty="0" smtClean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kumimoji="1" lang="en-US" altLang="ja-JP" dirty="0" err="1" smtClean="0"/>
            <a:t>Pendapat</a:t>
          </a:r>
          <a:endParaRPr kumimoji="1" lang="en-US" altLang="ja-JP" dirty="0" smtClean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79314A6C-A596-49E8-A8E1-D6053EAF3344}">
      <dgm:prSet phldrT="[テキスト]"/>
      <dgm:spPr/>
      <dgm:t>
        <a:bodyPr/>
        <a:lstStyle/>
        <a:p>
          <a:r>
            <a:rPr lang="en-GB" b="0" i="0" dirty="0" smtClean="0"/>
            <a:t>Prior Popularity Score Feature Model</a:t>
          </a:r>
          <a:endParaRPr kumimoji="1" lang="ja-JP" altLang="en-US" dirty="0"/>
        </a:p>
      </dgm:t>
    </dgm:pt>
    <dgm:pt modelId="{2C0D20BD-80C6-4C39-AD85-1393C726DDDB}" type="parTrans" cxnId="{85166175-3E30-424E-987D-B033EB5A2711}">
      <dgm:prSet/>
      <dgm:spPr/>
      <dgm:t>
        <a:bodyPr/>
        <a:lstStyle/>
        <a:p>
          <a:endParaRPr lang="en-GB"/>
        </a:p>
      </dgm:t>
    </dgm:pt>
    <dgm:pt modelId="{D98EC00E-586F-4A57-9BD7-974CB1B58405}" type="sibTrans" cxnId="{85166175-3E30-424E-987D-B033EB5A2711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B7D15AD1-E6D4-4D71-B715-C3D415EC8888}" type="pres">
      <dgm:prSet presAssocID="{79314A6C-A596-49E8-A8E1-D6053EAF3344}" presName="composite" presStyleCnt="0"/>
      <dgm:spPr/>
    </dgm:pt>
    <dgm:pt modelId="{C2ED6695-C821-41C3-A6F2-FA692658A079}" type="pres">
      <dgm:prSet presAssocID="{79314A6C-A596-49E8-A8E1-D6053EAF3344}" presName="imgShp" presStyleLbl="fgImgPlace1" presStyleIdx="0" presStyleCnt="5"/>
      <dgm:spPr/>
    </dgm:pt>
    <dgm:pt modelId="{F91EA497-BEAE-4D63-A268-EDB695554591}" type="pres">
      <dgm:prSet presAssocID="{79314A6C-A596-49E8-A8E1-D6053EAF334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04BD37-43EF-4C71-B18D-D2EFAB7684B8}" type="pres">
      <dgm:prSet presAssocID="{D98EC00E-586F-4A57-9BD7-974CB1B58405}" presName="spacing" presStyleCnt="0"/>
      <dgm:spPr/>
    </dgm:pt>
    <dgm:pt modelId="{C05736BE-2F8A-4295-8DBE-0D1975DBFD30}" type="pres">
      <dgm:prSet presAssocID="{655C58A5-E4F8-4C62-B3A1-CB4A2CB79F81}" presName="composite" presStyleCnt="0"/>
      <dgm:spPr/>
    </dgm:pt>
    <dgm:pt modelId="{D3A8E449-58AF-47BA-A102-2F7DBA3F9FAC}" type="pres">
      <dgm:prSet presAssocID="{655C58A5-E4F8-4C62-B3A1-CB4A2CB79F81}" presName="imgShp" presStyleLbl="fgImgPlace1" presStyleIdx="1" presStyleCnt="5"/>
      <dgm:spPr/>
    </dgm:pt>
    <dgm:pt modelId="{C4DD53D5-D313-4528-BE92-3C2CD667D151}" type="pres">
      <dgm:prSet presAssocID="{655C58A5-E4F8-4C62-B3A1-CB4A2CB79F8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626051-DD74-4CA0-B0AA-608FE5CBF983}" type="pres">
      <dgm:prSet presAssocID="{54B932EC-F622-4C4D-817B-B64ACC8AF3F5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2" presStyleCnt="5"/>
      <dgm:spPr/>
    </dgm:pt>
    <dgm:pt modelId="{3ED28918-87AB-45FD-AE1D-36BE16DCB80B}" type="pres">
      <dgm:prSet presAssocID="{9EDAD24B-42F7-41E1-B541-E1009CCB6B4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3" presStyleCnt="5"/>
      <dgm:spPr/>
    </dgm:pt>
    <dgm:pt modelId="{39BB0308-2763-4C83-A8AC-2AF4A4931720}" type="pres">
      <dgm:prSet presAssocID="{3FB05DCB-86D3-42FC-96C0-7C12FBF332BB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C7AD5B-B57D-4378-858A-B62738FA2B94}" type="presOf" srcId="{3FB05DCB-86D3-42FC-96C0-7C12FBF332BB}" destId="{39BB0308-2763-4C83-A8AC-2AF4A4931720}" srcOrd="0" destOrd="0" presId="urn:microsoft.com/office/officeart/2005/8/layout/vList3#1"/>
    <dgm:cxn modelId="{B6783710-5859-46EF-BC7F-E1871AA1C2C9}" srcId="{67512742-B9F8-47D0-8659-3B73927B065C}" destId="{3FB05DCB-86D3-42FC-96C0-7C12FBF332BB}" srcOrd="3" destOrd="0" parTransId="{209DB2B1-3E84-49FE-821E-4F05789EC064}" sibTransId="{44D5220D-748C-493B-BB4B-D68A1BB8E63A}"/>
    <dgm:cxn modelId="{E37B363E-ACF4-470B-A046-6A86FB7CAF9A}" type="presOf" srcId="{67512742-B9F8-47D0-8659-3B73927B065C}" destId="{98ACEE4A-5A78-4CE7-967C-F05A74F645CF}" srcOrd="0" destOrd="0" presId="urn:microsoft.com/office/officeart/2005/8/layout/vList3#1"/>
    <dgm:cxn modelId="{5ECF29E5-4E4A-4AD5-B1BA-0A8C2AD508C3}" type="presOf" srcId="{79314A6C-A596-49E8-A8E1-D6053EAF3344}" destId="{F91EA497-BEAE-4D63-A268-EDB695554591}" srcOrd="0" destOrd="0" presId="urn:microsoft.com/office/officeart/2005/8/layout/vList3#1"/>
    <dgm:cxn modelId="{90CFBC42-F781-4ECC-8330-E59E590F12A3}" srcId="{67512742-B9F8-47D0-8659-3B73927B065C}" destId="{9EDAD24B-42F7-41E1-B541-E1009CCB6B44}" srcOrd="2" destOrd="0" parTransId="{161280FA-D00A-4457-80CC-2D00879E54E5}" sibTransId="{743B4E9D-599F-4FEA-BD2A-B73AB54E123D}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85166175-3E30-424E-987D-B033EB5A2711}" srcId="{67512742-B9F8-47D0-8659-3B73927B065C}" destId="{79314A6C-A596-49E8-A8E1-D6053EAF3344}" srcOrd="0" destOrd="0" parTransId="{2C0D20BD-80C6-4C39-AD85-1393C726DDDB}" sibTransId="{D98EC00E-586F-4A57-9BD7-974CB1B58405}"/>
    <dgm:cxn modelId="{C6C44B47-A35E-4711-A20E-B37284BF377D}" srcId="{67512742-B9F8-47D0-8659-3B73927B065C}" destId="{655C58A5-E4F8-4C62-B3A1-CB4A2CB79F81}" srcOrd="1" destOrd="0" parTransId="{FA0A11CA-814B-42C9-BD75-67A331E53537}" sibTransId="{54B932EC-F622-4C4D-817B-B64ACC8AF3F5}"/>
    <dgm:cxn modelId="{089BD063-4BA0-49FA-AD9C-C1EBFD047DF8}" type="presOf" srcId="{684E012E-2967-4933-954B-8F6FDA33BB57}" destId="{18E4EA71-4ED3-4440-8EC6-EBA48C13FD89}" srcOrd="0" destOrd="0" presId="urn:microsoft.com/office/officeart/2005/8/layout/vList3#1"/>
    <dgm:cxn modelId="{D782FE73-5FFD-4F26-861D-D8E4FF14532D}" type="presOf" srcId="{655C58A5-E4F8-4C62-B3A1-CB4A2CB79F81}" destId="{C4DD53D5-D313-4528-BE92-3C2CD667D151}" srcOrd="0" destOrd="0" presId="urn:microsoft.com/office/officeart/2005/8/layout/vList3#1"/>
    <dgm:cxn modelId="{7E769F4E-F001-46DB-9D7F-18DDBCC80B57}" type="presOf" srcId="{9EDAD24B-42F7-41E1-B541-E1009CCB6B44}" destId="{3ED28918-87AB-45FD-AE1D-36BE16DCB80B}" srcOrd="0" destOrd="0" presId="urn:microsoft.com/office/officeart/2005/8/layout/vList3#1"/>
    <dgm:cxn modelId="{BCAB8EE6-5C2B-45B9-9378-16C81C45B753}" type="presParOf" srcId="{98ACEE4A-5A78-4CE7-967C-F05A74F645CF}" destId="{B7D15AD1-E6D4-4D71-B715-C3D415EC8888}" srcOrd="0" destOrd="0" presId="urn:microsoft.com/office/officeart/2005/8/layout/vList3#1"/>
    <dgm:cxn modelId="{2463BBC2-12D7-48DF-BA76-BCA408493147}" type="presParOf" srcId="{B7D15AD1-E6D4-4D71-B715-C3D415EC8888}" destId="{C2ED6695-C821-41C3-A6F2-FA692658A079}" srcOrd="0" destOrd="0" presId="urn:microsoft.com/office/officeart/2005/8/layout/vList3#1"/>
    <dgm:cxn modelId="{70F24FC9-F522-4DF9-B1D1-D7873B6B981D}" type="presParOf" srcId="{B7D15AD1-E6D4-4D71-B715-C3D415EC8888}" destId="{F91EA497-BEAE-4D63-A268-EDB695554591}" srcOrd="1" destOrd="0" presId="urn:microsoft.com/office/officeart/2005/8/layout/vList3#1"/>
    <dgm:cxn modelId="{FC219599-07ED-49D2-A50F-A5EDC146C07F}" type="presParOf" srcId="{98ACEE4A-5A78-4CE7-967C-F05A74F645CF}" destId="{4704BD37-43EF-4C71-B18D-D2EFAB7684B8}" srcOrd="1" destOrd="0" presId="urn:microsoft.com/office/officeart/2005/8/layout/vList3#1"/>
    <dgm:cxn modelId="{AAF7D55D-4614-465F-B28B-3E377C3110BF}" type="presParOf" srcId="{98ACEE4A-5A78-4CE7-967C-F05A74F645CF}" destId="{C05736BE-2F8A-4295-8DBE-0D1975DBFD30}" srcOrd="2" destOrd="0" presId="urn:microsoft.com/office/officeart/2005/8/layout/vList3#1"/>
    <dgm:cxn modelId="{5DD7561F-E149-4668-A6C2-634ED3B447F3}" type="presParOf" srcId="{C05736BE-2F8A-4295-8DBE-0D1975DBFD30}" destId="{D3A8E449-58AF-47BA-A102-2F7DBA3F9FAC}" srcOrd="0" destOrd="0" presId="urn:microsoft.com/office/officeart/2005/8/layout/vList3#1"/>
    <dgm:cxn modelId="{285C2421-CCC9-4C11-860B-9F1FD18F2BD9}" type="presParOf" srcId="{C05736BE-2F8A-4295-8DBE-0D1975DBFD30}" destId="{C4DD53D5-D313-4528-BE92-3C2CD667D151}" srcOrd="1" destOrd="0" presId="urn:microsoft.com/office/officeart/2005/8/layout/vList3#1"/>
    <dgm:cxn modelId="{11F76445-2B30-4DC0-8AE0-41A96C5583BF}" type="presParOf" srcId="{98ACEE4A-5A78-4CE7-967C-F05A74F645CF}" destId="{F8626051-DD74-4CA0-B0AA-608FE5CBF983}" srcOrd="3" destOrd="0" presId="urn:microsoft.com/office/officeart/2005/8/layout/vList3#1"/>
    <dgm:cxn modelId="{989F98E1-4A74-411D-BAB1-FBE214D2C57A}" type="presParOf" srcId="{98ACEE4A-5A78-4CE7-967C-F05A74F645CF}" destId="{966E5863-FCC6-4830-B9BA-7B439366B266}" srcOrd="4" destOrd="0" presId="urn:microsoft.com/office/officeart/2005/8/layout/vList3#1"/>
    <dgm:cxn modelId="{6F1D851D-A5D3-4774-B7FC-232FD9AF51CD}" type="presParOf" srcId="{966E5863-FCC6-4830-B9BA-7B439366B266}" destId="{C717B983-4EED-46FC-877B-56EBFF2CE960}" srcOrd="0" destOrd="0" presId="urn:microsoft.com/office/officeart/2005/8/layout/vList3#1"/>
    <dgm:cxn modelId="{85DC82E4-D647-449A-9BDB-33CAD8380CB1}" type="presParOf" srcId="{966E5863-FCC6-4830-B9BA-7B439366B266}" destId="{3ED28918-87AB-45FD-AE1D-36BE16DCB80B}" srcOrd="1" destOrd="0" presId="urn:microsoft.com/office/officeart/2005/8/layout/vList3#1"/>
    <dgm:cxn modelId="{71068FCF-B15C-4182-8244-20B98C5523F4}" type="presParOf" srcId="{98ACEE4A-5A78-4CE7-967C-F05A74F645CF}" destId="{4958CE10-7030-49E5-9D1D-5CAFC36DDADB}" srcOrd="5" destOrd="0" presId="urn:microsoft.com/office/officeart/2005/8/layout/vList3#1"/>
    <dgm:cxn modelId="{AA8E9AE2-5BF2-4DAA-B0EB-6643054CEC69}" type="presParOf" srcId="{98ACEE4A-5A78-4CE7-967C-F05A74F645CF}" destId="{39D2F917-77DD-4AFA-852E-D0A358E11098}" srcOrd="6" destOrd="0" presId="urn:microsoft.com/office/officeart/2005/8/layout/vList3#1"/>
    <dgm:cxn modelId="{BAA78423-2091-431F-AAA6-8F21E94869A6}" type="presParOf" srcId="{39D2F917-77DD-4AFA-852E-D0A358E11098}" destId="{C5ADBEAC-DCD3-40AE-A5AA-076FE84F781A}" srcOrd="0" destOrd="0" presId="urn:microsoft.com/office/officeart/2005/8/layout/vList3#1"/>
    <dgm:cxn modelId="{8B7F549E-3B60-4321-8ADB-CD0D72C38573}" type="presParOf" srcId="{39D2F917-77DD-4AFA-852E-D0A358E11098}" destId="{39BB0308-2763-4C83-A8AC-2AF4A4931720}" srcOrd="1" destOrd="0" presId="urn:microsoft.com/office/officeart/2005/8/layout/vList3#1"/>
    <dgm:cxn modelId="{4E5C878C-4E55-46CE-934C-EBDABCB753D1}" type="presParOf" srcId="{98ACEE4A-5A78-4CE7-967C-F05A74F645CF}" destId="{1B3F08F1-E5BC-47AE-AE23-17BF8DE7998F}" srcOrd="7" destOrd="0" presId="urn:microsoft.com/office/officeart/2005/8/layout/vList3#1"/>
    <dgm:cxn modelId="{B973118C-ABAA-49FA-9870-11B00065419D}" type="presParOf" srcId="{98ACEE4A-5A78-4CE7-967C-F05A74F645CF}" destId="{0CF05651-5EE2-4454-BD01-2897DE2A0C88}" srcOrd="8" destOrd="0" presId="urn:microsoft.com/office/officeart/2005/8/layout/vList3#1"/>
    <dgm:cxn modelId="{AB74D94D-7825-4AE9-A61D-3C06532B2C86}" type="presParOf" srcId="{0CF05651-5EE2-4454-BD01-2897DE2A0C88}" destId="{6AFFF12B-1C45-4420-A1EF-7A6009A86019}" srcOrd="0" destOrd="0" presId="urn:microsoft.com/office/officeart/2005/8/layout/vList3#1"/>
    <dgm:cxn modelId="{261620B6-524E-4FFB-84D2-F14E26E15AD7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F982-21B9-43D3-A339-4406DD0AF780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Profil</a:t>
          </a:r>
          <a:r>
            <a:rPr kumimoji="1" lang="en-US" altLang="ja-JP" sz="2200" kern="1200" dirty="0" smtClean="0"/>
            <a:t> Paper</a:t>
          </a:r>
          <a:endParaRPr kumimoji="1" lang="ja-JP" altLang="en-US" sz="2200" kern="1200" dirty="0"/>
        </a:p>
      </dsp:txBody>
      <dsp:txXfrm rot="10800000">
        <a:off x="1247955" y="2517"/>
        <a:ext cx="3141636" cy="811130"/>
      </dsp:txXfrm>
    </dsp:sp>
    <dsp:sp modelId="{1DE228B0-18CC-40EC-ACE4-735D32E8EFC1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Pendahuluan</a:t>
          </a:r>
          <a:endParaRPr kumimoji="1" lang="ja-JP" altLang="en-US" sz="2200" kern="1200" dirty="0"/>
        </a:p>
      </dsp:txBody>
      <dsp:txXfrm rot="10800000">
        <a:off x="1247955" y="1055775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Tujuan</a:t>
          </a:r>
          <a:endParaRPr kumimoji="1" lang="en-US" altLang="ja-JP" sz="2200" kern="1200" dirty="0" smtClean="0"/>
        </a:p>
      </dsp:txBody>
      <dsp:txXfrm rot="10800000">
        <a:off x="1247955" y="2109034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BEA5-4FDD-413A-B606-AE9BDF3E5738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Preprocessing</a:t>
          </a:r>
        </a:p>
      </dsp:txBody>
      <dsp:txXfrm rot="10800000">
        <a:off x="1247955" y="3162293"/>
        <a:ext cx="3141636" cy="811130"/>
      </dsp:txXfrm>
    </dsp:sp>
    <dsp:sp modelId="{2B8C6E87-8E96-4012-B645-FBF9164C7A93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dirty="0" smtClean="0"/>
            <a:t>Word N-Grams Features Model</a:t>
          </a:r>
          <a:endParaRPr kumimoji="1" lang="en-US" altLang="ja-JP" sz="2200" kern="1200" dirty="0" smtClean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EA497-BEAE-4D63-A268-EDB695554591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dirty="0" smtClean="0"/>
            <a:t>Prior Popularity Score Feature Model</a:t>
          </a:r>
          <a:endParaRPr kumimoji="1" lang="ja-JP" altLang="en-US" sz="2200" kern="1200" dirty="0"/>
        </a:p>
      </dsp:txBody>
      <dsp:txXfrm rot="10800000">
        <a:off x="1247955" y="2517"/>
        <a:ext cx="3141636" cy="811130"/>
      </dsp:txXfrm>
    </dsp:sp>
    <dsp:sp modelId="{C2ED6695-C821-41C3-A6F2-FA692658A079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D53D5-D313-4528-BE92-3C2CD667D151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Dataset</a:t>
          </a:r>
          <a:endParaRPr kumimoji="1" lang="ja-JP" altLang="en-US" sz="2200" kern="1200" dirty="0"/>
        </a:p>
      </dsp:txBody>
      <dsp:txXfrm rot="10800000">
        <a:off x="1247955" y="1055775"/>
        <a:ext cx="3141636" cy="811130"/>
      </dsp:txXfrm>
    </dsp:sp>
    <dsp:sp modelId="{D3A8E449-58AF-47BA-A102-2F7DBA3F9FAC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Metode</a:t>
          </a:r>
          <a:r>
            <a:rPr kumimoji="1" lang="en-US" altLang="ja-JP" sz="2200" kern="1200" dirty="0" smtClean="0"/>
            <a:t> </a:t>
          </a:r>
          <a:r>
            <a:rPr kumimoji="1" lang="en-US" altLang="ja-JP" sz="2200" kern="1200" dirty="0" err="1" smtClean="0"/>
            <a:t>Evaluasi</a:t>
          </a:r>
          <a:endParaRPr kumimoji="1" lang="ja-JP" altLang="en-US" sz="2200" kern="1200" dirty="0"/>
        </a:p>
      </dsp:txBody>
      <dsp:txXfrm rot="10800000">
        <a:off x="1247955" y="2109034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Kesimpulan</a:t>
          </a:r>
          <a:endParaRPr kumimoji="1" lang="en-US" altLang="ja-JP" sz="2200" kern="1200" dirty="0" smtClean="0"/>
        </a:p>
      </dsp:txBody>
      <dsp:txXfrm rot="10800000">
        <a:off x="1247955" y="3162293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Pendapat</a:t>
          </a:r>
          <a:endParaRPr kumimoji="1" lang="en-US" altLang="ja-JP" sz="2200" kern="1200" dirty="0" smtClean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913CD4-D75E-4CD9-958F-6479198910D5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8915400" cy="1673352"/>
          </a:xfrm>
        </p:spPr>
        <p:txBody>
          <a:bodyPr>
            <a:noAutofit/>
          </a:bodyPr>
          <a:lstStyle/>
          <a:p>
            <a:pPr algn="r"/>
            <a:r>
              <a:rPr lang="en-GB" sz="3600" b="0" dirty="0"/>
              <a:t>Comparison Research on Text Pre-processing</a:t>
            </a:r>
            <a:br>
              <a:rPr lang="en-GB" sz="3600" b="0" dirty="0"/>
            </a:br>
            <a:r>
              <a:rPr lang="en-GB" sz="3600" b="0" dirty="0" smtClean="0"/>
              <a:t>Methods </a:t>
            </a:r>
            <a:r>
              <a:rPr lang="en-GB" sz="3600" b="0" dirty="0"/>
              <a:t>on Twitter Sentiment </a:t>
            </a:r>
            <a:r>
              <a:rPr lang="en-GB" sz="3600" b="0" dirty="0" smtClean="0"/>
              <a:t>Analysis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434584"/>
            <a:ext cx="4267200" cy="1042416"/>
          </a:xfrm>
        </p:spPr>
        <p:txBody>
          <a:bodyPr/>
          <a:lstStyle/>
          <a:p>
            <a:r>
              <a:rPr lang="en-US" dirty="0" err="1" smtClean="0"/>
              <a:t>Racsi</a:t>
            </a:r>
            <a:r>
              <a:rPr lang="en-US" dirty="0" smtClean="0"/>
              <a:t> Beryl W.		5115100064</a:t>
            </a:r>
          </a:p>
          <a:p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F.		5115100171</a:t>
            </a:r>
          </a:p>
          <a:p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Satrio</a:t>
            </a:r>
            <a:r>
              <a:rPr lang="en-US" dirty="0" smtClean="0"/>
              <a:t> U.		5115100178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r>
              <a:rPr lang="en-GB" dirty="0"/>
              <a:t>The Stanford Twitter Sentiment Test (</a:t>
            </a:r>
            <a:r>
              <a:rPr lang="en-GB" dirty="0" smtClean="0"/>
              <a:t>STS-Test)</a:t>
            </a:r>
          </a:p>
          <a:p>
            <a:r>
              <a:rPr lang="en-GB" dirty="0" smtClean="0"/>
              <a:t>SemEval2014 Task9</a:t>
            </a:r>
          </a:p>
          <a:p>
            <a:r>
              <a:rPr lang="en-GB" dirty="0"/>
              <a:t>The Stanford Twitter Sentiment Gold (STS-Gold</a:t>
            </a:r>
            <a:r>
              <a:rPr lang="en-GB" dirty="0" smtClean="0"/>
              <a:t>)</a:t>
            </a:r>
          </a:p>
          <a:p>
            <a:r>
              <a:rPr lang="en-GB" dirty="0"/>
              <a:t>The Sentiment Strength Twitter Dataset (SS-Twitter)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The Sentiment Evaluation Dataset (SE-Twitter) </a:t>
            </a:r>
            <a:endParaRPr lang="en-GB" dirty="0" smtClean="0"/>
          </a:p>
          <a:p>
            <a:pPr marL="118872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4731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257799"/>
          </a:xfrm>
        </p:spPr>
        <p:txBody>
          <a:bodyPr/>
          <a:lstStyle/>
          <a:p>
            <a:r>
              <a:rPr lang="en-US" dirty="0" err="1" smtClean="0"/>
              <a:t>Akurasi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F1-Measure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" y="2224319"/>
            <a:ext cx="8827407" cy="89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" y="4191000"/>
            <a:ext cx="806268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URL </a:t>
            </a:r>
            <a:r>
              <a:rPr lang="en-US" dirty="0" err="1" smtClean="0"/>
              <a:t>vs</a:t>
            </a:r>
            <a:r>
              <a:rPr lang="en-US" dirty="0" smtClean="0"/>
              <a:t> URL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32" y="1876425"/>
            <a:ext cx="842926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URL </a:t>
            </a:r>
            <a:r>
              <a:rPr lang="en-US" dirty="0" err="1" smtClean="0"/>
              <a:t>vs</a:t>
            </a:r>
            <a:r>
              <a:rPr lang="en-US" dirty="0" smtClean="0"/>
              <a:t> URL.v2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" y="1752600"/>
            <a:ext cx="89549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9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Stopword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1"/>
            <a:ext cx="8510286" cy="448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Number </a:t>
            </a:r>
            <a:r>
              <a:rPr lang="en-US" dirty="0" err="1" smtClean="0"/>
              <a:t>vs</a:t>
            </a:r>
            <a:r>
              <a:rPr lang="en-US" dirty="0" smtClean="0"/>
              <a:t> Number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9" y="1752600"/>
            <a:ext cx="8732192" cy="455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Repetitive </a:t>
            </a:r>
            <a:r>
              <a:rPr lang="en-US" dirty="0" err="1" smtClean="0"/>
              <a:t>vs</a:t>
            </a:r>
            <a:r>
              <a:rPr lang="en-US" dirty="0" smtClean="0"/>
              <a:t> Repetitive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7" y="1752600"/>
            <a:ext cx="872631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</a:t>
            </a:r>
            <a:r>
              <a:rPr lang="en-US" dirty="0" err="1" smtClean="0"/>
              <a:t>Akronim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Akronim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24768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Replace negation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Repalce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3" y="1752600"/>
            <a:ext cx="873959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2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id-ID" dirty="0"/>
              <a:t>Hasil percobaan menunjukkan bahwa penghapusan URL, penghapusan kata berhenti dan penghapusan angka minimal mempengaruhi kinerja </a:t>
            </a:r>
            <a:r>
              <a:rPr lang="id-ID" dirty="0" smtClean="0"/>
              <a:t>pengklasifikasi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6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graphicFrame>
        <p:nvGraphicFramePr>
          <p:cNvPr id="4" name="コンテンツ プレースホル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19152"/>
              </p:ext>
            </p:extLst>
          </p:nvPr>
        </p:nvGraphicFramePr>
        <p:xfrm>
          <a:off x="-457200" y="16002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150931"/>
              </p:ext>
            </p:extLst>
          </p:nvPr>
        </p:nvGraphicFramePr>
        <p:xfrm>
          <a:off x="4267200" y="15240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6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Preprocessing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0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Usulan</a:t>
            </a:r>
            <a:r>
              <a:rPr lang="en-US" dirty="0" smtClean="0"/>
              <a:t> FP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Sesuai</a:t>
            </a:r>
            <a:r>
              <a:rPr lang="en-US" dirty="0" smtClean="0"/>
              <a:t> Paper,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TF-IDF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Preprocessing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Stemming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Emoji</a:t>
            </a:r>
            <a:r>
              <a:rPr lang="en-US" i="1" dirty="0" smtClean="0"/>
              <a:t> Encoder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2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5638800" cy="462560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Received : </a:t>
            </a:r>
            <a:r>
              <a:rPr lang="en-GB" dirty="0"/>
              <a:t>December 25, </a:t>
            </a:r>
            <a:r>
              <a:rPr lang="en-GB" dirty="0" smtClean="0"/>
              <a:t>2016</a:t>
            </a:r>
          </a:p>
          <a:p>
            <a:r>
              <a:rPr lang="en-GB" dirty="0" smtClean="0"/>
              <a:t>Revised : </a:t>
            </a:r>
            <a:r>
              <a:rPr lang="en-GB" dirty="0" err="1" smtClean="0"/>
              <a:t>unkown</a:t>
            </a:r>
            <a:r>
              <a:rPr lang="en-GB" dirty="0" smtClean="0"/>
              <a:t> </a:t>
            </a:r>
          </a:p>
          <a:p>
            <a:r>
              <a:rPr lang="en-US" altLang="ja-JP" dirty="0" smtClean="0"/>
              <a:t>Published : </a:t>
            </a:r>
            <a:r>
              <a:rPr lang="en-GB" dirty="0"/>
              <a:t>February 22, 2017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Available Online : unknown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US" dirty="0" smtClean="0"/>
              <a:t>Volume : 5</a:t>
            </a:r>
          </a:p>
          <a:p>
            <a:r>
              <a:rPr lang="en-US" dirty="0" smtClean="0"/>
              <a:t>Issue : unknown</a:t>
            </a:r>
          </a:p>
          <a:p>
            <a:r>
              <a:rPr lang="en-US" dirty="0" smtClean="0"/>
              <a:t>Number of Pages :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14" y="1981200"/>
            <a:ext cx="331326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05329"/>
            <a:ext cx="4191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Author</a:t>
            </a:r>
            <a:br>
              <a:rPr lang="en-US" dirty="0" smtClean="0"/>
            </a:br>
            <a:r>
              <a:rPr lang="en-GB" b="0" dirty="0"/>
              <a:t>ZHAO JIANQIANG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062728"/>
            <a:ext cx="4114800" cy="1642872"/>
          </a:xfrm>
        </p:spPr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GB" dirty="0"/>
              <a:t>School of Electronic and Information </a:t>
            </a:r>
            <a:r>
              <a:rPr lang="en-GB" dirty="0" smtClean="0"/>
              <a:t>Engineering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Xi’an </a:t>
            </a:r>
            <a:r>
              <a:rPr lang="en-GB" dirty="0" err="1"/>
              <a:t>Jiaotong</a:t>
            </a:r>
            <a:r>
              <a:rPr lang="en-GB" dirty="0"/>
              <a:t> University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76800" y="3810000"/>
            <a:ext cx="4114800" cy="1252728"/>
          </a:xfrm>
          <a:prstGeom prst="rect">
            <a:avLst/>
          </a:prstGeom>
        </p:spPr>
        <p:txBody>
          <a:bodyPr vert="horz" lIns="91440" rIns="45720" rtlCol="0" anchor="ctr">
            <a:normAutofit fontScale="8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The 2nd Author</a:t>
            </a:r>
            <a:br>
              <a:rPr lang="en-US" dirty="0" smtClean="0"/>
            </a:br>
            <a:r>
              <a:rPr lang="en-GB" b="0" dirty="0" smtClean="0"/>
              <a:t>ZHAO JIANQIANG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58057"/>
            <a:ext cx="1743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619250"/>
            <a:ext cx="179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5062728"/>
            <a:ext cx="4114800" cy="1642872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dirty="0" smtClean="0"/>
              <a:t>School of Electronic and Information Engineering</a:t>
            </a:r>
          </a:p>
          <a:p>
            <a:pPr marL="118872" indent="0">
              <a:buFont typeface="Wingdings 2"/>
              <a:buNone/>
            </a:pPr>
            <a:endParaRPr lang="en-GB" dirty="0" smtClean="0"/>
          </a:p>
          <a:p>
            <a:pPr marL="118872" indent="0">
              <a:buFont typeface="Wingdings 2"/>
              <a:buNone/>
            </a:pPr>
            <a:r>
              <a:rPr lang="en-GB" dirty="0" smtClean="0"/>
              <a:t>Xi’an </a:t>
            </a:r>
            <a:r>
              <a:rPr lang="en-GB" dirty="0" err="1" smtClean="0"/>
              <a:t>Jiaotong</a:t>
            </a:r>
            <a:r>
              <a:rPr lang="en-GB" dirty="0" smtClean="0"/>
              <a:t> University</a:t>
            </a:r>
          </a:p>
          <a:p>
            <a:pPr marL="118872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5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GB" dirty="0" smtClean="0"/>
              <a:t> </a:t>
            </a:r>
          </a:p>
          <a:p>
            <a:r>
              <a:rPr lang="en-GB" i="1" dirty="0" smtClean="0"/>
              <a:t>Sentiment classification</a:t>
            </a:r>
            <a:r>
              <a:rPr lang="en-GB" dirty="0" smtClean="0"/>
              <a:t> Twitter </a:t>
            </a:r>
            <a:r>
              <a:rPr lang="en-GB" dirty="0" err="1"/>
              <a:t>bertujuan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mengklasifikasikan</a:t>
            </a:r>
            <a:r>
              <a:rPr lang="en-GB" dirty="0"/>
              <a:t> </a:t>
            </a:r>
            <a:r>
              <a:rPr lang="en-GB" dirty="0" err="1"/>
              <a:t>polaritas</a:t>
            </a:r>
            <a:r>
              <a:rPr lang="en-GB" dirty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i="1" dirty="0"/>
              <a:t>tweet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positif</a:t>
            </a:r>
            <a:r>
              <a:rPr lang="en-GB" dirty="0"/>
              <a:t>, </a:t>
            </a: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netral</a:t>
            </a:r>
            <a:r>
              <a:rPr lang="en-GB" dirty="0"/>
              <a:t>.</a:t>
            </a:r>
          </a:p>
          <a:p>
            <a:endParaRPr lang="en-US" dirty="0"/>
          </a:p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i="1" dirty="0" err="1" smtClean="0"/>
              <a:t>preprocessing</a:t>
            </a:r>
            <a:r>
              <a:rPr lang="en-GB" dirty="0" smtClean="0"/>
              <a:t> </a:t>
            </a:r>
            <a:r>
              <a:rPr lang="en-GB" dirty="0" err="1"/>
              <a:t>pada</a:t>
            </a:r>
            <a:r>
              <a:rPr lang="en-GB" dirty="0"/>
              <a:t> data </a:t>
            </a:r>
            <a:r>
              <a:rPr lang="en-GB" dirty="0" smtClean="0"/>
              <a:t>twitter </a:t>
            </a:r>
            <a:r>
              <a:rPr lang="en-GB" dirty="0" err="1" smtClean="0"/>
              <a:t>berpengaruh</a:t>
            </a:r>
            <a:r>
              <a:rPr lang="en-GB" dirty="0" smtClean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analisa</a:t>
            </a:r>
            <a:r>
              <a:rPr lang="en-GB" dirty="0"/>
              <a:t> </a:t>
            </a:r>
            <a:r>
              <a:rPr lang="en-GB" i="1" dirty="0"/>
              <a:t>sentiment</a:t>
            </a:r>
          </a:p>
          <a:p>
            <a:endParaRPr lang="en-US" dirty="0" smtClean="0"/>
          </a:p>
          <a:p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/>
              <a:t>dua</a:t>
            </a:r>
            <a:r>
              <a:rPr lang="en-GB" dirty="0"/>
              <a:t> model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empat</a:t>
            </a:r>
            <a:r>
              <a:rPr lang="en-GB" dirty="0"/>
              <a:t> </a:t>
            </a:r>
            <a:r>
              <a:rPr lang="en-GB" dirty="0" err="1"/>
              <a:t>pengklasifikasi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polaritas</a:t>
            </a:r>
            <a:r>
              <a:rPr lang="en-GB" dirty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i="1" dirty="0"/>
              <a:t>tweet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lima dataset Twitter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pre-processing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i="1" dirty="0" smtClean="0"/>
              <a:t>Sentiment </a:t>
            </a:r>
            <a:r>
              <a:rPr lang="en-US" i="1" dirty="0" err="1" smtClean="0"/>
              <a:t>Clasification</a:t>
            </a:r>
            <a:r>
              <a:rPr lang="en-US" i="1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pre-processing </a:t>
            </a:r>
            <a:r>
              <a:rPr lang="en-US" dirty="0" smtClean="0"/>
              <a:t> </a:t>
            </a:r>
            <a:r>
              <a:rPr lang="en-US" i="1" dirty="0" smtClean="0"/>
              <a:t>Gain/Loss 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070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Preprocessing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id-ID" b="1" dirty="0"/>
              <a:t>Mengganti menyebutkan negatif</a:t>
            </a:r>
            <a:r>
              <a:rPr lang="id-ID" dirty="0"/>
              <a:t>. </a:t>
            </a:r>
            <a:r>
              <a:rPr lang="id-ID" dirty="0" smtClean="0"/>
              <a:t>mentransformasikan </a:t>
            </a:r>
            <a:r>
              <a:rPr lang="en-GB" dirty="0"/>
              <a:t>‘‘won’t’’, ‘‘can’t’’,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/>
              <a:t>‘‘</a:t>
            </a:r>
            <a:r>
              <a:rPr lang="en-GB" dirty="0" err="1"/>
              <a:t>n’t</a:t>
            </a:r>
            <a:r>
              <a:rPr lang="en-GB" dirty="0"/>
              <a:t>’’ into ‘‘will not’’, ‘‘cannot’’, and ‘‘not</a:t>
            </a:r>
            <a:r>
              <a:rPr lang="en-GB" dirty="0" smtClean="0"/>
              <a:t>’’.</a:t>
            </a:r>
          </a:p>
          <a:p>
            <a:pPr lvl="1"/>
            <a:r>
              <a:rPr lang="id-ID" b="1" dirty="0"/>
              <a:t>Menghapus tautan URL di dalam </a:t>
            </a:r>
            <a:r>
              <a:rPr lang="en-US" b="1" i="1" dirty="0" smtClean="0"/>
              <a:t>c</a:t>
            </a:r>
            <a:r>
              <a:rPr lang="id-ID" b="1" i="1" dirty="0" smtClean="0"/>
              <a:t>orpus</a:t>
            </a:r>
            <a:r>
              <a:rPr lang="id-ID" dirty="0"/>
              <a:t>. Sebagian besar peneliti menganggap bahwa URL tidak membawa banyak informasi mengenai sentimen tweet</a:t>
            </a:r>
            <a:r>
              <a:rPr lang="id-ID" dirty="0" smtClean="0"/>
              <a:t>.</a:t>
            </a:r>
            <a:endParaRPr lang="en-US" dirty="0" smtClean="0"/>
          </a:p>
          <a:p>
            <a:pPr lvl="1"/>
            <a:r>
              <a:rPr lang="en-US" b="1" dirty="0" smtClean="0"/>
              <a:t>K</a:t>
            </a:r>
            <a:r>
              <a:rPr lang="id-ID" b="1" dirty="0" smtClean="0"/>
              <a:t>ata-kata </a:t>
            </a:r>
            <a:r>
              <a:rPr lang="id-ID" b="1" dirty="0"/>
              <a:t>yang berisi huruf </a:t>
            </a:r>
            <a:r>
              <a:rPr lang="id-ID" b="1" dirty="0" smtClean="0"/>
              <a:t>berulang</a:t>
            </a:r>
            <a:r>
              <a:rPr lang="id-ID" dirty="0" smtClean="0"/>
              <a:t>. Di </a:t>
            </a:r>
            <a:r>
              <a:rPr lang="id-ID" dirty="0"/>
              <a:t>sini, urutan lebih dari tiga karakter yang sama digantikan oleh tiga karakter. </a:t>
            </a:r>
            <a:endParaRPr lang="en-US" dirty="0" smtClean="0"/>
          </a:p>
          <a:p>
            <a:pPr lvl="1"/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dirty="0" err="1"/>
              <a:t>angka</a:t>
            </a:r>
            <a:r>
              <a:rPr lang="en-GB" dirty="0"/>
              <a:t>.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,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gunanya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mengukur</a:t>
            </a:r>
            <a:r>
              <a:rPr lang="en-GB" dirty="0"/>
              <a:t> </a:t>
            </a:r>
            <a:r>
              <a:rPr lang="en-GB" dirty="0" err="1" smtClean="0"/>
              <a:t>sentimen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i="1" dirty="0" smtClean="0"/>
              <a:t>Stop word</a:t>
            </a:r>
            <a:r>
              <a:rPr lang="en-GB" dirty="0" smtClean="0"/>
              <a:t>. </a:t>
            </a:r>
            <a:r>
              <a:rPr lang="en-GB" i="1" dirty="0" smtClean="0"/>
              <a:t>Stop word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/>
              <a:t>merujuk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kata-kata yang paling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.</a:t>
            </a:r>
            <a:endParaRPr lang="en-US" dirty="0" smtClean="0"/>
          </a:p>
          <a:p>
            <a:pPr lvl="1"/>
            <a:r>
              <a:rPr lang="en-US" b="1" dirty="0" err="1" smtClean="0"/>
              <a:t>Mengganti</a:t>
            </a:r>
            <a:r>
              <a:rPr lang="id-ID" b="1" dirty="0" smtClean="0"/>
              <a:t> </a:t>
            </a:r>
            <a:r>
              <a:rPr lang="id-ID" b="1" dirty="0"/>
              <a:t>akronim </a:t>
            </a:r>
            <a:r>
              <a:rPr lang="id-ID" dirty="0"/>
              <a:t>ke kata-kata aslinya dengan menggunakan kamus akronim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66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0" dirty="0"/>
              <a:t>Word N-Grams Features Model</a:t>
            </a:r>
            <a:endParaRPr kumimoji="1"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 marL="118872" indent="0">
              <a:buNone/>
            </a:pPr>
            <a:r>
              <a:rPr lang="en-US" dirty="0" smtClean="0"/>
              <a:t>	M</a:t>
            </a:r>
            <a:r>
              <a:rPr lang="id-ID" dirty="0" smtClean="0"/>
              <a:t>odel </a:t>
            </a:r>
            <a:r>
              <a:rPr lang="en-US" dirty="0" smtClean="0"/>
              <a:t>N</a:t>
            </a:r>
            <a:r>
              <a:rPr lang="id-ID" dirty="0" smtClean="0"/>
              <a:t>-gram </a:t>
            </a:r>
            <a:r>
              <a:rPr lang="id-ID" dirty="0"/>
              <a:t>banyak digunakan dalam </a:t>
            </a:r>
            <a:r>
              <a:rPr lang="en-US" dirty="0" smtClean="0"/>
              <a:t>N</a:t>
            </a:r>
            <a:r>
              <a:rPr lang="id-ID" dirty="0" smtClean="0"/>
              <a:t>atural </a:t>
            </a:r>
            <a:r>
              <a:rPr lang="en-US" dirty="0" smtClean="0"/>
              <a:t>L</a:t>
            </a:r>
            <a:r>
              <a:rPr lang="id-ID" dirty="0" smtClean="0"/>
              <a:t>anguage </a:t>
            </a:r>
            <a:r>
              <a:rPr lang="en-US" dirty="0" smtClean="0"/>
              <a:t>P</a:t>
            </a:r>
            <a:r>
              <a:rPr lang="id-ID" dirty="0" smtClean="0"/>
              <a:t>rocessing</a:t>
            </a:r>
            <a:r>
              <a:rPr lang="id-ID" dirty="0"/>
              <a:t>. </a:t>
            </a:r>
            <a:r>
              <a:rPr lang="en-US" dirty="0" smtClean="0"/>
              <a:t> </a:t>
            </a:r>
            <a:r>
              <a:rPr lang="id-ID" dirty="0" smtClean="0"/>
              <a:t>Untuk </a:t>
            </a:r>
            <a:r>
              <a:rPr lang="id-ID" dirty="0"/>
              <a:t>parsing, kata dimodelkan sedemikian rupa sehingga setiap </a:t>
            </a:r>
            <a:r>
              <a:rPr lang="en-US" dirty="0" smtClean="0"/>
              <a:t>N</a:t>
            </a:r>
            <a:r>
              <a:rPr lang="id-ID" dirty="0" smtClean="0"/>
              <a:t>-</a:t>
            </a:r>
            <a:r>
              <a:rPr lang="en-US" dirty="0" smtClean="0"/>
              <a:t>G</a:t>
            </a:r>
            <a:r>
              <a:rPr lang="id-ID" dirty="0" smtClean="0"/>
              <a:t>ram </a:t>
            </a:r>
            <a:r>
              <a:rPr lang="id-ID" dirty="0"/>
              <a:t>terdiri dari </a:t>
            </a:r>
            <a:r>
              <a:rPr lang="en-US" dirty="0" smtClean="0"/>
              <a:t>N</a:t>
            </a:r>
            <a:r>
              <a:rPr lang="id-ID" dirty="0" smtClean="0"/>
              <a:t> </a:t>
            </a:r>
            <a:r>
              <a:rPr lang="id-ID" dirty="0"/>
              <a:t>kata.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0" dirty="0"/>
              <a:t>Prior Popularity Score Feature Model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Skor polaritas adalah fitur sentimen berbasis </a:t>
            </a:r>
            <a:r>
              <a:rPr lang="id-ID" i="1" dirty="0" smtClean="0"/>
              <a:t>le</a:t>
            </a:r>
            <a:r>
              <a:rPr lang="en-US" i="1" dirty="0" err="1" smtClean="0"/>
              <a:t>xic</a:t>
            </a:r>
            <a:r>
              <a:rPr lang="id-ID" i="1" dirty="0" smtClean="0"/>
              <a:t>on</a:t>
            </a:r>
            <a:r>
              <a:rPr lang="id-ID" dirty="0" smtClean="0"/>
              <a:t>, </a:t>
            </a:r>
            <a:r>
              <a:rPr lang="en-US" dirty="0" smtClean="0"/>
              <a:t>( </a:t>
            </a:r>
            <a:r>
              <a:rPr lang="id-ID" dirty="0" smtClean="0"/>
              <a:t>AFINN </a:t>
            </a:r>
            <a:r>
              <a:rPr lang="en-US" dirty="0" smtClean="0"/>
              <a:t>+ </a:t>
            </a:r>
            <a:r>
              <a:rPr lang="id-ID" dirty="0" smtClean="0"/>
              <a:t>Senti-Wordnet</a:t>
            </a:r>
            <a:r>
              <a:rPr lang="en-US" dirty="0" smtClean="0"/>
              <a:t> )</a:t>
            </a:r>
          </a:p>
          <a:p>
            <a:pPr marL="118872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</a:t>
            </a:r>
            <a:r>
              <a:rPr lang="en-GB" dirty="0" err="1" smtClean="0"/>
              <a:t>Skor</a:t>
            </a:r>
            <a:r>
              <a:rPr lang="en-GB" dirty="0" smtClean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kata </a:t>
            </a:r>
            <a:r>
              <a:rPr lang="en-GB" dirty="0" err="1"/>
              <a:t>dihitung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mengukur</a:t>
            </a:r>
            <a:r>
              <a:rPr lang="en-GB" dirty="0"/>
              <a:t> </a:t>
            </a:r>
            <a:r>
              <a:rPr lang="en-GB" i="1" dirty="0"/>
              <a:t>PMI (point-wise mutual </a:t>
            </a:r>
            <a:r>
              <a:rPr lang="en-GB" i="1" dirty="0" smtClean="0"/>
              <a:t>information)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/>
              <a:t>rumus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Dimana </a:t>
            </a:r>
            <a:r>
              <a:rPr lang="id-ID" dirty="0"/>
              <a:t>w adalah istilah dalam </a:t>
            </a:r>
            <a:r>
              <a:rPr lang="id-ID" i="1" dirty="0" smtClean="0"/>
              <a:t>le</a:t>
            </a:r>
            <a:r>
              <a:rPr lang="en-US" i="1" dirty="0" smtClean="0"/>
              <a:t>x</a:t>
            </a:r>
            <a:r>
              <a:rPr lang="id-ID" i="1" dirty="0" smtClean="0"/>
              <a:t>i</a:t>
            </a:r>
            <a:r>
              <a:rPr lang="en-US" i="1" dirty="0"/>
              <a:t>c</a:t>
            </a:r>
            <a:r>
              <a:rPr lang="id-ID" i="1" dirty="0" smtClean="0"/>
              <a:t>on</a:t>
            </a:r>
            <a:r>
              <a:rPr lang="id-ID" dirty="0"/>
              <a:t>, PMI (w, pos) adalah skor PMI antara w dan kelas positif, dan PMI (w, neg) adalah skor PMI antara w dan kelas negatif.</a:t>
            </a:r>
            <a:endParaRPr lang="en-GB" dirty="0" smtClean="0"/>
          </a:p>
          <a:p>
            <a:pPr marL="118872" indent="0" algn="ctr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31" y="4191000"/>
            <a:ext cx="55215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292</TotalTime>
  <Words>393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Comparison Research on Text Pre-processing Methods on Twitter Sentiment Analysis</vt:lpstr>
      <vt:lpstr>Outline</vt:lpstr>
      <vt:lpstr>Profil Paper</vt:lpstr>
      <vt:lpstr>The 1st Author ZHAO JIANQIANG </vt:lpstr>
      <vt:lpstr>Pendahuluan</vt:lpstr>
      <vt:lpstr>Tujuan</vt:lpstr>
      <vt:lpstr>Preprocessing</vt:lpstr>
      <vt:lpstr>Word N-Grams Features Model</vt:lpstr>
      <vt:lpstr>Prior Popularity Score Feature Model</vt:lpstr>
      <vt:lpstr>Dataset</vt:lpstr>
      <vt:lpstr>Metode Evaluasi</vt:lpstr>
      <vt:lpstr>Perbandingan : No URL vs URL</vt:lpstr>
      <vt:lpstr>Perbandingan : No URL vs URL.v2</vt:lpstr>
      <vt:lpstr>Perbandingan : No Stopword vs Stopword</vt:lpstr>
      <vt:lpstr>Perbandingan : No Number vs Number</vt:lpstr>
      <vt:lpstr>Perbandingan : No Repetitive vs Repetitive</vt:lpstr>
      <vt:lpstr>Perbandingan : Akronim vs No Akronim</vt:lpstr>
      <vt:lpstr>Perbandingan : Replace negation vs No Repalce</vt:lpstr>
      <vt:lpstr>Kesimpulan</vt:lpstr>
      <vt:lpstr>Opini</vt:lpstr>
      <vt:lpstr>Usulan FP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Research on Text Pre-processing Methods on Twitter Sentiment Analysis</dc:title>
  <dc:creator>Windows User</dc:creator>
  <cp:lastModifiedBy>Windows User</cp:lastModifiedBy>
  <cp:revision>48</cp:revision>
  <dcterms:created xsi:type="dcterms:W3CDTF">2019-03-31T16:38:29Z</dcterms:created>
  <dcterms:modified xsi:type="dcterms:W3CDTF">2019-03-31T21:30:46Z</dcterms:modified>
</cp:coreProperties>
</file>