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6"/>
  </p:notesMasterIdLst>
  <p:handoutMasterIdLst>
    <p:handoutMasterId r:id="rId47"/>
  </p:handoutMasterIdLst>
  <p:sldIdLst>
    <p:sldId id="257" r:id="rId2"/>
    <p:sldId id="262" r:id="rId3"/>
    <p:sldId id="293" r:id="rId4"/>
    <p:sldId id="294" r:id="rId5"/>
    <p:sldId id="271" r:id="rId6"/>
    <p:sldId id="263" r:id="rId7"/>
    <p:sldId id="264" r:id="rId8"/>
    <p:sldId id="269" r:id="rId9"/>
    <p:sldId id="265" r:id="rId10"/>
    <p:sldId id="266" r:id="rId11"/>
    <p:sldId id="267" r:id="rId12"/>
    <p:sldId id="268" r:id="rId13"/>
    <p:sldId id="270" r:id="rId14"/>
    <p:sldId id="273" r:id="rId15"/>
    <p:sldId id="272" r:id="rId16"/>
    <p:sldId id="275" r:id="rId17"/>
    <p:sldId id="274" r:id="rId18"/>
    <p:sldId id="276" r:id="rId19"/>
    <p:sldId id="277" r:id="rId20"/>
    <p:sldId id="278" r:id="rId21"/>
    <p:sldId id="279" r:id="rId22"/>
    <p:sldId id="286" r:id="rId23"/>
    <p:sldId id="287" r:id="rId24"/>
    <p:sldId id="280" r:id="rId25"/>
    <p:sldId id="281" r:id="rId26"/>
    <p:sldId id="282" r:id="rId27"/>
    <p:sldId id="283" r:id="rId28"/>
    <p:sldId id="284" r:id="rId29"/>
    <p:sldId id="285" r:id="rId30"/>
    <p:sldId id="288" r:id="rId31"/>
    <p:sldId id="289" r:id="rId32"/>
    <p:sldId id="290" r:id="rId33"/>
    <p:sldId id="291" r:id="rId34"/>
    <p:sldId id="292" r:id="rId35"/>
    <p:sldId id="296" r:id="rId36"/>
    <p:sldId id="295" r:id="rId37"/>
    <p:sldId id="297" r:id="rId38"/>
    <p:sldId id="298" r:id="rId39"/>
    <p:sldId id="304" r:id="rId40"/>
    <p:sldId id="299" r:id="rId41"/>
    <p:sldId id="300" r:id="rId42"/>
    <p:sldId id="303" r:id="rId43"/>
    <p:sldId id="302" r:id="rId44"/>
    <p:sldId id="301" r:id="rId4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7407"/>
    <a:srgbClr val="D56509"/>
    <a:srgbClr val="2B3922"/>
    <a:srgbClr val="344529"/>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98" d="100"/>
          <a:sy n="98" d="100"/>
        </p:scale>
        <p:origin x="102" y="42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90206-104D-4F1A-A0BC-5BC407EED19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82C9512F-41E8-4E7A-8042-609A81187FFE}">
      <dgm:prSet phldrT="[Texte]"/>
      <dgm:spPr>
        <a:solidFill>
          <a:schemeClr val="tx1">
            <a:lumMod val="65000"/>
            <a:lumOff val="35000"/>
          </a:schemeClr>
        </a:solidFill>
        <a:ln>
          <a:solidFill>
            <a:srgbClr val="2B3922"/>
          </a:solidFill>
        </a:ln>
      </dgm:spPr>
      <dgm:t>
        <a:bodyPr/>
        <a:lstStyle/>
        <a:p>
          <a:r>
            <a:rPr lang="fr-FR" dirty="0"/>
            <a:t>Acquisition</a:t>
          </a:r>
        </a:p>
      </dgm:t>
    </dgm:pt>
    <dgm:pt modelId="{D4ACCB40-7284-4B69-8B1D-064CDE05F8E7}" type="parTrans" cxnId="{7B513C2F-D2C8-4AF8-BEF7-700C827566F8}">
      <dgm:prSet/>
      <dgm:spPr/>
      <dgm:t>
        <a:bodyPr/>
        <a:lstStyle/>
        <a:p>
          <a:endParaRPr lang="fr-FR"/>
        </a:p>
      </dgm:t>
    </dgm:pt>
    <dgm:pt modelId="{CD91D587-29A9-478D-95D9-9477549C8D5B}" type="sibTrans" cxnId="{7B513C2F-D2C8-4AF8-BEF7-700C827566F8}">
      <dgm:prSet/>
      <dgm:spPr/>
      <dgm:t>
        <a:bodyPr/>
        <a:lstStyle/>
        <a:p>
          <a:endParaRPr lang="fr-FR"/>
        </a:p>
      </dgm:t>
    </dgm:pt>
    <dgm:pt modelId="{F335C04C-1A62-4E4D-BB79-E844729159BF}">
      <dgm:prSet phldrT="[Texte]"/>
      <dgm:spPr>
        <a:ln>
          <a:solidFill>
            <a:schemeClr val="tx1">
              <a:lumMod val="50000"/>
              <a:lumOff val="50000"/>
            </a:schemeClr>
          </a:solidFill>
        </a:ln>
      </dgm:spPr>
      <dgm:t>
        <a:bodyPr/>
        <a:lstStyle/>
        <a:p>
          <a:r>
            <a:rPr lang="fr-FR" dirty="0"/>
            <a:t>Récupération</a:t>
          </a:r>
        </a:p>
      </dgm:t>
    </dgm:pt>
    <dgm:pt modelId="{930E019E-DC60-4CE6-BE72-C10A617B1739}" type="parTrans" cxnId="{59CD54D1-DD83-4D39-BBE7-014B9038AA2F}">
      <dgm:prSet/>
      <dgm:spPr/>
      <dgm:t>
        <a:bodyPr/>
        <a:lstStyle/>
        <a:p>
          <a:endParaRPr lang="fr-FR"/>
        </a:p>
      </dgm:t>
    </dgm:pt>
    <dgm:pt modelId="{A501271D-43E0-4090-86A4-4866C5C019D9}" type="sibTrans" cxnId="{59CD54D1-DD83-4D39-BBE7-014B9038AA2F}">
      <dgm:prSet/>
      <dgm:spPr/>
      <dgm:t>
        <a:bodyPr/>
        <a:lstStyle/>
        <a:p>
          <a:endParaRPr lang="fr-FR"/>
        </a:p>
      </dgm:t>
    </dgm:pt>
    <dgm:pt modelId="{1139251E-43E8-44B0-82A8-2D8A8982AFB6}">
      <dgm:prSet phldrT="[Texte]"/>
      <dgm:spPr>
        <a:ln>
          <a:solidFill>
            <a:schemeClr val="tx1">
              <a:lumMod val="50000"/>
              <a:lumOff val="50000"/>
            </a:schemeClr>
          </a:solidFill>
        </a:ln>
      </dgm:spPr>
      <dgm:t>
        <a:bodyPr/>
        <a:lstStyle/>
        <a:p>
          <a:r>
            <a:rPr lang="fr-FR" dirty="0"/>
            <a:t>Nettoyage</a:t>
          </a:r>
        </a:p>
      </dgm:t>
    </dgm:pt>
    <dgm:pt modelId="{FCFBE82C-C96E-4AB8-B2B4-B3079A3FBDEB}" type="parTrans" cxnId="{C0E4D15B-2EC6-4CDA-AA2D-2B2890BCB76F}">
      <dgm:prSet/>
      <dgm:spPr/>
      <dgm:t>
        <a:bodyPr/>
        <a:lstStyle/>
        <a:p>
          <a:endParaRPr lang="fr-FR"/>
        </a:p>
      </dgm:t>
    </dgm:pt>
    <dgm:pt modelId="{36C2F911-AEA3-45E8-B589-45EC41458EFB}" type="sibTrans" cxnId="{C0E4D15B-2EC6-4CDA-AA2D-2B2890BCB76F}">
      <dgm:prSet/>
      <dgm:spPr/>
      <dgm:t>
        <a:bodyPr/>
        <a:lstStyle/>
        <a:p>
          <a:endParaRPr lang="fr-FR"/>
        </a:p>
      </dgm:t>
    </dgm:pt>
    <dgm:pt modelId="{061A6766-A874-440B-A79A-6FC86D1A975B}">
      <dgm:prSet phldrT="[Texte]"/>
      <dgm:spPr>
        <a:solidFill>
          <a:srgbClr val="C57407"/>
        </a:solidFill>
        <a:ln>
          <a:solidFill>
            <a:srgbClr val="D56509"/>
          </a:solidFill>
        </a:ln>
      </dgm:spPr>
      <dgm:t>
        <a:bodyPr/>
        <a:lstStyle/>
        <a:p>
          <a:r>
            <a:rPr lang="fr-FR" dirty="0"/>
            <a:t>Compréhension</a:t>
          </a:r>
        </a:p>
      </dgm:t>
    </dgm:pt>
    <dgm:pt modelId="{BFB62424-28F4-4218-B0F6-31A8EE04977E}" type="parTrans" cxnId="{86582754-2428-4A49-BA50-BC8CF1FE85F8}">
      <dgm:prSet/>
      <dgm:spPr/>
      <dgm:t>
        <a:bodyPr/>
        <a:lstStyle/>
        <a:p>
          <a:endParaRPr lang="fr-FR"/>
        </a:p>
      </dgm:t>
    </dgm:pt>
    <dgm:pt modelId="{50C18284-AF1D-4ED1-9A18-9D743A52BDFE}" type="sibTrans" cxnId="{86582754-2428-4A49-BA50-BC8CF1FE85F8}">
      <dgm:prSet/>
      <dgm:spPr/>
      <dgm:t>
        <a:bodyPr/>
        <a:lstStyle/>
        <a:p>
          <a:endParaRPr lang="fr-FR"/>
        </a:p>
      </dgm:t>
    </dgm:pt>
    <dgm:pt modelId="{08E015BA-CF5E-40B1-8C74-457BE56F367C}">
      <dgm:prSet phldrT="[Texte]"/>
      <dgm:spPr>
        <a:ln>
          <a:solidFill>
            <a:srgbClr val="C57407"/>
          </a:solidFill>
        </a:ln>
      </dgm:spPr>
      <dgm:t>
        <a:bodyPr/>
        <a:lstStyle/>
        <a:p>
          <a:r>
            <a:rPr lang="fr-FR" dirty="0"/>
            <a:t>Exploration analytique</a:t>
          </a:r>
        </a:p>
      </dgm:t>
    </dgm:pt>
    <dgm:pt modelId="{1A4AF1BC-7D30-4231-8FAF-DD6D3982A91C}" type="parTrans" cxnId="{05D597C0-F19E-486C-9800-E797497631C0}">
      <dgm:prSet/>
      <dgm:spPr/>
      <dgm:t>
        <a:bodyPr/>
        <a:lstStyle/>
        <a:p>
          <a:endParaRPr lang="fr-FR"/>
        </a:p>
      </dgm:t>
    </dgm:pt>
    <dgm:pt modelId="{D71B375F-AE50-4CD1-B459-97B21D306763}" type="sibTrans" cxnId="{05D597C0-F19E-486C-9800-E797497631C0}">
      <dgm:prSet/>
      <dgm:spPr/>
      <dgm:t>
        <a:bodyPr/>
        <a:lstStyle/>
        <a:p>
          <a:endParaRPr lang="fr-FR"/>
        </a:p>
      </dgm:t>
    </dgm:pt>
    <dgm:pt modelId="{04C7319D-9D8E-41A2-BB41-2401C678D6C1}">
      <dgm:prSet phldrT="[Texte]"/>
      <dgm:spPr>
        <a:ln>
          <a:solidFill>
            <a:srgbClr val="C57407"/>
          </a:solidFill>
        </a:ln>
      </dgm:spPr>
      <dgm:t>
        <a:bodyPr/>
        <a:lstStyle/>
        <a:p>
          <a:r>
            <a:rPr lang="fr-FR" dirty="0"/>
            <a:t>Prédiction Naïve</a:t>
          </a:r>
        </a:p>
      </dgm:t>
    </dgm:pt>
    <dgm:pt modelId="{B3289044-6581-42BB-8EBF-BBA601B38647}" type="parTrans" cxnId="{EA489AD6-39BD-4D3A-89F9-73A6B9A793C1}">
      <dgm:prSet/>
      <dgm:spPr/>
      <dgm:t>
        <a:bodyPr/>
        <a:lstStyle/>
        <a:p>
          <a:endParaRPr lang="fr-FR"/>
        </a:p>
      </dgm:t>
    </dgm:pt>
    <dgm:pt modelId="{96184927-3172-41CB-94DB-CFBDF6695063}" type="sibTrans" cxnId="{EA489AD6-39BD-4D3A-89F9-73A6B9A793C1}">
      <dgm:prSet/>
      <dgm:spPr/>
      <dgm:t>
        <a:bodyPr/>
        <a:lstStyle/>
        <a:p>
          <a:endParaRPr lang="fr-FR"/>
        </a:p>
      </dgm:t>
    </dgm:pt>
    <dgm:pt modelId="{9847B76D-E048-46AB-89A6-B76F7681310A}">
      <dgm:prSet phldrT="[Texte]"/>
      <dgm:spPr/>
      <dgm:t>
        <a:bodyPr/>
        <a:lstStyle/>
        <a:p>
          <a:r>
            <a:rPr lang="fr-FR" dirty="0"/>
            <a:t>Complétion</a:t>
          </a:r>
        </a:p>
      </dgm:t>
    </dgm:pt>
    <dgm:pt modelId="{4A3AD330-E838-42E2-9760-14A6B5AF65A7}" type="parTrans" cxnId="{1F108E3B-AA7C-4CCB-BE7B-D015E574DEE9}">
      <dgm:prSet/>
      <dgm:spPr/>
      <dgm:t>
        <a:bodyPr/>
        <a:lstStyle/>
        <a:p>
          <a:endParaRPr lang="fr-FR"/>
        </a:p>
      </dgm:t>
    </dgm:pt>
    <dgm:pt modelId="{3A1FA2B1-9E4F-47A0-B799-2582B59BD905}" type="sibTrans" cxnId="{1F108E3B-AA7C-4CCB-BE7B-D015E574DEE9}">
      <dgm:prSet/>
      <dgm:spPr/>
      <dgm:t>
        <a:bodyPr/>
        <a:lstStyle/>
        <a:p>
          <a:endParaRPr lang="fr-FR"/>
        </a:p>
      </dgm:t>
    </dgm:pt>
    <dgm:pt modelId="{2D453D42-62C7-46AE-AC7D-8F3A1B8D87D4}">
      <dgm:prSet phldrT="[Texte]"/>
      <dgm:spPr/>
      <dgm:t>
        <a:bodyPr/>
        <a:lstStyle/>
        <a:p>
          <a:r>
            <a:rPr lang="fr-FR" dirty="0"/>
            <a:t>Méthode Géométrique</a:t>
          </a:r>
        </a:p>
      </dgm:t>
    </dgm:pt>
    <dgm:pt modelId="{60DEB7E9-4304-4006-99D7-66F6A0838ADB}" type="parTrans" cxnId="{FD1560FD-0691-4CCD-AEE7-D2BF4DC63086}">
      <dgm:prSet/>
      <dgm:spPr/>
      <dgm:t>
        <a:bodyPr/>
        <a:lstStyle/>
        <a:p>
          <a:endParaRPr lang="fr-FR"/>
        </a:p>
      </dgm:t>
    </dgm:pt>
    <dgm:pt modelId="{0A40827D-97FC-4495-A65C-E7F75351E513}" type="sibTrans" cxnId="{FD1560FD-0691-4CCD-AEE7-D2BF4DC63086}">
      <dgm:prSet/>
      <dgm:spPr/>
      <dgm:t>
        <a:bodyPr/>
        <a:lstStyle/>
        <a:p>
          <a:endParaRPr lang="fr-FR"/>
        </a:p>
      </dgm:t>
    </dgm:pt>
    <dgm:pt modelId="{60D00C69-E9E9-426F-844D-D00415E3319D}">
      <dgm:prSet phldrT="[Texte]"/>
      <dgm:spPr/>
      <dgm:t>
        <a:bodyPr/>
        <a:lstStyle/>
        <a:p>
          <a:r>
            <a:rPr lang="fr-FR" dirty="0"/>
            <a:t>Régression linéaire</a:t>
          </a:r>
        </a:p>
      </dgm:t>
    </dgm:pt>
    <dgm:pt modelId="{6333FCD4-B666-4853-B8D9-3F231E1A9B41}" type="parTrans" cxnId="{AF3B43B8-FFFE-4BDB-8E95-6A8DEC26A0A1}">
      <dgm:prSet/>
      <dgm:spPr/>
      <dgm:t>
        <a:bodyPr/>
        <a:lstStyle/>
        <a:p>
          <a:endParaRPr lang="fr-FR"/>
        </a:p>
      </dgm:t>
    </dgm:pt>
    <dgm:pt modelId="{3360441B-5502-425D-9E83-7309361A9630}" type="sibTrans" cxnId="{AF3B43B8-FFFE-4BDB-8E95-6A8DEC26A0A1}">
      <dgm:prSet/>
      <dgm:spPr/>
      <dgm:t>
        <a:bodyPr/>
        <a:lstStyle/>
        <a:p>
          <a:endParaRPr lang="fr-FR"/>
        </a:p>
      </dgm:t>
    </dgm:pt>
    <dgm:pt modelId="{9C7942E3-FDE6-467F-B150-36D77E3164C2}" type="pres">
      <dgm:prSet presAssocID="{A9590206-104D-4F1A-A0BC-5BC407EED19E}" presName="linearFlow" presStyleCnt="0">
        <dgm:presLayoutVars>
          <dgm:dir/>
          <dgm:animLvl val="lvl"/>
          <dgm:resizeHandles val="exact"/>
        </dgm:presLayoutVars>
      </dgm:prSet>
      <dgm:spPr/>
    </dgm:pt>
    <dgm:pt modelId="{1C59048F-16CB-40A9-B975-663F28EA9C5A}" type="pres">
      <dgm:prSet presAssocID="{82C9512F-41E8-4E7A-8042-609A81187FFE}" presName="composite" presStyleCnt="0"/>
      <dgm:spPr/>
    </dgm:pt>
    <dgm:pt modelId="{F38AEB97-AE15-4FBB-A812-27B398D2F3E5}" type="pres">
      <dgm:prSet presAssocID="{82C9512F-41E8-4E7A-8042-609A81187FFE}" presName="parentText" presStyleLbl="alignNode1" presStyleIdx="0" presStyleCnt="3">
        <dgm:presLayoutVars>
          <dgm:chMax val="1"/>
          <dgm:bulletEnabled val="1"/>
        </dgm:presLayoutVars>
      </dgm:prSet>
      <dgm:spPr/>
    </dgm:pt>
    <dgm:pt modelId="{753AA548-DD55-4688-8EFC-AD88793C9500}" type="pres">
      <dgm:prSet presAssocID="{82C9512F-41E8-4E7A-8042-609A81187FFE}" presName="descendantText" presStyleLbl="alignAcc1" presStyleIdx="0" presStyleCnt="3">
        <dgm:presLayoutVars>
          <dgm:bulletEnabled val="1"/>
        </dgm:presLayoutVars>
      </dgm:prSet>
      <dgm:spPr/>
    </dgm:pt>
    <dgm:pt modelId="{5DBCFF82-B707-42FD-B037-53D6417B882C}" type="pres">
      <dgm:prSet presAssocID="{CD91D587-29A9-478D-95D9-9477549C8D5B}" presName="sp" presStyleCnt="0"/>
      <dgm:spPr/>
    </dgm:pt>
    <dgm:pt modelId="{84D26DE3-5F1F-438C-BC31-2584974DFC69}" type="pres">
      <dgm:prSet presAssocID="{061A6766-A874-440B-A79A-6FC86D1A975B}" presName="composite" presStyleCnt="0"/>
      <dgm:spPr/>
    </dgm:pt>
    <dgm:pt modelId="{E15D1B0F-C783-4FDE-BAD7-CF4BB66F2F4B}" type="pres">
      <dgm:prSet presAssocID="{061A6766-A874-440B-A79A-6FC86D1A975B}" presName="parentText" presStyleLbl="alignNode1" presStyleIdx="1" presStyleCnt="3">
        <dgm:presLayoutVars>
          <dgm:chMax val="1"/>
          <dgm:bulletEnabled val="1"/>
        </dgm:presLayoutVars>
      </dgm:prSet>
      <dgm:spPr/>
    </dgm:pt>
    <dgm:pt modelId="{09135DE5-E39D-48DE-8090-8AECD37DD682}" type="pres">
      <dgm:prSet presAssocID="{061A6766-A874-440B-A79A-6FC86D1A975B}" presName="descendantText" presStyleLbl="alignAcc1" presStyleIdx="1" presStyleCnt="3">
        <dgm:presLayoutVars>
          <dgm:bulletEnabled val="1"/>
        </dgm:presLayoutVars>
      </dgm:prSet>
      <dgm:spPr/>
    </dgm:pt>
    <dgm:pt modelId="{84D44C1F-C533-4A7A-A029-7D0A65B1FFA7}" type="pres">
      <dgm:prSet presAssocID="{50C18284-AF1D-4ED1-9A18-9D743A52BDFE}" presName="sp" presStyleCnt="0"/>
      <dgm:spPr/>
    </dgm:pt>
    <dgm:pt modelId="{6F5AF6DB-3F78-46E3-86A7-B2E388602D43}" type="pres">
      <dgm:prSet presAssocID="{9847B76D-E048-46AB-89A6-B76F7681310A}" presName="composite" presStyleCnt="0"/>
      <dgm:spPr/>
    </dgm:pt>
    <dgm:pt modelId="{7B6FF44D-56D5-491A-9663-B3DBC66B2B7F}" type="pres">
      <dgm:prSet presAssocID="{9847B76D-E048-46AB-89A6-B76F7681310A}" presName="parentText" presStyleLbl="alignNode1" presStyleIdx="2" presStyleCnt="3">
        <dgm:presLayoutVars>
          <dgm:chMax val="1"/>
          <dgm:bulletEnabled val="1"/>
        </dgm:presLayoutVars>
      </dgm:prSet>
      <dgm:spPr/>
    </dgm:pt>
    <dgm:pt modelId="{55A76123-9139-42EB-8846-0A433C7DEF3D}" type="pres">
      <dgm:prSet presAssocID="{9847B76D-E048-46AB-89A6-B76F7681310A}" presName="descendantText" presStyleLbl="alignAcc1" presStyleIdx="2" presStyleCnt="3">
        <dgm:presLayoutVars>
          <dgm:bulletEnabled val="1"/>
        </dgm:presLayoutVars>
      </dgm:prSet>
      <dgm:spPr/>
    </dgm:pt>
  </dgm:ptLst>
  <dgm:cxnLst>
    <dgm:cxn modelId="{87057511-B89E-4DFC-8F8B-2465B420160F}" type="presOf" srcId="{F335C04C-1A62-4E4D-BB79-E844729159BF}" destId="{753AA548-DD55-4688-8EFC-AD88793C9500}" srcOrd="0" destOrd="0" presId="urn:microsoft.com/office/officeart/2005/8/layout/chevron2"/>
    <dgm:cxn modelId="{FE6B5F18-FAFC-46B7-A016-FB941E54FAA9}" type="presOf" srcId="{061A6766-A874-440B-A79A-6FC86D1A975B}" destId="{E15D1B0F-C783-4FDE-BAD7-CF4BB66F2F4B}" srcOrd="0" destOrd="0" presId="urn:microsoft.com/office/officeart/2005/8/layout/chevron2"/>
    <dgm:cxn modelId="{7B513C2F-D2C8-4AF8-BEF7-700C827566F8}" srcId="{A9590206-104D-4F1A-A0BC-5BC407EED19E}" destId="{82C9512F-41E8-4E7A-8042-609A81187FFE}" srcOrd="0" destOrd="0" parTransId="{D4ACCB40-7284-4B69-8B1D-064CDE05F8E7}" sibTransId="{CD91D587-29A9-478D-95D9-9477549C8D5B}"/>
    <dgm:cxn modelId="{1F108E3B-AA7C-4CCB-BE7B-D015E574DEE9}" srcId="{A9590206-104D-4F1A-A0BC-5BC407EED19E}" destId="{9847B76D-E048-46AB-89A6-B76F7681310A}" srcOrd="2" destOrd="0" parTransId="{4A3AD330-E838-42E2-9760-14A6B5AF65A7}" sibTransId="{3A1FA2B1-9E4F-47A0-B799-2582B59BD905}"/>
    <dgm:cxn modelId="{C0E4D15B-2EC6-4CDA-AA2D-2B2890BCB76F}" srcId="{82C9512F-41E8-4E7A-8042-609A81187FFE}" destId="{1139251E-43E8-44B0-82A8-2D8A8982AFB6}" srcOrd="1" destOrd="0" parTransId="{FCFBE82C-C96E-4AB8-B2B4-B3079A3FBDEB}" sibTransId="{36C2F911-AEA3-45E8-B589-45EC41458EFB}"/>
    <dgm:cxn modelId="{86582754-2428-4A49-BA50-BC8CF1FE85F8}" srcId="{A9590206-104D-4F1A-A0BC-5BC407EED19E}" destId="{061A6766-A874-440B-A79A-6FC86D1A975B}" srcOrd="1" destOrd="0" parTransId="{BFB62424-28F4-4218-B0F6-31A8EE04977E}" sibTransId="{50C18284-AF1D-4ED1-9A18-9D743A52BDFE}"/>
    <dgm:cxn modelId="{F4BD4785-B6F6-4494-B4DA-51A138E2EB69}" type="presOf" srcId="{60D00C69-E9E9-426F-844D-D00415E3319D}" destId="{55A76123-9139-42EB-8846-0A433C7DEF3D}" srcOrd="0" destOrd="1" presId="urn:microsoft.com/office/officeart/2005/8/layout/chevron2"/>
    <dgm:cxn modelId="{A8EA4899-2908-46A6-ADC4-94E4EE415E16}" type="presOf" srcId="{9847B76D-E048-46AB-89A6-B76F7681310A}" destId="{7B6FF44D-56D5-491A-9663-B3DBC66B2B7F}" srcOrd="0" destOrd="0" presId="urn:microsoft.com/office/officeart/2005/8/layout/chevron2"/>
    <dgm:cxn modelId="{F8070B9B-FCEA-49D4-8356-0F49FDFD3F29}" type="presOf" srcId="{A9590206-104D-4F1A-A0BC-5BC407EED19E}" destId="{9C7942E3-FDE6-467F-B150-36D77E3164C2}" srcOrd="0" destOrd="0" presId="urn:microsoft.com/office/officeart/2005/8/layout/chevron2"/>
    <dgm:cxn modelId="{DEDA41AB-C115-4282-BF7E-68F87E43C04F}" type="presOf" srcId="{04C7319D-9D8E-41A2-BB41-2401C678D6C1}" destId="{09135DE5-E39D-48DE-8090-8AECD37DD682}" srcOrd="0" destOrd="1" presId="urn:microsoft.com/office/officeart/2005/8/layout/chevron2"/>
    <dgm:cxn modelId="{AF3B43B8-FFFE-4BDB-8E95-6A8DEC26A0A1}" srcId="{9847B76D-E048-46AB-89A6-B76F7681310A}" destId="{60D00C69-E9E9-426F-844D-D00415E3319D}" srcOrd="1" destOrd="0" parTransId="{6333FCD4-B666-4853-B8D9-3F231E1A9B41}" sibTransId="{3360441B-5502-425D-9E83-7309361A9630}"/>
    <dgm:cxn modelId="{05D597C0-F19E-486C-9800-E797497631C0}" srcId="{061A6766-A874-440B-A79A-6FC86D1A975B}" destId="{08E015BA-CF5E-40B1-8C74-457BE56F367C}" srcOrd="0" destOrd="0" parTransId="{1A4AF1BC-7D30-4231-8FAF-DD6D3982A91C}" sibTransId="{D71B375F-AE50-4CD1-B459-97B21D306763}"/>
    <dgm:cxn modelId="{59CD54D1-DD83-4D39-BBE7-014B9038AA2F}" srcId="{82C9512F-41E8-4E7A-8042-609A81187FFE}" destId="{F335C04C-1A62-4E4D-BB79-E844729159BF}" srcOrd="0" destOrd="0" parTransId="{930E019E-DC60-4CE6-BE72-C10A617B1739}" sibTransId="{A501271D-43E0-4090-86A4-4866C5C019D9}"/>
    <dgm:cxn modelId="{A2AF95D4-F115-480E-93BA-AB4EF1FB80EC}" type="presOf" srcId="{08E015BA-CF5E-40B1-8C74-457BE56F367C}" destId="{09135DE5-E39D-48DE-8090-8AECD37DD682}" srcOrd="0" destOrd="0" presId="urn:microsoft.com/office/officeart/2005/8/layout/chevron2"/>
    <dgm:cxn modelId="{EA489AD6-39BD-4D3A-89F9-73A6B9A793C1}" srcId="{061A6766-A874-440B-A79A-6FC86D1A975B}" destId="{04C7319D-9D8E-41A2-BB41-2401C678D6C1}" srcOrd="1" destOrd="0" parTransId="{B3289044-6581-42BB-8EBF-BBA601B38647}" sibTransId="{96184927-3172-41CB-94DB-CFBDF6695063}"/>
    <dgm:cxn modelId="{4BF92FDB-BA0E-436E-B4F2-512518CCC497}" type="presOf" srcId="{1139251E-43E8-44B0-82A8-2D8A8982AFB6}" destId="{753AA548-DD55-4688-8EFC-AD88793C9500}" srcOrd="0" destOrd="1" presId="urn:microsoft.com/office/officeart/2005/8/layout/chevron2"/>
    <dgm:cxn modelId="{8AC85FF9-C479-4DA2-A0CA-D72A0200881F}" type="presOf" srcId="{82C9512F-41E8-4E7A-8042-609A81187FFE}" destId="{F38AEB97-AE15-4FBB-A812-27B398D2F3E5}" srcOrd="0" destOrd="0" presId="urn:microsoft.com/office/officeart/2005/8/layout/chevron2"/>
    <dgm:cxn modelId="{FD1560FD-0691-4CCD-AEE7-D2BF4DC63086}" srcId="{9847B76D-E048-46AB-89A6-B76F7681310A}" destId="{2D453D42-62C7-46AE-AC7D-8F3A1B8D87D4}" srcOrd="0" destOrd="0" parTransId="{60DEB7E9-4304-4006-99D7-66F6A0838ADB}" sibTransId="{0A40827D-97FC-4495-A65C-E7F75351E513}"/>
    <dgm:cxn modelId="{80FC31FF-B5A8-4A1B-A729-4D8556166F86}" type="presOf" srcId="{2D453D42-62C7-46AE-AC7D-8F3A1B8D87D4}" destId="{55A76123-9139-42EB-8846-0A433C7DEF3D}" srcOrd="0" destOrd="0" presId="urn:microsoft.com/office/officeart/2005/8/layout/chevron2"/>
    <dgm:cxn modelId="{32FF3AC0-A433-4F31-8253-C9A2D048C8D0}" type="presParOf" srcId="{9C7942E3-FDE6-467F-B150-36D77E3164C2}" destId="{1C59048F-16CB-40A9-B975-663F28EA9C5A}" srcOrd="0" destOrd="0" presId="urn:microsoft.com/office/officeart/2005/8/layout/chevron2"/>
    <dgm:cxn modelId="{A39BA4C5-4BBB-4CCB-B7E9-F5659FA66829}" type="presParOf" srcId="{1C59048F-16CB-40A9-B975-663F28EA9C5A}" destId="{F38AEB97-AE15-4FBB-A812-27B398D2F3E5}" srcOrd="0" destOrd="0" presId="urn:microsoft.com/office/officeart/2005/8/layout/chevron2"/>
    <dgm:cxn modelId="{028B8E25-C1EC-4EE5-A4AF-417D20A47D7F}" type="presParOf" srcId="{1C59048F-16CB-40A9-B975-663F28EA9C5A}" destId="{753AA548-DD55-4688-8EFC-AD88793C9500}" srcOrd="1" destOrd="0" presId="urn:microsoft.com/office/officeart/2005/8/layout/chevron2"/>
    <dgm:cxn modelId="{4822D515-16ED-48E3-BDEF-3FAA8BA0B225}" type="presParOf" srcId="{9C7942E3-FDE6-467F-B150-36D77E3164C2}" destId="{5DBCFF82-B707-42FD-B037-53D6417B882C}" srcOrd="1" destOrd="0" presId="urn:microsoft.com/office/officeart/2005/8/layout/chevron2"/>
    <dgm:cxn modelId="{03C01ACB-8B93-4FA0-84DC-F2C545AF18CA}" type="presParOf" srcId="{9C7942E3-FDE6-467F-B150-36D77E3164C2}" destId="{84D26DE3-5F1F-438C-BC31-2584974DFC69}" srcOrd="2" destOrd="0" presId="urn:microsoft.com/office/officeart/2005/8/layout/chevron2"/>
    <dgm:cxn modelId="{D98A0042-56D7-4647-B84D-50AA9FDD9832}" type="presParOf" srcId="{84D26DE3-5F1F-438C-BC31-2584974DFC69}" destId="{E15D1B0F-C783-4FDE-BAD7-CF4BB66F2F4B}" srcOrd="0" destOrd="0" presId="urn:microsoft.com/office/officeart/2005/8/layout/chevron2"/>
    <dgm:cxn modelId="{61A661CE-77C9-4321-AB53-FA4F8FB27A04}" type="presParOf" srcId="{84D26DE3-5F1F-438C-BC31-2584974DFC69}" destId="{09135DE5-E39D-48DE-8090-8AECD37DD682}" srcOrd="1" destOrd="0" presId="urn:microsoft.com/office/officeart/2005/8/layout/chevron2"/>
    <dgm:cxn modelId="{2E372AD0-3DD7-4BF5-AD74-FAEB88A0B78E}" type="presParOf" srcId="{9C7942E3-FDE6-467F-B150-36D77E3164C2}" destId="{84D44C1F-C533-4A7A-A029-7D0A65B1FFA7}" srcOrd="3" destOrd="0" presId="urn:microsoft.com/office/officeart/2005/8/layout/chevron2"/>
    <dgm:cxn modelId="{17EF9DE6-F9F2-4607-BA70-6A6C1F6B99DB}" type="presParOf" srcId="{9C7942E3-FDE6-467F-B150-36D77E3164C2}" destId="{6F5AF6DB-3F78-46E3-86A7-B2E388602D43}" srcOrd="4" destOrd="0" presId="urn:microsoft.com/office/officeart/2005/8/layout/chevron2"/>
    <dgm:cxn modelId="{39528251-3F33-4A30-9AF6-BA8D90235049}" type="presParOf" srcId="{6F5AF6DB-3F78-46E3-86A7-B2E388602D43}" destId="{7B6FF44D-56D5-491A-9663-B3DBC66B2B7F}" srcOrd="0" destOrd="0" presId="urn:microsoft.com/office/officeart/2005/8/layout/chevron2"/>
    <dgm:cxn modelId="{1856C203-DA1F-4D70-986B-D87300F1ACC1}" type="presParOf" srcId="{6F5AF6DB-3F78-46E3-86A7-B2E388602D43}" destId="{55A76123-9139-42EB-8846-0A433C7DEF3D}"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90206-104D-4F1A-A0BC-5BC407EED19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82C9512F-41E8-4E7A-8042-609A81187FFE}">
      <dgm:prSet phldrT="[Texte]"/>
      <dgm:spPr>
        <a:solidFill>
          <a:schemeClr val="tx1">
            <a:lumMod val="65000"/>
            <a:lumOff val="35000"/>
          </a:schemeClr>
        </a:solidFill>
        <a:ln>
          <a:solidFill>
            <a:srgbClr val="344529"/>
          </a:solidFill>
        </a:ln>
      </dgm:spPr>
      <dgm:t>
        <a:bodyPr/>
        <a:lstStyle/>
        <a:p>
          <a:r>
            <a:rPr lang="fr-FR" dirty="0"/>
            <a:t>Modélisation</a:t>
          </a:r>
        </a:p>
      </dgm:t>
    </dgm:pt>
    <dgm:pt modelId="{D4ACCB40-7284-4B69-8B1D-064CDE05F8E7}" type="parTrans" cxnId="{7B513C2F-D2C8-4AF8-BEF7-700C827566F8}">
      <dgm:prSet/>
      <dgm:spPr/>
      <dgm:t>
        <a:bodyPr/>
        <a:lstStyle/>
        <a:p>
          <a:endParaRPr lang="fr-FR"/>
        </a:p>
      </dgm:t>
    </dgm:pt>
    <dgm:pt modelId="{CD91D587-29A9-478D-95D9-9477549C8D5B}" type="sibTrans" cxnId="{7B513C2F-D2C8-4AF8-BEF7-700C827566F8}">
      <dgm:prSet/>
      <dgm:spPr/>
      <dgm:t>
        <a:bodyPr/>
        <a:lstStyle/>
        <a:p>
          <a:endParaRPr lang="fr-FR"/>
        </a:p>
      </dgm:t>
    </dgm:pt>
    <dgm:pt modelId="{F335C04C-1A62-4E4D-BB79-E844729159BF}">
      <dgm:prSet phldrT="[Texte]"/>
      <dgm:spPr>
        <a:ln>
          <a:solidFill>
            <a:schemeClr val="tx2"/>
          </a:solidFill>
        </a:ln>
      </dgm:spPr>
      <dgm:t>
        <a:bodyPr/>
        <a:lstStyle/>
        <a:p>
          <a:r>
            <a:rPr lang="fr-FR" dirty="0"/>
            <a:t>Choix des paramètres</a:t>
          </a:r>
        </a:p>
      </dgm:t>
    </dgm:pt>
    <dgm:pt modelId="{930E019E-DC60-4CE6-BE72-C10A617B1739}" type="parTrans" cxnId="{59CD54D1-DD83-4D39-BBE7-014B9038AA2F}">
      <dgm:prSet/>
      <dgm:spPr/>
      <dgm:t>
        <a:bodyPr/>
        <a:lstStyle/>
        <a:p>
          <a:endParaRPr lang="fr-FR"/>
        </a:p>
      </dgm:t>
    </dgm:pt>
    <dgm:pt modelId="{A501271D-43E0-4090-86A4-4866C5C019D9}" type="sibTrans" cxnId="{59CD54D1-DD83-4D39-BBE7-014B9038AA2F}">
      <dgm:prSet/>
      <dgm:spPr/>
      <dgm:t>
        <a:bodyPr/>
        <a:lstStyle/>
        <a:p>
          <a:endParaRPr lang="fr-FR"/>
        </a:p>
      </dgm:t>
    </dgm:pt>
    <dgm:pt modelId="{1139251E-43E8-44B0-82A8-2D8A8982AFB6}">
      <dgm:prSet phldrT="[Texte]"/>
      <dgm:spPr>
        <a:ln>
          <a:solidFill>
            <a:schemeClr val="tx2"/>
          </a:solidFill>
        </a:ln>
      </dgm:spPr>
      <dgm:t>
        <a:bodyPr/>
        <a:lstStyle/>
        <a:p>
          <a:r>
            <a:rPr lang="fr-FR" dirty="0"/>
            <a:t>Entrainement de l’algorithme</a:t>
          </a:r>
        </a:p>
      </dgm:t>
    </dgm:pt>
    <dgm:pt modelId="{FCFBE82C-C96E-4AB8-B2B4-B3079A3FBDEB}" type="parTrans" cxnId="{C0E4D15B-2EC6-4CDA-AA2D-2B2890BCB76F}">
      <dgm:prSet/>
      <dgm:spPr/>
      <dgm:t>
        <a:bodyPr/>
        <a:lstStyle/>
        <a:p>
          <a:endParaRPr lang="fr-FR"/>
        </a:p>
      </dgm:t>
    </dgm:pt>
    <dgm:pt modelId="{36C2F911-AEA3-45E8-B589-45EC41458EFB}" type="sibTrans" cxnId="{C0E4D15B-2EC6-4CDA-AA2D-2B2890BCB76F}">
      <dgm:prSet/>
      <dgm:spPr/>
      <dgm:t>
        <a:bodyPr/>
        <a:lstStyle/>
        <a:p>
          <a:endParaRPr lang="fr-FR"/>
        </a:p>
      </dgm:t>
    </dgm:pt>
    <dgm:pt modelId="{061A6766-A874-440B-A79A-6FC86D1A975B}">
      <dgm:prSet phldrT="[Texte]"/>
      <dgm:spPr>
        <a:solidFill>
          <a:srgbClr val="C57407"/>
        </a:solidFill>
        <a:ln>
          <a:solidFill>
            <a:srgbClr val="D56509"/>
          </a:solidFill>
        </a:ln>
      </dgm:spPr>
      <dgm:t>
        <a:bodyPr/>
        <a:lstStyle/>
        <a:p>
          <a:r>
            <a:rPr lang="fr-FR" dirty="0"/>
            <a:t>Evaluation</a:t>
          </a:r>
        </a:p>
      </dgm:t>
    </dgm:pt>
    <dgm:pt modelId="{BFB62424-28F4-4218-B0F6-31A8EE04977E}" type="parTrans" cxnId="{86582754-2428-4A49-BA50-BC8CF1FE85F8}">
      <dgm:prSet/>
      <dgm:spPr/>
      <dgm:t>
        <a:bodyPr/>
        <a:lstStyle/>
        <a:p>
          <a:endParaRPr lang="fr-FR"/>
        </a:p>
      </dgm:t>
    </dgm:pt>
    <dgm:pt modelId="{50C18284-AF1D-4ED1-9A18-9D743A52BDFE}" type="sibTrans" cxnId="{86582754-2428-4A49-BA50-BC8CF1FE85F8}">
      <dgm:prSet/>
      <dgm:spPr/>
      <dgm:t>
        <a:bodyPr/>
        <a:lstStyle/>
        <a:p>
          <a:endParaRPr lang="fr-FR"/>
        </a:p>
      </dgm:t>
    </dgm:pt>
    <dgm:pt modelId="{08E015BA-CF5E-40B1-8C74-457BE56F367C}">
      <dgm:prSet phldrT="[Texte]"/>
      <dgm:spPr>
        <a:ln>
          <a:solidFill>
            <a:srgbClr val="D56509"/>
          </a:solidFill>
        </a:ln>
      </dgm:spPr>
      <dgm:t>
        <a:bodyPr/>
        <a:lstStyle/>
        <a:p>
          <a:r>
            <a:rPr lang="fr-FR" dirty="0"/>
            <a:t>R², RMSE, matrice de confusion</a:t>
          </a:r>
        </a:p>
      </dgm:t>
    </dgm:pt>
    <dgm:pt modelId="{1A4AF1BC-7D30-4231-8FAF-DD6D3982A91C}" type="parTrans" cxnId="{05D597C0-F19E-486C-9800-E797497631C0}">
      <dgm:prSet/>
      <dgm:spPr/>
      <dgm:t>
        <a:bodyPr/>
        <a:lstStyle/>
        <a:p>
          <a:endParaRPr lang="fr-FR"/>
        </a:p>
      </dgm:t>
    </dgm:pt>
    <dgm:pt modelId="{D71B375F-AE50-4CD1-B459-97B21D306763}" type="sibTrans" cxnId="{05D597C0-F19E-486C-9800-E797497631C0}">
      <dgm:prSet/>
      <dgm:spPr/>
      <dgm:t>
        <a:bodyPr/>
        <a:lstStyle/>
        <a:p>
          <a:endParaRPr lang="fr-FR"/>
        </a:p>
      </dgm:t>
    </dgm:pt>
    <dgm:pt modelId="{04C7319D-9D8E-41A2-BB41-2401C678D6C1}">
      <dgm:prSet phldrT="[Texte]"/>
      <dgm:spPr>
        <a:ln>
          <a:solidFill>
            <a:srgbClr val="D56509"/>
          </a:solidFill>
        </a:ln>
      </dgm:spPr>
      <dgm:t>
        <a:bodyPr/>
        <a:lstStyle/>
        <a:p>
          <a:r>
            <a:rPr lang="fr-FR" dirty="0"/>
            <a:t>Score personnel</a:t>
          </a:r>
        </a:p>
      </dgm:t>
    </dgm:pt>
    <dgm:pt modelId="{B3289044-6581-42BB-8EBF-BBA601B38647}" type="parTrans" cxnId="{EA489AD6-39BD-4D3A-89F9-73A6B9A793C1}">
      <dgm:prSet/>
      <dgm:spPr/>
      <dgm:t>
        <a:bodyPr/>
        <a:lstStyle/>
        <a:p>
          <a:endParaRPr lang="fr-FR"/>
        </a:p>
      </dgm:t>
    </dgm:pt>
    <dgm:pt modelId="{96184927-3172-41CB-94DB-CFBDF6695063}" type="sibTrans" cxnId="{EA489AD6-39BD-4D3A-89F9-73A6B9A793C1}">
      <dgm:prSet/>
      <dgm:spPr/>
      <dgm:t>
        <a:bodyPr/>
        <a:lstStyle/>
        <a:p>
          <a:endParaRPr lang="fr-FR"/>
        </a:p>
      </dgm:t>
    </dgm:pt>
    <dgm:pt modelId="{9847B76D-E048-46AB-89A6-B76F7681310A}">
      <dgm:prSet phldrT="[Texte]"/>
      <dgm:spPr/>
      <dgm:t>
        <a:bodyPr/>
        <a:lstStyle/>
        <a:p>
          <a:r>
            <a:rPr lang="fr-FR" dirty="0"/>
            <a:t>Sélection</a:t>
          </a:r>
        </a:p>
      </dgm:t>
    </dgm:pt>
    <dgm:pt modelId="{4A3AD330-E838-42E2-9760-14A6B5AF65A7}" type="parTrans" cxnId="{1F108E3B-AA7C-4CCB-BE7B-D015E574DEE9}">
      <dgm:prSet/>
      <dgm:spPr/>
      <dgm:t>
        <a:bodyPr/>
        <a:lstStyle/>
        <a:p>
          <a:endParaRPr lang="fr-FR"/>
        </a:p>
      </dgm:t>
    </dgm:pt>
    <dgm:pt modelId="{3A1FA2B1-9E4F-47A0-B799-2582B59BD905}" type="sibTrans" cxnId="{1F108E3B-AA7C-4CCB-BE7B-D015E574DEE9}">
      <dgm:prSet/>
      <dgm:spPr/>
      <dgm:t>
        <a:bodyPr/>
        <a:lstStyle/>
        <a:p>
          <a:endParaRPr lang="fr-FR"/>
        </a:p>
      </dgm:t>
    </dgm:pt>
    <dgm:pt modelId="{2D453D42-62C7-46AE-AC7D-8F3A1B8D87D4}">
      <dgm:prSet phldrT="[Texte]"/>
      <dgm:spPr/>
      <dgm:t>
        <a:bodyPr/>
        <a:lstStyle/>
        <a:p>
          <a:r>
            <a:rPr lang="fr-FR" dirty="0"/>
            <a:t>Qualité des résultats</a:t>
          </a:r>
        </a:p>
      </dgm:t>
    </dgm:pt>
    <dgm:pt modelId="{60DEB7E9-4304-4006-99D7-66F6A0838ADB}" type="parTrans" cxnId="{FD1560FD-0691-4CCD-AEE7-D2BF4DC63086}">
      <dgm:prSet/>
      <dgm:spPr/>
      <dgm:t>
        <a:bodyPr/>
        <a:lstStyle/>
        <a:p>
          <a:endParaRPr lang="fr-FR"/>
        </a:p>
      </dgm:t>
    </dgm:pt>
    <dgm:pt modelId="{0A40827D-97FC-4495-A65C-E7F75351E513}" type="sibTrans" cxnId="{FD1560FD-0691-4CCD-AEE7-D2BF4DC63086}">
      <dgm:prSet/>
      <dgm:spPr/>
      <dgm:t>
        <a:bodyPr/>
        <a:lstStyle/>
        <a:p>
          <a:endParaRPr lang="fr-FR"/>
        </a:p>
      </dgm:t>
    </dgm:pt>
    <dgm:pt modelId="{60D00C69-E9E9-426F-844D-D00415E3319D}">
      <dgm:prSet phldrT="[Texte]"/>
      <dgm:spPr/>
      <dgm:t>
        <a:bodyPr/>
        <a:lstStyle/>
        <a:p>
          <a:r>
            <a:rPr lang="fr-FR" dirty="0"/>
            <a:t>Fonctionnalités supplémentaires</a:t>
          </a:r>
        </a:p>
      </dgm:t>
    </dgm:pt>
    <dgm:pt modelId="{6333FCD4-B666-4853-B8D9-3F231E1A9B41}" type="parTrans" cxnId="{AF3B43B8-FFFE-4BDB-8E95-6A8DEC26A0A1}">
      <dgm:prSet/>
      <dgm:spPr/>
      <dgm:t>
        <a:bodyPr/>
        <a:lstStyle/>
        <a:p>
          <a:endParaRPr lang="fr-FR"/>
        </a:p>
      </dgm:t>
    </dgm:pt>
    <dgm:pt modelId="{3360441B-5502-425D-9E83-7309361A9630}" type="sibTrans" cxnId="{AF3B43B8-FFFE-4BDB-8E95-6A8DEC26A0A1}">
      <dgm:prSet/>
      <dgm:spPr/>
      <dgm:t>
        <a:bodyPr/>
        <a:lstStyle/>
        <a:p>
          <a:endParaRPr lang="fr-FR"/>
        </a:p>
      </dgm:t>
    </dgm:pt>
    <dgm:pt modelId="{9C7942E3-FDE6-467F-B150-36D77E3164C2}" type="pres">
      <dgm:prSet presAssocID="{A9590206-104D-4F1A-A0BC-5BC407EED19E}" presName="linearFlow" presStyleCnt="0">
        <dgm:presLayoutVars>
          <dgm:dir/>
          <dgm:animLvl val="lvl"/>
          <dgm:resizeHandles val="exact"/>
        </dgm:presLayoutVars>
      </dgm:prSet>
      <dgm:spPr/>
    </dgm:pt>
    <dgm:pt modelId="{1C59048F-16CB-40A9-B975-663F28EA9C5A}" type="pres">
      <dgm:prSet presAssocID="{82C9512F-41E8-4E7A-8042-609A81187FFE}" presName="composite" presStyleCnt="0"/>
      <dgm:spPr/>
    </dgm:pt>
    <dgm:pt modelId="{F38AEB97-AE15-4FBB-A812-27B398D2F3E5}" type="pres">
      <dgm:prSet presAssocID="{82C9512F-41E8-4E7A-8042-609A81187FFE}" presName="parentText" presStyleLbl="alignNode1" presStyleIdx="0" presStyleCnt="3">
        <dgm:presLayoutVars>
          <dgm:chMax val="1"/>
          <dgm:bulletEnabled val="1"/>
        </dgm:presLayoutVars>
      </dgm:prSet>
      <dgm:spPr/>
    </dgm:pt>
    <dgm:pt modelId="{753AA548-DD55-4688-8EFC-AD88793C9500}" type="pres">
      <dgm:prSet presAssocID="{82C9512F-41E8-4E7A-8042-609A81187FFE}" presName="descendantText" presStyleLbl="alignAcc1" presStyleIdx="0" presStyleCnt="3" custLinFactNeighborY="-20422">
        <dgm:presLayoutVars>
          <dgm:bulletEnabled val="1"/>
        </dgm:presLayoutVars>
      </dgm:prSet>
      <dgm:spPr/>
    </dgm:pt>
    <dgm:pt modelId="{5DBCFF82-B707-42FD-B037-53D6417B882C}" type="pres">
      <dgm:prSet presAssocID="{CD91D587-29A9-478D-95D9-9477549C8D5B}" presName="sp" presStyleCnt="0"/>
      <dgm:spPr/>
    </dgm:pt>
    <dgm:pt modelId="{84D26DE3-5F1F-438C-BC31-2584974DFC69}" type="pres">
      <dgm:prSet presAssocID="{061A6766-A874-440B-A79A-6FC86D1A975B}" presName="composite" presStyleCnt="0"/>
      <dgm:spPr/>
    </dgm:pt>
    <dgm:pt modelId="{E15D1B0F-C783-4FDE-BAD7-CF4BB66F2F4B}" type="pres">
      <dgm:prSet presAssocID="{061A6766-A874-440B-A79A-6FC86D1A975B}" presName="parentText" presStyleLbl="alignNode1" presStyleIdx="1" presStyleCnt="3" custLinFactNeighborY="-12543">
        <dgm:presLayoutVars>
          <dgm:chMax val="1"/>
          <dgm:bulletEnabled val="1"/>
        </dgm:presLayoutVars>
      </dgm:prSet>
      <dgm:spPr/>
    </dgm:pt>
    <dgm:pt modelId="{09135DE5-E39D-48DE-8090-8AECD37DD682}" type="pres">
      <dgm:prSet presAssocID="{061A6766-A874-440B-A79A-6FC86D1A975B}" presName="descendantText" presStyleLbl="alignAcc1" presStyleIdx="1" presStyleCnt="3" custLinFactNeighborX="0" custLinFactNeighborY="-17407">
        <dgm:presLayoutVars>
          <dgm:bulletEnabled val="1"/>
        </dgm:presLayoutVars>
      </dgm:prSet>
      <dgm:spPr/>
    </dgm:pt>
    <dgm:pt modelId="{84D44C1F-C533-4A7A-A029-7D0A65B1FFA7}" type="pres">
      <dgm:prSet presAssocID="{50C18284-AF1D-4ED1-9A18-9D743A52BDFE}" presName="sp" presStyleCnt="0"/>
      <dgm:spPr/>
    </dgm:pt>
    <dgm:pt modelId="{6F5AF6DB-3F78-46E3-86A7-B2E388602D43}" type="pres">
      <dgm:prSet presAssocID="{9847B76D-E048-46AB-89A6-B76F7681310A}" presName="composite" presStyleCnt="0"/>
      <dgm:spPr/>
    </dgm:pt>
    <dgm:pt modelId="{7B6FF44D-56D5-491A-9663-B3DBC66B2B7F}" type="pres">
      <dgm:prSet presAssocID="{9847B76D-E048-46AB-89A6-B76F7681310A}" presName="parentText" presStyleLbl="alignNode1" presStyleIdx="2" presStyleCnt="3" custLinFactNeighborY="-19821">
        <dgm:presLayoutVars>
          <dgm:chMax val="1"/>
          <dgm:bulletEnabled val="1"/>
        </dgm:presLayoutVars>
      </dgm:prSet>
      <dgm:spPr/>
    </dgm:pt>
    <dgm:pt modelId="{55A76123-9139-42EB-8846-0A433C7DEF3D}" type="pres">
      <dgm:prSet presAssocID="{9847B76D-E048-46AB-89A6-B76F7681310A}" presName="descendantText" presStyleLbl="alignAcc1" presStyleIdx="2" presStyleCnt="3" custLinFactNeighborX="0" custLinFactNeighborY="-31530">
        <dgm:presLayoutVars>
          <dgm:bulletEnabled val="1"/>
        </dgm:presLayoutVars>
      </dgm:prSet>
      <dgm:spPr/>
    </dgm:pt>
  </dgm:ptLst>
  <dgm:cxnLst>
    <dgm:cxn modelId="{87057511-B89E-4DFC-8F8B-2465B420160F}" type="presOf" srcId="{F335C04C-1A62-4E4D-BB79-E844729159BF}" destId="{753AA548-DD55-4688-8EFC-AD88793C9500}" srcOrd="0" destOrd="0" presId="urn:microsoft.com/office/officeart/2005/8/layout/chevron2"/>
    <dgm:cxn modelId="{FE6B5F18-FAFC-46B7-A016-FB941E54FAA9}" type="presOf" srcId="{061A6766-A874-440B-A79A-6FC86D1A975B}" destId="{E15D1B0F-C783-4FDE-BAD7-CF4BB66F2F4B}" srcOrd="0" destOrd="0" presId="urn:microsoft.com/office/officeart/2005/8/layout/chevron2"/>
    <dgm:cxn modelId="{7B513C2F-D2C8-4AF8-BEF7-700C827566F8}" srcId="{A9590206-104D-4F1A-A0BC-5BC407EED19E}" destId="{82C9512F-41E8-4E7A-8042-609A81187FFE}" srcOrd="0" destOrd="0" parTransId="{D4ACCB40-7284-4B69-8B1D-064CDE05F8E7}" sibTransId="{CD91D587-29A9-478D-95D9-9477549C8D5B}"/>
    <dgm:cxn modelId="{1F108E3B-AA7C-4CCB-BE7B-D015E574DEE9}" srcId="{A9590206-104D-4F1A-A0BC-5BC407EED19E}" destId="{9847B76D-E048-46AB-89A6-B76F7681310A}" srcOrd="2" destOrd="0" parTransId="{4A3AD330-E838-42E2-9760-14A6B5AF65A7}" sibTransId="{3A1FA2B1-9E4F-47A0-B799-2582B59BD905}"/>
    <dgm:cxn modelId="{C0E4D15B-2EC6-4CDA-AA2D-2B2890BCB76F}" srcId="{82C9512F-41E8-4E7A-8042-609A81187FFE}" destId="{1139251E-43E8-44B0-82A8-2D8A8982AFB6}" srcOrd="1" destOrd="0" parTransId="{FCFBE82C-C96E-4AB8-B2B4-B3079A3FBDEB}" sibTransId="{36C2F911-AEA3-45E8-B589-45EC41458EFB}"/>
    <dgm:cxn modelId="{86582754-2428-4A49-BA50-BC8CF1FE85F8}" srcId="{A9590206-104D-4F1A-A0BC-5BC407EED19E}" destId="{061A6766-A874-440B-A79A-6FC86D1A975B}" srcOrd="1" destOrd="0" parTransId="{BFB62424-28F4-4218-B0F6-31A8EE04977E}" sibTransId="{50C18284-AF1D-4ED1-9A18-9D743A52BDFE}"/>
    <dgm:cxn modelId="{F4BD4785-B6F6-4494-B4DA-51A138E2EB69}" type="presOf" srcId="{60D00C69-E9E9-426F-844D-D00415E3319D}" destId="{55A76123-9139-42EB-8846-0A433C7DEF3D}" srcOrd="0" destOrd="1" presId="urn:microsoft.com/office/officeart/2005/8/layout/chevron2"/>
    <dgm:cxn modelId="{A8EA4899-2908-46A6-ADC4-94E4EE415E16}" type="presOf" srcId="{9847B76D-E048-46AB-89A6-B76F7681310A}" destId="{7B6FF44D-56D5-491A-9663-B3DBC66B2B7F}" srcOrd="0" destOrd="0" presId="urn:microsoft.com/office/officeart/2005/8/layout/chevron2"/>
    <dgm:cxn modelId="{F8070B9B-FCEA-49D4-8356-0F49FDFD3F29}" type="presOf" srcId="{A9590206-104D-4F1A-A0BC-5BC407EED19E}" destId="{9C7942E3-FDE6-467F-B150-36D77E3164C2}" srcOrd="0" destOrd="0" presId="urn:microsoft.com/office/officeart/2005/8/layout/chevron2"/>
    <dgm:cxn modelId="{DEDA41AB-C115-4282-BF7E-68F87E43C04F}" type="presOf" srcId="{04C7319D-9D8E-41A2-BB41-2401C678D6C1}" destId="{09135DE5-E39D-48DE-8090-8AECD37DD682}" srcOrd="0" destOrd="1" presId="urn:microsoft.com/office/officeart/2005/8/layout/chevron2"/>
    <dgm:cxn modelId="{AF3B43B8-FFFE-4BDB-8E95-6A8DEC26A0A1}" srcId="{9847B76D-E048-46AB-89A6-B76F7681310A}" destId="{60D00C69-E9E9-426F-844D-D00415E3319D}" srcOrd="1" destOrd="0" parTransId="{6333FCD4-B666-4853-B8D9-3F231E1A9B41}" sibTransId="{3360441B-5502-425D-9E83-7309361A9630}"/>
    <dgm:cxn modelId="{05D597C0-F19E-486C-9800-E797497631C0}" srcId="{061A6766-A874-440B-A79A-6FC86D1A975B}" destId="{08E015BA-CF5E-40B1-8C74-457BE56F367C}" srcOrd="0" destOrd="0" parTransId="{1A4AF1BC-7D30-4231-8FAF-DD6D3982A91C}" sibTransId="{D71B375F-AE50-4CD1-B459-97B21D306763}"/>
    <dgm:cxn modelId="{59CD54D1-DD83-4D39-BBE7-014B9038AA2F}" srcId="{82C9512F-41E8-4E7A-8042-609A81187FFE}" destId="{F335C04C-1A62-4E4D-BB79-E844729159BF}" srcOrd="0" destOrd="0" parTransId="{930E019E-DC60-4CE6-BE72-C10A617B1739}" sibTransId="{A501271D-43E0-4090-86A4-4866C5C019D9}"/>
    <dgm:cxn modelId="{A2AF95D4-F115-480E-93BA-AB4EF1FB80EC}" type="presOf" srcId="{08E015BA-CF5E-40B1-8C74-457BE56F367C}" destId="{09135DE5-E39D-48DE-8090-8AECD37DD682}" srcOrd="0" destOrd="0" presId="urn:microsoft.com/office/officeart/2005/8/layout/chevron2"/>
    <dgm:cxn modelId="{EA489AD6-39BD-4D3A-89F9-73A6B9A793C1}" srcId="{061A6766-A874-440B-A79A-6FC86D1A975B}" destId="{04C7319D-9D8E-41A2-BB41-2401C678D6C1}" srcOrd="1" destOrd="0" parTransId="{B3289044-6581-42BB-8EBF-BBA601B38647}" sibTransId="{96184927-3172-41CB-94DB-CFBDF6695063}"/>
    <dgm:cxn modelId="{4BF92FDB-BA0E-436E-B4F2-512518CCC497}" type="presOf" srcId="{1139251E-43E8-44B0-82A8-2D8A8982AFB6}" destId="{753AA548-DD55-4688-8EFC-AD88793C9500}" srcOrd="0" destOrd="1" presId="urn:microsoft.com/office/officeart/2005/8/layout/chevron2"/>
    <dgm:cxn modelId="{8AC85FF9-C479-4DA2-A0CA-D72A0200881F}" type="presOf" srcId="{82C9512F-41E8-4E7A-8042-609A81187FFE}" destId="{F38AEB97-AE15-4FBB-A812-27B398D2F3E5}" srcOrd="0" destOrd="0" presId="urn:microsoft.com/office/officeart/2005/8/layout/chevron2"/>
    <dgm:cxn modelId="{FD1560FD-0691-4CCD-AEE7-D2BF4DC63086}" srcId="{9847B76D-E048-46AB-89A6-B76F7681310A}" destId="{2D453D42-62C7-46AE-AC7D-8F3A1B8D87D4}" srcOrd="0" destOrd="0" parTransId="{60DEB7E9-4304-4006-99D7-66F6A0838ADB}" sibTransId="{0A40827D-97FC-4495-A65C-E7F75351E513}"/>
    <dgm:cxn modelId="{80FC31FF-B5A8-4A1B-A729-4D8556166F86}" type="presOf" srcId="{2D453D42-62C7-46AE-AC7D-8F3A1B8D87D4}" destId="{55A76123-9139-42EB-8846-0A433C7DEF3D}" srcOrd="0" destOrd="0" presId="urn:microsoft.com/office/officeart/2005/8/layout/chevron2"/>
    <dgm:cxn modelId="{32FF3AC0-A433-4F31-8253-C9A2D048C8D0}" type="presParOf" srcId="{9C7942E3-FDE6-467F-B150-36D77E3164C2}" destId="{1C59048F-16CB-40A9-B975-663F28EA9C5A}" srcOrd="0" destOrd="0" presId="urn:microsoft.com/office/officeart/2005/8/layout/chevron2"/>
    <dgm:cxn modelId="{A39BA4C5-4BBB-4CCB-B7E9-F5659FA66829}" type="presParOf" srcId="{1C59048F-16CB-40A9-B975-663F28EA9C5A}" destId="{F38AEB97-AE15-4FBB-A812-27B398D2F3E5}" srcOrd="0" destOrd="0" presId="urn:microsoft.com/office/officeart/2005/8/layout/chevron2"/>
    <dgm:cxn modelId="{028B8E25-C1EC-4EE5-A4AF-417D20A47D7F}" type="presParOf" srcId="{1C59048F-16CB-40A9-B975-663F28EA9C5A}" destId="{753AA548-DD55-4688-8EFC-AD88793C9500}" srcOrd="1" destOrd="0" presId="urn:microsoft.com/office/officeart/2005/8/layout/chevron2"/>
    <dgm:cxn modelId="{4822D515-16ED-48E3-BDEF-3FAA8BA0B225}" type="presParOf" srcId="{9C7942E3-FDE6-467F-B150-36D77E3164C2}" destId="{5DBCFF82-B707-42FD-B037-53D6417B882C}" srcOrd="1" destOrd="0" presId="urn:microsoft.com/office/officeart/2005/8/layout/chevron2"/>
    <dgm:cxn modelId="{03C01ACB-8B93-4FA0-84DC-F2C545AF18CA}" type="presParOf" srcId="{9C7942E3-FDE6-467F-B150-36D77E3164C2}" destId="{84D26DE3-5F1F-438C-BC31-2584974DFC69}" srcOrd="2" destOrd="0" presId="urn:microsoft.com/office/officeart/2005/8/layout/chevron2"/>
    <dgm:cxn modelId="{D98A0042-56D7-4647-B84D-50AA9FDD9832}" type="presParOf" srcId="{84D26DE3-5F1F-438C-BC31-2584974DFC69}" destId="{E15D1B0F-C783-4FDE-BAD7-CF4BB66F2F4B}" srcOrd="0" destOrd="0" presId="urn:microsoft.com/office/officeart/2005/8/layout/chevron2"/>
    <dgm:cxn modelId="{61A661CE-77C9-4321-AB53-FA4F8FB27A04}" type="presParOf" srcId="{84D26DE3-5F1F-438C-BC31-2584974DFC69}" destId="{09135DE5-E39D-48DE-8090-8AECD37DD682}" srcOrd="1" destOrd="0" presId="urn:microsoft.com/office/officeart/2005/8/layout/chevron2"/>
    <dgm:cxn modelId="{2E372AD0-3DD7-4BF5-AD74-FAEB88A0B78E}" type="presParOf" srcId="{9C7942E3-FDE6-467F-B150-36D77E3164C2}" destId="{84D44C1F-C533-4A7A-A029-7D0A65B1FFA7}" srcOrd="3" destOrd="0" presId="urn:microsoft.com/office/officeart/2005/8/layout/chevron2"/>
    <dgm:cxn modelId="{17EF9DE6-F9F2-4607-BA70-6A6C1F6B99DB}" type="presParOf" srcId="{9C7942E3-FDE6-467F-B150-36D77E3164C2}" destId="{6F5AF6DB-3F78-46E3-86A7-B2E388602D43}" srcOrd="4" destOrd="0" presId="urn:microsoft.com/office/officeart/2005/8/layout/chevron2"/>
    <dgm:cxn modelId="{39528251-3F33-4A30-9AF6-BA8D90235049}" type="presParOf" srcId="{6F5AF6DB-3F78-46E3-86A7-B2E388602D43}" destId="{7B6FF44D-56D5-491A-9663-B3DBC66B2B7F}" srcOrd="0" destOrd="0" presId="urn:microsoft.com/office/officeart/2005/8/layout/chevron2"/>
    <dgm:cxn modelId="{1856C203-DA1F-4D70-986B-D87300F1ACC1}" type="presParOf" srcId="{6F5AF6DB-3F78-46E3-86A7-B2E388602D43}" destId="{55A76123-9139-42EB-8846-0A433C7DEF3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22A02-5370-4FB3-8E14-E1E60C4B30A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954DE066-D69F-4746-9994-C1EFCB58AC4B}">
      <dgm:prSet phldrT="[Texte]"/>
      <dgm:spPr/>
      <dgm:t>
        <a:bodyPr/>
        <a:lstStyle/>
        <a:p>
          <a:r>
            <a:rPr lang="fr-FR" dirty="0"/>
            <a:t>Import des données</a:t>
          </a:r>
        </a:p>
      </dgm:t>
    </dgm:pt>
    <dgm:pt modelId="{85C20B0F-4138-4D30-AB41-1AE28F7117ED}" type="parTrans" cxnId="{B4150792-1C48-4621-A5A7-2E9A3B639C41}">
      <dgm:prSet/>
      <dgm:spPr/>
      <dgm:t>
        <a:bodyPr/>
        <a:lstStyle/>
        <a:p>
          <a:endParaRPr lang="fr-FR"/>
        </a:p>
      </dgm:t>
    </dgm:pt>
    <dgm:pt modelId="{3C10152D-85F4-40D8-A893-00B3DB028D5A}" type="sibTrans" cxnId="{B4150792-1C48-4621-A5A7-2E9A3B639C41}">
      <dgm:prSet/>
      <dgm:spPr/>
      <dgm:t>
        <a:bodyPr/>
        <a:lstStyle/>
        <a:p>
          <a:endParaRPr lang="fr-FR"/>
        </a:p>
      </dgm:t>
    </dgm:pt>
    <dgm:pt modelId="{764FD1D9-5ADD-42CC-8511-915984DAF327}">
      <dgm:prSet phldrT="[Texte]"/>
      <dgm:spPr/>
      <dgm:t>
        <a:bodyPr/>
        <a:lstStyle/>
        <a:p>
          <a:r>
            <a:rPr lang="fr-FR" dirty="0"/>
            <a:t>Import du fichier .csv</a:t>
          </a:r>
        </a:p>
      </dgm:t>
    </dgm:pt>
    <dgm:pt modelId="{B83FE414-BEFA-4D80-8859-4D347475F0E4}" type="parTrans" cxnId="{8AD91912-54FA-4F63-8FA4-2FFB7B8D3A5B}">
      <dgm:prSet/>
      <dgm:spPr/>
      <dgm:t>
        <a:bodyPr/>
        <a:lstStyle/>
        <a:p>
          <a:endParaRPr lang="fr-FR"/>
        </a:p>
      </dgm:t>
    </dgm:pt>
    <dgm:pt modelId="{2E3688ED-A55C-4884-B987-C26D95A80AA7}" type="sibTrans" cxnId="{8AD91912-54FA-4F63-8FA4-2FFB7B8D3A5B}">
      <dgm:prSet/>
      <dgm:spPr/>
      <dgm:t>
        <a:bodyPr/>
        <a:lstStyle/>
        <a:p>
          <a:endParaRPr lang="fr-FR"/>
        </a:p>
      </dgm:t>
    </dgm:pt>
    <dgm:pt modelId="{FA878091-1D24-4FAE-B859-45371A06DDAF}">
      <dgm:prSet phldrT="[Texte]"/>
      <dgm:spPr/>
      <dgm:t>
        <a:bodyPr/>
        <a:lstStyle/>
        <a:p>
          <a:r>
            <a:rPr lang="fr-FR" dirty="0"/>
            <a:t>Vérifications de l’import (séparateur)</a:t>
          </a:r>
        </a:p>
      </dgm:t>
    </dgm:pt>
    <dgm:pt modelId="{C9C5E5FD-3347-4161-9F7B-708742C3D9B7}" type="parTrans" cxnId="{1922FC4E-AF6D-4D3E-8EBE-BB3A15319954}">
      <dgm:prSet/>
      <dgm:spPr/>
      <dgm:t>
        <a:bodyPr/>
        <a:lstStyle/>
        <a:p>
          <a:endParaRPr lang="fr-FR"/>
        </a:p>
      </dgm:t>
    </dgm:pt>
    <dgm:pt modelId="{C3F1A9EA-97C0-45BA-8CA9-F09B2473B03B}" type="sibTrans" cxnId="{1922FC4E-AF6D-4D3E-8EBE-BB3A15319954}">
      <dgm:prSet/>
      <dgm:spPr/>
      <dgm:t>
        <a:bodyPr/>
        <a:lstStyle/>
        <a:p>
          <a:endParaRPr lang="fr-FR"/>
        </a:p>
      </dgm:t>
    </dgm:pt>
    <dgm:pt modelId="{289B92FD-0A93-4935-BF73-D1DA4C4F89B0}">
      <dgm:prSet phldrT="[Texte]"/>
      <dgm:spPr/>
      <dgm:t>
        <a:bodyPr/>
        <a:lstStyle/>
        <a:p>
          <a:r>
            <a:rPr lang="fr-FR" dirty="0"/>
            <a:t>Prédiction binaire</a:t>
          </a:r>
        </a:p>
      </dgm:t>
    </dgm:pt>
    <dgm:pt modelId="{89CA9811-0385-4708-B2E7-3A46B92A9810}" type="parTrans" cxnId="{C1ADEFB6-D63C-426F-A73B-E91099878900}">
      <dgm:prSet/>
      <dgm:spPr/>
      <dgm:t>
        <a:bodyPr/>
        <a:lstStyle/>
        <a:p>
          <a:endParaRPr lang="fr-FR"/>
        </a:p>
      </dgm:t>
    </dgm:pt>
    <dgm:pt modelId="{D6F2A2B2-ACC7-4672-AF30-3547C991B7D9}" type="sibTrans" cxnId="{C1ADEFB6-D63C-426F-A73B-E91099878900}">
      <dgm:prSet/>
      <dgm:spPr/>
      <dgm:t>
        <a:bodyPr/>
        <a:lstStyle/>
        <a:p>
          <a:endParaRPr lang="fr-FR"/>
        </a:p>
      </dgm:t>
    </dgm:pt>
    <dgm:pt modelId="{D7359593-6913-483A-AF25-C914964FE792}">
      <dgm:prSet phldrT="[Texte]"/>
      <dgm:spPr/>
      <dgm:t>
        <a:bodyPr/>
        <a:lstStyle/>
        <a:p>
          <a:r>
            <a:rPr lang="fr-FR" dirty="0"/>
            <a:t>Interprétation humaine (facultatif)</a:t>
          </a:r>
        </a:p>
      </dgm:t>
    </dgm:pt>
    <dgm:pt modelId="{CA42DF65-73C9-40D2-8229-F3A26D6C32F2}" type="parTrans" cxnId="{479C4863-6B8C-48C2-A1B9-C65B5C8BD533}">
      <dgm:prSet/>
      <dgm:spPr/>
      <dgm:t>
        <a:bodyPr/>
        <a:lstStyle/>
        <a:p>
          <a:endParaRPr lang="fr-FR"/>
        </a:p>
      </dgm:t>
    </dgm:pt>
    <dgm:pt modelId="{85B9298E-F02B-4C80-B9A7-0A8929849943}" type="sibTrans" cxnId="{479C4863-6B8C-48C2-A1B9-C65B5C8BD533}">
      <dgm:prSet/>
      <dgm:spPr/>
      <dgm:t>
        <a:bodyPr/>
        <a:lstStyle/>
        <a:p>
          <a:endParaRPr lang="fr-FR"/>
        </a:p>
      </dgm:t>
    </dgm:pt>
    <dgm:pt modelId="{869C33DF-336F-49E4-82E5-D6D951601A16}">
      <dgm:prSet phldrT="[Texte]"/>
      <dgm:spPr/>
      <dgm:t>
        <a:bodyPr/>
        <a:lstStyle/>
        <a:p>
          <a:r>
            <a:rPr lang="fr-FR" dirty="0"/>
            <a:t>Application du modèle régression logistique</a:t>
          </a:r>
        </a:p>
      </dgm:t>
    </dgm:pt>
    <dgm:pt modelId="{196804CB-0749-4A1A-90A1-CE2EE1307860}" type="parTrans" cxnId="{5EEB2D0A-B288-4AE6-B222-61FD4C968FCC}">
      <dgm:prSet/>
      <dgm:spPr/>
      <dgm:t>
        <a:bodyPr/>
        <a:lstStyle/>
        <a:p>
          <a:endParaRPr lang="fr-FR"/>
        </a:p>
      </dgm:t>
    </dgm:pt>
    <dgm:pt modelId="{AC5E0355-4C62-43B0-9C98-A6408EBA6438}" type="sibTrans" cxnId="{5EEB2D0A-B288-4AE6-B222-61FD4C968FCC}">
      <dgm:prSet/>
      <dgm:spPr/>
      <dgm:t>
        <a:bodyPr/>
        <a:lstStyle/>
        <a:p>
          <a:endParaRPr lang="fr-FR"/>
        </a:p>
      </dgm:t>
    </dgm:pt>
    <dgm:pt modelId="{1A2E3C0F-CC73-4EC8-9D24-C9C55E987DFC}">
      <dgm:prSet phldrT="[Texte]"/>
      <dgm:spPr/>
      <dgm:t>
        <a:bodyPr/>
        <a:lstStyle/>
        <a:p>
          <a:r>
            <a:rPr lang="fr-FR" dirty="0"/>
            <a:t>Livraison des résultats</a:t>
          </a:r>
        </a:p>
      </dgm:t>
    </dgm:pt>
    <dgm:pt modelId="{20A983F3-5B3B-4798-B1A7-AC198009F041}" type="parTrans" cxnId="{5C5C9537-98D1-4A4B-B869-7DD2F3E39424}">
      <dgm:prSet/>
      <dgm:spPr/>
      <dgm:t>
        <a:bodyPr/>
        <a:lstStyle/>
        <a:p>
          <a:endParaRPr lang="fr-FR"/>
        </a:p>
      </dgm:t>
    </dgm:pt>
    <dgm:pt modelId="{9B490B81-A50C-4865-9032-D8D1225F3AD0}" type="sibTrans" cxnId="{5C5C9537-98D1-4A4B-B869-7DD2F3E39424}">
      <dgm:prSet/>
      <dgm:spPr/>
      <dgm:t>
        <a:bodyPr/>
        <a:lstStyle/>
        <a:p>
          <a:endParaRPr lang="fr-FR"/>
        </a:p>
      </dgm:t>
    </dgm:pt>
    <dgm:pt modelId="{A3193A6E-0B30-4C0A-8B3E-181CAA46DCE5}">
      <dgm:prSet phldrT="[Texte]"/>
      <dgm:spPr/>
      <dgm:t>
        <a:bodyPr/>
        <a:lstStyle/>
        <a:p>
          <a:r>
            <a:rPr lang="fr-FR" dirty="0"/>
            <a:t>Sous forme de tableau plus ou moins complexes</a:t>
          </a:r>
        </a:p>
      </dgm:t>
    </dgm:pt>
    <dgm:pt modelId="{FD501CB3-4104-4BF6-9099-4C33EE2B7529}" type="parTrans" cxnId="{B06889BD-DD56-4A85-96DD-E5798A0A82D0}">
      <dgm:prSet/>
      <dgm:spPr/>
      <dgm:t>
        <a:bodyPr/>
        <a:lstStyle/>
        <a:p>
          <a:endParaRPr lang="fr-FR"/>
        </a:p>
      </dgm:t>
    </dgm:pt>
    <dgm:pt modelId="{246AA854-C1CF-4B32-A8CA-9E1D108FFF0C}" type="sibTrans" cxnId="{B06889BD-DD56-4A85-96DD-E5798A0A82D0}">
      <dgm:prSet/>
      <dgm:spPr/>
      <dgm:t>
        <a:bodyPr/>
        <a:lstStyle/>
        <a:p>
          <a:endParaRPr lang="fr-FR"/>
        </a:p>
      </dgm:t>
    </dgm:pt>
    <dgm:pt modelId="{14DFF88B-51E6-4F99-BD89-5DBAC1CE9F1E}">
      <dgm:prSet phldrT="[Texte]"/>
      <dgm:spPr/>
      <dgm:t>
        <a:bodyPr/>
        <a:lstStyle/>
        <a:p>
          <a:r>
            <a:rPr lang="fr-FR" dirty="0"/>
            <a:t>Sous forme graphique</a:t>
          </a:r>
        </a:p>
      </dgm:t>
    </dgm:pt>
    <dgm:pt modelId="{C1DBB94E-D36E-4774-A0C5-2E83FEE4B665}" type="parTrans" cxnId="{A885934D-CDAD-460E-A4C5-BB9B5C3DB6FB}">
      <dgm:prSet/>
      <dgm:spPr/>
      <dgm:t>
        <a:bodyPr/>
        <a:lstStyle/>
        <a:p>
          <a:endParaRPr lang="fr-FR"/>
        </a:p>
      </dgm:t>
    </dgm:pt>
    <dgm:pt modelId="{B35653BD-63EE-4C9D-B8E4-4EDF05FBB1B3}" type="sibTrans" cxnId="{A885934D-CDAD-460E-A4C5-BB9B5C3DB6FB}">
      <dgm:prSet/>
      <dgm:spPr/>
      <dgm:t>
        <a:bodyPr/>
        <a:lstStyle/>
        <a:p>
          <a:endParaRPr lang="fr-FR"/>
        </a:p>
      </dgm:t>
    </dgm:pt>
    <dgm:pt modelId="{93EBBE4D-8B16-41E3-B011-D406C0E90859}" type="pres">
      <dgm:prSet presAssocID="{F3922A02-5370-4FB3-8E14-E1E60C4B30AC}" presName="linearFlow" presStyleCnt="0">
        <dgm:presLayoutVars>
          <dgm:dir/>
          <dgm:animLvl val="lvl"/>
          <dgm:resizeHandles val="exact"/>
        </dgm:presLayoutVars>
      </dgm:prSet>
      <dgm:spPr/>
    </dgm:pt>
    <dgm:pt modelId="{A8978F61-DF99-4A56-B0E7-DBC47B8B8F9C}" type="pres">
      <dgm:prSet presAssocID="{954DE066-D69F-4746-9994-C1EFCB58AC4B}" presName="composite" presStyleCnt="0"/>
      <dgm:spPr/>
    </dgm:pt>
    <dgm:pt modelId="{EBA9E328-11D7-4B34-9418-CD9B02C2872E}" type="pres">
      <dgm:prSet presAssocID="{954DE066-D69F-4746-9994-C1EFCB58AC4B}" presName="parentText" presStyleLbl="alignNode1" presStyleIdx="0" presStyleCnt="3">
        <dgm:presLayoutVars>
          <dgm:chMax val="1"/>
          <dgm:bulletEnabled val="1"/>
        </dgm:presLayoutVars>
      </dgm:prSet>
      <dgm:spPr/>
    </dgm:pt>
    <dgm:pt modelId="{564CDD23-F3EA-493B-8C94-CB1F41F41D87}" type="pres">
      <dgm:prSet presAssocID="{954DE066-D69F-4746-9994-C1EFCB58AC4B}" presName="descendantText" presStyleLbl="alignAcc1" presStyleIdx="0" presStyleCnt="3">
        <dgm:presLayoutVars>
          <dgm:bulletEnabled val="1"/>
        </dgm:presLayoutVars>
      </dgm:prSet>
      <dgm:spPr/>
    </dgm:pt>
    <dgm:pt modelId="{1315EB54-82AC-41FD-9708-F326F8A011AB}" type="pres">
      <dgm:prSet presAssocID="{3C10152D-85F4-40D8-A893-00B3DB028D5A}" presName="sp" presStyleCnt="0"/>
      <dgm:spPr/>
    </dgm:pt>
    <dgm:pt modelId="{02011AB5-80F5-4226-86DF-3710EABFDDA3}" type="pres">
      <dgm:prSet presAssocID="{289B92FD-0A93-4935-BF73-D1DA4C4F89B0}" presName="composite" presStyleCnt="0"/>
      <dgm:spPr/>
    </dgm:pt>
    <dgm:pt modelId="{A31B9718-C30C-4FE9-8B78-AF9B45D3C4A9}" type="pres">
      <dgm:prSet presAssocID="{289B92FD-0A93-4935-BF73-D1DA4C4F89B0}" presName="parentText" presStyleLbl="alignNode1" presStyleIdx="1" presStyleCnt="3">
        <dgm:presLayoutVars>
          <dgm:chMax val="1"/>
          <dgm:bulletEnabled val="1"/>
        </dgm:presLayoutVars>
      </dgm:prSet>
      <dgm:spPr/>
    </dgm:pt>
    <dgm:pt modelId="{6894AB30-71AB-42CF-ADBA-06F5A9F106AF}" type="pres">
      <dgm:prSet presAssocID="{289B92FD-0A93-4935-BF73-D1DA4C4F89B0}" presName="descendantText" presStyleLbl="alignAcc1" presStyleIdx="1" presStyleCnt="3">
        <dgm:presLayoutVars>
          <dgm:bulletEnabled val="1"/>
        </dgm:presLayoutVars>
      </dgm:prSet>
      <dgm:spPr/>
    </dgm:pt>
    <dgm:pt modelId="{04173F8E-57F2-40F8-B11C-FFEAA5C9D97E}" type="pres">
      <dgm:prSet presAssocID="{D6F2A2B2-ACC7-4672-AF30-3547C991B7D9}" presName="sp" presStyleCnt="0"/>
      <dgm:spPr/>
    </dgm:pt>
    <dgm:pt modelId="{40AA412F-0474-4B67-BB40-43D727DBD868}" type="pres">
      <dgm:prSet presAssocID="{1A2E3C0F-CC73-4EC8-9D24-C9C55E987DFC}" presName="composite" presStyleCnt="0"/>
      <dgm:spPr/>
    </dgm:pt>
    <dgm:pt modelId="{CD672C7A-27F2-4564-BE83-E39E0A3866D4}" type="pres">
      <dgm:prSet presAssocID="{1A2E3C0F-CC73-4EC8-9D24-C9C55E987DFC}" presName="parentText" presStyleLbl="alignNode1" presStyleIdx="2" presStyleCnt="3">
        <dgm:presLayoutVars>
          <dgm:chMax val="1"/>
          <dgm:bulletEnabled val="1"/>
        </dgm:presLayoutVars>
      </dgm:prSet>
      <dgm:spPr/>
    </dgm:pt>
    <dgm:pt modelId="{A3F2DF60-47AC-40D2-A833-3E092186B835}" type="pres">
      <dgm:prSet presAssocID="{1A2E3C0F-CC73-4EC8-9D24-C9C55E987DFC}" presName="descendantText" presStyleLbl="alignAcc1" presStyleIdx="2" presStyleCnt="3">
        <dgm:presLayoutVars>
          <dgm:bulletEnabled val="1"/>
        </dgm:presLayoutVars>
      </dgm:prSet>
      <dgm:spPr/>
    </dgm:pt>
  </dgm:ptLst>
  <dgm:cxnLst>
    <dgm:cxn modelId="{5EEB2D0A-B288-4AE6-B222-61FD4C968FCC}" srcId="{289B92FD-0A93-4935-BF73-D1DA4C4F89B0}" destId="{869C33DF-336F-49E4-82E5-D6D951601A16}" srcOrd="1" destOrd="0" parTransId="{196804CB-0749-4A1A-90A1-CE2EE1307860}" sibTransId="{AC5E0355-4C62-43B0-9C98-A6408EBA6438}"/>
    <dgm:cxn modelId="{8AD91912-54FA-4F63-8FA4-2FFB7B8D3A5B}" srcId="{954DE066-D69F-4746-9994-C1EFCB58AC4B}" destId="{764FD1D9-5ADD-42CC-8511-915984DAF327}" srcOrd="0" destOrd="0" parTransId="{B83FE414-BEFA-4D80-8859-4D347475F0E4}" sibTransId="{2E3688ED-A55C-4884-B987-C26D95A80AA7}"/>
    <dgm:cxn modelId="{1A7BCC16-C248-4366-A652-A092CC64D503}" type="presOf" srcId="{869C33DF-336F-49E4-82E5-D6D951601A16}" destId="{6894AB30-71AB-42CF-ADBA-06F5A9F106AF}" srcOrd="0" destOrd="1" presId="urn:microsoft.com/office/officeart/2005/8/layout/chevron2"/>
    <dgm:cxn modelId="{DA8F5636-C400-4CA9-9A49-F0FC2EFE942D}" type="presOf" srcId="{A3193A6E-0B30-4C0A-8B3E-181CAA46DCE5}" destId="{A3F2DF60-47AC-40D2-A833-3E092186B835}" srcOrd="0" destOrd="0" presId="urn:microsoft.com/office/officeart/2005/8/layout/chevron2"/>
    <dgm:cxn modelId="{5C5C9537-98D1-4A4B-B869-7DD2F3E39424}" srcId="{F3922A02-5370-4FB3-8E14-E1E60C4B30AC}" destId="{1A2E3C0F-CC73-4EC8-9D24-C9C55E987DFC}" srcOrd="2" destOrd="0" parTransId="{20A983F3-5B3B-4798-B1A7-AC198009F041}" sibTransId="{9B490B81-A50C-4865-9032-D8D1225F3AD0}"/>
    <dgm:cxn modelId="{76A9BB3F-04B3-467A-9FE3-CCAF956BD4BB}" type="presOf" srcId="{14DFF88B-51E6-4F99-BD89-5DBAC1CE9F1E}" destId="{A3F2DF60-47AC-40D2-A833-3E092186B835}" srcOrd="0" destOrd="1" presId="urn:microsoft.com/office/officeart/2005/8/layout/chevron2"/>
    <dgm:cxn modelId="{479C4863-6B8C-48C2-A1B9-C65B5C8BD533}" srcId="{289B92FD-0A93-4935-BF73-D1DA4C4F89B0}" destId="{D7359593-6913-483A-AF25-C914964FE792}" srcOrd="0" destOrd="0" parTransId="{CA42DF65-73C9-40D2-8229-F3A26D6C32F2}" sibTransId="{85B9298E-F02B-4C80-B9A7-0A8929849943}"/>
    <dgm:cxn modelId="{A885934D-CDAD-460E-A4C5-BB9B5C3DB6FB}" srcId="{1A2E3C0F-CC73-4EC8-9D24-C9C55E987DFC}" destId="{14DFF88B-51E6-4F99-BD89-5DBAC1CE9F1E}" srcOrd="1" destOrd="0" parTransId="{C1DBB94E-D36E-4774-A0C5-2E83FEE4B665}" sibTransId="{B35653BD-63EE-4C9D-B8E4-4EDF05FBB1B3}"/>
    <dgm:cxn modelId="{1922FC4E-AF6D-4D3E-8EBE-BB3A15319954}" srcId="{954DE066-D69F-4746-9994-C1EFCB58AC4B}" destId="{FA878091-1D24-4FAE-B859-45371A06DDAF}" srcOrd="1" destOrd="0" parTransId="{C9C5E5FD-3347-4161-9F7B-708742C3D9B7}" sibTransId="{C3F1A9EA-97C0-45BA-8CA9-F09B2473B03B}"/>
    <dgm:cxn modelId="{B4150792-1C48-4621-A5A7-2E9A3B639C41}" srcId="{F3922A02-5370-4FB3-8E14-E1E60C4B30AC}" destId="{954DE066-D69F-4746-9994-C1EFCB58AC4B}" srcOrd="0" destOrd="0" parTransId="{85C20B0F-4138-4D30-AB41-1AE28F7117ED}" sibTransId="{3C10152D-85F4-40D8-A893-00B3DB028D5A}"/>
    <dgm:cxn modelId="{04F06CAF-B215-44C7-B8B2-FC1D7C0583B1}" type="presOf" srcId="{F3922A02-5370-4FB3-8E14-E1E60C4B30AC}" destId="{93EBBE4D-8B16-41E3-B011-D406C0E90859}" srcOrd="0" destOrd="0" presId="urn:microsoft.com/office/officeart/2005/8/layout/chevron2"/>
    <dgm:cxn modelId="{34D7DFAF-753E-4938-8330-F3A54B418BAC}" type="presOf" srcId="{D7359593-6913-483A-AF25-C914964FE792}" destId="{6894AB30-71AB-42CF-ADBA-06F5A9F106AF}" srcOrd="0" destOrd="0" presId="urn:microsoft.com/office/officeart/2005/8/layout/chevron2"/>
    <dgm:cxn modelId="{A0DD65B1-EFB7-49F6-B43D-776691314690}" type="presOf" srcId="{FA878091-1D24-4FAE-B859-45371A06DDAF}" destId="{564CDD23-F3EA-493B-8C94-CB1F41F41D87}" srcOrd="0" destOrd="1" presId="urn:microsoft.com/office/officeart/2005/8/layout/chevron2"/>
    <dgm:cxn modelId="{C1ADEFB6-D63C-426F-A73B-E91099878900}" srcId="{F3922A02-5370-4FB3-8E14-E1E60C4B30AC}" destId="{289B92FD-0A93-4935-BF73-D1DA4C4F89B0}" srcOrd="1" destOrd="0" parTransId="{89CA9811-0385-4708-B2E7-3A46B92A9810}" sibTransId="{D6F2A2B2-ACC7-4672-AF30-3547C991B7D9}"/>
    <dgm:cxn modelId="{B06889BD-DD56-4A85-96DD-E5798A0A82D0}" srcId="{1A2E3C0F-CC73-4EC8-9D24-C9C55E987DFC}" destId="{A3193A6E-0B30-4C0A-8B3E-181CAA46DCE5}" srcOrd="0" destOrd="0" parTransId="{FD501CB3-4104-4BF6-9099-4C33EE2B7529}" sibTransId="{246AA854-C1CF-4B32-A8CA-9E1D108FFF0C}"/>
    <dgm:cxn modelId="{809885C3-2DE5-4537-88B9-1D3BE131D2B4}" type="presOf" srcId="{954DE066-D69F-4746-9994-C1EFCB58AC4B}" destId="{EBA9E328-11D7-4B34-9418-CD9B02C2872E}" srcOrd="0" destOrd="0" presId="urn:microsoft.com/office/officeart/2005/8/layout/chevron2"/>
    <dgm:cxn modelId="{B7AA23CA-25E7-44E0-A619-7B7147FED8F4}" type="presOf" srcId="{289B92FD-0A93-4935-BF73-D1DA4C4F89B0}" destId="{A31B9718-C30C-4FE9-8B78-AF9B45D3C4A9}" srcOrd="0" destOrd="0" presId="urn:microsoft.com/office/officeart/2005/8/layout/chevron2"/>
    <dgm:cxn modelId="{8B9F12D9-F50D-42B6-BB25-BA4801E4D91B}" type="presOf" srcId="{1A2E3C0F-CC73-4EC8-9D24-C9C55E987DFC}" destId="{CD672C7A-27F2-4564-BE83-E39E0A3866D4}" srcOrd="0" destOrd="0" presId="urn:microsoft.com/office/officeart/2005/8/layout/chevron2"/>
    <dgm:cxn modelId="{69C859E4-48D9-478E-AC8D-0F127BFD452E}" type="presOf" srcId="{764FD1D9-5ADD-42CC-8511-915984DAF327}" destId="{564CDD23-F3EA-493B-8C94-CB1F41F41D87}" srcOrd="0" destOrd="0" presId="urn:microsoft.com/office/officeart/2005/8/layout/chevron2"/>
    <dgm:cxn modelId="{104DCC82-D882-405F-BA3E-B47DB5D3C04C}" type="presParOf" srcId="{93EBBE4D-8B16-41E3-B011-D406C0E90859}" destId="{A8978F61-DF99-4A56-B0E7-DBC47B8B8F9C}" srcOrd="0" destOrd="0" presId="urn:microsoft.com/office/officeart/2005/8/layout/chevron2"/>
    <dgm:cxn modelId="{B77856E1-5E96-4B4B-8DAA-15E4DCDC1DFA}" type="presParOf" srcId="{A8978F61-DF99-4A56-B0E7-DBC47B8B8F9C}" destId="{EBA9E328-11D7-4B34-9418-CD9B02C2872E}" srcOrd="0" destOrd="0" presId="urn:microsoft.com/office/officeart/2005/8/layout/chevron2"/>
    <dgm:cxn modelId="{014542B1-CE70-4E56-AF68-E951B1422F8C}" type="presParOf" srcId="{A8978F61-DF99-4A56-B0E7-DBC47B8B8F9C}" destId="{564CDD23-F3EA-493B-8C94-CB1F41F41D87}" srcOrd="1" destOrd="0" presId="urn:microsoft.com/office/officeart/2005/8/layout/chevron2"/>
    <dgm:cxn modelId="{4B469E08-1953-4816-99E3-A1971D291EAD}" type="presParOf" srcId="{93EBBE4D-8B16-41E3-B011-D406C0E90859}" destId="{1315EB54-82AC-41FD-9708-F326F8A011AB}" srcOrd="1" destOrd="0" presId="urn:microsoft.com/office/officeart/2005/8/layout/chevron2"/>
    <dgm:cxn modelId="{4932F23A-969D-4210-A5B6-3B1AF626C28B}" type="presParOf" srcId="{93EBBE4D-8B16-41E3-B011-D406C0E90859}" destId="{02011AB5-80F5-4226-86DF-3710EABFDDA3}" srcOrd="2" destOrd="0" presId="urn:microsoft.com/office/officeart/2005/8/layout/chevron2"/>
    <dgm:cxn modelId="{FA696415-A64A-45CD-8C5C-1E67708AD81A}" type="presParOf" srcId="{02011AB5-80F5-4226-86DF-3710EABFDDA3}" destId="{A31B9718-C30C-4FE9-8B78-AF9B45D3C4A9}" srcOrd="0" destOrd="0" presId="urn:microsoft.com/office/officeart/2005/8/layout/chevron2"/>
    <dgm:cxn modelId="{A76BCBE3-4480-4C4F-8436-577E856C9D51}" type="presParOf" srcId="{02011AB5-80F5-4226-86DF-3710EABFDDA3}" destId="{6894AB30-71AB-42CF-ADBA-06F5A9F106AF}" srcOrd="1" destOrd="0" presId="urn:microsoft.com/office/officeart/2005/8/layout/chevron2"/>
    <dgm:cxn modelId="{542E1A12-D09C-4734-9022-F42007EE8209}" type="presParOf" srcId="{93EBBE4D-8B16-41E3-B011-D406C0E90859}" destId="{04173F8E-57F2-40F8-B11C-FFEAA5C9D97E}" srcOrd="3" destOrd="0" presId="urn:microsoft.com/office/officeart/2005/8/layout/chevron2"/>
    <dgm:cxn modelId="{A7CC3F50-946C-4FBD-B6DC-6CA9650A13DD}" type="presParOf" srcId="{93EBBE4D-8B16-41E3-B011-D406C0E90859}" destId="{40AA412F-0474-4B67-BB40-43D727DBD868}" srcOrd="4" destOrd="0" presId="urn:microsoft.com/office/officeart/2005/8/layout/chevron2"/>
    <dgm:cxn modelId="{F2BECC0E-C412-4320-A417-33749D363394}" type="presParOf" srcId="{40AA412F-0474-4B67-BB40-43D727DBD868}" destId="{CD672C7A-27F2-4564-BE83-E39E0A3866D4}" srcOrd="0" destOrd="0" presId="urn:microsoft.com/office/officeart/2005/8/layout/chevron2"/>
    <dgm:cxn modelId="{6262CED8-1004-4DE8-8F87-878DBCF370E3}" type="presParOf" srcId="{40AA412F-0474-4B67-BB40-43D727DBD868}" destId="{A3F2DF60-47AC-40D2-A833-3E092186B83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EB97-AE15-4FBB-A812-27B398D2F3E5}">
      <dsp:nvSpPr>
        <dsp:cNvPr id="0" name=""/>
        <dsp:cNvSpPr/>
      </dsp:nvSpPr>
      <dsp:spPr>
        <a:xfrm rot="5400000">
          <a:off x="-289718" y="292805"/>
          <a:ext cx="1931458" cy="1352020"/>
        </a:xfrm>
        <a:prstGeom prst="chevron">
          <a:avLst/>
        </a:prstGeom>
        <a:solidFill>
          <a:schemeClr val="tx1">
            <a:lumMod val="65000"/>
            <a:lumOff val="35000"/>
          </a:schemeClr>
        </a:solidFill>
        <a:ln w="12700" cap="flat" cmpd="sng" algn="ctr">
          <a:solidFill>
            <a:srgbClr val="2B392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Acquisition</a:t>
          </a:r>
        </a:p>
      </dsp:txBody>
      <dsp:txXfrm rot="-5400000">
        <a:off x="1" y="679096"/>
        <a:ext cx="1352020" cy="579438"/>
      </dsp:txXfrm>
    </dsp:sp>
    <dsp:sp modelId="{753AA548-DD55-4688-8EFC-AD88793C9500}">
      <dsp:nvSpPr>
        <dsp:cNvPr id="0" name=""/>
        <dsp:cNvSpPr/>
      </dsp:nvSpPr>
      <dsp:spPr>
        <a:xfrm rot="5400000">
          <a:off x="3769386" y="-2414279"/>
          <a:ext cx="1255447" cy="6090179"/>
        </a:xfrm>
        <a:prstGeom prst="round2SameRect">
          <a:avLst/>
        </a:prstGeom>
        <a:solidFill>
          <a:schemeClr val="lt1">
            <a:alpha val="90000"/>
            <a:hueOff val="0"/>
            <a:satOff val="0"/>
            <a:lumOff val="0"/>
            <a:alphaOff val="0"/>
          </a:schemeClr>
        </a:solidFill>
        <a:ln w="127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a:t>Récupération</a:t>
          </a:r>
        </a:p>
        <a:p>
          <a:pPr marL="285750" lvl="1" indent="-285750" algn="l" defTabSz="1555750">
            <a:lnSpc>
              <a:spcPct val="90000"/>
            </a:lnSpc>
            <a:spcBef>
              <a:spcPct val="0"/>
            </a:spcBef>
            <a:spcAft>
              <a:spcPct val="15000"/>
            </a:spcAft>
            <a:buChar char="•"/>
          </a:pPr>
          <a:r>
            <a:rPr lang="fr-FR" sz="3500" kern="1200" dirty="0"/>
            <a:t>Nettoyage</a:t>
          </a:r>
        </a:p>
      </dsp:txBody>
      <dsp:txXfrm rot="-5400000">
        <a:off x="1352020" y="64373"/>
        <a:ext cx="6028893" cy="1132875"/>
      </dsp:txXfrm>
    </dsp:sp>
    <dsp:sp modelId="{E15D1B0F-C783-4FDE-BAD7-CF4BB66F2F4B}">
      <dsp:nvSpPr>
        <dsp:cNvPr id="0" name=""/>
        <dsp:cNvSpPr/>
      </dsp:nvSpPr>
      <dsp:spPr>
        <a:xfrm rot="5400000">
          <a:off x="-289718" y="2033323"/>
          <a:ext cx="1931458" cy="1352020"/>
        </a:xfrm>
        <a:prstGeom prst="chevron">
          <a:avLst/>
        </a:prstGeom>
        <a:solidFill>
          <a:srgbClr val="C57407"/>
        </a:solidFill>
        <a:ln w="12700" cap="flat" cmpd="sng" algn="ctr">
          <a:solidFill>
            <a:srgbClr val="D5650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Compréhension</a:t>
          </a:r>
        </a:p>
      </dsp:txBody>
      <dsp:txXfrm rot="-5400000">
        <a:off x="1" y="2419614"/>
        <a:ext cx="1352020" cy="579438"/>
      </dsp:txXfrm>
    </dsp:sp>
    <dsp:sp modelId="{09135DE5-E39D-48DE-8090-8AECD37DD682}">
      <dsp:nvSpPr>
        <dsp:cNvPr id="0" name=""/>
        <dsp:cNvSpPr/>
      </dsp:nvSpPr>
      <dsp:spPr>
        <a:xfrm rot="5400000">
          <a:off x="3769386" y="-673761"/>
          <a:ext cx="1255447" cy="6090179"/>
        </a:xfrm>
        <a:prstGeom prst="round2SameRect">
          <a:avLst/>
        </a:prstGeom>
        <a:solidFill>
          <a:schemeClr val="lt1">
            <a:alpha val="90000"/>
            <a:hueOff val="0"/>
            <a:satOff val="0"/>
            <a:lumOff val="0"/>
            <a:alphaOff val="0"/>
          </a:schemeClr>
        </a:solidFill>
        <a:ln w="12700" cap="flat" cmpd="sng" algn="ctr">
          <a:solidFill>
            <a:srgbClr val="C57407"/>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a:t>Exploration analytique</a:t>
          </a:r>
        </a:p>
        <a:p>
          <a:pPr marL="285750" lvl="1" indent="-285750" algn="l" defTabSz="1555750">
            <a:lnSpc>
              <a:spcPct val="90000"/>
            </a:lnSpc>
            <a:spcBef>
              <a:spcPct val="0"/>
            </a:spcBef>
            <a:spcAft>
              <a:spcPct val="15000"/>
            </a:spcAft>
            <a:buChar char="•"/>
          </a:pPr>
          <a:r>
            <a:rPr lang="fr-FR" sz="3500" kern="1200" dirty="0"/>
            <a:t>Prédiction Naïve</a:t>
          </a:r>
        </a:p>
      </dsp:txBody>
      <dsp:txXfrm rot="-5400000">
        <a:off x="1352020" y="1804891"/>
        <a:ext cx="6028893" cy="1132875"/>
      </dsp:txXfrm>
    </dsp:sp>
    <dsp:sp modelId="{7B6FF44D-56D5-491A-9663-B3DBC66B2B7F}">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Complétion</a:t>
          </a:r>
        </a:p>
      </dsp:txBody>
      <dsp:txXfrm rot="-5400000">
        <a:off x="1" y="4160131"/>
        <a:ext cx="1352020" cy="579438"/>
      </dsp:txXfrm>
    </dsp:sp>
    <dsp:sp modelId="{55A76123-9139-42EB-8846-0A433C7DEF3D}">
      <dsp:nvSpPr>
        <dsp:cNvPr id="0" name=""/>
        <dsp:cNvSpPr/>
      </dsp:nvSpPr>
      <dsp:spPr>
        <a:xfrm rot="5400000">
          <a:off x="3769386" y="1066756"/>
          <a:ext cx="1255447" cy="60901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a:t>Méthode Géométrique</a:t>
          </a:r>
        </a:p>
        <a:p>
          <a:pPr marL="285750" lvl="1" indent="-285750" algn="l" defTabSz="1555750">
            <a:lnSpc>
              <a:spcPct val="90000"/>
            </a:lnSpc>
            <a:spcBef>
              <a:spcPct val="0"/>
            </a:spcBef>
            <a:spcAft>
              <a:spcPct val="15000"/>
            </a:spcAft>
            <a:buChar char="•"/>
          </a:pPr>
          <a:r>
            <a:rPr lang="fr-FR" sz="3500" kern="1200" dirty="0"/>
            <a:t>Régression linéaire</a:t>
          </a:r>
        </a:p>
      </dsp:txBody>
      <dsp:txXfrm rot="-5400000">
        <a:off x="1352020" y="3545408"/>
        <a:ext cx="6028893" cy="113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EB97-AE15-4FBB-A812-27B398D2F3E5}">
      <dsp:nvSpPr>
        <dsp:cNvPr id="0" name=""/>
        <dsp:cNvSpPr/>
      </dsp:nvSpPr>
      <dsp:spPr>
        <a:xfrm rot="5400000">
          <a:off x="-224665" y="226565"/>
          <a:ext cx="1497768" cy="1048438"/>
        </a:xfrm>
        <a:prstGeom prst="chevron">
          <a:avLst/>
        </a:prstGeom>
        <a:solidFill>
          <a:schemeClr val="tx1">
            <a:lumMod val="65000"/>
            <a:lumOff val="35000"/>
          </a:schemeClr>
        </a:solidFill>
        <a:ln w="12700" cap="flat" cmpd="sng" algn="ctr">
          <a:solidFill>
            <a:srgbClr val="34452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Modélisation</a:t>
          </a:r>
        </a:p>
      </dsp:txBody>
      <dsp:txXfrm rot="-5400000">
        <a:off x="0" y="526119"/>
        <a:ext cx="1048438" cy="449330"/>
      </dsp:txXfrm>
    </dsp:sp>
    <dsp:sp modelId="{753AA548-DD55-4688-8EFC-AD88793C9500}">
      <dsp:nvSpPr>
        <dsp:cNvPr id="0" name=""/>
        <dsp:cNvSpPr/>
      </dsp:nvSpPr>
      <dsp:spPr>
        <a:xfrm rot="5400000">
          <a:off x="3656944" y="-2608505"/>
          <a:ext cx="973549" cy="6190561"/>
        </a:xfrm>
        <a:prstGeom prst="round2SameRect">
          <a:avLst/>
        </a:prstGeom>
        <a:solidFill>
          <a:schemeClr val="lt1">
            <a:alpha val="90000"/>
            <a:hueOff val="0"/>
            <a:satOff val="0"/>
            <a:lumOff val="0"/>
            <a:alphaOff val="0"/>
          </a:schemeClr>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kern="1200" dirty="0"/>
            <a:t>Choix des paramètres</a:t>
          </a:r>
        </a:p>
        <a:p>
          <a:pPr marL="228600" lvl="1" indent="-228600" algn="l" defTabSz="1200150">
            <a:lnSpc>
              <a:spcPct val="90000"/>
            </a:lnSpc>
            <a:spcBef>
              <a:spcPct val="0"/>
            </a:spcBef>
            <a:spcAft>
              <a:spcPct val="15000"/>
            </a:spcAft>
            <a:buChar char="•"/>
          </a:pPr>
          <a:r>
            <a:rPr lang="fr-FR" sz="2700" kern="1200" dirty="0"/>
            <a:t>Entrainement de l’algorithme</a:t>
          </a:r>
        </a:p>
      </dsp:txBody>
      <dsp:txXfrm rot="-5400000">
        <a:off x="1048439" y="47525"/>
        <a:ext cx="6143036" cy="878499"/>
      </dsp:txXfrm>
    </dsp:sp>
    <dsp:sp modelId="{E15D1B0F-C783-4FDE-BAD7-CF4BB66F2F4B}">
      <dsp:nvSpPr>
        <dsp:cNvPr id="0" name=""/>
        <dsp:cNvSpPr/>
      </dsp:nvSpPr>
      <dsp:spPr>
        <a:xfrm rot="5400000">
          <a:off x="-224665" y="1341082"/>
          <a:ext cx="1497768" cy="1048438"/>
        </a:xfrm>
        <a:prstGeom prst="chevron">
          <a:avLst/>
        </a:prstGeom>
        <a:solidFill>
          <a:srgbClr val="C57407"/>
        </a:solidFill>
        <a:ln w="12700" cap="flat" cmpd="sng" algn="ctr">
          <a:solidFill>
            <a:srgbClr val="D5650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Evaluation</a:t>
          </a:r>
        </a:p>
      </dsp:txBody>
      <dsp:txXfrm rot="-5400000">
        <a:off x="0" y="1640636"/>
        <a:ext cx="1048438" cy="449330"/>
      </dsp:txXfrm>
    </dsp:sp>
    <dsp:sp modelId="{09135DE5-E39D-48DE-8090-8AECD37DD682}">
      <dsp:nvSpPr>
        <dsp:cNvPr id="0" name=""/>
        <dsp:cNvSpPr/>
      </dsp:nvSpPr>
      <dsp:spPr>
        <a:xfrm rot="5400000">
          <a:off x="3656944" y="-1473689"/>
          <a:ext cx="973549" cy="6190561"/>
        </a:xfrm>
        <a:prstGeom prst="round2SameRect">
          <a:avLst/>
        </a:prstGeom>
        <a:solidFill>
          <a:schemeClr val="lt1">
            <a:alpha val="90000"/>
            <a:hueOff val="0"/>
            <a:satOff val="0"/>
            <a:lumOff val="0"/>
            <a:alphaOff val="0"/>
          </a:schemeClr>
        </a:solidFill>
        <a:ln w="12700" cap="flat" cmpd="sng" algn="ctr">
          <a:solidFill>
            <a:srgbClr val="D56509"/>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kern="1200" dirty="0"/>
            <a:t>R², RMSE, matrice de confusion</a:t>
          </a:r>
        </a:p>
        <a:p>
          <a:pPr marL="228600" lvl="1" indent="-228600" algn="l" defTabSz="1200150">
            <a:lnSpc>
              <a:spcPct val="90000"/>
            </a:lnSpc>
            <a:spcBef>
              <a:spcPct val="0"/>
            </a:spcBef>
            <a:spcAft>
              <a:spcPct val="15000"/>
            </a:spcAft>
            <a:buChar char="•"/>
          </a:pPr>
          <a:r>
            <a:rPr lang="fr-FR" sz="2700" kern="1200" dirty="0"/>
            <a:t>Score personnel</a:t>
          </a:r>
        </a:p>
      </dsp:txBody>
      <dsp:txXfrm rot="-5400000">
        <a:off x="1048439" y="1182341"/>
        <a:ext cx="6143036" cy="878499"/>
      </dsp:txXfrm>
    </dsp:sp>
    <dsp:sp modelId="{7B6FF44D-56D5-491A-9663-B3DBC66B2B7F}">
      <dsp:nvSpPr>
        <dsp:cNvPr id="0" name=""/>
        <dsp:cNvSpPr/>
      </dsp:nvSpPr>
      <dsp:spPr>
        <a:xfrm rot="5400000">
          <a:off x="-224665" y="2534456"/>
          <a:ext cx="1497768" cy="10484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Sélection</a:t>
          </a:r>
        </a:p>
      </dsp:txBody>
      <dsp:txXfrm rot="-5400000">
        <a:off x="0" y="2834010"/>
        <a:ext cx="1048438" cy="449330"/>
      </dsp:txXfrm>
    </dsp:sp>
    <dsp:sp modelId="{55A76123-9139-42EB-8846-0A433C7DEF3D}">
      <dsp:nvSpPr>
        <dsp:cNvPr id="0" name=""/>
        <dsp:cNvSpPr/>
      </dsp:nvSpPr>
      <dsp:spPr>
        <a:xfrm rot="5400000">
          <a:off x="3656944" y="-308802"/>
          <a:ext cx="973549" cy="61905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kern="1200" dirty="0"/>
            <a:t>Qualité des résultats</a:t>
          </a:r>
        </a:p>
        <a:p>
          <a:pPr marL="228600" lvl="1" indent="-228600" algn="l" defTabSz="1200150">
            <a:lnSpc>
              <a:spcPct val="90000"/>
            </a:lnSpc>
            <a:spcBef>
              <a:spcPct val="0"/>
            </a:spcBef>
            <a:spcAft>
              <a:spcPct val="15000"/>
            </a:spcAft>
            <a:buChar char="•"/>
          </a:pPr>
          <a:r>
            <a:rPr lang="fr-FR" sz="2700" kern="1200" dirty="0"/>
            <a:t>Fonctionnalités supplémentaires</a:t>
          </a:r>
        </a:p>
      </dsp:txBody>
      <dsp:txXfrm rot="-5400000">
        <a:off x="1048439" y="2347228"/>
        <a:ext cx="6143036" cy="878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9E328-11D7-4B34-9418-CD9B02C2872E}">
      <dsp:nvSpPr>
        <dsp:cNvPr id="0" name=""/>
        <dsp:cNvSpPr/>
      </dsp:nvSpPr>
      <dsp:spPr>
        <a:xfrm rot="5400000">
          <a:off x="-196739" y="197402"/>
          <a:ext cx="1311597" cy="918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a:t>Import des données</a:t>
          </a:r>
        </a:p>
      </dsp:txBody>
      <dsp:txXfrm rot="-5400000">
        <a:off x="1" y="459721"/>
        <a:ext cx="918118" cy="393479"/>
      </dsp:txXfrm>
    </dsp:sp>
    <dsp:sp modelId="{564CDD23-F3EA-493B-8C94-CB1F41F41D87}">
      <dsp:nvSpPr>
        <dsp:cNvPr id="0" name=""/>
        <dsp:cNvSpPr/>
      </dsp:nvSpPr>
      <dsp:spPr>
        <a:xfrm rot="5400000">
          <a:off x="5023889" y="-4105108"/>
          <a:ext cx="852538" cy="90640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t>Import du fichier .csv</a:t>
          </a:r>
        </a:p>
        <a:p>
          <a:pPr marL="228600" lvl="1" indent="-228600" algn="l" defTabSz="1066800">
            <a:lnSpc>
              <a:spcPct val="90000"/>
            </a:lnSpc>
            <a:spcBef>
              <a:spcPct val="0"/>
            </a:spcBef>
            <a:spcAft>
              <a:spcPct val="15000"/>
            </a:spcAft>
            <a:buChar char="•"/>
          </a:pPr>
          <a:r>
            <a:rPr lang="fr-FR" sz="2400" kern="1200" dirty="0"/>
            <a:t>Vérifications de l’import (séparateur)</a:t>
          </a:r>
        </a:p>
      </dsp:txBody>
      <dsp:txXfrm rot="-5400000">
        <a:off x="918118" y="42280"/>
        <a:ext cx="9022464" cy="769304"/>
      </dsp:txXfrm>
    </dsp:sp>
    <dsp:sp modelId="{A31B9718-C30C-4FE9-8B78-AF9B45D3C4A9}">
      <dsp:nvSpPr>
        <dsp:cNvPr id="0" name=""/>
        <dsp:cNvSpPr/>
      </dsp:nvSpPr>
      <dsp:spPr>
        <a:xfrm rot="5400000">
          <a:off x="-196739" y="1310473"/>
          <a:ext cx="1311597" cy="918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a:t>Prédiction binaire</a:t>
          </a:r>
        </a:p>
      </dsp:txBody>
      <dsp:txXfrm rot="-5400000">
        <a:off x="1" y="1572792"/>
        <a:ext cx="918118" cy="393479"/>
      </dsp:txXfrm>
    </dsp:sp>
    <dsp:sp modelId="{6894AB30-71AB-42CF-ADBA-06F5A9F106AF}">
      <dsp:nvSpPr>
        <dsp:cNvPr id="0" name=""/>
        <dsp:cNvSpPr/>
      </dsp:nvSpPr>
      <dsp:spPr>
        <a:xfrm rot="5400000">
          <a:off x="5023889" y="-2992037"/>
          <a:ext cx="852538" cy="90640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t>Interprétation humaine (facultatif)</a:t>
          </a:r>
        </a:p>
        <a:p>
          <a:pPr marL="228600" lvl="1" indent="-228600" algn="l" defTabSz="1066800">
            <a:lnSpc>
              <a:spcPct val="90000"/>
            </a:lnSpc>
            <a:spcBef>
              <a:spcPct val="0"/>
            </a:spcBef>
            <a:spcAft>
              <a:spcPct val="15000"/>
            </a:spcAft>
            <a:buChar char="•"/>
          </a:pPr>
          <a:r>
            <a:rPr lang="fr-FR" sz="2400" kern="1200" dirty="0"/>
            <a:t>Application du modèle régression logistique</a:t>
          </a:r>
        </a:p>
      </dsp:txBody>
      <dsp:txXfrm rot="-5400000">
        <a:off x="918118" y="1155351"/>
        <a:ext cx="9022464" cy="769304"/>
      </dsp:txXfrm>
    </dsp:sp>
    <dsp:sp modelId="{CD672C7A-27F2-4564-BE83-E39E0A3866D4}">
      <dsp:nvSpPr>
        <dsp:cNvPr id="0" name=""/>
        <dsp:cNvSpPr/>
      </dsp:nvSpPr>
      <dsp:spPr>
        <a:xfrm rot="5400000">
          <a:off x="-196739" y="2423545"/>
          <a:ext cx="1311597" cy="918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a:t>Livraison des résultats</a:t>
          </a:r>
        </a:p>
      </dsp:txBody>
      <dsp:txXfrm rot="-5400000">
        <a:off x="1" y="2685864"/>
        <a:ext cx="918118" cy="393479"/>
      </dsp:txXfrm>
    </dsp:sp>
    <dsp:sp modelId="{A3F2DF60-47AC-40D2-A833-3E092186B835}">
      <dsp:nvSpPr>
        <dsp:cNvPr id="0" name=""/>
        <dsp:cNvSpPr/>
      </dsp:nvSpPr>
      <dsp:spPr>
        <a:xfrm rot="5400000">
          <a:off x="5023889" y="-1878966"/>
          <a:ext cx="852538" cy="90640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t>Sous forme de tableau plus ou moins complexes</a:t>
          </a:r>
        </a:p>
        <a:p>
          <a:pPr marL="228600" lvl="1" indent="-228600" algn="l" defTabSz="1066800">
            <a:lnSpc>
              <a:spcPct val="90000"/>
            </a:lnSpc>
            <a:spcBef>
              <a:spcPct val="0"/>
            </a:spcBef>
            <a:spcAft>
              <a:spcPct val="15000"/>
            </a:spcAft>
            <a:buChar char="•"/>
          </a:pPr>
          <a:r>
            <a:rPr lang="fr-FR" sz="2400" kern="1200" dirty="0"/>
            <a:t>Sous forme graphique</a:t>
          </a:r>
        </a:p>
      </dsp:txBody>
      <dsp:txXfrm rot="-5400000">
        <a:off x="918118" y="2268422"/>
        <a:ext cx="9022464" cy="7693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F93403-B51E-4DDA-8340-B82A9A72F318}" type="datetime1">
              <a:rPr lang="fr-FR" smtClean="0"/>
              <a:t>23/03/2022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41.5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1,'1381'0,"-1367"0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3:50.17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0,'775'0,"-754"0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4:23.17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0,'1045'0,"-1020"0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4:30.24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0,'919'0,"-899"0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5:06.9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0,'1012'0,"-991"0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5:11.50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0,'1020'0,"-994"0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5:17.77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1,'1575'0,"-1554"0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5:21.8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1,'1798'0,"-1773"0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4:34:21.5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13327 1,'-13315'0,"13303"0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4:38:42.8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13758 1,'-13742'0,"13727"0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5:28:52.019"/>
    </inkml:context>
    <inkml:brush xml:id="br0">
      <inkml:brushProperty name="width" value="0.05" units="cm"/>
      <inkml:brushProperty name="height" value="0.05" units="cm"/>
      <inkml:brushProperty name="ignorePressure" value="1"/>
    </inkml:brush>
  </inkml:definitions>
  <inkml:trace contextRef="#ctx0" brushRef="#br0">0 0,'6432'0,"-9628"0,3179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45.2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0,'1667'0,"-1645"0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5:28:58.183"/>
    </inkml:context>
    <inkml:brush xml:id="br0">
      <inkml:brushProperty name="width" value="0.05" units="cm"/>
      <inkml:brushProperty name="height" value="0.05" units="cm"/>
      <inkml:brushProperty name="ignorePressure" value="1"/>
    </inkml:brush>
  </inkml:definitions>
  <inkml:trace contextRef="#ctx0" brushRef="#br0">0 0,'6418'0,"-6404"0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5:29:07.272"/>
    </inkml:context>
    <inkml:brush xml:id="br0">
      <inkml:brushProperty name="width" value="0.05" units="cm"/>
      <inkml:brushProperty name="height" value="0.05" units="cm"/>
      <inkml:brushProperty name="ignorePressure" value="1"/>
    </inkml:brush>
  </inkml:definitions>
  <inkml:trace contextRef="#ctx0" brushRef="#br0">684 0,'5750'0,"-12184"0,6440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5:29:13.736"/>
    </inkml:context>
    <inkml:brush xml:id="br0">
      <inkml:brushProperty name="width" value="0.05" units="cm"/>
      <inkml:brushProperty name="height" value="0.05" units="cm"/>
      <inkml:brushProperty name="ignorePressure" value="1"/>
    </inkml:brush>
  </inkml:definitions>
  <inkml:trace contextRef="#ctx0" brushRef="#br0">0 1,'6418'0,"-6404"0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5T05:29:44.664"/>
    </inkml:context>
    <inkml:brush xml:id="br0">
      <inkml:brushProperty name="width" value="0.05" units="cm"/>
      <inkml:brushProperty name="height" value="0.05" units="cm"/>
      <inkml:brushProperty name="ignorePressure" value="1"/>
    </inkml:brush>
  </inkml:definitions>
  <inkml:trace contextRef="#ctx0" brushRef="#br0">0 1455,'0'10758,"0"-22971,0 25540,0-13308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6:33.0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1,'5021'0,"-4996"0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6:37.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1,'5226'0,"-5200"0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7:27.4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0,'13071'0,"-13047"0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10:40.95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1,'5034'0,"-5013"0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10:45.338"/>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1,'5079'0,"-5057"0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10:48.47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0,'5008'0,"-4986"0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47.1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1,'469'0,"-447"0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10:51.80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0,'5166'0,"-5145"0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21:39:30.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0,'11552'4667,"-11533"-4659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21:39:38.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0,'10699'4323,"-10684"-4317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21:39:45.81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21:40:46.6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0,'0'8109,"0"-8093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4:34:37.63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0,'7897'0,"-7880"0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48.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1,'1529'0,"-1508"0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53.1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0,'2093'0,"-2072"0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56.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0,'2123'0,"-2098"0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2:59.6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0,'1426'0,"-1402"0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3:08.9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10562 1,'-10543'0,"10524"0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12:03:28.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0,'10383'0,"-10358"0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23EA1AD-B385-4FB2-8898-EBF6BC5AFB03}" type="datetime1">
              <a:rPr lang="fr-FR" smtClean="0"/>
              <a:t>23/03/2022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820A4F39-5558-486D-9A9B-BF922E142B1A}" type="datetime1">
              <a:rPr lang="fr-FR" smtClean="0"/>
              <a:t>23/03/2022</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67D9965-FD6F-4E27-8B6B-6434C56B7CF0}" type="datetime1">
              <a:rPr lang="fr-FR" smtClean="0"/>
              <a:t>23/03/2022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6D20DBF5-8591-4BAE-9C27-AA77793373C1}" type="datetime1">
              <a:rPr lang="fr-FR" smtClean="0"/>
              <a:t>23/03/2022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40C4E59E-D19C-4104-AD0F-FF2B130DF6CF}" type="datetime1">
              <a:rPr lang="fr-FR" smtClean="0"/>
              <a:t>23/03/2022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58F0AE4-E741-426F-840B-9C5D9D95708F}" type="datetime1">
              <a:rPr lang="fr-FR" smtClean="0"/>
              <a:t>23/03/2022</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592702FF-3067-493B-9466-72B774BA3438}" type="datetime1">
              <a:rPr lang="fr-FR" smtClean="0"/>
              <a:t>23/03/2022</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881FD29F-92A3-49FE-BA58-69276F93DCF7}" type="datetime1">
              <a:rPr lang="fr-FR" smtClean="0"/>
              <a:t>23/03/2022</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9F2F3D8E-6C86-41DB-87D6-232B84C68D0A}" type="datetime1">
              <a:rPr lang="fr-FR" smtClean="0"/>
              <a:t>23/03/2022</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3A17D40-F74D-46C3-82C6-1E1A15EECB53}" type="datetime1">
              <a:rPr lang="fr-FR" smtClean="0"/>
              <a:t>23/03/2022</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DF793527-4365-4194-BA13-44BB72F395AE}" type="datetime1">
              <a:rPr lang="fr-FR" smtClean="0"/>
              <a:t>23/03/2022</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DF9E32CA-56E8-43E4-9C4E-1748020A7E34}" type="datetime1">
              <a:rPr lang="fr-FR" smtClean="0"/>
              <a:t>23/03/2022</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indigne-du-canape.com/recit-dun-millionnaire-revolte-et-revoltant/"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extLst>
              <a:ext uri="{BEBA8EAE-BF5A-486C-A8C5-ECC9F3942E4B}">
                <a14:imgProps xmlns:a14="http://schemas.microsoft.com/office/drawing/2010/main">
                  <a14:imgLayer r:embed="rId14">
                    <a14:imgEffect>
                      <a14:sharpenSoften amount="-50000"/>
                    </a14:imgEffect>
                    <a14:imgEffect>
                      <a14:saturation sat="0"/>
                    </a14:imgEffect>
                  </a14:imgLayer>
                </a14:imgProps>
              </a:ext>
              <a:ext uri="{837473B0-CC2E-450A-ABE3-18F120FF3D39}">
                <a1611:picAttrSrcUrl xmlns:a1611="http://schemas.microsoft.com/office/drawing/2016/11/main" r:id="rId15"/>
              </a:ext>
            </a:extLst>
          </a:blip>
          <a:srcRect/>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B15358D-706A-404D-9F71-0526893BF36C}" type="datetime1">
              <a:rPr lang="fr-FR" smtClean="0"/>
              <a:t>23/03/2022</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oleObject" Target="../embeddings/oleObject14.bin"/><Relationship Id="rId7" Type="http://schemas.openxmlformats.org/officeDocument/2006/relationships/customXml" Target="../ink/ink17.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1.wmf"/><Relationship Id="rId9"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17.bin"/><Relationship Id="rId7" Type="http://schemas.openxmlformats.org/officeDocument/2006/relationships/customXml" Target="../ink/ink18.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4.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15.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oleObject" Target="../embeddings/oleObject21.bin"/><Relationship Id="rId7" Type="http://schemas.openxmlformats.org/officeDocument/2006/relationships/customXml" Target="../ink/ink20.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0.png"/><Relationship Id="rId11" Type="http://schemas.openxmlformats.org/officeDocument/2006/relationships/image" Target="../media/image310.png"/><Relationship Id="rId5" Type="http://schemas.openxmlformats.org/officeDocument/2006/relationships/customXml" Target="../ink/ink19.xml"/><Relationship Id="rId10" Type="http://schemas.openxmlformats.org/officeDocument/2006/relationships/customXml" Target="../ink/ink23.xml"/><Relationship Id="rId4" Type="http://schemas.openxmlformats.org/officeDocument/2006/relationships/image" Target="../media/image28.wmf"/><Relationship Id="rId9" Type="http://schemas.openxmlformats.org/officeDocument/2006/relationships/customXml" Target="../ink/ink2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8.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customXml" Target="../ink/ink25.xml"/><Relationship Id="rId5" Type="http://schemas.openxmlformats.org/officeDocument/2006/relationships/image" Target="../media/image47.png"/><Relationship Id="rId4" Type="http://schemas.openxmlformats.org/officeDocument/2006/relationships/customXml" Target="../ink/ink24.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customXml" Target="../ink/ink28.xml"/><Relationship Id="rId18" Type="http://schemas.openxmlformats.org/officeDocument/2006/relationships/image" Target="../media/image57.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54.png"/><Relationship Id="rId17" Type="http://schemas.openxmlformats.org/officeDocument/2006/relationships/customXml" Target="../ink/ink30.xml"/><Relationship Id="rId2" Type="http://schemas.openxmlformats.org/officeDocument/2006/relationships/slideLayout" Target="../slideLayouts/slideLayout7.xml"/><Relationship Id="rId16" Type="http://schemas.openxmlformats.org/officeDocument/2006/relationships/image" Target="../media/image56.png"/><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customXml" Target="../ink/ink27.xml"/><Relationship Id="rId5" Type="http://schemas.openxmlformats.org/officeDocument/2006/relationships/oleObject" Target="../embeddings/oleObject23.bin"/><Relationship Id="rId15" Type="http://schemas.openxmlformats.org/officeDocument/2006/relationships/customXml" Target="../ink/ink29.xml"/><Relationship Id="rId10" Type="http://schemas.openxmlformats.org/officeDocument/2006/relationships/image" Target="../media/image53.png"/><Relationship Id="rId4" Type="http://schemas.openxmlformats.org/officeDocument/2006/relationships/image" Target="../media/image35.wmf"/><Relationship Id="rId9" Type="http://schemas.openxmlformats.org/officeDocument/2006/relationships/customXml" Target="../ink/ink26.xml"/><Relationship Id="rId1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8.png"/><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freesvg.org/dynv-warning-sign-1" TargetMode="External"/><Relationship Id="rId3" Type="http://schemas.openxmlformats.org/officeDocument/2006/relationships/oleObject" Target="../embeddings/oleObject26.bin"/><Relationship Id="rId7" Type="http://schemas.openxmlformats.org/officeDocument/2006/relationships/image" Target="../media/image49.png"/><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29.bin"/><Relationship Id="rId5" Type="http://schemas.openxmlformats.org/officeDocument/2006/relationships/oleObject" Target="../embeddings/oleObject27.bin"/><Relationship Id="rId10" Type="http://schemas.openxmlformats.org/officeDocument/2006/relationships/image" Target="../media/image46.wmf"/><Relationship Id="rId4" Type="http://schemas.openxmlformats.org/officeDocument/2006/relationships/image" Target="../media/image44.wmf"/><Relationship Id="rId9"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customXml" Target="../ink/ink31.xml"/><Relationship Id="rId7" Type="http://schemas.openxmlformats.org/officeDocument/2006/relationships/customXml" Target="../ink/ink33.xm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customXml" Target="../ink/ink32.xml"/><Relationship Id="rId10" Type="http://schemas.openxmlformats.org/officeDocument/2006/relationships/image" Target="../media/image540.png"/><Relationship Id="rId4" Type="http://schemas.openxmlformats.org/officeDocument/2006/relationships/image" Target="../media/image51.png"/><Relationship Id="rId9" Type="http://schemas.openxmlformats.org/officeDocument/2006/relationships/customXml" Target="../ink/ink34.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2.png"/><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1.jpeg"/><Relationship Id="rId11" Type="http://schemas.openxmlformats.org/officeDocument/2006/relationships/image" Target="../media/image60.png"/><Relationship Id="rId5" Type="http://schemas.openxmlformats.org/officeDocument/2006/relationships/hyperlink" Target="http://www.indigne-du-canape.com/recit-dun-millionnaire-revolte-et-revoltant/" TargetMode="External"/><Relationship Id="rId10" Type="http://schemas.openxmlformats.org/officeDocument/2006/relationships/image" Target="../media/image59.png"/><Relationship Id="rId4" Type="http://schemas.microsoft.com/office/2007/relationships/hdphoto" Target="../media/hdphoto1.wdp"/><Relationship Id="rId9" Type="http://schemas.openxmlformats.org/officeDocument/2006/relationships/image" Target="../media/image58.png"/></Relationships>
</file>

<file path=ppt/slides/_rels/slide2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64.png"/><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1.wdp"/><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www.indigne-du-canape.com/recit-dun-millionnaire-revolte-et-revoltant/" TargetMode="External"/><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6.wmf"/></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80.png"/><Relationship Id="rId3" Type="http://schemas.microsoft.com/office/2007/relationships/hdphoto" Target="../media/hdphoto1.wdp"/><Relationship Id="rId7" Type="http://schemas.openxmlformats.org/officeDocument/2006/relationships/image" Target="../media/image7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64.png"/><Relationship Id="rId4" Type="http://schemas.openxmlformats.org/officeDocument/2006/relationships/hyperlink" Target="http://www.indigne-du-canape.com/recit-dun-millionnaire-revolte-et-revoltan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4.pn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customXml" Target="../ink/ink35.xml"/><Relationship Id="rId5" Type="http://schemas.openxmlformats.org/officeDocument/2006/relationships/image" Target="../media/image81.wmf"/><Relationship Id="rId4"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3.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5.wmf"/><Relationship Id="rId5" Type="http://schemas.openxmlformats.org/officeDocument/2006/relationships/oleObject" Target="../embeddings/oleObject35.bin"/><Relationship Id="rId4" Type="http://schemas.openxmlformats.org/officeDocument/2006/relationships/image" Target="../media/image94.wmf"/><Relationship Id="rId9" Type="http://schemas.openxmlformats.org/officeDocument/2006/relationships/image" Target="../media/image97.png"/></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3.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www.indigne-du-canape.com/recit-dun-millionnaire-revolte-et-revoltant/" TargetMode="External"/></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oleObject" Target="../embeddings/oleObject1.bin"/><Relationship Id="rId21" Type="http://schemas.openxmlformats.org/officeDocument/2006/relationships/customXml" Target="../ink/ink4.xml"/><Relationship Id="rId34" Type="http://schemas.openxmlformats.org/officeDocument/2006/relationships/image" Target="../media/image22.png"/><Relationship Id="rId7" Type="http://schemas.openxmlformats.org/officeDocument/2006/relationships/oleObject" Target="../embeddings/oleObject3.bin"/><Relationship Id="rId12" Type="http://schemas.openxmlformats.org/officeDocument/2006/relationships/image" Target="../media/image12.wmf"/><Relationship Id="rId17" Type="http://schemas.openxmlformats.org/officeDocument/2006/relationships/customXml" Target="../ink/ink2.xml"/><Relationship Id="rId25" Type="http://schemas.openxmlformats.org/officeDocument/2006/relationships/customXml" Target="../ink/ink6.xml"/><Relationship Id="rId33" Type="http://schemas.openxmlformats.org/officeDocument/2006/relationships/customXml" Target="../ink/ink10.xml"/><Relationship Id="rId2" Type="http://schemas.openxmlformats.org/officeDocument/2006/relationships/slideLayout" Target="../slideLayouts/slideLayout7.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8.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oleObject" Target="../embeddings/oleObject2.bin"/><Relationship Id="rId15" Type="http://schemas.openxmlformats.org/officeDocument/2006/relationships/customXml" Target="../ink/ink1.xml"/><Relationship Id="rId23" Type="http://schemas.openxmlformats.org/officeDocument/2006/relationships/customXml" Target="../ink/ink5.xml"/><Relationship Id="rId28" Type="http://schemas.openxmlformats.org/officeDocument/2006/relationships/image" Target="../media/image19.png"/><Relationship Id="rId10" Type="http://schemas.openxmlformats.org/officeDocument/2006/relationships/image" Target="../media/image11.wmf"/><Relationship Id="rId19" Type="http://schemas.openxmlformats.org/officeDocument/2006/relationships/customXml" Target="../ink/ink3.xml"/><Relationship Id="rId31" Type="http://schemas.openxmlformats.org/officeDocument/2006/relationships/customXml" Target="../ink/ink9.xml"/><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wmf"/><Relationship Id="rId22" Type="http://schemas.openxmlformats.org/officeDocument/2006/relationships/image" Target="../media/image16.png"/><Relationship Id="rId27" Type="http://schemas.openxmlformats.org/officeDocument/2006/relationships/customXml" Target="../ink/ink7.xml"/><Relationship Id="rId30" Type="http://schemas.openxmlformats.org/officeDocument/2006/relationships/image" Target="../media/image20.png"/><Relationship Id="rId8"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7.bin"/><Relationship Id="rId7" Type="http://schemas.openxmlformats.org/officeDocument/2006/relationships/customXml" Target="../ink/ink1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8.bin"/><Relationship Id="rId10" Type="http://schemas.openxmlformats.org/officeDocument/2006/relationships/image" Target="../media/image26.png"/><Relationship Id="rId4" Type="http://schemas.openxmlformats.org/officeDocument/2006/relationships/image" Target="../media/image14.wmf"/><Relationship Id="rId9" Type="http://schemas.openxmlformats.org/officeDocument/2006/relationships/customXml" Target="../ink/ink1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9.bin"/><Relationship Id="rId7" Type="http://schemas.openxmlformats.org/officeDocument/2006/relationships/customXml" Target="../ink/ink14.xml"/><Relationship Id="rId12"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30.png"/><Relationship Id="rId4" Type="http://schemas.openxmlformats.org/officeDocument/2006/relationships/image" Target="../media/image16.wmf"/><Relationship Id="rId9" Type="http://schemas.openxmlformats.org/officeDocument/2006/relationships/customXml" Target="../ink/ink15.xml"/></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5861010" y="1975105"/>
            <a:ext cx="5120639" cy="568070"/>
          </a:xfrm>
        </p:spPr>
        <p:txBody>
          <a:bodyPr rtlCol="0">
            <a:noAutofit/>
          </a:bodyPr>
          <a:lstStyle/>
          <a:p>
            <a:pPr rtl="0"/>
            <a:r>
              <a:rPr lang="fr" sz="2000" dirty="0">
                <a:solidFill>
                  <a:schemeClr val="tx1"/>
                </a:solidFill>
              </a:rPr>
              <a:t>Detection de faux billets avec Python</a:t>
            </a:r>
          </a:p>
        </p:txBody>
      </p:sp>
      <p:pic>
        <p:nvPicPr>
          <p:cNvPr id="8" name="Image 7">
            <a:extLst>
              <a:ext uri="{FF2B5EF4-FFF2-40B4-BE49-F238E27FC236}">
                <a16:creationId xmlns:a16="http://schemas.microsoft.com/office/drawing/2014/main" id="{49EB029F-6DDD-4C32-B130-3BC91B88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130" y="2522694"/>
            <a:ext cx="3946398" cy="1609160"/>
          </a:xfrm>
          <a:prstGeom prst="rect">
            <a:avLst/>
          </a:prstGeom>
        </p:spPr>
      </p:pic>
      <p:pic>
        <p:nvPicPr>
          <p:cNvPr id="10" name="Image 9">
            <a:extLst>
              <a:ext uri="{FF2B5EF4-FFF2-40B4-BE49-F238E27FC236}">
                <a16:creationId xmlns:a16="http://schemas.microsoft.com/office/drawing/2014/main" id="{C9C7634A-D7AE-479B-AFC3-485B3E04F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0289" y="4231536"/>
            <a:ext cx="651360" cy="651360"/>
          </a:xfrm>
          <a:prstGeom prst="rect">
            <a:avLst/>
          </a:prstGeom>
        </p:spPr>
      </p:pic>
      <p:sp>
        <p:nvSpPr>
          <p:cNvPr id="11" name="ZoneTexte 10">
            <a:extLst>
              <a:ext uri="{FF2B5EF4-FFF2-40B4-BE49-F238E27FC236}">
                <a16:creationId xmlns:a16="http://schemas.microsoft.com/office/drawing/2014/main" id="{444A79B1-D7F2-4161-84F8-9C7399D57FFC}"/>
              </a:ext>
            </a:extLst>
          </p:cNvPr>
          <p:cNvSpPr txBox="1"/>
          <p:nvPr/>
        </p:nvSpPr>
        <p:spPr>
          <a:xfrm>
            <a:off x="5861009" y="4231535"/>
            <a:ext cx="4469279" cy="646331"/>
          </a:xfrm>
          <a:prstGeom prst="rect">
            <a:avLst/>
          </a:prstGeom>
          <a:noFill/>
        </p:spPr>
        <p:txBody>
          <a:bodyPr wrap="square" rtlCol="0">
            <a:spAutoFit/>
          </a:bodyPr>
          <a:lstStyle/>
          <a:p>
            <a:r>
              <a:rPr lang="fr-FR" dirty="0"/>
              <a:t>Dan V2 P10</a:t>
            </a:r>
            <a:br>
              <a:rPr lang="fr-FR" dirty="0"/>
            </a:br>
            <a:r>
              <a:rPr lang="fr-FR" dirty="0"/>
              <a:t>GIANNESINI Baptiste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6EB2958-AFFA-449F-AB6E-D1CFD5CD3181}"/>
              </a:ext>
            </a:extLst>
          </p:cNvPr>
          <p:cNvSpPr txBox="1"/>
          <p:nvPr/>
        </p:nvSpPr>
        <p:spPr>
          <a:xfrm>
            <a:off x="376767" y="372532"/>
            <a:ext cx="11438466" cy="707886"/>
          </a:xfrm>
          <a:prstGeom prst="rect">
            <a:avLst/>
          </a:prstGeom>
          <a:noFill/>
        </p:spPr>
        <p:txBody>
          <a:bodyPr wrap="square" rtlCol="0">
            <a:spAutoFit/>
          </a:bodyPr>
          <a:lstStyle/>
          <a:p>
            <a:r>
              <a:rPr lang="fr-FR" sz="4000" b="1" u="sng" dirty="0"/>
              <a:t>Visualisations graphiques:</a:t>
            </a:r>
          </a:p>
        </p:txBody>
      </p:sp>
      <p:graphicFrame>
        <p:nvGraphicFramePr>
          <p:cNvPr id="4" name="Objet 3">
            <a:extLst>
              <a:ext uri="{FF2B5EF4-FFF2-40B4-BE49-F238E27FC236}">
                <a16:creationId xmlns:a16="http://schemas.microsoft.com/office/drawing/2014/main" id="{8E53C76A-1043-4DE0-9D6D-D04A5ED41B51}"/>
              </a:ext>
            </a:extLst>
          </p:cNvPr>
          <p:cNvGraphicFramePr>
            <a:graphicFrameLocks noChangeAspect="1"/>
          </p:cNvGraphicFramePr>
          <p:nvPr>
            <p:extLst>
              <p:ext uri="{D42A27DB-BD31-4B8C-83A1-F6EECF244321}">
                <p14:modId xmlns:p14="http://schemas.microsoft.com/office/powerpoint/2010/main" val="1516820963"/>
              </p:ext>
            </p:extLst>
          </p:nvPr>
        </p:nvGraphicFramePr>
        <p:xfrm>
          <a:off x="371576" y="1952626"/>
          <a:ext cx="5724424" cy="3838574"/>
        </p:xfrm>
        <a:graphic>
          <a:graphicData uri="http://schemas.openxmlformats.org/presentationml/2006/ole">
            <mc:AlternateContent xmlns:mc="http://schemas.openxmlformats.org/markup-compatibility/2006">
              <mc:Choice xmlns:v="urn:schemas-microsoft-com:vml" Requires="v">
                <p:oleObj spid="_x0000_s5164" name="Image bitmap" r:id="rId3" imgW="4076640" imgH="2733840" progId="Paint.Picture">
                  <p:embed/>
                </p:oleObj>
              </mc:Choice>
              <mc:Fallback>
                <p:oleObj name="Image bitmap" r:id="rId3" imgW="4076640" imgH="2733840" progId="Paint.Picture">
                  <p:embed/>
                  <p:pic>
                    <p:nvPicPr>
                      <p:cNvPr id="0" name=""/>
                      <p:cNvPicPr/>
                      <p:nvPr/>
                    </p:nvPicPr>
                    <p:blipFill>
                      <a:blip r:embed="rId4"/>
                      <a:stretch>
                        <a:fillRect/>
                      </a:stretch>
                    </p:blipFill>
                    <p:spPr>
                      <a:xfrm>
                        <a:off x="371576" y="1952626"/>
                        <a:ext cx="5724424" cy="3838574"/>
                      </a:xfrm>
                      <a:prstGeom prst="rect">
                        <a:avLst/>
                      </a:prstGeom>
                    </p:spPr>
                  </p:pic>
                </p:oleObj>
              </mc:Fallback>
            </mc:AlternateContent>
          </a:graphicData>
        </a:graphic>
      </p:graphicFrame>
      <p:sp>
        <p:nvSpPr>
          <p:cNvPr id="5" name="ZoneTexte 4">
            <a:extLst>
              <a:ext uri="{FF2B5EF4-FFF2-40B4-BE49-F238E27FC236}">
                <a16:creationId xmlns:a16="http://schemas.microsoft.com/office/drawing/2014/main" id="{B3CF98B3-DE17-45FC-B6F0-9F0D998F89B0}"/>
              </a:ext>
            </a:extLst>
          </p:cNvPr>
          <p:cNvSpPr txBox="1"/>
          <p:nvPr/>
        </p:nvSpPr>
        <p:spPr>
          <a:xfrm>
            <a:off x="6477000" y="2038350"/>
            <a:ext cx="5067300" cy="2585323"/>
          </a:xfrm>
          <a:prstGeom prst="rect">
            <a:avLst/>
          </a:prstGeom>
          <a:solidFill>
            <a:schemeClr val="bg1"/>
          </a:solidFill>
          <a:ln>
            <a:noFill/>
          </a:ln>
        </p:spPr>
        <p:txBody>
          <a:bodyPr wrap="square" rtlCol="0">
            <a:spAutoFit/>
          </a:bodyPr>
          <a:lstStyle/>
          <a:p>
            <a:r>
              <a:rPr lang="fr-FR" dirty="0"/>
              <a:t>Les billets, originaux ou contrefaçons sont effectivement assez bien distingués selon ces observations.</a:t>
            </a:r>
          </a:p>
          <a:p>
            <a:endParaRPr lang="fr-FR" dirty="0"/>
          </a:p>
          <a:p>
            <a:r>
              <a:rPr lang="fr-FR" dirty="0"/>
              <a:t>Il existe d’autres couples d’observation intéressants (</a:t>
            </a:r>
            <a:r>
              <a:rPr lang="fr-FR" dirty="0" err="1"/>
              <a:t>margin_up</a:t>
            </a:r>
            <a:r>
              <a:rPr lang="fr-FR" dirty="0"/>
              <a:t>/margin_low, et </a:t>
            </a:r>
            <a:r>
              <a:rPr lang="fr-FR" dirty="0" err="1"/>
              <a:t>margin_up</a:t>
            </a:r>
            <a:r>
              <a:rPr lang="fr-FR" dirty="0"/>
              <a:t>/length) mais celui-ci nous servira pour la mise en place de notre algorithme naïf de reconnaissance.</a:t>
            </a:r>
          </a:p>
        </p:txBody>
      </p:sp>
      <p:sp>
        <p:nvSpPr>
          <p:cNvPr id="6" name="Espace réservé du numéro de diapositive 5">
            <a:extLst>
              <a:ext uri="{FF2B5EF4-FFF2-40B4-BE49-F238E27FC236}">
                <a16:creationId xmlns:a16="http://schemas.microsoft.com/office/drawing/2014/main" id="{9CA43F0D-2412-4430-AC5A-117C37970447}"/>
              </a:ext>
            </a:extLst>
          </p:cNvPr>
          <p:cNvSpPr>
            <a:spLocks noGrp="1"/>
          </p:cNvSpPr>
          <p:nvPr>
            <p:ph type="sldNum" sz="quarter" idx="12"/>
          </p:nvPr>
        </p:nvSpPr>
        <p:spPr/>
        <p:txBody>
          <a:bodyPr/>
          <a:lstStyle/>
          <a:p>
            <a:pPr rtl="0"/>
            <a:fld id="{34B7E4EF-A1BD-40F4-AB7B-04F084DD991D}" type="slidenum">
              <a:rPr lang="en-US" smtClean="0"/>
              <a:t>10</a:t>
            </a:fld>
            <a:endParaRPr lang="en-US"/>
          </a:p>
        </p:txBody>
      </p:sp>
    </p:spTree>
    <p:extLst>
      <p:ext uri="{BB962C8B-B14F-4D97-AF65-F5344CB8AC3E}">
        <p14:creationId xmlns:p14="http://schemas.microsoft.com/office/powerpoint/2010/main" val="208578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B2B847-FC7A-4B90-8DD7-EAAAE71ACCA8}"/>
              </a:ext>
            </a:extLst>
          </p:cNvPr>
          <p:cNvSpPr txBox="1"/>
          <p:nvPr/>
        </p:nvSpPr>
        <p:spPr>
          <a:xfrm>
            <a:off x="376767" y="372532"/>
            <a:ext cx="11438466" cy="707886"/>
          </a:xfrm>
          <a:prstGeom prst="rect">
            <a:avLst/>
          </a:prstGeom>
          <a:noFill/>
        </p:spPr>
        <p:txBody>
          <a:bodyPr wrap="square" rtlCol="0">
            <a:spAutoFit/>
          </a:bodyPr>
          <a:lstStyle/>
          <a:p>
            <a:r>
              <a:rPr lang="fr-FR" sz="4000" b="1" u="sng" dirty="0"/>
              <a:t>Observation length:</a:t>
            </a:r>
          </a:p>
        </p:txBody>
      </p:sp>
      <p:graphicFrame>
        <p:nvGraphicFramePr>
          <p:cNvPr id="4" name="Objet 3">
            <a:extLst>
              <a:ext uri="{FF2B5EF4-FFF2-40B4-BE49-F238E27FC236}">
                <a16:creationId xmlns:a16="http://schemas.microsoft.com/office/drawing/2014/main" id="{951C9E47-92A9-4C89-B6F7-4B286D5E72A9}"/>
              </a:ext>
            </a:extLst>
          </p:cNvPr>
          <p:cNvGraphicFramePr>
            <a:graphicFrameLocks noChangeAspect="1"/>
          </p:cNvGraphicFramePr>
          <p:nvPr>
            <p:extLst>
              <p:ext uri="{D42A27DB-BD31-4B8C-83A1-F6EECF244321}">
                <p14:modId xmlns:p14="http://schemas.microsoft.com/office/powerpoint/2010/main" val="1509272958"/>
              </p:ext>
            </p:extLst>
          </p:nvPr>
        </p:nvGraphicFramePr>
        <p:xfrm>
          <a:off x="487031" y="1091798"/>
          <a:ext cx="3024187" cy="2547823"/>
        </p:xfrm>
        <a:graphic>
          <a:graphicData uri="http://schemas.openxmlformats.org/presentationml/2006/ole">
            <mc:AlternateContent xmlns:mc="http://schemas.openxmlformats.org/markup-compatibility/2006">
              <mc:Choice xmlns:v="urn:schemas-microsoft-com:vml" Requires="v">
                <p:oleObj spid="_x0000_s6270" name="Image bitmap" r:id="rId3" imgW="3990960" imgH="3362400" progId="Paint.Picture">
                  <p:embed/>
                </p:oleObj>
              </mc:Choice>
              <mc:Fallback>
                <p:oleObj name="Image bitmap" r:id="rId3" imgW="3990960" imgH="3362400" progId="Paint.Picture">
                  <p:embed/>
                  <p:pic>
                    <p:nvPicPr>
                      <p:cNvPr id="0" name=""/>
                      <p:cNvPicPr/>
                      <p:nvPr/>
                    </p:nvPicPr>
                    <p:blipFill>
                      <a:blip r:embed="rId4"/>
                      <a:stretch>
                        <a:fillRect/>
                      </a:stretch>
                    </p:blipFill>
                    <p:spPr>
                      <a:xfrm>
                        <a:off x="487031" y="1091798"/>
                        <a:ext cx="3024187" cy="2547823"/>
                      </a:xfrm>
                      <a:prstGeom prst="rect">
                        <a:avLst/>
                      </a:prstGeom>
                    </p:spPr>
                  </p:pic>
                </p:oleObj>
              </mc:Fallback>
            </mc:AlternateContent>
          </a:graphicData>
        </a:graphic>
      </p:graphicFrame>
      <p:graphicFrame>
        <p:nvGraphicFramePr>
          <p:cNvPr id="5" name="Objet 4">
            <a:extLst>
              <a:ext uri="{FF2B5EF4-FFF2-40B4-BE49-F238E27FC236}">
                <a16:creationId xmlns:a16="http://schemas.microsoft.com/office/drawing/2014/main" id="{1D7674D2-77C1-4FDE-B996-EE3BD923E929}"/>
              </a:ext>
            </a:extLst>
          </p:cNvPr>
          <p:cNvGraphicFramePr>
            <a:graphicFrameLocks noChangeAspect="1"/>
          </p:cNvGraphicFramePr>
          <p:nvPr>
            <p:extLst>
              <p:ext uri="{D42A27DB-BD31-4B8C-83A1-F6EECF244321}">
                <p14:modId xmlns:p14="http://schemas.microsoft.com/office/powerpoint/2010/main" val="2567681233"/>
              </p:ext>
            </p:extLst>
          </p:nvPr>
        </p:nvGraphicFramePr>
        <p:xfrm>
          <a:off x="7256794" y="1383999"/>
          <a:ext cx="4448175" cy="2876550"/>
        </p:xfrm>
        <a:graphic>
          <a:graphicData uri="http://schemas.openxmlformats.org/presentationml/2006/ole">
            <mc:AlternateContent xmlns:mc="http://schemas.openxmlformats.org/markup-compatibility/2006">
              <mc:Choice xmlns:v="urn:schemas-microsoft-com:vml" Requires="v">
                <p:oleObj spid="_x0000_s6271" name="Image bitmap" r:id="rId5" imgW="4448160" imgH="2876400" progId="Paint.Picture">
                  <p:embed/>
                </p:oleObj>
              </mc:Choice>
              <mc:Fallback>
                <p:oleObj name="Image bitmap" r:id="rId5" imgW="4448160" imgH="2876400" progId="Paint.Picture">
                  <p:embed/>
                  <p:pic>
                    <p:nvPicPr>
                      <p:cNvPr id="0" name=""/>
                      <p:cNvPicPr/>
                      <p:nvPr/>
                    </p:nvPicPr>
                    <p:blipFill>
                      <a:blip r:embed="rId6"/>
                      <a:stretch>
                        <a:fillRect/>
                      </a:stretch>
                    </p:blipFill>
                    <p:spPr>
                      <a:xfrm>
                        <a:off x="7256794" y="1383999"/>
                        <a:ext cx="4448175" cy="287655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12" name="Encre 11">
                <a:extLst>
                  <a:ext uri="{FF2B5EF4-FFF2-40B4-BE49-F238E27FC236}">
                    <a16:creationId xmlns:a16="http://schemas.microsoft.com/office/drawing/2014/main" id="{8D0AA97A-3119-462B-93D9-B77A17B52852}"/>
                  </a:ext>
                </a:extLst>
              </p14:cNvPr>
              <p14:cNvContentPartPr/>
              <p14:nvPr/>
            </p14:nvContentPartPr>
            <p14:xfrm>
              <a:off x="5876740" y="2365710"/>
              <a:ext cx="4797720" cy="360"/>
            </p14:xfrm>
          </p:contentPart>
        </mc:Choice>
        <mc:Fallback xmlns="">
          <p:pic>
            <p:nvPicPr>
              <p:cNvPr id="12" name="Encre 11">
                <a:extLst>
                  <a:ext uri="{FF2B5EF4-FFF2-40B4-BE49-F238E27FC236}">
                    <a16:creationId xmlns:a16="http://schemas.microsoft.com/office/drawing/2014/main" id="{8D0AA97A-3119-462B-93D9-B77A17B52852}"/>
                  </a:ext>
                </a:extLst>
              </p:cNvPr>
              <p:cNvPicPr/>
              <p:nvPr/>
            </p:nvPicPr>
            <p:blipFill>
              <a:blip r:embed="rId8"/>
              <a:stretch>
                <a:fillRect/>
              </a:stretch>
            </p:blipFill>
            <p:spPr>
              <a:xfrm>
                <a:off x="5867740" y="2357070"/>
                <a:ext cx="4815360" cy="18000"/>
              </a:xfrm>
              <a:prstGeom prst="rect">
                <a:avLst/>
              </a:prstGeom>
            </p:spPr>
          </p:pic>
        </mc:Fallback>
      </mc:AlternateContent>
      <p:sp>
        <p:nvSpPr>
          <p:cNvPr id="13" name="ZoneTexte 12">
            <a:extLst>
              <a:ext uri="{FF2B5EF4-FFF2-40B4-BE49-F238E27FC236}">
                <a16:creationId xmlns:a16="http://schemas.microsoft.com/office/drawing/2014/main" id="{3526EE3D-970B-4B39-B1AC-3716CC4B2886}"/>
              </a:ext>
            </a:extLst>
          </p:cNvPr>
          <p:cNvSpPr txBox="1"/>
          <p:nvPr/>
        </p:nvSpPr>
        <p:spPr>
          <a:xfrm>
            <a:off x="5876740" y="1935171"/>
            <a:ext cx="1311460" cy="253916"/>
          </a:xfrm>
          <a:prstGeom prst="rect">
            <a:avLst/>
          </a:prstGeom>
          <a:noFill/>
        </p:spPr>
        <p:txBody>
          <a:bodyPr wrap="square" rtlCol="0">
            <a:spAutoFit/>
          </a:bodyPr>
          <a:lstStyle/>
          <a:p>
            <a:r>
              <a:rPr lang="fr-FR" sz="1050" dirty="0"/>
              <a:t>Length valide = 1</a:t>
            </a:r>
          </a:p>
        </p:txBody>
      </p:sp>
      <p:sp>
        <p:nvSpPr>
          <p:cNvPr id="14" name="ZoneTexte 13">
            <a:extLst>
              <a:ext uri="{FF2B5EF4-FFF2-40B4-BE49-F238E27FC236}">
                <a16:creationId xmlns:a16="http://schemas.microsoft.com/office/drawing/2014/main" id="{212CDD40-FCAA-4B0C-90F6-7897AE68C9B4}"/>
              </a:ext>
            </a:extLst>
          </p:cNvPr>
          <p:cNvSpPr txBox="1"/>
          <p:nvPr/>
        </p:nvSpPr>
        <p:spPr>
          <a:xfrm>
            <a:off x="5911269" y="2723991"/>
            <a:ext cx="1276931" cy="246221"/>
          </a:xfrm>
          <a:prstGeom prst="rect">
            <a:avLst/>
          </a:prstGeom>
          <a:noFill/>
        </p:spPr>
        <p:txBody>
          <a:bodyPr wrap="square" rtlCol="0">
            <a:spAutoFit/>
          </a:bodyPr>
          <a:lstStyle/>
          <a:p>
            <a:r>
              <a:rPr lang="fr-FR" sz="1000" dirty="0"/>
              <a:t>Length valide = 0</a:t>
            </a:r>
          </a:p>
        </p:txBody>
      </p:sp>
      <p:graphicFrame>
        <p:nvGraphicFramePr>
          <p:cNvPr id="6" name="Objet 5">
            <a:extLst>
              <a:ext uri="{FF2B5EF4-FFF2-40B4-BE49-F238E27FC236}">
                <a16:creationId xmlns:a16="http://schemas.microsoft.com/office/drawing/2014/main" id="{09C408D5-ED7F-4B75-9BF8-A63F2BD2BCB6}"/>
              </a:ext>
            </a:extLst>
          </p:cNvPr>
          <p:cNvGraphicFramePr>
            <a:graphicFrameLocks noChangeAspect="1"/>
          </p:cNvGraphicFramePr>
          <p:nvPr>
            <p:extLst>
              <p:ext uri="{D42A27DB-BD31-4B8C-83A1-F6EECF244321}">
                <p14:modId xmlns:p14="http://schemas.microsoft.com/office/powerpoint/2010/main" val="641645441"/>
              </p:ext>
            </p:extLst>
          </p:nvPr>
        </p:nvGraphicFramePr>
        <p:xfrm>
          <a:off x="489486" y="4414436"/>
          <a:ext cx="3105349" cy="1986364"/>
        </p:xfrm>
        <a:graphic>
          <a:graphicData uri="http://schemas.openxmlformats.org/presentationml/2006/ole">
            <mc:AlternateContent xmlns:mc="http://schemas.openxmlformats.org/markup-compatibility/2006">
              <mc:Choice xmlns:v="urn:schemas-microsoft-com:vml" Requires="v">
                <p:oleObj spid="_x0000_s6272" name="Image bitmap" r:id="rId9" imgW="4467240" imgH="2857680" progId="Paint.Picture">
                  <p:embed/>
                </p:oleObj>
              </mc:Choice>
              <mc:Fallback>
                <p:oleObj name="Image bitmap" r:id="rId9" imgW="4467240" imgH="2857680" progId="Paint.Picture">
                  <p:embed/>
                  <p:pic>
                    <p:nvPicPr>
                      <p:cNvPr id="0" name=""/>
                      <p:cNvPicPr/>
                      <p:nvPr/>
                    </p:nvPicPr>
                    <p:blipFill>
                      <a:blip r:embed="rId10"/>
                      <a:stretch>
                        <a:fillRect/>
                      </a:stretch>
                    </p:blipFill>
                    <p:spPr>
                      <a:xfrm>
                        <a:off x="489486" y="4414436"/>
                        <a:ext cx="3105349" cy="1986364"/>
                      </a:xfrm>
                      <a:prstGeom prst="rect">
                        <a:avLst/>
                      </a:prstGeom>
                    </p:spPr>
                  </p:pic>
                </p:oleObj>
              </mc:Fallback>
            </mc:AlternateContent>
          </a:graphicData>
        </a:graphic>
      </p:graphicFrame>
      <p:sp>
        <p:nvSpPr>
          <p:cNvPr id="8" name="ZoneTexte 7">
            <a:extLst>
              <a:ext uri="{FF2B5EF4-FFF2-40B4-BE49-F238E27FC236}">
                <a16:creationId xmlns:a16="http://schemas.microsoft.com/office/drawing/2014/main" id="{E0C6A966-FA84-48C8-8299-4554BC11897D}"/>
              </a:ext>
            </a:extLst>
          </p:cNvPr>
          <p:cNvSpPr txBox="1"/>
          <p:nvPr/>
        </p:nvSpPr>
        <p:spPr>
          <a:xfrm>
            <a:off x="3952874" y="4414436"/>
            <a:ext cx="8124825" cy="1384995"/>
          </a:xfrm>
          <a:prstGeom prst="rect">
            <a:avLst/>
          </a:prstGeom>
          <a:solidFill>
            <a:schemeClr val="bg1"/>
          </a:solidFill>
        </p:spPr>
        <p:txBody>
          <a:bodyPr wrap="square" rtlCol="0">
            <a:spAutoFit/>
          </a:bodyPr>
          <a:lstStyle/>
          <a:p>
            <a:r>
              <a:rPr lang="fr-FR" sz="1400" dirty="0"/>
              <a:t>Les billets authentiques ont une longueur nettement plus importante que les contrefaçons.</a:t>
            </a:r>
          </a:p>
          <a:p>
            <a:endParaRPr lang="fr-FR" sz="1400" dirty="0"/>
          </a:p>
          <a:p>
            <a:r>
              <a:rPr lang="fr-FR" sz="1400" dirty="0"/>
              <a:t>Le chevauchement des billets est très faible selon la longueur, et la répartition des longueurs de billets originaux est très concentrée.</a:t>
            </a:r>
          </a:p>
          <a:p>
            <a:endParaRPr lang="fr-FR" sz="1400" dirty="0"/>
          </a:p>
          <a:p>
            <a:r>
              <a:rPr lang="fr-FR" sz="1400" dirty="0"/>
              <a:t>Le </a:t>
            </a:r>
            <a:r>
              <a:rPr lang="fr-FR" sz="1400" dirty="0" err="1"/>
              <a:t>boxplot</a:t>
            </a:r>
            <a:r>
              <a:rPr lang="fr-FR" sz="1400" dirty="0"/>
              <a:t> (5-95) nous permet de fixer une première loi pour notre algorithme naïf.</a:t>
            </a:r>
          </a:p>
        </p:txBody>
      </p:sp>
      <p:sp>
        <p:nvSpPr>
          <p:cNvPr id="9" name="ZoneTexte 8">
            <a:extLst>
              <a:ext uri="{FF2B5EF4-FFF2-40B4-BE49-F238E27FC236}">
                <a16:creationId xmlns:a16="http://schemas.microsoft.com/office/drawing/2014/main" id="{F204BE54-9FF4-49B1-A353-D5971F25E4A2}"/>
              </a:ext>
            </a:extLst>
          </p:cNvPr>
          <p:cNvSpPr txBox="1"/>
          <p:nvPr/>
        </p:nvSpPr>
        <p:spPr>
          <a:xfrm>
            <a:off x="4459619" y="2204474"/>
            <a:ext cx="1417121" cy="276999"/>
          </a:xfrm>
          <a:prstGeom prst="rect">
            <a:avLst/>
          </a:prstGeom>
          <a:solidFill>
            <a:schemeClr val="bg1"/>
          </a:solidFill>
        </p:spPr>
        <p:txBody>
          <a:bodyPr wrap="square" rtlCol="0">
            <a:spAutoFit/>
          </a:bodyPr>
          <a:lstStyle/>
          <a:p>
            <a:pPr algn="r"/>
            <a:r>
              <a:rPr lang="fr-FR" sz="1200" dirty="0" err="1"/>
              <a:t>longueur_mini</a:t>
            </a:r>
            <a:endParaRPr lang="fr-FR" sz="1200" dirty="0"/>
          </a:p>
        </p:txBody>
      </p:sp>
      <p:sp>
        <p:nvSpPr>
          <p:cNvPr id="2" name="Espace réservé du numéro de diapositive 1">
            <a:extLst>
              <a:ext uri="{FF2B5EF4-FFF2-40B4-BE49-F238E27FC236}">
                <a16:creationId xmlns:a16="http://schemas.microsoft.com/office/drawing/2014/main" id="{3EC32CEC-B8F6-4EDA-84CB-37D636BC4F1A}"/>
              </a:ext>
            </a:extLst>
          </p:cNvPr>
          <p:cNvSpPr>
            <a:spLocks noGrp="1"/>
          </p:cNvSpPr>
          <p:nvPr>
            <p:ph type="sldNum" sz="quarter" idx="12"/>
          </p:nvPr>
        </p:nvSpPr>
        <p:spPr/>
        <p:txBody>
          <a:bodyPr/>
          <a:lstStyle/>
          <a:p>
            <a:pPr rtl="0"/>
            <a:fld id="{34B7E4EF-A1BD-40F4-AB7B-04F084DD991D}" type="slidenum">
              <a:rPr lang="en-US" smtClean="0"/>
              <a:t>11</a:t>
            </a:fld>
            <a:endParaRPr lang="en-US"/>
          </a:p>
        </p:txBody>
      </p:sp>
    </p:spTree>
    <p:extLst>
      <p:ext uri="{BB962C8B-B14F-4D97-AF65-F5344CB8AC3E}">
        <p14:creationId xmlns:p14="http://schemas.microsoft.com/office/powerpoint/2010/main" val="44831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4BCBD5C-A5B5-45B0-83C6-4638EBED2448}"/>
              </a:ext>
            </a:extLst>
          </p:cNvPr>
          <p:cNvSpPr txBox="1"/>
          <p:nvPr/>
        </p:nvSpPr>
        <p:spPr>
          <a:xfrm>
            <a:off x="376767" y="372532"/>
            <a:ext cx="11438466" cy="707886"/>
          </a:xfrm>
          <a:prstGeom prst="rect">
            <a:avLst/>
          </a:prstGeom>
          <a:noFill/>
        </p:spPr>
        <p:txBody>
          <a:bodyPr wrap="square" rtlCol="0">
            <a:spAutoFit/>
          </a:bodyPr>
          <a:lstStyle/>
          <a:p>
            <a:r>
              <a:rPr lang="fr-FR" sz="4000" b="1" u="sng" dirty="0"/>
              <a:t>Observation </a:t>
            </a:r>
            <a:r>
              <a:rPr lang="fr-FR" sz="4000" b="1" u="sng" dirty="0" err="1"/>
              <a:t>margin_low</a:t>
            </a:r>
            <a:r>
              <a:rPr lang="fr-FR" sz="4000" b="1" u="sng" dirty="0"/>
              <a:t>:</a:t>
            </a:r>
          </a:p>
        </p:txBody>
      </p:sp>
      <p:graphicFrame>
        <p:nvGraphicFramePr>
          <p:cNvPr id="4" name="Objet 3">
            <a:extLst>
              <a:ext uri="{FF2B5EF4-FFF2-40B4-BE49-F238E27FC236}">
                <a16:creationId xmlns:a16="http://schemas.microsoft.com/office/drawing/2014/main" id="{8739C4B3-BC45-4DEC-8EF6-804A375AEB82}"/>
              </a:ext>
            </a:extLst>
          </p:cNvPr>
          <p:cNvGraphicFramePr>
            <a:graphicFrameLocks noChangeAspect="1"/>
          </p:cNvGraphicFramePr>
          <p:nvPr>
            <p:extLst>
              <p:ext uri="{D42A27DB-BD31-4B8C-83A1-F6EECF244321}">
                <p14:modId xmlns:p14="http://schemas.microsoft.com/office/powerpoint/2010/main" val="1204165863"/>
              </p:ext>
            </p:extLst>
          </p:nvPr>
        </p:nvGraphicFramePr>
        <p:xfrm>
          <a:off x="376767" y="1256494"/>
          <a:ext cx="3518958" cy="2933858"/>
        </p:xfrm>
        <a:graphic>
          <a:graphicData uri="http://schemas.openxmlformats.org/presentationml/2006/ole">
            <mc:AlternateContent xmlns:mc="http://schemas.openxmlformats.org/markup-compatibility/2006">
              <mc:Choice xmlns:v="urn:schemas-microsoft-com:vml" Requires="v">
                <p:oleObj spid="_x0000_s7294" name="Image bitmap" r:id="rId3" imgW="4010040" imgH="3343320" progId="Paint.Picture">
                  <p:embed/>
                </p:oleObj>
              </mc:Choice>
              <mc:Fallback>
                <p:oleObj name="Image bitmap" r:id="rId3" imgW="4010040" imgH="3343320" progId="Paint.Picture">
                  <p:embed/>
                  <p:pic>
                    <p:nvPicPr>
                      <p:cNvPr id="0" name=""/>
                      <p:cNvPicPr/>
                      <p:nvPr/>
                    </p:nvPicPr>
                    <p:blipFill>
                      <a:blip r:embed="rId4"/>
                      <a:stretch>
                        <a:fillRect/>
                      </a:stretch>
                    </p:blipFill>
                    <p:spPr>
                      <a:xfrm>
                        <a:off x="376767" y="1256494"/>
                        <a:ext cx="3518958" cy="2933858"/>
                      </a:xfrm>
                      <a:prstGeom prst="rect">
                        <a:avLst/>
                      </a:prstGeom>
                    </p:spPr>
                  </p:pic>
                </p:oleObj>
              </mc:Fallback>
            </mc:AlternateContent>
          </a:graphicData>
        </a:graphic>
      </p:graphicFrame>
      <p:graphicFrame>
        <p:nvGraphicFramePr>
          <p:cNvPr id="5" name="Objet 4">
            <a:extLst>
              <a:ext uri="{FF2B5EF4-FFF2-40B4-BE49-F238E27FC236}">
                <a16:creationId xmlns:a16="http://schemas.microsoft.com/office/drawing/2014/main" id="{236C8821-FF84-4554-BDFE-72F44CC4AC47}"/>
              </a:ext>
            </a:extLst>
          </p:cNvPr>
          <p:cNvGraphicFramePr>
            <a:graphicFrameLocks noChangeAspect="1"/>
          </p:cNvGraphicFramePr>
          <p:nvPr>
            <p:extLst>
              <p:ext uri="{D42A27DB-BD31-4B8C-83A1-F6EECF244321}">
                <p14:modId xmlns:p14="http://schemas.microsoft.com/office/powerpoint/2010/main" val="646845221"/>
              </p:ext>
            </p:extLst>
          </p:nvPr>
        </p:nvGraphicFramePr>
        <p:xfrm>
          <a:off x="7054910" y="1450599"/>
          <a:ext cx="4581525" cy="2895600"/>
        </p:xfrm>
        <a:graphic>
          <a:graphicData uri="http://schemas.openxmlformats.org/presentationml/2006/ole">
            <mc:AlternateContent xmlns:mc="http://schemas.openxmlformats.org/markup-compatibility/2006">
              <mc:Choice xmlns:v="urn:schemas-microsoft-com:vml" Requires="v">
                <p:oleObj spid="_x0000_s7295" name="Image bitmap" r:id="rId5" imgW="4581360" imgH="2895480" progId="Paint.Picture">
                  <p:embed/>
                </p:oleObj>
              </mc:Choice>
              <mc:Fallback>
                <p:oleObj name="Image bitmap" r:id="rId5" imgW="4581360" imgH="2895480" progId="Paint.Picture">
                  <p:embed/>
                  <p:pic>
                    <p:nvPicPr>
                      <p:cNvPr id="0" name=""/>
                      <p:cNvPicPr/>
                      <p:nvPr/>
                    </p:nvPicPr>
                    <p:blipFill>
                      <a:blip r:embed="rId6"/>
                      <a:stretch>
                        <a:fillRect/>
                      </a:stretch>
                    </p:blipFill>
                    <p:spPr>
                      <a:xfrm>
                        <a:off x="7054910" y="1450599"/>
                        <a:ext cx="4581525" cy="28956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7" name="Encre 6">
                <a:extLst>
                  <a:ext uri="{FF2B5EF4-FFF2-40B4-BE49-F238E27FC236}">
                    <a16:creationId xmlns:a16="http://schemas.microsoft.com/office/drawing/2014/main" id="{25AE8B10-C838-495A-BBB2-7A443EDF4B3B}"/>
                  </a:ext>
                </a:extLst>
              </p14:cNvPr>
              <p14:cNvContentPartPr/>
              <p14:nvPr/>
            </p14:nvContentPartPr>
            <p14:xfrm>
              <a:off x="5518180" y="2936372"/>
              <a:ext cx="4952880" cy="360"/>
            </p14:xfrm>
          </p:contentPart>
        </mc:Choice>
        <mc:Fallback xmlns="">
          <p:pic>
            <p:nvPicPr>
              <p:cNvPr id="7" name="Encre 6">
                <a:extLst>
                  <a:ext uri="{FF2B5EF4-FFF2-40B4-BE49-F238E27FC236}">
                    <a16:creationId xmlns:a16="http://schemas.microsoft.com/office/drawing/2014/main" id="{25AE8B10-C838-495A-BBB2-7A443EDF4B3B}"/>
                  </a:ext>
                </a:extLst>
              </p:cNvPr>
              <p:cNvPicPr/>
              <p:nvPr/>
            </p:nvPicPr>
            <p:blipFill>
              <a:blip r:embed="rId8"/>
              <a:stretch>
                <a:fillRect/>
              </a:stretch>
            </p:blipFill>
            <p:spPr>
              <a:xfrm>
                <a:off x="5509180" y="2927372"/>
                <a:ext cx="4970520" cy="18000"/>
              </a:xfrm>
              <a:prstGeom prst="rect">
                <a:avLst/>
              </a:prstGeom>
            </p:spPr>
          </p:pic>
        </mc:Fallback>
      </mc:AlternateContent>
      <p:sp>
        <p:nvSpPr>
          <p:cNvPr id="8" name="ZoneTexte 7">
            <a:extLst>
              <a:ext uri="{FF2B5EF4-FFF2-40B4-BE49-F238E27FC236}">
                <a16:creationId xmlns:a16="http://schemas.microsoft.com/office/drawing/2014/main" id="{DC2AA450-C734-40ED-9146-82B4AE302ABE}"/>
              </a:ext>
            </a:extLst>
          </p:cNvPr>
          <p:cNvSpPr txBox="1"/>
          <p:nvPr/>
        </p:nvSpPr>
        <p:spPr>
          <a:xfrm>
            <a:off x="5518180" y="3089455"/>
            <a:ext cx="1409670" cy="230832"/>
          </a:xfrm>
          <a:prstGeom prst="rect">
            <a:avLst/>
          </a:prstGeom>
          <a:noFill/>
        </p:spPr>
        <p:txBody>
          <a:bodyPr wrap="square" rtlCol="0">
            <a:spAutoFit/>
          </a:bodyPr>
          <a:lstStyle/>
          <a:p>
            <a:r>
              <a:rPr lang="fr-FR" sz="900" dirty="0" err="1"/>
              <a:t>Valid</a:t>
            </a:r>
            <a:r>
              <a:rPr lang="fr-FR" sz="900" dirty="0"/>
              <a:t> </a:t>
            </a:r>
            <a:r>
              <a:rPr lang="fr-FR" sz="900" dirty="0" err="1"/>
              <a:t>margin_low</a:t>
            </a:r>
            <a:r>
              <a:rPr lang="fr-FR" sz="900" dirty="0"/>
              <a:t> = 1</a:t>
            </a:r>
          </a:p>
        </p:txBody>
      </p:sp>
      <p:sp>
        <p:nvSpPr>
          <p:cNvPr id="9" name="ZoneTexte 8">
            <a:extLst>
              <a:ext uri="{FF2B5EF4-FFF2-40B4-BE49-F238E27FC236}">
                <a16:creationId xmlns:a16="http://schemas.microsoft.com/office/drawing/2014/main" id="{505296E9-4DBF-431A-8CB7-49FC69C711BE}"/>
              </a:ext>
            </a:extLst>
          </p:cNvPr>
          <p:cNvSpPr txBox="1"/>
          <p:nvPr/>
        </p:nvSpPr>
        <p:spPr>
          <a:xfrm>
            <a:off x="5518180" y="2500138"/>
            <a:ext cx="1409670" cy="230832"/>
          </a:xfrm>
          <a:prstGeom prst="rect">
            <a:avLst/>
          </a:prstGeom>
          <a:noFill/>
        </p:spPr>
        <p:txBody>
          <a:bodyPr wrap="square" rtlCol="0">
            <a:spAutoFit/>
          </a:bodyPr>
          <a:lstStyle/>
          <a:p>
            <a:r>
              <a:rPr lang="fr-FR" sz="900" dirty="0" err="1"/>
              <a:t>Valid</a:t>
            </a:r>
            <a:r>
              <a:rPr lang="fr-FR" sz="900" dirty="0"/>
              <a:t> </a:t>
            </a:r>
            <a:r>
              <a:rPr lang="fr-FR" sz="900" dirty="0" err="1"/>
              <a:t>margin_low</a:t>
            </a:r>
            <a:r>
              <a:rPr lang="fr-FR" sz="900" dirty="0"/>
              <a:t> = 0</a:t>
            </a:r>
          </a:p>
        </p:txBody>
      </p:sp>
      <p:sp>
        <p:nvSpPr>
          <p:cNvPr id="10" name="ZoneTexte 9">
            <a:extLst>
              <a:ext uri="{FF2B5EF4-FFF2-40B4-BE49-F238E27FC236}">
                <a16:creationId xmlns:a16="http://schemas.microsoft.com/office/drawing/2014/main" id="{2ECA8056-8C8E-434C-8674-DFC9E50364EE}"/>
              </a:ext>
            </a:extLst>
          </p:cNvPr>
          <p:cNvSpPr txBox="1"/>
          <p:nvPr/>
        </p:nvSpPr>
        <p:spPr>
          <a:xfrm>
            <a:off x="4352924" y="4568981"/>
            <a:ext cx="7839076" cy="1600438"/>
          </a:xfrm>
          <a:prstGeom prst="rect">
            <a:avLst/>
          </a:prstGeom>
          <a:solidFill>
            <a:schemeClr val="bg1"/>
          </a:solidFill>
        </p:spPr>
        <p:txBody>
          <a:bodyPr wrap="square" rtlCol="0">
            <a:spAutoFit/>
          </a:bodyPr>
          <a:lstStyle/>
          <a:p>
            <a:r>
              <a:rPr lang="fr-FR" sz="1400" dirty="0"/>
              <a:t>Les billets authentiques ont une </a:t>
            </a:r>
            <a:r>
              <a:rPr lang="fr-FR" sz="1400" dirty="0" err="1"/>
              <a:t>margin_low</a:t>
            </a:r>
            <a:r>
              <a:rPr lang="fr-FR" sz="1400" dirty="0"/>
              <a:t> nettement moins importante que les contrefaçons.</a:t>
            </a:r>
          </a:p>
          <a:p>
            <a:endParaRPr lang="fr-FR" sz="1400" dirty="0"/>
          </a:p>
          <a:p>
            <a:r>
              <a:rPr lang="fr-FR" sz="1400" dirty="0"/>
              <a:t>Le chevauchement des billets est faible selon la </a:t>
            </a:r>
            <a:r>
              <a:rPr lang="fr-FR" sz="1400" dirty="0" err="1"/>
              <a:t>margin_low</a:t>
            </a:r>
            <a:r>
              <a:rPr lang="fr-FR" sz="1400" dirty="0"/>
              <a:t>, et la répartition des </a:t>
            </a:r>
            <a:r>
              <a:rPr lang="fr-FR" sz="1400" dirty="0" err="1"/>
              <a:t>margin_low</a:t>
            </a:r>
            <a:r>
              <a:rPr lang="fr-FR" sz="1400" dirty="0"/>
              <a:t> de billets originaux est très concentrée.</a:t>
            </a:r>
          </a:p>
          <a:p>
            <a:endParaRPr lang="fr-FR" sz="1400" dirty="0"/>
          </a:p>
          <a:p>
            <a:r>
              <a:rPr lang="fr-FR" sz="1400" dirty="0"/>
              <a:t>Le </a:t>
            </a:r>
            <a:r>
              <a:rPr lang="fr-FR" sz="1400" dirty="0" err="1"/>
              <a:t>boxplot</a:t>
            </a:r>
            <a:r>
              <a:rPr lang="fr-FR" sz="1400" dirty="0"/>
              <a:t> (5-95) nous permet de fixer une seconde loi pour notre algorithme naïf.</a:t>
            </a:r>
          </a:p>
        </p:txBody>
      </p:sp>
      <p:graphicFrame>
        <p:nvGraphicFramePr>
          <p:cNvPr id="6" name="Objet 5">
            <a:extLst>
              <a:ext uri="{FF2B5EF4-FFF2-40B4-BE49-F238E27FC236}">
                <a16:creationId xmlns:a16="http://schemas.microsoft.com/office/drawing/2014/main" id="{05FEA61A-6C6A-419E-97E3-AAF5B8111A3F}"/>
              </a:ext>
            </a:extLst>
          </p:cNvPr>
          <p:cNvGraphicFramePr>
            <a:graphicFrameLocks noChangeAspect="1"/>
          </p:cNvGraphicFramePr>
          <p:nvPr>
            <p:extLst>
              <p:ext uri="{D42A27DB-BD31-4B8C-83A1-F6EECF244321}">
                <p14:modId xmlns:p14="http://schemas.microsoft.com/office/powerpoint/2010/main" val="899191750"/>
              </p:ext>
            </p:extLst>
          </p:nvPr>
        </p:nvGraphicFramePr>
        <p:xfrm>
          <a:off x="135240" y="4231311"/>
          <a:ext cx="4039042" cy="2462434"/>
        </p:xfrm>
        <a:graphic>
          <a:graphicData uri="http://schemas.openxmlformats.org/presentationml/2006/ole">
            <mc:AlternateContent xmlns:mc="http://schemas.openxmlformats.org/markup-compatibility/2006">
              <mc:Choice xmlns:v="urn:schemas-microsoft-com:vml" Requires="v">
                <p:oleObj spid="_x0000_s7296" name="Image bitmap" r:id="rId9" imgW="4734000" imgH="2886120" progId="Paint.Picture">
                  <p:embed/>
                </p:oleObj>
              </mc:Choice>
              <mc:Fallback>
                <p:oleObj name="Image bitmap" r:id="rId9" imgW="4734000" imgH="2886120" progId="Paint.Picture">
                  <p:embed/>
                  <p:pic>
                    <p:nvPicPr>
                      <p:cNvPr id="0" name=""/>
                      <p:cNvPicPr/>
                      <p:nvPr/>
                    </p:nvPicPr>
                    <p:blipFill>
                      <a:blip r:embed="rId10"/>
                      <a:stretch>
                        <a:fillRect/>
                      </a:stretch>
                    </p:blipFill>
                    <p:spPr>
                      <a:xfrm>
                        <a:off x="135240" y="4231311"/>
                        <a:ext cx="4039042" cy="2462434"/>
                      </a:xfrm>
                      <a:prstGeom prst="rect">
                        <a:avLst/>
                      </a:prstGeom>
                    </p:spPr>
                  </p:pic>
                </p:oleObj>
              </mc:Fallback>
            </mc:AlternateContent>
          </a:graphicData>
        </a:graphic>
      </p:graphicFrame>
      <p:sp>
        <p:nvSpPr>
          <p:cNvPr id="11" name="ZoneTexte 10">
            <a:extLst>
              <a:ext uri="{FF2B5EF4-FFF2-40B4-BE49-F238E27FC236}">
                <a16:creationId xmlns:a16="http://schemas.microsoft.com/office/drawing/2014/main" id="{F0CE294F-7612-49E3-9C88-70BF72DFFBA2}"/>
              </a:ext>
            </a:extLst>
          </p:cNvPr>
          <p:cNvSpPr txBox="1"/>
          <p:nvPr/>
        </p:nvSpPr>
        <p:spPr>
          <a:xfrm>
            <a:off x="3981450" y="2812902"/>
            <a:ext cx="1536730" cy="276999"/>
          </a:xfrm>
          <a:prstGeom prst="rect">
            <a:avLst/>
          </a:prstGeom>
          <a:solidFill>
            <a:schemeClr val="bg1"/>
          </a:solidFill>
        </p:spPr>
        <p:txBody>
          <a:bodyPr wrap="square" rtlCol="0">
            <a:spAutoFit/>
          </a:bodyPr>
          <a:lstStyle/>
          <a:p>
            <a:pPr algn="r"/>
            <a:r>
              <a:rPr lang="fr-FR" sz="1200" dirty="0" err="1"/>
              <a:t>Margin_low_max</a:t>
            </a:r>
            <a:endParaRPr lang="fr-FR" sz="1200" dirty="0"/>
          </a:p>
        </p:txBody>
      </p:sp>
      <p:sp>
        <p:nvSpPr>
          <p:cNvPr id="2" name="Espace réservé du numéro de diapositive 1">
            <a:extLst>
              <a:ext uri="{FF2B5EF4-FFF2-40B4-BE49-F238E27FC236}">
                <a16:creationId xmlns:a16="http://schemas.microsoft.com/office/drawing/2014/main" id="{CF3D195E-BFB2-418C-805E-15B1FAC51FC0}"/>
              </a:ext>
            </a:extLst>
          </p:cNvPr>
          <p:cNvSpPr>
            <a:spLocks noGrp="1"/>
          </p:cNvSpPr>
          <p:nvPr>
            <p:ph type="sldNum" sz="quarter" idx="12"/>
          </p:nvPr>
        </p:nvSpPr>
        <p:spPr/>
        <p:txBody>
          <a:bodyPr/>
          <a:lstStyle/>
          <a:p>
            <a:pPr rtl="0"/>
            <a:fld id="{34B7E4EF-A1BD-40F4-AB7B-04F084DD991D}" type="slidenum">
              <a:rPr lang="en-US" smtClean="0"/>
              <a:t>12</a:t>
            </a:fld>
            <a:endParaRPr lang="en-US"/>
          </a:p>
        </p:txBody>
      </p:sp>
    </p:spTree>
    <p:extLst>
      <p:ext uri="{BB962C8B-B14F-4D97-AF65-F5344CB8AC3E}">
        <p14:creationId xmlns:p14="http://schemas.microsoft.com/office/powerpoint/2010/main" val="359439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AAC3304-7536-4E30-BABB-E1E0FBA87922}"/>
              </a:ext>
            </a:extLst>
          </p:cNvPr>
          <p:cNvSpPr txBox="1"/>
          <p:nvPr/>
        </p:nvSpPr>
        <p:spPr>
          <a:xfrm>
            <a:off x="376767" y="156798"/>
            <a:ext cx="11438466" cy="707886"/>
          </a:xfrm>
          <a:prstGeom prst="rect">
            <a:avLst/>
          </a:prstGeom>
          <a:noFill/>
        </p:spPr>
        <p:txBody>
          <a:bodyPr wrap="square" rtlCol="0">
            <a:spAutoFit/>
          </a:bodyPr>
          <a:lstStyle/>
          <a:p>
            <a:r>
              <a:rPr lang="fr-FR" sz="4000" b="1" u="sng" dirty="0"/>
              <a:t>Algorithme de détection naïf :</a:t>
            </a:r>
          </a:p>
        </p:txBody>
      </p:sp>
      <p:sp>
        <p:nvSpPr>
          <p:cNvPr id="4" name="ZoneTexte 3">
            <a:extLst>
              <a:ext uri="{FF2B5EF4-FFF2-40B4-BE49-F238E27FC236}">
                <a16:creationId xmlns:a16="http://schemas.microsoft.com/office/drawing/2014/main" id="{50E03AEA-4B44-44A2-A399-CE369570B2B1}"/>
              </a:ext>
            </a:extLst>
          </p:cNvPr>
          <p:cNvSpPr txBox="1"/>
          <p:nvPr/>
        </p:nvSpPr>
        <p:spPr>
          <a:xfrm>
            <a:off x="679450" y="1222103"/>
            <a:ext cx="9810750" cy="2031325"/>
          </a:xfrm>
          <a:prstGeom prst="rect">
            <a:avLst/>
          </a:prstGeom>
          <a:gradFill flip="none" rotWithShape="1">
            <a:gsLst>
              <a:gs pos="46000">
                <a:schemeClr val="accent1">
                  <a:lumMod val="5000"/>
                  <a:lumOff val="95000"/>
                </a:schemeClr>
              </a:gs>
              <a:gs pos="100000">
                <a:schemeClr val="accent3"/>
              </a:gs>
              <a:gs pos="100000">
                <a:schemeClr val="accent3"/>
              </a:gs>
              <a:gs pos="100000">
                <a:srgbClr val="B0D6A0"/>
              </a:gs>
              <a:gs pos="100000">
                <a:srgbClr val="B0D6A0"/>
              </a:gs>
              <a:gs pos="100000">
                <a:schemeClr val="accent1">
                  <a:lumMod val="45000"/>
                  <a:lumOff val="55000"/>
                </a:schemeClr>
              </a:gs>
              <a:gs pos="100000">
                <a:schemeClr val="accent1">
                  <a:lumMod val="45000"/>
                  <a:lumOff val="55000"/>
                </a:schemeClr>
              </a:gs>
              <a:gs pos="100000">
                <a:schemeClr val="accent1">
                  <a:lumMod val="30000"/>
                  <a:lumOff val="70000"/>
                </a:schemeClr>
              </a:gs>
            </a:gsLst>
            <a:lin ang="2700000" scaled="1"/>
            <a:tileRect/>
          </a:gradFill>
        </p:spPr>
        <p:txBody>
          <a:bodyPr wrap="square" rtlCol="0">
            <a:spAutoFit/>
          </a:bodyPr>
          <a:lstStyle/>
          <a:p>
            <a:r>
              <a:rPr lang="fr-FR" dirty="0"/>
              <a:t>Un billet sera considéré comme </a:t>
            </a:r>
            <a:r>
              <a:rPr lang="fr-FR" b="1" dirty="0">
                <a:solidFill>
                  <a:schemeClr val="accent1"/>
                </a:solidFill>
              </a:rPr>
              <a:t>original</a:t>
            </a:r>
            <a:r>
              <a:rPr lang="fr-FR" dirty="0"/>
              <a:t> si la </a:t>
            </a:r>
            <a:r>
              <a:rPr lang="fr-FR" b="1" dirty="0">
                <a:solidFill>
                  <a:srgbClr val="7030A0"/>
                </a:solidFill>
              </a:rPr>
              <a:t>somme des conditions suivantes </a:t>
            </a:r>
            <a:r>
              <a:rPr lang="fr-FR" dirty="0"/>
              <a:t>est </a:t>
            </a:r>
            <a:r>
              <a:rPr lang="fr-FR" b="1" dirty="0">
                <a:solidFill>
                  <a:schemeClr val="accent1"/>
                </a:solidFill>
              </a:rPr>
              <a:t>vraie</a:t>
            </a:r>
            <a:r>
              <a:rPr lang="fr-FR" dirty="0"/>
              <a:t>:</a:t>
            </a:r>
          </a:p>
          <a:p>
            <a:endParaRPr lang="fr-FR" dirty="0"/>
          </a:p>
          <a:p>
            <a:r>
              <a:rPr lang="fr-FR" dirty="0"/>
              <a:t>- Sa </a:t>
            </a:r>
            <a:r>
              <a:rPr lang="fr-FR" b="1" dirty="0">
                <a:solidFill>
                  <a:srgbClr val="7030A0"/>
                </a:solidFill>
              </a:rPr>
              <a:t>longueur est supérieure à la longueur minimale</a:t>
            </a:r>
          </a:p>
          <a:p>
            <a:r>
              <a:rPr lang="fr-FR" dirty="0"/>
              <a:t>(définie par le percentile 5 de la longueur des billets originaux)</a:t>
            </a:r>
          </a:p>
          <a:p>
            <a:endParaRPr lang="fr-FR" dirty="0"/>
          </a:p>
          <a:p>
            <a:r>
              <a:rPr lang="fr-FR" dirty="0"/>
              <a:t>- Sa </a:t>
            </a:r>
            <a:r>
              <a:rPr lang="fr-FR" b="1" dirty="0">
                <a:solidFill>
                  <a:srgbClr val="7030A0"/>
                </a:solidFill>
              </a:rPr>
              <a:t>marge inférieure est inférieure à la marge inférieure maximale</a:t>
            </a:r>
            <a:r>
              <a:rPr lang="fr-FR" dirty="0"/>
              <a:t> autorisée</a:t>
            </a:r>
          </a:p>
          <a:p>
            <a:r>
              <a:rPr lang="fr-FR" dirty="0"/>
              <a:t>(définie par le percentile 95 de la marge inférieure des vrais billets)</a:t>
            </a:r>
          </a:p>
        </p:txBody>
      </p:sp>
      <p:graphicFrame>
        <p:nvGraphicFramePr>
          <p:cNvPr id="6" name="Objet 5">
            <a:extLst>
              <a:ext uri="{FF2B5EF4-FFF2-40B4-BE49-F238E27FC236}">
                <a16:creationId xmlns:a16="http://schemas.microsoft.com/office/drawing/2014/main" id="{9808EEC6-ABB5-479A-8D0C-94ED378A487B}"/>
              </a:ext>
            </a:extLst>
          </p:cNvPr>
          <p:cNvGraphicFramePr>
            <a:graphicFrameLocks noChangeAspect="1"/>
          </p:cNvGraphicFramePr>
          <p:nvPr>
            <p:extLst>
              <p:ext uri="{D42A27DB-BD31-4B8C-83A1-F6EECF244321}">
                <p14:modId xmlns:p14="http://schemas.microsoft.com/office/powerpoint/2010/main" val="2790529843"/>
              </p:ext>
            </p:extLst>
          </p:nvPr>
        </p:nvGraphicFramePr>
        <p:xfrm>
          <a:off x="679450" y="4407958"/>
          <a:ext cx="6886575" cy="1552575"/>
        </p:xfrm>
        <a:graphic>
          <a:graphicData uri="http://schemas.openxmlformats.org/presentationml/2006/ole">
            <mc:AlternateContent xmlns:mc="http://schemas.openxmlformats.org/markup-compatibility/2006">
              <mc:Choice xmlns:v="urn:schemas-microsoft-com:vml" Requires="v">
                <p:oleObj spid="_x0000_s9283" name="Image bitmap" r:id="rId3" imgW="6886440" imgH="1552680" progId="Paint.Picture">
                  <p:embed/>
                </p:oleObj>
              </mc:Choice>
              <mc:Fallback>
                <p:oleObj name="Image bitmap" r:id="rId3" imgW="6886440" imgH="1552680" progId="Paint.Picture">
                  <p:embed/>
                  <p:pic>
                    <p:nvPicPr>
                      <p:cNvPr id="0" name=""/>
                      <p:cNvPicPr/>
                      <p:nvPr/>
                    </p:nvPicPr>
                    <p:blipFill>
                      <a:blip r:embed="rId4"/>
                      <a:stretch>
                        <a:fillRect/>
                      </a:stretch>
                    </p:blipFill>
                    <p:spPr>
                      <a:xfrm>
                        <a:off x="679450" y="4407958"/>
                        <a:ext cx="6886575" cy="1552575"/>
                      </a:xfrm>
                      <a:prstGeom prst="rect">
                        <a:avLst/>
                      </a:prstGeom>
                    </p:spPr>
                  </p:pic>
                </p:oleObj>
              </mc:Fallback>
            </mc:AlternateContent>
          </a:graphicData>
        </a:graphic>
      </p:graphicFrame>
      <p:sp>
        <p:nvSpPr>
          <p:cNvPr id="8" name="ZoneTexte 7">
            <a:extLst>
              <a:ext uri="{FF2B5EF4-FFF2-40B4-BE49-F238E27FC236}">
                <a16:creationId xmlns:a16="http://schemas.microsoft.com/office/drawing/2014/main" id="{6689A927-3387-4DB9-8103-7CC79B2CEBC0}"/>
              </a:ext>
            </a:extLst>
          </p:cNvPr>
          <p:cNvSpPr txBox="1"/>
          <p:nvPr/>
        </p:nvSpPr>
        <p:spPr>
          <a:xfrm>
            <a:off x="8226425" y="4661958"/>
            <a:ext cx="3714750" cy="1477328"/>
          </a:xfrm>
          <a:prstGeom prst="rect">
            <a:avLst/>
          </a:prstGeom>
          <a:solidFill>
            <a:schemeClr val="bg1"/>
          </a:solidFill>
        </p:spPr>
        <p:txBody>
          <a:bodyPr wrap="square" rtlCol="0">
            <a:spAutoFit/>
          </a:bodyPr>
          <a:lstStyle/>
          <a:p>
            <a:pPr algn="just"/>
            <a:r>
              <a:rPr lang="fr-FR" dirty="0"/>
              <a:t>Cet algorithme fonctionne mais n’est pas très performant, il nous servira d’étalon pour d’autres méthodes de classification.</a:t>
            </a:r>
          </a:p>
        </p:txBody>
      </p:sp>
      <p:sp>
        <p:nvSpPr>
          <p:cNvPr id="2" name="Espace réservé du numéro de diapositive 1">
            <a:extLst>
              <a:ext uri="{FF2B5EF4-FFF2-40B4-BE49-F238E27FC236}">
                <a16:creationId xmlns:a16="http://schemas.microsoft.com/office/drawing/2014/main" id="{B33026E7-BED2-42DA-860F-B356D9D6520C}"/>
              </a:ext>
            </a:extLst>
          </p:cNvPr>
          <p:cNvSpPr>
            <a:spLocks noGrp="1"/>
          </p:cNvSpPr>
          <p:nvPr>
            <p:ph type="sldNum" sz="quarter" idx="12"/>
          </p:nvPr>
        </p:nvSpPr>
        <p:spPr/>
        <p:txBody>
          <a:bodyPr/>
          <a:lstStyle/>
          <a:p>
            <a:pPr rtl="0"/>
            <a:fld id="{34B7E4EF-A1BD-40F4-AB7B-04F084DD991D}" type="slidenum">
              <a:rPr lang="en-US" smtClean="0"/>
              <a:t>13</a:t>
            </a:fld>
            <a:endParaRPr lang="en-US"/>
          </a:p>
        </p:txBody>
      </p:sp>
    </p:spTree>
    <p:extLst>
      <p:ext uri="{BB962C8B-B14F-4D97-AF65-F5344CB8AC3E}">
        <p14:creationId xmlns:p14="http://schemas.microsoft.com/office/powerpoint/2010/main" val="251496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2CD4F0-EB71-4758-BB74-1C5D0D1FE939}"/>
              </a:ext>
            </a:extLst>
          </p:cNvPr>
          <p:cNvSpPr txBox="1"/>
          <p:nvPr/>
        </p:nvSpPr>
        <p:spPr>
          <a:xfrm>
            <a:off x="247650" y="904875"/>
            <a:ext cx="11658600" cy="5016758"/>
          </a:xfrm>
          <a:prstGeom prst="rect">
            <a:avLst/>
          </a:prstGeom>
          <a:noFill/>
        </p:spPr>
        <p:txBody>
          <a:bodyPr wrap="square" rtlCol="0">
            <a:spAutoFit/>
          </a:bodyPr>
          <a:lstStyle/>
          <a:p>
            <a:pPr algn="ctr"/>
            <a:r>
              <a:rPr lang="fr-FR" sz="4400" b="1" u="sng" dirty="0"/>
              <a:t>Nettoyage – </a:t>
            </a:r>
            <a:r>
              <a:rPr lang="fr-FR" sz="4400" b="1" u="sng" dirty="0" err="1"/>
              <a:t>preparation</a:t>
            </a:r>
            <a:r>
              <a:rPr lang="fr-FR" sz="4400" b="1" u="sng" dirty="0"/>
              <a:t> de données</a:t>
            </a:r>
            <a:endParaRPr lang="fr-FR" sz="6600" b="1" u="sng" dirty="0"/>
          </a:p>
          <a:p>
            <a:pPr algn="ctr"/>
            <a:endParaRPr lang="fr-FR" sz="4800" b="1" dirty="0"/>
          </a:p>
          <a:p>
            <a:pPr algn="ctr"/>
            <a:endParaRPr lang="fr-FR" sz="4800" b="1" dirty="0"/>
          </a:p>
          <a:p>
            <a:pPr algn="ctr"/>
            <a:r>
              <a:rPr lang="fr-FR" sz="6000" b="1" dirty="0">
                <a:solidFill>
                  <a:srgbClr val="0070C0"/>
                </a:solidFill>
              </a:rPr>
              <a:t>Comment compléter les observations nulles dans le </a:t>
            </a:r>
            <a:r>
              <a:rPr lang="fr-FR" sz="6000" b="1" dirty="0" err="1">
                <a:solidFill>
                  <a:srgbClr val="0070C0"/>
                </a:solidFill>
              </a:rPr>
              <a:t>dataset</a:t>
            </a:r>
            <a:r>
              <a:rPr lang="fr-FR" sz="6000" b="1" dirty="0">
                <a:solidFill>
                  <a:srgbClr val="0070C0"/>
                </a:solidFill>
              </a:rPr>
              <a:t> d’exemple?</a:t>
            </a:r>
          </a:p>
        </p:txBody>
      </p:sp>
      <p:sp>
        <p:nvSpPr>
          <p:cNvPr id="2" name="Espace réservé du numéro de diapositive 1">
            <a:extLst>
              <a:ext uri="{FF2B5EF4-FFF2-40B4-BE49-F238E27FC236}">
                <a16:creationId xmlns:a16="http://schemas.microsoft.com/office/drawing/2014/main" id="{6C9B6C0B-6F32-4F8E-ADC0-3BDEEA0E21CB}"/>
              </a:ext>
            </a:extLst>
          </p:cNvPr>
          <p:cNvSpPr>
            <a:spLocks noGrp="1"/>
          </p:cNvSpPr>
          <p:nvPr>
            <p:ph type="sldNum" sz="quarter" idx="12"/>
          </p:nvPr>
        </p:nvSpPr>
        <p:spPr/>
        <p:txBody>
          <a:bodyPr/>
          <a:lstStyle/>
          <a:p>
            <a:pPr rtl="0"/>
            <a:fld id="{34B7E4EF-A1BD-40F4-AB7B-04F084DD991D}" type="slidenum">
              <a:rPr lang="en-US" smtClean="0"/>
              <a:t>14</a:t>
            </a:fld>
            <a:endParaRPr lang="en-US"/>
          </a:p>
        </p:txBody>
      </p:sp>
    </p:spTree>
    <p:extLst>
      <p:ext uri="{BB962C8B-B14F-4D97-AF65-F5344CB8AC3E}">
        <p14:creationId xmlns:p14="http://schemas.microsoft.com/office/powerpoint/2010/main" val="222948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EB07A58-7449-4C19-B98D-6DF179E29377}"/>
              </a:ext>
            </a:extLst>
          </p:cNvPr>
          <p:cNvSpPr txBox="1"/>
          <p:nvPr/>
        </p:nvSpPr>
        <p:spPr>
          <a:xfrm>
            <a:off x="376767" y="156798"/>
            <a:ext cx="11438466" cy="707886"/>
          </a:xfrm>
          <a:prstGeom prst="rect">
            <a:avLst/>
          </a:prstGeom>
          <a:noFill/>
        </p:spPr>
        <p:txBody>
          <a:bodyPr wrap="square" rtlCol="0">
            <a:spAutoFit/>
          </a:bodyPr>
          <a:lstStyle/>
          <a:p>
            <a:r>
              <a:rPr lang="fr-FR" sz="4000" b="1" u="sng" dirty="0"/>
              <a:t>Méthode géométrique (naïve) :</a:t>
            </a:r>
          </a:p>
        </p:txBody>
      </p:sp>
      <p:graphicFrame>
        <p:nvGraphicFramePr>
          <p:cNvPr id="4" name="Objet 3">
            <a:extLst>
              <a:ext uri="{FF2B5EF4-FFF2-40B4-BE49-F238E27FC236}">
                <a16:creationId xmlns:a16="http://schemas.microsoft.com/office/drawing/2014/main" id="{6A35CFB3-5794-4F52-972D-48E464AEA20D}"/>
              </a:ext>
            </a:extLst>
          </p:cNvPr>
          <p:cNvGraphicFramePr>
            <a:graphicFrameLocks noChangeAspect="1"/>
          </p:cNvGraphicFramePr>
          <p:nvPr>
            <p:extLst>
              <p:ext uri="{D42A27DB-BD31-4B8C-83A1-F6EECF244321}">
                <p14:modId xmlns:p14="http://schemas.microsoft.com/office/powerpoint/2010/main" val="4212211697"/>
              </p:ext>
            </p:extLst>
          </p:nvPr>
        </p:nvGraphicFramePr>
        <p:xfrm>
          <a:off x="0" y="971550"/>
          <a:ext cx="1438275" cy="5729651"/>
        </p:xfrm>
        <a:graphic>
          <a:graphicData uri="http://schemas.openxmlformats.org/presentationml/2006/ole">
            <mc:AlternateContent xmlns:mc="http://schemas.openxmlformats.org/markup-compatibility/2006">
              <mc:Choice xmlns:v="urn:schemas-microsoft-com:vml" Requires="v">
                <p:oleObj spid="_x0000_s10279" name="Image bitmap" r:id="rId3" imgW="1438200" imgH="3305160" progId="Paint.Picture">
                  <p:embed/>
                </p:oleObj>
              </mc:Choice>
              <mc:Fallback>
                <p:oleObj name="Image bitmap" r:id="rId3" imgW="1438200" imgH="3305160" progId="Paint.Picture">
                  <p:embed/>
                  <p:pic>
                    <p:nvPicPr>
                      <p:cNvPr id="0" name=""/>
                      <p:cNvPicPr/>
                      <p:nvPr/>
                    </p:nvPicPr>
                    <p:blipFill>
                      <a:blip r:embed="rId4"/>
                      <a:stretch>
                        <a:fillRect/>
                      </a:stretch>
                    </p:blipFill>
                    <p:spPr>
                      <a:xfrm>
                        <a:off x="0" y="971550"/>
                        <a:ext cx="1438275" cy="5729651"/>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6" name="Encre 5">
                <a:extLst>
                  <a:ext uri="{FF2B5EF4-FFF2-40B4-BE49-F238E27FC236}">
                    <a16:creationId xmlns:a16="http://schemas.microsoft.com/office/drawing/2014/main" id="{12949BBA-94B6-44CC-899D-28F8FB4865F3}"/>
                  </a:ext>
                </a:extLst>
              </p14:cNvPr>
              <p14:cNvContentPartPr/>
              <p14:nvPr/>
            </p14:nvContentPartPr>
            <p14:xfrm>
              <a:off x="1650780" y="1915065"/>
              <a:ext cx="2315816" cy="360"/>
            </p14:xfrm>
          </p:contentPart>
        </mc:Choice>
        <mc:Fallback xmlns="">
          <p:pic>
            <p:nvPicPr>
              <p:cNvPr id="6" name="Encre 5">
                <a:extLst>
                  <a:ext uri="{FF2B5EF4-FFF2-40B4-BE49-F238E27FC236}">
                    <a16:creationId xmlns:a16="http://schemas.microsoft.com/office/drawing/2014/main" id="{12949BBA-94B6-44CC-899D-28F8FB4865F3}"/>
                  </a:ext>
                </a:extLst>
              </p:cNvPr>
              <p:cNvPicPr/>
              <p:nvPr/>
            </p:nvPicPr>
            <p:blipFill>
              <a:blip r:embed="rId6"/>
              <a:stretch>
                <a:fillRect/>
              </a:stretch>
            </p:blipFill>
            <p:spPr>
              <a:xfrm>
                <a:off x="1641780" y="1906065"/>
                <a:ext cx="233345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Encre 6">
                <a:extLst>
                  <a:ext uri="{FF2B5EF4-FFF2-40B4-BE49-F238E27FC236}">
                    <a16:creationId xmlns:a16="http://schemas.microsoft.com/office/drawing/2014/main" id="{60165C35-6B9E-40DC-A203-033F9DF54031}"/>
                  </a:ext>
                </a:extLst>
              </p14:cNvPr>
              <p14:cNvContentPartPr/>
              <p14:nvPr/>
            </p14:nvContentPartPr>
            <p14:xfrm>
              <a:off x="1650780" y="1496025"/>
              <a:ext cx="2315816" cy="360"/>
            </p14:xfrm>
          </p:contentPart>
        </mc:Choice>
        <mc:Fallback xmlns="">
          <p:pic>
            <p:nvPicPr>
              <p:cNvPr id="7" name="Encre 6">
                <a:extLst>
                  <a:ext uri="{FF2B5EF4-FFF2-40B4-BE49-F238E27FC236}">
                    <a16:creationId xmlns:a16="http://schemas.microsoft.com/office/drawing/2014/main" id="{60165C35-6B9E-40DC-A203-033F9DF54031}"/>
                  </a:ext>
                </a:extLst>
              </p:cNvPr>
              <p:cNvPicPr/>
              <p:nvPr/>
            </p:nvPicPr>
            <p:blipFill>
              <a:blip r:embed="rId6"/>
              <a:stretch>
                <a:fillRect/>
              </a:stretch>
            </p:blipFill>
            <p:spPr>
              <a:xfrm>
                <a:off x="1641780" y="1487025"/>
                <a:ext cx="233345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Encre 7">
                <a:extLst>
                  <a:ext uri="{FF2B5EF4-FFF2-40B4-BE49-F238E27FC236}">
                    <a16:creationId xmlns:a16="http://schemas.microsoft.com/office/drawing/2014/main" id="{37F56C71-A818-4CC3-BAE5-B436820245A7}"/>
                  </a:ext>
                </a:extLst>
              </p14:cNvPr>
              <p14:cNvContentPartPr/>
              <p14:nvPr/>
            </p14:nvContentPartPr>
            <p14:xfrm>
              <a:off x="1650780" y="5876505"/>
              <a:ext cx="2316536" cy="360"/>
            </p14:xfrm>
          </p:contentPart>
        </mc:Choice>
        <mc:Fallback xmlns="">
          <p:pic>
            <p:nvPicPr>
              <p:cNvPr id="8" name="Encre 7">
                <a:extLst>
                  <a:ext uri="{FF2B5EF4-FFF2-40B4-BE49-F238E27FC236}">
                    <a16:creationId xmlns:a16="http://schemas.microsoft.com/office/drawing/2014/main" id="{37F56C71-A818-4CC3-BAE5-B436820245A7}"/>
                  </a:ext>
                </a:extLst>
              </p:cNvPr>
              <p:cNvPicPr/>
              <p:nvPr/>
            </p:nvPicPr>
            <p:blipFill>
              <a:blip r:embed="rId6"/>
              <a:stretch>
                <a:fillRect/>
              </a:stretch>
            </p:blipFill>
            <p:spPr>
              <a:xfrm>
                <a:off x="1641780" y="5867505"/>
                <a:ext cx="233417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Encre 8">
                <a:extLst>
                  <a:ext uri="{FF2B5EF4-FFF2-40B4-BE49-F238E27FC236}">
                    <a16:creationId xmlns:a16="http://schemas.microsoft.com/office/drawing/2014/main" id="{A45BF34E-3F16-4636-A9A5-613385F8607F}"/>
                  </a:ext>
                </a:extLst>
              </p14:cNvPr>
              <p14:cNvContentPartPr/>
              <p14:nvPr/>
            </p14:nvContentPartPr>
            <p14:xfrm>
              <a:off x="1650780" y="6285825"/>
              <a:ext cx="2315816" cy="360"/>
            </p14:xfrm>
          </p:contentPart>
        </mc:Choice>
        <mc:Fallback xmlns="">
          <p:pic>
            <p:nvPicPr>
              <p:cNvPr id="9" name="Encre 8">
                <a:extLst>
                  <a:ext uri="{FF2B5EF4-FFF2-40B4-BE49-F238E27FC236}">
                    <a16:creationId xmlns:a16="http://schemas.microsoft.com/office/drawing/2014/main" id="{A45BF34E-3F16-4636-A9A5-613385F8607F}"/>
                  </a:ext>
                </a:extLst>
              </p:cNvPr>
              <p:cNvPicPr/>
              <p:nvPr/>
            </p:nvPicPr>
            <p:blipFill>
              <a:blip r:embed="rId6"/>
              <a:stretch>
                <a:fillRect/>
              </a:stretch>
            </p:blipFill>
            <p:spPr>
              <a:xfrm>
                <a:off x="1641780" y="6277185"/>
                <a:ext cx="233345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Encre 9">
                <a:extLst>
                  <a:ext uri="{FF2B5EF4-FFF2-40B4-BE49-F238E27FC236}">
                    <a16:creationId xmlns:a16="http://schemas.microsoft.com/office/drawing/2014/main" id="{0AF9CEF7-F10B-44DD-99F7-7D74C7EE8919}"/>
                  </a:ext>
                </a:extLst>
              </p14:cNvPr>
              <p14:cNvContentPartPr/>
              <p14:nvPr/>
            </p14:nvContentPartPr>
            <p14:xfrm>
              <a:off x="1653660" y="1496025"/>
              <a:ext cx="360" cy="4804920"/>
            </p14:xfrm>
          </p:contentPart>
        </mc:Choice>
        <mc:Fallback xmlns="">
          <p:pic>
            <p:nvPicPr>
              <p:cNvPr id="10" name="Encre 9">
                <a:extLst>
                  <a:ext uri="{FF2B5EF4-FFF2-40B4-BE49-F238E27FC236}">
                    <a16:creationId xmlns:a16="http://schemas.microsoft.com/office/drawing/2014/main" id="{0AF9CEF7-F10B-44DD-99F7-7D74C7EE8919}"/>
                  </a:ext>
                </a:extLst>
              </p:cNvPr>
              <p:cNvPicPr/>
              <p:nvPr/>
            </p:nvPicPr>
            <p:blipFill>
              <a:blip r:embed="rId11"/>
              <a:stretch>
                <a:fillRect/>
              </a:stretch>
            </p:blipFill>
            <p:spPr>
              <a:xfrm>
                <a:off x="1644660" y="1487025"/>
                <a:ext cx="18000" cy="4822560"/>
              </a:xfrm>
              <a:prstGeom prst="rect">
                <a:avLst/>
              </a:prstGeom>
            </p:spPr>
          </p:pic>
        </mc:Fallback>
      </mc:AlternateContent>
      <p:sp>
        <p:nvSpPr>
          <p:cNvPr id="11" name="ZoneTexte 10">
            <a:extLst>
              <a:ext uri="{FF2B5EF4-FFF2-40B4-BE49-F238E27FC236}">
                <a16:creationId xmlns:a16="http://schemas.microsoft.com/office/drawing/2014/main" id="{7CE663A1-5E91-4285-995D-F359E2B48EA2}"/>
              </a:ext>
            </a:extLst>
          </p:cNvPr>
          <p:cNvSpPr txBox="1"/>
          <p:nvPr/>
        </p:nvSpPr>
        <p:spPr>
          <a:xfrm>
            <a:off x="1768245" y="1545733"/>
            <a:ext cx="1961790" cy="369332"/>
          </a:xfrm>
          <a:prstGeom prst="rect">
            <a:avLst/>
          </a:prstGeom>
          <a:noFill/>
        </p:spPr>
        <p:txBody>
          <a:bodyPr wrap="square" rtlCol="0">
            <a:spAutoFit/>
          </a:bodyPr>
          <a:lstStyle/>
          <a:p>
            <a:r>
              <a:rPr lang="fr-FR" dirty="0" err="1"/>
              <a:t>margin</a:t>
            </a:r>
            <a:r>
              <a:rPr lang="fr-FR" dirty="0"/>
              <a:t> up</a:t>
            </a:r>
          </a:p>
        </p:txBody>
      </p:sp>
      <p:sp>
        <p:nvSpPr>
          <p:cNvPr id="12" name="ZoneTexte 11">
            <a:extLst>
              <a:ext uri="{FF2B5EF4-FFF2-40B4-BE49-F238E27FC236}">
                <a16:creationId xmlns:a16="http://schemas.microsoft.com/office/drawing/2014/main" id="{A5CED15F-CAE4-4DC9-93C4-B976B1C40F64}"/>
              </a:ext>
            </a:extLst>
          </p:cNvPr>
          <p:cNvSpPr txBox="1"/>
          <p:nvPr/>
        </p:nvSpPr>
        <p:spPr>
          <a:xfrm>
            <a:off x="1703962" y="5916493"/>
            <a:ext cx="3316005" cy="369332"/>
          </a:xfrm>
          <a:prstGeom prst="rect">
            <a:avLst/>
          </a:prstGeom>
          <a:noFill/>
        </p:spPr>
        <p:txBody>
          <a:bodyPr wrap="square" rtlCol="0">
            <a:spAutoFit/>
          </a:bodyPr>
          <a:lstStyle/>
          <a:p>
            <a:r>
              <a:rPr lang="fr-FR" dirty="0" err="1"/>
              <a:t>margin_low</a:t>
            </a:r>
            <a:endParaRPr lang="fr-FR" dirty="0"/>
          </a:p>
        </p:txBody>
      </p:sp>
      <p:sp>
        <p:nvSpPr>
          <p:cNvPr id="13" name="ZoneTexte 12">
            <a:extLst>
              <a:ext uri="{FF2B5EF4-FFF2-40B4-BE49-F238E27FC236}">
                <a16:creationId xmlns:a16="http://schemas.microsoft.com/office/drawing/2014/main" id="{10829D2B-A721-4A87-B61C-A0E225FDC7E2}"/>
              </a:ext>
            </a:extLst>
          </p:cNvPr>
          <p:cNvSpPr txBox="1"/>
          <p:nvPr/>
        </p:nvSpPr>
        <p:spPr>
          <a:xfrm>
            <a:off x="1755180" y="3651709"/>
            <a:ext cx="2972092" cy="369332"/>
          </a:xfrm>
          <a:prstGeom prst="rect">
            <a:avLst/>
          </a:prstGeom>
          <a:noFill/>
        </p:spPr>
        <p:txBody>
          <a:bodyPr wrap="square" rtlCol="0">
            <a:spAutoFit/>
          </a:bodyPr>
          <a:lstStyle/>
          <a:p>
            <a:r>
              <a:rPr lang="fr-FR" dirty="0"/>
              <a:t>Imprimé du billet</a:t>
            </a:r>
          </a:p>
        </p:txBody>
      </p:sp>
      <p:sp>
        <p:nvSpPr>
          <p:cNvPr id="14" name="ZoneTexte 13">
            <a:extLst>
              <a:ext uri="{FF2B5EF4-FFF2-40B4-BE49-F238E27FC236}">
                <a16:creationId xmlns:a16="http://schemas.microsoft.com/office/drawing/2014/main" id="{0776495F-D745-4600-A442-62E2264839C7}"/>
              </a:ext>
            </a:extLst>
          </p:cNvPr>
          <p:cNvSpPr txBox="1"/>
          <p:nvPr/>
        </p:nvSpPr>
        <p:spPr>
          <a:xfrm>
            <a:off x="5177586" y="3036156"/>
            <a:ext cx="6286140" cy="1600438"/>
          </a:xfrm>
          <a:prstGeom prst="rect">
            <a:avLst/>
          </a:prstGeom>
          <a:solidFill>
            <a:schemeClr val="bg1"/>
          </a:solidFill>
        </p:spPr>
        <p:txBody>
          <a:bodyPr wrap="square" rtlCol="0">
            <a:spAutoFit/>
          </a:bodyPr>
          <a:lstStyle/>
          <a:p>
            <a:r>
              <a:rPr lang="fr-FR" sz="1400" dirty="0"/>
              <a:t>La hauteur (moyenne de </a:t>
            </a:r>
            <a:r>
              <a:rPr lang="fr-FR" sz="1400" dirty="0" err="1"/>
              <a:t>height_right</a:t>
            </a:r>
            <a:r>
              <a:rPr lang="fr-FR" sz="1400" dirty="0"/>
              <a:t> et </a:t>
            </a:r>
            <a:r>
              <a:rPr lang="fr-FR" sz="1400" dirty="0" err="1"/>
              <a:t>height_left</a:t>
            </a:r>
            <a:r>
              <a:rPr lang="fr-FR" sz="1400" dirty="0"/>
              <a:t>)  est la somme de la </a:t>
            </a:r>
            <a:r>
              <a:rPr lang="fr-FR" sz="1400" dirty="0" err="1"/>
              <a:t>margin_up</a:t>
            </a:r>
            <a:r>
              <a:rPr lang="fr-FR" sz="1400" dirty="0"/>
              <a:t> + </a:t>
            </a:r>
            <a:r>
              <a:rPr lang="fr-FR" sz="1400" dirty="0" err="1"/>
              <a:t>margin_low</a:t>
            </a:r>
            <a:r>
              <a:rPr lang="fr-FR" sz="1400" dirty="0"/>
              <a:t>+  la hauteur de l’imprimé du billet.</a:t>
            </a:r>
          </a:p>
          <a:p>
            <a:endParaRPr lang="fr-FR" sz="1400" dirty="0"/>
          </a:p>
          <a:p>
            <a:r>
              <a:rPr lang="fr-FR" sz="1400" dirty="0"/>
              <a:t>Il est donc assez aisé de calculer la hauteur moyenne de l’imprimé.</a:t>
            </a:r>
          </a:p>
          <a:p>
            <a:endParaRPr lang="fr-FR" sz="1400" dirty="0"/>
          </a:p>
          <a:p>
            <a:r>
              <a:rPr lang="fr-FR" sz="1400" dirty="0"/>
              <a:t>Il est tout aussi aisé de calculer la </a:t>
            </a:r>
            <a:r>
              <a:rPr lang="fr-FR" sz="1400" dirty="0" err="1"/>
              <a:t>margin_low</a:t>
            </a:r>
            <a:r>
              <a:rPr lang="fr-FR" sz="1400" dirty="0"/>
              <a:t> pour les billets ou cette observation est manquante.</a:t>
            </a:r>
          </a:p>
        </p:txBody>
      </p:sp>
      <p:sp>
        <p:nvSpPr>
          <p:cNvPr id="2" name="Espace réservé du numéro de diapositive 1">
            <a:extLst>
              <a:ext uri="{FF2B5EF4-FFF2-40B4-BE49-F238E27FC236}">
                <a16:creationId xmlns:a16="http://schemas.microsoft.com/office/drawing/2014/main" id="{4B46DDDF-FFB0-4D40-9908-462C9301C3E4}"/>
              </a:ext>
            </a:extLst>
          </p:cNvPr>
          <p:cNvSpPr>
            <a:spLocks noGrp="1"/>
          </p:cNvSpPr>
          <p:nvPr>
            <p:ph type="sldNum" sz="quarter" idx="12"/>
          </p:nvPr>
        </p:nvSpPr>
        <p:spPr/>
        <p:txBody>
          <a:bodyPr/>
          <a:lstStyle/>
          <a:p>
            <a:pPr rtl="0"/>
            <a:fld id="{34B7E4EF-A1BD-40F4-AB7B-04F084DD991D}" type="slidenum">
              <a:rPr lang="en-US" smtClean="0"/>
              <a:t>15</a:t>
            </a:fld>
            <a:endParaRPr lang="en-US"/>
          </a:p>
        </p:txBody>
      </p:sp>
    </p:spTree>
    <p:extLst>
      <p:ext uri="{BB962C8B-B14F-4D97-AF65-F5344CB8AC3E}">
        <p14:creationId xmlns:p14="http://schemas.microsoft.com/office/powerpoint/2010/main" val="7527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2701004-6AC3-479A-87A2-7CDBD1D13516}"/>
              </a:ext>
            </a:extLst>
          </p:cNvPr>
          <p:cNvSpPr txBox="1"/>
          <p:nvPr/>
        </p:nvSpPr>
        <p:spPr>
          <a:xfrm>
            <a:off x="376767" y="156798"/>
            <a:ext cx="11438466" cy="707886"/>
          </a:xfrm>
          <a:prstGeom prst="rect">
            <a:avLst/>
          </a:prstGeom>
          <a:noFill/>
        </p:spPr>
        <p:txBody>
          <a:bodyPr wrap="square" rtlCol="0">
            <a:spAutoFit/>
          </a:bodyPr>
          <a:lstStyle/>
          <a:p>
            <a:r>
              <a:rPr lang="fr-FR" sz="4000" b="1" u="sng" dirty="0"/>
              <a:t>Limites de la Méthode géométrique :</a:t>
            </a:r>
          </a:p>
        </p:txBody>
      </p:sp>
      <p:pic>
        <p:nvPicPr>
          <p:cNvPr id="11266" name="Picture 2">
            <a:extLst>
              <a:ext uri="{FF2B5EF4-FFF2-40B4-BE49-F238E27FC236}">
                <a16:creationId xmlns:a16="http://schemas.microsoft.com/office/drawing/2014/main" id="{9A49D409-DE1B-4BE5-909D-C242BEE4A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42" y="1495425"/>
            <a:ext cx="39528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8313583-C808-466A-9367-A406A0C3D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878" y="1495425"/>
            <a:ext cx="3952875"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D1FA67A7-8CD6-4D81-927C-4B4ACEEEBEAB}"/>
              </a:ext>
            </a:extLst>
          </p:cNvPr>
          <p:cNvSpPr txBox="1"/>
          <p:nvPr/>
        </p:nvSpPr>
        <p:spPr>
          <a:xfrm>
            <a:off x="672042" y="5193297"/>
            <a:ext cx="10743480" cy="1384995"/>
          </a:xfrm>
          <a:prstGeom prst="rect">
            <a:avLst/>
          </a:prstGeom>
          <a:solidFill>
            <a:schemeClr val="bg1"/>
          </a:solidFill>
        </p:spPr>
        <p:txBody>
          <a:bodyPr wrap="square" rtlCol="0">
            <a:spAutoFit/>
          </a:bodyPr>
          <a:lstStyle/>
          <a:p>
            <a:r>
              <a:rPr lang="fr-FR" sz="1400" dirty="0"/>
              <a:t>Cette méthode présente néanmoins une faiblesse de taille.</a:t>
            </a:r>
          </a:p>
          <a:p>
            <a:br>
              <a:rPr lang="fr-FR" sz="1400" dirty="0"/>
            </a:br>
            <a:r>
              <a:rPr lang="fr-FR" sz="1400" dirty="0"/>
              <a:t>En effet pour que les valeurs calculées soient cohérentes, il nous faut connaitre la valeur de l’observation </a:t>
            </a:r>
            <a:r>
              <a:rPr lang="fr-FR" sz="1400" dirty="0" err="1"/>
              <a:t>is_genuine</a:t>
            </a:r>
            <a:r>
              <a:rPr lang="fr-FR" sz="1400" dirty="0"/>
              <a:t>.</a:t>
            </a:r>
          </a:p>
          <a:p>
            <a:endParaRPr lang="fr-FR" sz="1400" dirty="0"/>
          </a:p>
          <a:p>
            <a:r>
              <a:rPr lang="fr-FR" sz="1400" dirty="0"/>
              <a:t>Même si ce n’est pas un problème pour compléter notre jeu de données exemple, il nous sera impossible de compléter correctement un jeu de billets à tester.</a:t>
            </a:r>
          </a:p>
        </p:txBody>
      </p:sp>
      <p:sp>
        <p:nvSpPr>
          <p:cNvPr id="4" name="ZoneTexte 3">
            <a:extLst>
              <a:ext uri="{FF2B5EF4-FFF2-40B4-BE49-F238E27FC236}">
                <a16:creationId xmlns:a16="http://schemas.microsoft.com/office/drawing/2014/main" id="{9E0CF3D8-E469-4A17-9230-503993FE4A87}"/>
              </a:ext>
            </a:extLst>
          </p:cNvPr>
          <p:cNvSpPr txBox="1"/>
          <p:nvPr/>
        </p:nvSpPr>
        <p:spPr>
          <a:xfrm>
            <a:off x="672042" y="972205"/>
            <a:ext cx="3952875" cy="523220"/>
          </a:xfrm>
          <a:prstGeom prst="rect">
            <a:avLst/>
          </a:prstGeom>
          <a:solidFill>
            <a:schemeClr val="bg1"/>
          </a:solidFill>
        </p:spPr>
        <p:txBody>
          <a:bodyPr wrap="square" rtlCol="0">
            <a:spAutoFit/>
          </a:bodyPr>
          <a:lstStyle/>
          <a:p>
            <a:pPr algn="ctr"/>
            <a:r>
              <a:rPr lang="fr-FR" sz="1400" b="1" u="sng" dirty="0"/>
              <a:t>Distribution de la </a:t>
            </a:r>
            <a:r>
              <a:rPr lang="fr-FR" sz="1400" b="1" u="sng" dirty="0" err="1"/>
              <a:t>margin_low</a:t>
            </a:r>
            <a:r>
              <a:rPr lang="fr-FR" sz="1400" b="1" u="sng" dirty="0"/>
              <a:t> calculée</a:t>
            </a:r>
          </a:p>
          <a:p>
            <a:pPr algn="ctr"/>
            <a:r>
              <a:rPr lang="fr-FR" sz="1400" b="1" u="sng" dirty="0"/>
              <a:t>Sans prise en compte du critère </a:t>
            </a:r>
            <a:r>
              <a:rPr lang="fr-FR" sz="1400" b="1" u="sng" dirty="0" err="1"/>
              <a:t>is_genuine</a:t>
            </a:r>
            <a:endParaRPr lang="fr-FR" sz="1400" b="1" u="sng" dirty="0"/>
          </a:p>
        </p:txBody>
      </p:sp>
      <p:sp>
        <p:nvSpPr>
          <p:cNvPr id="8" name="ZoneTexte 7">
            <a:extLst>
              <a:ext uri="{FF2B5EF4-FFF2-40B4-BE49-F238E27FC236}">
                <a16:creationId xmlns:a16="http://schemas.microsoft.com/office/drawing/2014/main" id="{BB2F240C-0BF0-46AC-80B4-D03121E93324}"/>
              </a:ext>
            </a:extLst>
          </p:cNvPr>
          <p:cNvSpPr txBox="1"/>
          <p:nvPr/>
        </p:nvSpPr>
        <p:spPr>
          <a:xfrm>
            <a:off x="7091397" y="972205"/>
            <a:ext cx="3969356" cy="523220"/>
          </a:xfrm>
          <a:prstGeom prst="rect">
            <a:avLst/>
          </a:prstGeom>
          <a:solidFill>
            <a:schemeClr val="bg1"/>
          </a:solidFill>
        </p:spPr>
        <p:txBody>
          <a:bodyPr wrap="none" rtlCol="0">
            <a:spAutoFit/>
          </a:bodyPr>
          <a:lstStyle/>
          <a:p>
            <a:pPr algn="ctr"/>
            <a:r>
              <a:rPr lang="fr-FR" sz="1400" b="1" u="sng" dirty="0"/>
              <a:t>Distribution de la </a:t>
            </a:r>
            <a:r>
              <a:rPr lang="fr-FR" sz="1400" b="1" u="sng" dirty="0" err="1"/>
              <a:t>margin_low</a:t>
            </a:r>
            <a:r>
              <a:rPr lang="fr-FR" sz="1400" b="1" u="sng" dirty="0"/>
              <a:t> calculée</a:t>
            </a:r>
          </a:p>
          <a:p>
            <a:pPr algn="ctr"/>
            <a:r>
              <a:rPr lang="fr-FR" sz="1400" b="1" u="sng" dirty="0"/>
              <a:t>Avec prise en compte du critère </a:t>
            </a:r>
            <a:r>
              <a:rPr lang="fr-FR" sz="1400" b="1" u="sng" dirty="0" err="1"/>
              <a:t>is_genuine</a:t>
            </a:r>
            <a:endParaRPr lang="fr-FR" sz="1400" b="1" u="sng" dirty="0"/>
          </a:p>
        </p:txBody>
      </p:sp>
      <p:sp>
        <p:nvSpPr>
          <p:cNvPr id="5" name="Espace réservé du numéro de diapositive 4">
            <a:extLst>
              <a:ext uri="{FF2B5EF4-FFF2-40B4-BE49-F238E27FC236}">
                <a16:creationId xmlns:a16="http://schemas.microsoft.com/office/drawing/2014/main" id="{DA7100ED-BCC7-497C-815F-79ADE063A4EB}"/>
              </a:ext>
            </a:extLst>
          </p:cNvPr>
          <p:cNvSpPr>
            <a:spLocks noGrp="1"/>
          </p:cNvSpPr>
          <p:nvPr>
            <p:ph type="sldNum" sz="quarter" idx="12"/>
          </p:nvPr>
        </p:nvSpPr>
        <p:spPr/>
        <p:txBody>
          <a:bodyPr/>
          <a:lstStyle/>
          <a:p>
            <a:pPr rtl="0"/>
            <a:fld id="{34B7E4EF-A1BD-40F4-AB7B-04F084DD991D}" type="slidenum">
              <a:rPr lang="en-US" smtClean="0"/>
              <a:t>16</a:t>
            </a:fld>
            <a:endParaRPr lang="en-US"/>
          </a:p>
        </p:txBody>
      </p:sp>
      <mc:AlternateContent xmlns:mc="http://schemas.openxmlformats.org/markup-compatibility/2006" xmlns:p14="http://schemas.microsoft.com/office/powerpoint/2010/main">
        <mc:Choice Requires="p14">
          <p:contentPart p14:bwMode="auto" r:id="rId4">
            <p14:nvContentPartPr>
              <p14:cNvPr id="7" name="Encre 6">
                <a:extLst>
                  <a:ext uri="{FF2B5EF4-FFF2-40B4-BE49-F238E27FC236}">
                    <a16:creationId xmlns:a16="http://schemas.microsoft.com/office/drawing/2014/main" id="{7E55C05C-1DF0-40EF-91E9-82868A2193A4}"/>
                  </a:ext>
                </a:extLst>
              </p14:cNvPr>
              <p14:cNvContentPartPr/>
              <p14:nvPr/>
            </p14:nvContentPartPr>
            <p14:xfrm>
              <a:off x="795440" y="1345733"/>
              <a:ext cx="1816920" cy="360"/>
            </p14:xfrm>
          </p:contentPart>
        </mc:Choice>
        <mc:Fallback xmlns="">
          <p:pic>
            <p:nvPicPr>
              <p:cNvPr id="7" name="Encre 6">
                <a:extLst>
                  <a:ext uri="{FF2B5EF4-FFF2-40B4-BE49-F238E27FC236}">
                    <a16:creationId xmlns:a16="http://schemas.microsoft.com/office/drawing/2014/main" id="{7E55C05C-1DF0-40EF-91E9-82868A2193A4}"/>
                  </a:ext>
                </a:extLst>
              </p:cNvPr>
              <p:cNvPicPr/>
              <p:nvPr/>
            </p:nvPicPr>
            <p:blipFill>
              <a:blip r:embed="rId5"/>
              <a:stretch>
                <a:fillRect/>
              </a:stretch>
            </p:blipFill>
            <p:spPr>
              <a:xfrm>
                <a:off x="741800" y="1238093"/>
                <a:ext cx="1924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Encre 8">
                <a:extLst>
                  <a:ext uri="{FF2B5EF4-FFF2-40B4-BE49-F238E27FC236}">
                    <a16:creationId xmlns:a16="http://schemas.microsoft.com/office/drawing/2014/main" id="{A58CAF69-E2F2-4C40-BF4E-153701EC93E9}"/>
                  </a:ext>
                </a:extLst>
              </p14:cNvPr>
              <p14:cNvContentPartPr/>
              <p14:nvPr/>
            </p14:nvContentPartPr>
            <p14:xfrm>
              <a:off x="7213520" y="1345733"/>
              <a:ext cx="1890720" cy="360"/>
            </p14:xfrm>
          </p:contentPart>
        </mc:Choice>
        <mc:Fallback xmlns="">
          <p:pic>
            <p:nvPicPr>
              <p:cNvPr id="9" name="Encre 8">
                <a:extLst>
                  <a:ext uri="{FF2B5EF4-FFF2-40B4-BE49-F238E27FC236}">
                    <a16:creationId xmlns:a16="http://schemas.microsoft.com/office/drawing/2014/main" id="{A58CAF69-E2F2-4C40-BF4E-153701EC93E9}"/>
                  </a:ext>
                </a:extLst>
              </p:cNvPr>
              <p:cNvPicPr/>
              <p:nvPr/>
            </p:nvPicPr>
            <p:blipFill>
              <a:blip r:embed="rId7"/>
              <a:stretch>
                <a:fillRect/>
              </a:stretch>
            </p:blipFill>
            <p:spPr>
              <a:xfrm>
                <a:off x="7159520" y="1238093"/>
                <a:ext cx="1998360" cy="216000"/>
              </a:xfrm>
              <a:prstGeom prst="rect">
                <a:avLst/>
              </a:prstGeom>
            </p:spPr>
          </p:pic>
        </mc:Fallback>
      </mc:AlternateContent>
    </p:spTree>
    <p:extLst>
      <p:ext uri="{BB962C8B-B14F-4D97-AF65-F5344CB8AC3E}">
        <p14:creationId xmlns:p14="http://schemas.microsoft.com/office/powerpoint/2010/main" val="315323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0CB1610-0358-4A99-B746-B75107DB570E}"/>
              </a:ext>
            </a:extLst>
          </p:cNvPr>
          <p:cNvSpPr txBox="1"/>
          <p:nvPr/>
        </p:nvSpPr>
        <p:spPr>
          <a:xfrm>
            <a:off x="376767" y="156798"/>
            <a:ext cx="11438466" cy="707886"/>
          </a:xfrm>
          <a:prstGeom prst="rect">
            <a:avLst/>
          </a:prstGeom>
          <a:noFill/>
        </p:spPr>
        <p:txBody>
          <a:bodyPr wrap="square" rtlCol="0">
            <a:spAutoFit/>
          </a:bodyPr>
          <a:lstStyle/>
          <a:p>
            <a:r>
              <a:rPr lang="fr-FR" sz="4000" b="1" u="sng" dirty="0"/>
              <a:t>Choix d’une méthode alternative:</a:t>
            </a:r>
          </a:p>
        </p:txBody>
      </p:sp>
      <p:sp>
        <p:nvSpPr>
          <p:cNvPr id="4" name="ZoneTexte 3">
            <a:extLst>
              <a:ext uri="{FF2B5EF4-FFF2-40B4-BE49-F238E27FC236}">
                <a16:creationId xmlns:a16="http://schemas.microsoft.com/office/drawing/2014/main" id="{40F93266-4FFE-4AE3-9A36-EF5A61D18B75}"/>
              </a:ext>
            </a:extLst>
          </p:cNvPr>
          <p:cNvSpPr txBox="1"/>
          <p:nvPr/>
        </p:nvSpPr>
        <p:spPr>
          <a:xfrm>
            <a:off x="523875" y="1266825"/>
            <a:ext cx="10515600" cy="646331"/>
          </a:xfrm>
          <a:prstGeom prst="rect">
            <a:avLst/>
          </a:prstGeom>
          <a:solidFill>
            <a:schemeClr val="bg1"/>
          </a:solidFill>
        </p:spPr>
        <p:txBody>
          <a:bodyPr wrap="square" rtlCol="0">
            <a:spAutoFit/>
          </a:bodyPr>
          <a:lstStyle/>
          <a:p>
            <a:r>
              <a:rPr lang="fr-FR" dirty="0"/>
              <a:t>Il nous faut une méthode reproductible (qui n’utilise pas l’observation </a:t>
            </a:r>
            <a:r>
              <a:rPr lang="fr-FR" dirty="0" err="1"/>
              <a:t>is_genuine</a:t>
            </a:r>
            <a:r>
              <a:rPr lang="fr-FR" dirty="0"/>
              <a:t>).</a:t>
            </a:r>
          </a:p>
          <a:p>
            <a:r>
              <a:rPr lang="fr-FR" dirty="0"/>
              <a:t>Une régression linéaire semble tout indiquée.</a:t>
            </a:r>
          </a:p>
        </p:txBody>
      </p:sp>
      <p:pic>
        <p:nvPicPr>
          <p:cNvPr id="12290" name="Picture 2" descr="Introduction à la régression linéaire – IRIC's Bioinformatics Platform">
            <a:extLst>
              <a:ext uri="{FF2B5EF4-FFF2-40B4-BE49-F238E27FC236}">
                <a16:creationId xmlns:a16="http://schemas.microsoft.com/office/drawing/2014/main" id="{A557EB18-D4DB-4F27-A23A-6405F5AAA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592" y="2392948"/>
            <a:ext cx="2781300" cy="27813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5F2802F-39BD-4323-A514-DD20DEBC3B75}"/>
              </a:ext>
            </a:extLst>
          </p:cNvPr>
          <p:cNvSpPr txBox="1"/>
          <p:nvPr/>
        </p:nvSpPr>
        <p:spPr>
          <a:xfrm>
            <a:off x="4743450" y="2657475"/>
            <a:ext cx="6534150" cy="2031325"/>
          </a:xfrm>
          <a:prstGeom prst="rect">
            <a:avLst/>
          </a:prstGeom>
          <a:solidFill>
            <a:schemeClr val="bg1"/>
          </a:solidFill>
        </p:spPr>
        <p:txBody>
          <a:bodyPr wrap="square" rtlCol="0">
            <a:spAutoFit/>
          </a:bodyPr>
          <a:lstStyle/>
          <a:p>
            <a:r>
              <a:rPr lang="fr-FR" dirty="0"/>
              <a:t>Une régression linéaire sert à déterminer la valeur d’une variable en fonction de la valeur d’une autre observation.</a:t>
            </a:r>
          </a:p>
          <a:p>
            <a:endParaRPr lang="fr-FR" dirty="0"/>
          </a:p>
          <a:p>
            <a:r>
              <a:rPr lang="fr-FR" dirty="0"/>
              <a:t>Elle peut être multiple si on utilise plusieurs observations afin de déduire la valeur de la variable qui nous </a:t>
            </a:r>
            <a:r>
              <a:rPr lang="fr-FR" dirty="0" err="1"/>
              <a:t>interesse</a:t>
            </a:r>
            <a:r>
              <a:rPr lang="fr-FR" dirty="0"/>
              <a:t>.</a:t>
            </a:r>
          </a:p>
        </p:txBody>
      </p:sp>
      <p:sp>
        <p:nvSpPr>
          <p:cNvPr id="5" name="Espace réservé du numéro de diapositive 4">
            <a:extLst>
              <a:ext uri="{FF2B5EF4-FFF2-40B4-BE49-F238E27FC236}">
                <a16:creationId xmlns:a16="http://schemas.microsoft.com/office/drawing/2014/main" id="{46DB8D60-971F-4ACD-B441-0E9B165FAFA1}"/>
              </a:ext>
            </a:extLst>
          </p:cNvPr>
          <p:cNvSpPr>
            <a:spLocks noGrp="1"/>
          </p:cNvSpPr>
          <p:nvPr>
            <p:ph type="sldNum" sz="quarter" idx="12"/>
          </p:nvPr>
        </p:nvSpPr>
        <p:spPr/>
        <p:txBody>
          <a:bodyPr/>
          <a:lstStyle/>
          <a:p>
            <a:pPr rtl="0"/>
            <a:fld id="{34B7E4EF-A1BD-40F4-AB7B-04F084DD991D}" type="slidenum">
              <a:rPr lang="en-US" smtClean="0"/>
              <a:t>17</a:t>
            </a:fld>
            <a:endParaRPr lang="en-US"/>
          </a:p>
        </p:txBody>
      </p:sp>
    </p:spTree>
    <p:extLst>
      <p:ext uri="{BB962C8B-B14F-4D97-AF65-F5344CB8AC3E}">
        <p14:creationId xmlns:p14="http://schemas.microsoft.com/office/powerpoint/2010/main" val="134446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E459276-CF63-40EE-B34C-274807F5374E}"/>
              </a:ext>
            </a:extLst>
          </p:cNvPr>
          <p:cNvSpPr txBox="1"/>
          <p:nvPr/>
        </p:nvSpPr>
        <p:spPr>
          <a:xfrm>
            <a:off x="376767" y="156798"/>
            <a:ext cx="11438466" cy="707886"/>
          </a:xfrm>
          <a:prstGeom prst="rect">
            <a:avLst/>
          </a:prstGeom>
          <a:noFill/>
        </p:spPr>
        <p:txBody>
          <a:bodyPr wrap="square" rtlCol="0">
            <a:spAutoFit/>
          </a:bodyPr>
          <a:lstStyle/>
          <a:p>
            <a:r>
              <a:rPr lang="fr-FR" sz="4000" b="1" u="sng" dirty="0"/>
              <a:t>Prérequis à la régression linéaire:</a:t>
            </a:r>
          </a:p>
        </p:txBody>
      </p:sp>
      <p:sp>
        <p:nvSpPr>
          <p:cNvPr id="4" name="ZoneTexte 3">
            <a:extLst>
              <a:ext uri="{FF2B5EF4-FFF2-40B4-BE49-F238E27FC236}">
                <a16:creationId xmlns:a16="http://schemas.microsoft.com/office/drawing/2014/main" id="{F34CC716-DCBE-425B-A8EC-BBC5D7482C3A}"/>
              </a:ext>
            </a:extLst>
          </p:cNvPr>
          <p:cNvSpPr txBox="1"/>
          <p:nvPr/>
        </p:nvSpPr>
        <p:spPr>
          <a:xfrm>
            <a:off x="5572125" y="982761"/>
            <a:ext cx="6486524" cy="830997"/>
          </a:xfrm>
          <a:prstGeom prst="rect">
            <a:avLst/>
          </a:prstGeom>
          <a:solidFill>
            <a:schemeClr val="bg1"/>
          </a:solidFill>
        </p:spPr>
        <p:txBody>
          <a:bodyPr wrap="square" rtlCol="0">
            <a:spAutoFit/>
          </a:bodyPr>
          <a:lstStyle/>
          <a:p>
            <a:pPr algn="ctr"/>
            <a:r>
              <a:rPr lang="fr-FR" sz="1600" dirty="0"/>
              <a:t>Le Variance Inflation Factor (VIF ou FIV en Français) sert à mesurer le taux de multi-colinéarité dans un jeu de variables utilisées dans une régression.</a:t>
            </a:r>
          </a:p>
        </p:txBody>
      </p:sp>
      <p:graphicFrame>
        <p:nvGraphicFramePr>
          <p:cNvPr id="5" name="Objet 4">
            <a:extLst>
              <a:ext uri="{FF2B5EF4-FFF2-40B4-BE49-F238E27FC236}">
                <a16:creationId xmlns:a16="http://schemas.microsoft.com/office/drawing/2014/main" id="{603B4180-496F-4FF6-B97E-E6884D0A391F}"/>
              </a:ext>
            </a:extLst>
          </p:cNvPr>
          <p:cNvGraphicFramePr>
            <a:graphicFrameLocks noChangeAspect="1"/>
          </p:cNvGraphicFramePr>
          <p:nvPr>
            <p:extLst>
              <p:ext uri="{D42A27DB-BD31-4B8C-83A1-F6EECF244321}">
                <p14:modId xmlns:p14="http://schemas.microsoft.com/office/powerpoint/2010/main" val="744934050"/>
              </p:ext>
            </p:extLst>
          </p:nvPr>
        </p:nvGraphicFramePr>
        <p:xfrm>
          <a:off x="376767" y="1136650"/>
          <a:ext cx="2171700" cy="2124075"/>
        </p:xfrm>
        <a:graphic>
          <a:graphicData uri="http://schemas.openxmlformats.org/presentationml/2006/ole">
            <mc:AlternateContent xmlns:mc="http://schemas.openxmlformats.org/markup-compatibility/2006">
              <mc:Choice xmlns:v="urn:schemas-microsoft-com:vml" Requires="v">
                <p:oleObj spid="_x0000_s14442" name="Image bitmap" r:id="rId3" imgW="2171880" imgH="2124000" progId="Paint.Picture">
                  <p:embed/>
                </p:oleObj>
              </mc:Choice>
              <mc:Fallback>
                <p:oleObj name="Image bitmap" r:id="rId3" imgW="2171880" imgH="2124000" progId="Paint.Picture">
                  <p:embed/>
                  <p:pic>
                    <p:nvPicPr>
                      <p:cNvPr id="0" name=""/>
                      <p:cNvPicPr/>
                      <p:nvPr/>
                    </p:nvPicPr>
                    <p:blipFill>
                      <a:blip r:embed="rId4"/>
                      <a:stretch>
                        <a:fillRect/>
                      </a:stretch>
                    </p:blipFill>
                    <p:spPr>
                      <a:xfrm>
                        <a:off x="376767" y="1136650"/>
                        <a:ext cx="2171700" cy="2124075"/>
                      </a:xfrm>
                      <a:prstGeom prst="rect">
                        <a:avLst/>
                      </a:prstGeom>
                    </p:spPr>
                  </p:pic>
                </p:oleObj>
              </mc:Fallback>
            </mc:AlternateContent>
          </a:graphicData>
        </a:graphic>
      </p:graphicFrame>
      <p:sp>
        <p:nvSpPr>
          <p:cNvPr id="6" name="ZoneTexte 5">
            <a:extLst>
              <a:ext uri="{FF2B5EF4-FFF2-40B4-BE49-F238E27FC236}">
                <a16:creationId xmlns:a16="http://schemas.microsoft.com/office/drawing/2014/main" id="{FABB88AE-AE3D-4A27-B57A-A126CB10661D}"/>
              </a:ext>
            </a:extLst>
          </p:cNvPr>
          <p:cNvSpPr txBox="1"/>
          <p:nvPr/>
        </p:nvSpPr>
        <p:spPr>
          <a:xfrm>
            <a:off x="2695575" y="1931836"/>
            <a:ext cx="3638550" cy="738664"/>
          </a:xfrm>
          <a:prstGeom prst="rect">
            <a:avLst/>
          </a:prstGeom>
          <a:solidFill>
            <a:schemeClr val="bg1"/>
          </a:solidFill>
        </p:spPr>
        <p:txBody>
          <a:bodyPr wrap="square" rtlCol="0">
            <a:spAutoFit/>
          </a:bodyPr>
          <a:lstStyle/>
          <a:p>
            <a:r>
              <a:rPr lang="fr-FR" sz="1400" dirty="0"/>
              <a:t>Is_genuine est notre label (ce qu’on veut déterminer), nous allons donc logiquement l’éliminer du calcul.</a:t>
            </a:r>
          </a:p>
        </p:txBody>
      </p:sp>
      <p:graphicFrame>
        <p:nvGraphicFramePr>
          <p:cNvPr id="7" name="Objet 6">
            <a:extLst>
              <a:ext uri="{FF2B5EF4-FFF2-40B4-BE49-F238E27FC236}">
                <a16:creationId xmlns:a16="http://schemas.microsoft.com/office/drawing/2014/main" id="{35C57077-BDDB-4C0F-B812-0674348E77EC}"/>
              </a:ext>
            </a:extLst>
          </p:cNvPr>
          <p:cNvGraphicFramePr>
            <a:graphicFrameLocks noChangeAspect="1"/>
          </p:cNvGraphicFramePr>
          <p:nvPr>
            <p:extLst>
              <p:ext uri="{D42A27DB-BD31-4B8C-83A1-F6EECF244321}">
                <p14:modId xmlns:p14="http://schemas.microsoft.com/office/powerpoint/2010/main" val="1608606459"/>
              </p:ext>
            </p:extLst>
          </p:nvPr>
        </p:nvGraphicFramePr>
        <p:xfrm>
          <a:off x="376767" y="3429000"/>
          <a:ext cx="2105025" cy="1724025"/>
        </p:xfrm>
        <a:graphic>
          <a:graphicData uri="http://schemas.openxmlformats.org/presentationml/2006/ole">
            <mc:AlternateContent xmlns:mc="http://schemas.openxmlformats.org/markup-compatibility/2006">
              <mc:Choice xmlns:v="urn:schemas-microsoft-com:vml" Requires="v">
                <p:oleObj spid="_x0000_s14443" name="Image bitmap" r:id="rId5" imgW="2104920" imgH="1724040" progId="Paint.Picture">
                  <p:embed/>
                </p:oleObj>
              </mc:Choice>
              <mc:Fallback>
                <p:oleObj name="Image bitmap" r:id="rId5" imgW="2104920" imgH="1724040" progId="Paint.Picture">
                  <p:embed/>
                  <p:pic>
                    <p:nvPicPr>
                      <p:cNvPr id="0" name=""/>
                      <p:cNvPicPr/>
                      <p:nvPr/>
                    </p:nvPicPr>
                    <p:blipFill>
                      <a:blip r:embed="rId6"/>
                      <a:stretch>
                        <a:fillRect/>
                      </a:stretch>
                    </p:blipFill>
                    <p:spPr>
                      <a:xfrm>
                        <a:off x="376767" y="3429000"/>
                        <a:ext cx="2105025" cy="1724025"/>
                      </a:xfrm>
                      <a:prstGeom prst="rect">
                        <a:avLst/>
                      </a:prstGeom>
                    </p:spPr>
                  </p:pic>
                </p:oleObj>
              </mc:Fallback>
            </mc:AlternateContent>
          </a:graphicData>
        </a:graphic>
      </p:graphicFrame>
      <p:sp>
        <p:nvSpPr>
          <p:cNvPr id="8" name="ZoneTexte 7">
            <a:extLst>
              <a:ext uri="{FF2B5EF4-FFF2-40B4-BE49-F238E27FC236}">
                <a16:creationId xmlns:a16="http://schemas.microsoft.com/office/drawing/2014/main" id="{73F7B265-2CC8-47B4-8260-CB3C6F55485B}"/>
              </a:ext>
            </a:extLst>
          </p:cNvPr>
          <p:cNvSpPr txBox="1"/>
          <p:nvPr/>
        </p:nvSpPr>
        <p:spPr>
          <a:xfrm>
            <a:off x="2695575" y="3921680"/>
            <a:ext cx="3638550" cy="738664"/>
          </a:xfrm>
          <a:prstGeom prst="rect">
            <a:avLst/>
          </a:prstGeom>
          <a:solidFill>
            <a:schemeClr val="bg1"/>
          </a:solidFill>
        </p:spPr>
        <p:txBody>
          <a:bodyPr wrap="square" rtlCol="0">
            <a:spAutoFit/>
          </a:bodyPr>
          <a:lstStyle/>
          <a:p>
            <a:r>
              <a:rPr lang="fr-FR" sz="1400" dirty="0"/>
              <a:t>Nous allons aussi retirer les observations dont le FIV est trop faible pour indiquer une relation quelconque.</a:t>
            </a:r>
          </a:p>
        </p:txBody>
      </p:sp>
      <p:graphicFrame>
        <p:nvGraphicFramePr>
          <p:cNvPr id="9" name="Objet 8">
            <a:extLst>
              <a:ext uri="{FF2B5EF4-FFF2-40B4-BE49-F238E27FC236}">
                <a16:creationId xmlns:a16="http://schemas.microsoft.com/office/drawing/2014/main" id="{FA9EE5FF-2EC0-4AE6-93F2-79DC5E095593}"/>
              </a:ext>
            </a:extLst>
          </p:cNvPr>
          <p:cNvGraphicFramePr>
            <a:graphicFrameLocks noChangeAspect="1"/>
          </p:cNvGraphicFramePr>
          <p:nvPr>
            <p:extLst>
              <p:ext uri="{D42A27DB-BD31-4B8C-83A1-F6EECF244321}">
                <p14:modId xmlns:p14="http://schemas.microsoft.com/office/powerpoint/2010/main" val="2243432297"/>
              </p:ext>
            </p:extLst>
          </p:nvPr>
        </p:nvGraphicFramePr>
        <p:xfrm>
          <a:off x="395817" y="5525452"/>
          <a:ext cx="2085975" cy="1019175"/>
        </p:xfrm>
        <a:graphic>
          <a:graphicData uri="http://schemas.openxmlformats.org/presentationml/2006/ole">
            <mc:AlternateContent xmlns:mc="http://schemas.openxmlformats.org/markup-compatibility/2006">
              <mc:Choice xmlns:v="urn:schemas-microsoft-com:vml" Requires="v">
                <p:oleObj spid="_x0000_s14444" name="Image bitmap" r:id="rId7" imgW="2085840" imgH="1019160" progId="Paint.Picture">
                  <p:embed/>
                </p:oleObj>
              </mc:Choice>
              <mc:Fallback>
                <p:oleObj name="Image bitmap" r:id="rId7" imgW="2085840" imgH="1019160" progId="Paint.Picture">
                  <p:embed/>
                  <p:pic>
                    <p:nvPicPr>
                      <p:cNvPr id="0" name=""/>
                      <p:cNvPicPr/>
                      <p:nvPr/>
                    </p:nvPicPr>
                    <p:blipFill>
                      <a:blip r:embed="rId8"/>
                      <a:stretch>
                        <a:fillRect/>
                      </a:stretch>
                    </p:blipFill>
                    <p:spPr>
                      <a:xfrm>
                        <a:off x="395817" y="5525452"/>
                        <a:ext cx="2085975" cy="1019175"/>
                      </a:xfrm>
                      <a:prstGeom prst="rect">
                        <a:avLst/>
                      </a:prstGeom>
                    </p:spPr>
                  </p:pic>
                </p:oleObj>
              </mc:Fallback>
            </mc:AlternateContent>
          </a:graphicData>
        </a:graphic>
      </p:graphicFrame>
      <p:sp>
        <p:nvSpPr>
          <p:cNvPr id="10" name="ZoneTexte 9">
            <a:extLst>
              <a:ext uri="{FF2B5EF4-FFF2-40B4-BE49-F238E27FC236}">
                <a16:creationId xmlns:a16="http://schemas.microsoft.com/office/drawing/2014/main" id="{FED60487-F12F-44BC-A446-BCF231CF54B3}"/>
              </a:ext>
            </a:extLst>
          </p:cNvPr>
          <p:cNvSpPr txBox="1"/>
          <p:nvPr/>
        </p:nvSpPr>
        <p:spPr>
          <a:xfrm>
            <a:off x="2695575" y="5665707"/>
            <a:ext cx="4533900" cy="738664"/>
          </a:xfrm>
          <a:prstGeom prst="rect">
            <a:avLst/>
          </a:prstGeom>
          <a:solidFill>
            <a:schemeClr val="bg1"/>
          </a:solidFill>
        </p:spPr>
        <p:txBody>
          <a:bodyPr wrap="square" rtlCol="0">
            <a:spAutoFit/>
          </a:bodyPr>
          <a:lstStyle/>
          <a:p>
            <a:r>
              <a:rPr lang="fr-FR" sz="1400" dirty="0"/>
              <a:t>Les valeurs restantes sont signifiantes mais leur VIF est trop faible pour nous alerter sur de potentiels problèmes de colinéarité</a:t>
            </a:r>
          </a:p>
        </p:txBody>
      </p:sp>
      <p:sp>
        <p:nvSpPr>
          <p:cNvPr id="2" name="Espace réservé du numéro de diapositive 1">
            <a:extLst>
              <a:ext uri="{FF2B5EF4-FFF2-40B4-BE49-F238E27FC236}">
                <a16:creationId xmlns:a16="http://schemas.microsoft.com/office/drawing/2014/main" id="{30340C24-F2F9-49D7-9BB5-9807925DFC4B}"/>
              </a:ext>
            </a:extLst>
          </p:cNvPr>
          <p:cNvSpPr>
            <a:spLocks noGrp="1"/>
          </p:cNvSpPr>
          <p:nvPr>
            <p:ph type="sldNum" sz="quarter" idx="12"/>
          </p:nvPr>
        </p:nvSpPr>
        <p:spPr/>
        <p:txBody>
          <a:bodyPr/>
          <a:lstStyle/>
          <a:p>
            <a:pPr rtl="0"/>
            <a:fld id="{34B7E4EF-A1BD-40F4-AB7B-04F084DD991D}" type="slidenum">
              <a:rPr lang="en-US" smtClean="0"/>
              <a:t>18</a:t>
            </a:fld>
            <a:endParaRPr lang="en-US"/>
          </a:p>
        </p:txBody>
      </p:sp>
      <mc:AlternateContent xmlns:mc="http://schemas.openxmlformats.org/markup-compatibility/2006" xmlns:p14="http://schemas.microsoft.com/office/powerpoint/2010/main">
        <mc:Choice Requires="p14">
          <p:contentPart p14:bwMode="auto" r:id="rId9">
            <p14:nvContentPartPr>
              <p14:cNvPr id="11" name="Encre 10">
                <a:extLst>
                  <a:ext uri="{FF2B5EF4-FFF2-40B4-BE49-F238E27FC236}">
                    <a16:creationId xmlns:a16="http://schemas.microsoft.com/office/drawing/2014/main" id="{AA198F61-9A2C-4BE4-ACAC-CB6B60D89C5D}"/>
                  </a:ext>
                </a:extLst>
              </p14:cNvPr>
              <p14:cNvContentPartPr/>
              <p14:nvPr/>
            </p14:nvContentPartPr>
            <p14:xfrm>
              <a:off x="6316040" y="1125773"/>
              <a:ext cx="4714560" cy="360"/>
            </p14:xfrm>
          </p:contentPart>
        </mc:Choice>
        <mc:Fallback xmlns="">
          <p:pic>
            <p:nvPicPr>
              <p:cNvPr id="11" name="Encre 10">
                <a:extLst>
                  <a:ext uri="{FF2B5EF4-FFF2-40B4-BE49-F238E27FC236}">
                    <a16:creationId xmlns:a16="http://schemas.microsoft.com/office/drawing/2014/main" id="{AA198F61-9A2C-4BE4-ACAC-CB6B60D89C5D}"/>
                  </a:ext>
                </a:extLst>
              </p:cNvPr>
              <p:cNvPicPr/>
              <p:nvPr/>
            </p:nvPicPr>
            <p:blipFill>
              <a:blip r:embed="rId10"/>
              <a:stretch>
                <a:fillRect/>
              </a:stretch>
            </p:blipFill>
            <p:spPr>
              <a:xfrm>
                <a:off x="6262040" y="1017773"/>
                <a:ext cx="4822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Encre 15">
                <a:extLst>
                  <a:ext uri="{FF2B5EF4-FFF2-40B4-BE49-F238E27FC236}">
                    <a16:creationId xmlns:a16="http://schemas.microsoft.com/office/drawing/2014/main" id="{73C24607-4C50-4DE1-A397-2463AE8E1006}"/>
                  </a:ext>
                </a:extLst>
              </p14:cNvPr>
              <p14:cNvContentPartPr/>
              <p14:nvPr/>
            </p14:nvContentPartPr>
            <p14:xfrm>
              <a:off x="550280" y="1574333"/>
              <a:ext cx="1820160" cy="360"/>
            </p14:xfrm>
          </p:contentPart>
        </mc:Choice>
        <mc:Fallback xmlns="">
          <p:pic>
            <p:nvPicPr>
              <p:cNvPr id="16" name="Encre 15">
                <a:extLst>
                  <a:ext uri="{FF2B5EF4-FFF2-40B4-BE49-F238E27FC236}">
                    <a16:creationId xmlns:a16="http://schemas.microsoft.com/office/drawing/2014/main" id="{73C24607-4C50-4DE1-A397-2463AE8E1006}"/>
                  </a:ext>
                </a:extLst>
              </p:cNvPr>
              <p:cNvPicPr/>
              <p:nvPr/>
            </p:nvPicPr>
            <p:blipFill>
              <a:blip r:embed="rId12"/>
              <a:stretch>
                <a:fillRect/>
              </a:stretch>
            </p:blipFill>
            <p:spPr>
              <a:xfrm>
                <a:off x="496280" y="1466693"/>
                <a:ext cx="1927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Encre 16">
                <a:extLst>
                  <a:ext uri="{FF2B5EF4-FFF2-40B4-BE49-F238E27FC236}">
                    <a16:creationId xmlns:a16="http://schemas.microsoft.com/office/drawing/2014/main" id="{ECED5D19-B9B7-4DBE-98E3-F5060C58E366}"/>
                  </a:ext>
                </a:extLst>
              </p14:cNvPr>
              <p14:cNvContentPartPr/>
              <p14:nvPr/>
            </p14:nvContentPartPr>
            <p14:xfrm>
              <a:off x="516080" y="3826493"/>
              <a:ext cx="1836720" cy="360"/>
            </p14:xfrm>
          </p:contentPart>
        </mc:Choice>
        <mc:Fallback xmlns="">
          <p:pic>
            <p:nvPicPr>
              <p:cNvPr id="17" name="Encre 16">
                <a:extLst>
                  <a:ext uri="{FF2B5EF4-FFF2-40B4-BE49-F238E27FC236}">
                    <a16:creationId xmlns:a16="http://schemas.microsoft.com/office/drawing/2014/main" id="{ECED5D19-B9B7-4DBE-98E3-F5060C58E366}"/>
                  </a:ext>
                </a:extLst>
              </p:cNvPr>
              <p:cNvPicPr/>
              <p:nvPr/>
            </p:nvPicPr>
            <p:blipFill>
              <a:blip r:embed="rId14"/>
              <a:stretch>
                <a:fillRect/>
              </a:stretch>
            </p:blipFill>
            <p:spPr>
              <a:xfrm>
                <a:off x="462440" y="3718853"/>
                <a:ext cx="1944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Encre 17">
                <a:extLst>
                  <a:ext uri="{FF2B5EF4-FFF2-40B4-BE49-F238E27FC236}">
                    <a16:creationId xmlns:a16="http://schemas.microsoft.com/office/drawing/2014/main" id="{C5F43E9C-55EE-450F-9DF0-578E35735A35}"/>
                  </a:ext>
                </a:extLst>
              </p14:cNvPr>
              <p14:cNvContentPartPr/>
              <p14:nvPr/>
            </p14:nvContentPartPr>
            <p14:xfrm>
              <a:off x="507800" y="4046813"/>
              <a:ext cx="1811160" cy="360"/>
            </p14:xfrm>
          </p:contentPart>
        </mc:Choice>
        <mc:Fallback xmlns="">
          <p:pic>
            <p:nvPicPr>
              <p:cNvPr id="18" name="Encre 17">
                <a:extLst>
                  <a:ext uri="{FF2B5EF4-FFF2-40B4-BE49-F238E27FC236}">
                    <a16:creationId xmlns:a16="http://schemas.microsoft.com/office/drawing/2014/main" id="{C5F43E9C-55EE-450F-9DF0-578E35735A35}"/>
                  </a:ext>
                </a:extLst>
              </p:cNvPr>
              <p:cNvPicPr/>
              <p:nvPr/>
            </p:nvPicPr>
            <p:blipFill>
              <a:blip r:embed="rId16"/>
              <a:stretch>
                <a:fillRect/>
              </a:stretch>
            </p:blipFill>
            <p:spPr>
              <a:xfrm>
                <a:off x="454160" y="3938813"/>
                <a:ext cx="1918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Encre 18">
                <a:extLst>
                  <a:ext uri="{FF2B5EF4-FFF2-40B4-BE49-F238E27FC236}">
                    <a16:creationId xmlns:a16="http://schemas.microsoft.com/office/drawing/2014/main" id="{16706332-9B8B-4EA1-901A-83ECA2DC2CBD}"/>
                  </a:ext>
                </a:extLst>
              </p14:cNvPr>
              <p14:cNvContentPartPr/>
              <p14:nvPr/>
            </p14:nvContentPartPr>
            <p14:xfrm>
              <a:off x="448760" y="4292333"/>
              <a:ext cx="1867680" cy="360"/>
            </p14:xfrm>
          </p:contentPart>
        </mc:Choice>
        <mc:Fallback xmlns="">
          <p:pic>
            <p:nvPicPr>
              <p:cNvPr id="19" name="Encre 18">
                <a:extLst>
                  <a:ext uri="{FF2B5EF4-FFF2-40B4-BE49-F238E27FC236}">
                    <a16:creationId xmlns:a16="http://schemas.microsoft.com/office/drawing/2014/main" id="{16706332-9B8B-4EA1-901A-83ECA2DC2CBD}"/>
                  </a:ext>
                </a:extLst>
              </p:cNvPr>
              <p:cNvPicPr/>
              <p:nvPr/>
            </p:nvPicPr>
            <p:blipFill>
              <a:blip r:embed="rId18"/>
              <a:stretch>
                <a:fillRect/>
              </a:stretch>
            </p:blipFill>
            <p:spPr>
              <a:xfrm>
                <a:off x="394760" y="4184333"/>
                <a:ext cx="1975320" cy="216000"/>
              </a:xfrm>
              <a:prstGeom prst="rect">
                <a:avLst/>
              </a:prstGeom>
            </p:spPr>
          </p:pic>
        </mc:Fallback>
      </mc:AlternateContent>
    </p:spTree>
    <p:extLst>
      <p:ext uri="{BB962C8B-B14F-4D97-AF65-F5344CB8AC3E}">
        <p14:creationId xmlns:p14="http://schemas.microsoft.com/office/powerpoint/2010/main" val="326428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0F4E9A0-FEEF-4883-9888-392790593483}"/>
              </a:ext>
            </a:extLst>
          </p:cNvPr>
          <p:cNvSpPr txBox="1"/>
          <p:nvPr/>
        </p:nvSpPr>
        <p:spPr>
          <a:xfrm>
            <a:off x="376767" y="156798"/>
            <a:ext cx="11438466" cy="707886"/>
          </a:xfrm>
          <a:prstGeom prst="rect">
            <a:avLst/>
          </a:prstGeom>
          <a:noFill/>
        </p:spPr>
        <p:txBody>
          <a:bodyPr wrap="square" rtlCol="0">
            <a:spAutoFit/>
          </a:bodyPr>
          <a:lstStyle/>
          <a:p>
            <a:r>
              <a:rPr lang="fr-FR" sz="4000" b="1" u="sng" dirty="0"/>
              <a:t>Choix des variables pour régression linéaire:</a:t>
            </a:r>
          </a:p>
        </p:txBody>
      </p:sp>
      <p:graphicFrame>
        <p:nvGraphicFramePr>
          <p:cNvPr id="4" name="Objet 3">
            <a:extLst>
              <a:ext uri="{FF2B5EF4-FFF2-40B4-BE49-F238E27FC236}">
                <a16:creationId xmlns:a16="http://schemas.microsoft.com/office/drawing/2014/main" id="{1576ED0A-872E-4518-AEF1-201102591E8C}"/>
              </a:ext>
            </a:extLst>
          </p:cNvPr>
          <p:cNvGraphicFramePr>
            <a:graphicFrameLocks noChangeAspect="1"/>
          </p:cNvGraphicFramePr>
          <p:nvPr>
            <p:extLst>
              <p:ext uri="{D42A27DB-BD31-4B8C-83A1-F6EECF244321}">
                <p14:modId xmlns:p14="http://schemas.microsoft.com/office/powerpoint/2010/main" val="2226367437"/>
              </p:ext>
            </p:extLst>
          </p:nvPr>
        </p:nvGraphicFramePr>
        <p:xfrm>
          <a:off x="376767" y="1030817"/>
          <a:ext cx="3204633" cy="2403474"/>
        </p:xfrm>
        <a:graphic>
          <a:graphicData uri="http://schemas.openxmlformats.org/presentationml/2006/ole">
            <mc:AlternateContent xmlns:mc="http://schemas.openxmlformats.org/markup-compatibility/2006">
              <mc:Choice xmlns:v="urn:schemas-microsoft-com:vml" Requires="v">
                <p:oleObj spid="_x0000_s13350" name="Image bitmap" r:id="rId3" imgW="4000680" imgH="3000240" progId="Paint.Picture">
                  <p:embed/>
                </p:oleObj>
              </mc:Choice>
              <mc:Fallback>
                <p:oleObj name="Image bitmap" r:id="rId3" imgW="4000680" imgH="3000240" progId="Paint.Picture">
                  <p:embed/>
                  <p:pic>
                    <p:nvPicPr>
                      <p:cNvPr id="6" name="Objet 5">
                        <a:extLst>
                          <a:ext uri="{FF2B5EF4-FFF2-40B4-BE49-F238E27FC236}">
                            <a16:creationId xmlns:a16="http://schemas.microsoft.com/office/drawing/2014/main" id="{D69A9ED0-EA0C-47A2-8A85-D2228E2A94A9}"/>
                          </a:ext>
                        </a:extLst>
                      </p:cNvPr>
                      <p:cNvPicPr/>
                      <p:nvPr/>
                    </p:nvPicPr>
                    <p:blipFill>
                      <a:blip r:embed="rId4"/>
                      <a:stretch>
                        <a:fillRect/>
                      </a:stretch>
                    </p:blipFill>
                    <p:spPr>
                      <a:xfrm>
                        <a:off x="376767" y="1030817"/>
                        <a:ext cx="3204633" cy="2403474"/>
                      </a:xfrm>
                      <a:prstGeom prst="rect">
                        <a:avLst/>
                      </a:prstGeom>
                    </p:spPr>
                  </p:pic>
                </p:oleObj>
              </mc:Fallback>
            </mc:AlternateContent>
          </a:graphicData>
        </a:graphic>
      </p:graphicFrame>
      <p:sp>
        <p:nvSpPr>
          <p:cNvPr id="5" name="ZoneTexte 4">
            <a:extLst>
              <a:ext uri="{FF2B5EF4-FFF2-40B4-BE49-F238E27FC236}">
                <a16:creationId xmlns:a16="http://schemas.microsoft.com/office/drawing/2014/main" id="{DFCCD32E-81ED-4586-9D47-B5584B9C0B8F}"/>
              </a:ext>
            </a:extLst>
          </p:cNvPr>
          <p:cNvSpPr txBox="1"/>
          <p:nvPr/>
        </p:nvSpPr>
        <p:spPr>
          <a:xfrm>
            <a:off x="3800475" y="1152525"/>
            <a:ext cx="7248525" cy="1477328"/>
          </a:xfrm>
          <a:prstGeom prst="rect">
            <a:avLst/>
          </a:prstGeom>
          <a:solidFill>
            <a:schemeClr val="bg1"/>
          </a:solidFill>
        </p:spPr>
        <p:txBody>
          <a:bodyPr wrap="square" rtlCol="0">
            <a:spAutoFit/>
          </a:bodyPr>
          <a:lstStyle/>
          <a:p>
            <a:r>
              <a:rPr lang="fr-FR" dirty="0"/>
              <a:t>On avait remarqué une assez forte anti-corrélation entre margin_low (que nous voulons prédire) et length.</a:t>
            </a:r>
          </a:p>
          <a:p>
            <a:endParaRPr lang="fr-FR" dirty="0"/>
          </a:p>
          <a:p>
            <a:r>
              <a:rPr lang="fr-FR" dirty="0"/>
              <a:t>Après avoir fait plusieurs tests en utilisant diverses variables, j’ai choisi d’utiliser l’observation length pour calculer la margin_low.</a:t>
            </a:r>
          </a:p>
        </p:txBody>
      </p:sp>
      <p:pic>
        <p:nvPicPr>
          <p:cNvPr id="13314" name="Picture 2">
            <a:extLst>
              <a:ext uri="{FF2B5EF4-FFF2-40B4-BE49-F238E27FC236}">
                <a16:creationId xmlns:a16="http://schemas.microsoft.com/office/drawing/2014/main" id="{15CE2A7E-E1F3-4596-A983-BB5F920CDC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2846713"/>
            <a:ext cx="5029200" cy="361635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858E35B-8FFB-4F54-B4D2-4476EBB9D825}"/>
              </a:ext>
            </a:extLst>
          </p:cNvPr>
          <p:cNvSpPr txBox="1"/>
          <p:nvPr/>
        </p:nvSpPr>
        <p:spPr>
          <a:xfrm>
            <a:off x="2762249" y="4193227"/>
            <a:ext cx="3333751" cy="923330"/>
          </a:xfrm>
          <a:prstGeom prst="rect">
            <a:avLst/>
          </a:prstGeom>
          <a:solidFill>
            <a:schemeClr val="bg1"/>
          </a:solidFill>
        </p:spPr>
        <p:txBody>
          <a:bodyPr wrap="square" rtlCol="0">
            <a:spAutoFit/>
          </a:bodyPr>
          <a:lstStyle/>
          <a:p>
            <a:pPr algn="r"/>
            <a:r>
              <a:rPr lang="fr-FR" dirty="0"/>
              <a:t>Voici une représentation de la margin_low de nos billets en fonction de length</a:t>
            </a:r>
          </a:p>
        </p:txBody>
      </p:sp>
      <p:sp>
        <p:nvSpPr>
          <p:cNvPr id="2" name="Espace réservé du numéro de diapositive 1">
            <a:extLst>
              <a:ext uri="{FF2B5EF4-FFF2-40B4-BE49-F238E27FC236}">
                <a16:creationId xmlns:a16="http://schemas.microsoft.com/office/drawing/2014/main" id="{B18FFA4E-B87A-4901-8F9A-0FFBE617DFDA}"/>
              </a:ext>
            </a:extLst>
          </p:cNvPr>
          <p:cNvSpPr>
            <a:spLocks noGrp="1"/>
          </p:cNvSpPr>
          <p:nvPr>
            <p:ph type="sldNum" sz="quarter" idx="12"/>
          </p:nvPr>
        </p:nvSpPr>
        <p:spPr/>
        <p:txBody>
          <a:bodyPr/>
          <a:lstStyle/>
          <a:p>
            <a:pPr rtl="0"/>
            <a:fld id="{34B7E4EF-A1BD-40F4-AB7B-04F084DD991D}" type="slidenum">
              <a:rPr lang="en-US" smtClean="0"/>
              <a:t>19</a:t>
            </a:fld>
            <a:endParaRPr lang="en-US"/>
          </a:p>
        </p:txBody>
      </p:sp>
    </p:spTree>
    <p:extLst>
      <p:ext uri="{BB962C8B-B14F-4D97-AF65-F5344CB8AC3E}">
        <p14:creationId xmlns:p14="http://schemas.microsoft.com/office/powerpoint/2010/main" val="15203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B96F63-53BB-4597-AA6A-86EAEDF61615}"/>
              </a:ext>
            </a:extLst>
          </p:cNvPr>
          <p:cNvSpPr txBox="1"/>
          <p:nvPr/>
        </p:nvSpPr>
        <p:spPr>
          <a:xfrm>
            <a:off x="376767" y="372532"/>
            <a:ext cx="11438466" cy="707886"/>
          </a:xfrm>
          <a:prstGeom prst="rect">
            <a:avLst/>
          </a:prstGeom>
          <a:noFill/>
        </p:spPr>
        <p:txBody>
          <a:bodyPr wrap="square" rtlCol="0">
            <a:spAutoFit/>
          </a:bodyPr>
          <a:lstStyle/>
          <a:p>
            <a:r>
              <a:rPr lang="fr-FR" sz="4000" b="1" u="sng" dirty="0"/>
              <a:t>Rappel des missions:</a:t>
            </a:r>
          </a:p>
        </p:txBody>
      </p:sp>
      <p:sp>
        <p:nvSpPr>
          <p:cNvPr id="5" name="ZoneTexte 4">
            <a:extLst>
              <a:ext uri="{FF2B5EF4-FFF2-40B4-BE49-F238E27FC236}">
                <a16:creationId xmlns:a16="http://schemas.microsoft.com/office/drawing/2014/main" id="{0C4A7329-D8FC-4455-B20E-83987B5CF161}"/>
              </a:ext>
            </a:extLst>
          </p:cNvPr>
          <p:cNvSpPr txBox="1"/>
          <p:nvPr/>
        </p:nvSpPr>
        <p:spPr>
          <a:xfrm>
            <a:off x="376767" y="1359387"/>
            <a:ext cx="4015770" cy="2554545"/>
          </a:xfrm>
          <a:prstGeom prst="rect">
            <a:avLst/>
          </a:prstGeom>
          <a:solidFill>
            <a:schemeClr val="bg1"/>
          </a:solidFill>
        </p:spPr>
        <p:txBody>
          <a:bodyPr wrap="square">
            <a:spAutoFit/>
          </a:bodyPr>
          <a:lstStyle/>
          <a:p>
            <a:pPr algn="just"/>
            <a:r>
              <a:rPr lang="fr-FR" sz="1600" dirty="0">
                <a:solidFill>
                  <a:srgbClr val="000000"/>
                </a:solidFill>
                <a:latin typeface="Helvetica Neue"/>
              </a:rPr>
              <a:t>A</a:t>
            </a:r>
            <a:r>
              <a:rPr lang="fr-FR" sz="1600" b="0" i="0" dirty="0">
                <a:solidFill>
                  <a:srgbClr val="000000"/>
                </a:solidFill>
                <a:effectLst/>
                <a:latin typeface="Helvetica Neue"/>
              </a:rPr>
              <a:t> partir des dimensions du billet et des éléments qui le composent.</a:t>
            </a:r>
          </a:p>
          <a:p>
            <a:pPr algn="just"/>
            <a:endParaRPr lang="fr-FR" sz="1600" b="0" i="0" dirty="0">
              <a:solidFill>
                <a:srgbClr val="000000"/>
              </a:solidFill>
              <a:effectLst/>
              <a:latin typeface="Helvetica Neue"/>
            </a:endParaRPr>
          </a:p>
          <a:p>
            <a:pPr marL="285750" indent="-285750" algn="just">
              <a:buFontTx/>
              <a:buChar char="-"/>
            </a:pPr>
            <a:r>
              <a:rPr lang="fr-FR" sz="1600" b="0" i="0" dirty="0">
                <a:solidFill>
                  <a:srgbClr val="000000"/>
                </a:solidFill>
                <a:effectLst/>
                <a:latin typeface="Helvetica Neue"/>
              </a:rPr>
              <a:t>Mettre en place des méthodes </a:t>
            </a:r>
            <a:r>
              <a:rPr lang="fr-FR" sz="1600" b="1" i="0" u="sng" dirty="0">
                <a:solidFill>
                  <a:srgbClr val="000000"/>
                </a:solidFill>
                <a:effectLst/>
                <a:latin typeface="Helvetica Neue"/>
              </a:rPr>
              <a:t>d'identification</a:t>
            </a:r>
            <a:r>
              <a:rPr lang="fr-FR" sz="1600" i="0" dirty="0">
                <a:solidFill>
                  <a:srgbClr val="000000"/>
                </a:solidFill>
                <a:effectLst/>
                <a:latin typeface="Helvetica Neue"/>
              </a:rPr>
              <a:t> des contrefaçons </a:t>
            </a:r>
            <a:r>
              <a:rPr lang="fr-FR" sz="1600" b="0" i="0" dirty="0">
                <a:solidFill>
                  <a:srgbClr val="000000"/>
                </a:solidFill>
                <a:effectLst/>
                <a:latin typeface="Helvetica Neue"/>
              </a:rPr>
              <a:t>des billets en euros. </a:t>
            </a:r>
            <a:endParaRPr lang="fr-FR" sz="1600" dirty="0">
              <a:solidFill>
                <a:srgbClr val="000000"/>
              </a:solidFill>
              <a:latin typeface="Helvetica Neue"/>
            </a:endParaRPr>
          </a:p>
          <a:p>
            <a:pPr algn="just"/>
            <a:endParaRPr lang="fr-FR" sz="1600" b="0" i="0" dirty="0">
              <a:solidFill>
                <a:srgbClr val="000000"/>
              </a:solidFill>
              <a:effectLst/>
              <a:latin typeface="Helvetica Neue"/>
            </a:endParaRPr>
          </a:p>
          <a:p>
            <a:pPr marL="285750" indent="-285750" algn="just">
              <a:buFontTx/>
              <a:buChar char="-"/>
            </a:pPr>
            <a:r>
              <a:rPr lang="fr-FR" sz="1600" b="0" i="0" dirty="0">
                <a:solidFill>
                  <a:srgbClr val="000000"/>
                </a:solidFill>
                <a:effectLst/>
                <a:latin typeface="Helvetica Neue"/>
              </a:rPr>
              <a:t>Mettre en place une </a:t>
            </a:r>
            <a:r>
              <a:rPr lang="fr-FR" sz="1600" b="1" i="0" u="sng" dirty="0">
                <a:solidFill>
                  <a:srgbClr val="000000"/>
                </a:solidFill>
                <a:effectLst/>
                <a:latin typeface="Helvetica Neue"/>
              </a:rPr>
              <a:t>modélisation</a:t>
            </a:r>
            <a:r>
              <a:rPr lang="fr-FR" sz="1600" b="0" i="0" dirty="0">
                <a:solidFill>
                  <a:srgbClr val="000000"/>
                </a:solidFill>
                <a:effectLst/>
                <a:latin typeface="Helvetica Neue"/>
              </a:rPr>
              <a:t> capable d'identifier </a:t>
            </a:r>
            <a:r>
              <a:rPr lang="fr-FR" sz="1600" b="1" i="0" u="sng" dirty="0">
                <a:solidFill>
                  <a:srgbClr val="000000"/>
                </a:solidFill>
                <a:effectLst/>
                <a:latin typeface="Helvetica Neue"/>
              </a:rPr>
              <a:t>automatiquement</a:t>
            </a:r>
            <a:r>
              <a:rPr lang="fr-FR" sz="1600" b="0" i="0" dirty="0">
                <a:solidFill>
                  <a:srgbClr val="000000"/>
                </a:solidFill>
                <a:effectLst/>
                <a:latin typeface="Helvetica Neue"/>
              </a:rPr>
              <a:t> les originaux des </a:t>
            </a:r>
            <a:r>
              <a:rPr lang="fr-FR" sz="1600" dirty="0">
                <a:solidFill>
                  <a:srgbClr val="000000"/>
                </a:solidFill>
                <a:latin typeface="Helvetica Neue"/>
              </a:rPr>
              <a:t>contrefaçons. </a:t>
            </a:r>
            <a:endParaRPr lang="fr-FR" sz="1600" dirty="0"/>
          </a:p>
        </p:txBody>
      </p:sp>
      <p:pic>
        <p:nvPicPr>
          <p:cNvPr id="1026" name="Picture 2" descr="sites de téléchargement gratuit d' images photos libres de droits">
            <a:extLst>
              <a:ext uri="{FF2B5EF4-FFF2-40B4-BE49-F238E27FC236}">
                <a16:creationId xmlns:a16="http://schemas.microsoft.com/office/drawing/2014/main" id="{AB0A125A-9BF5-4C59-B1FF-0CC654E27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537" y="1245729"/>
            <a:ext cx="7498895" cy="49518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9C03C652-C1FE-49CE-897C-E66FF31CAF33}"/>
              </a:ext>
            </a:extLst>
          </p:cNvPr>
          <p:cNvSpPr>
            <a:spLocks noGrp="1"/>
          </p:cNvSpPr>
          <p:nvPr>
            <p:ph type="sldNum" sz="quarter" idx="12"/>
          </p:nvPr>
        </p:nvSpPr>
        <p:spPr/>
        <p:txBody>
          <a:bodyPr/>
          <a:lstStyle/>
          <a:p>
            <a:pPr rtl="0"/>
            <a:fld id="{34B7E4EF-A1BD-40F4-AB7B-04F084DD991D}" type="slidenum">
              <a:rPr lang="en-US" smtClean="0"/>
              <a:t>2</a:t>
            </a:fld>
            <a:endParaRPr lang="en-US"/>
          </a:p>
        </p:txBody>
      </p:sp>
      <p:sp>
        <p:nvSpPr>
          <p:cNvPr id="9" name="ZoneTexte 8">
            <a:extLst>
              <a:ext uri="{FF2B5EF4-FFF2-40B4-BE49-F238E27FC236}">
                <a16:creationId xmlns:a16="http://schemas.microsoft.com/office/drawing/2014/main" id="{96B94044-F3D0-46B5-ADB2-503A1AA73774}"/>
              </a:ext>
            </a:extLst>
          </p:cNvPr>
          <p:cNvSpPr txBox="1"/>
          <p:nvPr/>
        </p:nvSpPr>
        <p:spPr>
          <a:xfrm>
            <a:off x="376767" y="4324352"/>
            <a:ext cx="3932766" cy="1815882"/>
          </a:xfrm>
          <a:prstGeom prst="rect">
            <a:avLst/>
          </a:prstGeom>
          <a:solidFill>
            <a:schemeClr val="bg1"/>
          </a:solidFill>
        </p:spPr>
        <p:txBody>
          <a:bodyPr wrap="square" rtlCol="0">
            <a:spAutoFit/>
          </a:bodyPr>
          <a:lstStyle/>
          <a:p>
            <a:r>
              <a:rPr lang="fr-FR" sz="1400" dirty="0"/>
              <a:t>Cette présentation est un résumé des étapes, conclusions et prises de décision qui ont permis la résolution de la problématique, elle n’est pas exhaustive.</a:t>
            </a:r>
          </a:p>
          <a:p>
            <a:endParaRPr lang="fr-FR" sz="1400" dirty="0"/>
          </a:p>
          <a:p>
            <a:r>
              <a:rPr lang="fr-FR" sz="1400" dirty="0"/>
              <a:t>Nous pourrons à votre guise revenir plus tard sur tous les détails du notebook que je vous ais fourni.</a:t>
            </a:r>
          </a:p>
        </p:txBody>
      </p:sp>
    </p:spTree>
    <p:extLst>
      <p:ext uri="{BB962C8B-B14F-4D97-AF65-F5344CB8AC3E}">
        <p14:creationId xmlns:p14="http://schemas.microsoft.com/office/powerpoint/2010/main" val="111491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1CDF1DC-8134-432B-AFE6-24DC5FA2E0FD}"/>
              </a:ext>
            </a:extLst>
          </p:cNvPr>
          <p:cNvSpPr txBox="1"/>
          <p:nvPr/>
        </p:nvSpPr>
        <p:spPr>
          <a:xfrm>
            <a:off x="376767" y="156798"/>
            <a:ext cx="11438466" cy="707886"/>
          </a:xfrm>
          <a:prstGeom prst="rect">
            <a:avLst/>
          </a:prstGeom>
          <a:noFill/>
        </p:spPr>
        <p:txBody>
          <a:bodyPr wrap="square" rtlCol="0">
            <a:spAutoFit/>
          </a:bodyPr>
          <a:lstStyle/>
          <a:p>
            <a:r>
              <a:rPr lang="fr-FR" sz="4000" b="1" u="sng" dirty="0"/>
              <a:t>Calcul de la régression linéaire:</a:t>
            </a:r>
          </a:p>
        </p:txBody>
      </p:sp>
      <p:pic>
        <p:nvPicPr>
          <p:cNvPr id="15362" name="Picture 2">
            <a:extLst>
              <a:ext uri="{FF2B5EF4-FFF2-40B4-BE49-F238E27FC236}">
                <a16:creationId xmlns:a16="http://schemas.microsoft.com/office/drawing/2014/main" id="{000B19CF-5FEA-40FC-ACDC-38826BB11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67" y="2094727"/>
            <a:ext cx="5440006"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5CE4C19-3EA2-46F8-9D27-020136248CEC}"/>
              </a:ext>
            </a:extLst>
          </p:cNvPr>
          <p:cNvSpPr txBox="1"/>
          <p:nvPr/>
        </p:nvSpPr>
        <p:spPr>
          <a:xfrm>
            <a:off x="6161174" y="2307983"/>
            <a:ext cx="5633508" cy="738664"/>
          </a:xfrm>
          <a:prstGeom prst="rect">
            <a:avLst/>
          </a:prstGeom>
          <a:solidFill>
            <a:schemeClr val="bg1"/>
          </a:solidFill>
        </p:spPr>
        <p:txBody>
          <a:bodyPr wrap="square" rtlCol="0">
            <a:spAutoFit/>
          </a:bodyPr>
          <a:lstStyle/>
          <a:p>
            <a:r>
              <a:rPr lang="fr-FR" sz="1400" dirty="0"/>
              <a:t>Voici le résultat de notre régression linéaire.</a:t>
            </a:r>
          </a:p>
          <a:p>
            <a:endParaRPr lang="fr-FR" sz="1400" dirty="0"/>
          </a:p>
          <a:p>
            <a:r>
              <a:rPr lang="fr-FR" sz="1400" dirty="0"/>
              <a:t>On peut calculer quelques indices rapidement:</a:t>
            </a:r>
          </a:p>
        </p:txBody>
      </p:sp>
      <p:graphicFrame>
        <p:nvGraphicFramePr>
          <p:cNvPr id="5" name="Objet 4">
            <a:extLst>
              <a:ext uri="{FF2B5EF4-FFF2-40B4-BE49-F238E27FC236}">
                <a16:creationId xmlns:a16="http://schemas.microsoft.com/office/drawing/2014/main" id="{461C003E-EF49-4044-B09E-3DA3CB24A576}"/>
              </a:ext>
            </a:extLst>
          </p:cNvPr>
          <p:cNvGraphicFramePr>
            <a:graphicFrameLocks noChangeAspect="1"/>
          </p:cNvGraphicFramePr>
          <p:nvPr>
            <p:extLst>
              <p:ext uri="{D42A27DB-BD31-4B8C-83A1-F6EECF244321}">
                <p14:modId xmlns:p14="http://schemas.microsoft.com/office/powerpoint/2010/main" val="1072621062"/>
              </p:ext>
            </p:extLst>
          </p:nvPr>
        </p:nvGraphicFramePr>
        <p:xfrm>
          <a:off x="6257925" y="3604737"/>
          <a:ext cx="2543175" cy="704850"/>
        </p:xfrm>
        <a:graphic>
          <a:graphicData uri="http://schemas.openxmlformats.org/presentationml/2006/ole">
            <mc:AlternateContent xmlns:mc="http://schemas.openxmlformats.org/markup-compatibility/2006">
              <mc:Choice xmlns:v="urn:schemas-microsoft-com:vml" Requires="v">
                <p:oleObj spid="_x0000_s15397" name="Image bitmap" r:id="rId4" imgW="2543040" imgH="704880" progId="Paint.Picture">
                  <p:embed/>
                </p:oleObj>
              </mc:Choice>
              <mc:Fallback>
                <p:oleObj name="Image bitmap" r:id="rId4" imgW="2543040" imgH="704880" progId="Paint.Picture">
                  <p:embed/>
                  <p:pic>
                    <p:nvPicPr>
                      <p:cNvPr id="0" name=""/>
                      <p:cNvPicPr/>
                      <p:nvPr/>
                    </p:nvPicPr>
                    <p:blipFill>
                      <a:blip r:embed="rId5"/>
                      <a:stretch>
                        <a:fillRect/>
                      </a:stretch>
                    </p:blipFill>
                    <p:spPr>
                      <a:xfrm>
                        <a:off x="6257925" y="3604737"/>
                        <a:ext cx="2543175" cy="704850"/>
                      </a:xfrm>
                      <a:prstGeom prst="rect">
                        <a:avLst/>
                      </a:prstGeom>
                    </p:spPr>
                  </p:pic>
                </p:oleObj>
              </mc:Fallback>
            </mc:AlternateContent>
          </a:graphicData>
        </a:graphic>
      </p:graphicFrame>
      <p:sp>
        <p:nvSpPr>
          <p:cNvPr id="6" name="ZoneTexte 5">
            <a:extLst>
              <a:ext uri="{FF2B5EF4-FFF2-40B4-BE49-F238E27FC236}">
                <a16:creationId xmlns:a16="http://schemas.microsoft.com/office/drawing/2014/main" id="{868CA680-6F26-4DBB-ACF8-887A66BC9EC1}"/>
              </a:ext>
            </a:extLst>
          </p:cNvPr>
          <p:cNvSpPr txBox="1"/>
          <p:nvPr/>
        </p:nvSpPr>
        <p:spPr>
          <a:xfrm>
            <a:off x="6257925" y="4687103"/>
            <a:ext cx="5440006" cy="954107"/>
          </a:xfrm>
          <a:prstGeom prst="rect">
            <a:avLst/>
          </a:prstGeom>
          <a:solidFill>
            <a:schemeClr val="bg1"/>
          </a:solidFill>
        </p:spPr>
        <p:txBody>
          <a:bodyPr wrap="square" rtlCol="0">
            <a:spAutoFit/>
          </a:bodyPr>
          <a:lstStyle/>
          <a:p>
            <a:r>
              <a:rPr lang="fr-FR" sz="1400" dirty="0"/>
              <a:t>On notera avec ces chiffres que le modèle n’est pas parfait.</a:t>
            </a:r>
          </a:p>
          <a:p>
            <a:endParaRPr lang="fr-FR" sz="1400" dirty="0"/>
          </a:p>
          <a:p>
            <a:r>
              <a:rPr lang="fr-FR" sz="1400" dirty="0"/>
              <a:t>C’est une chose à laquelle on s’attend compte tenu de la distance entre les points et la droite issue du modèle.</a:t>
            </a:r>
          </a:p>
        </p:txBody>
      </p:sp>
      <p:sp>
        <p:nvSpPr>
          <p:cNvPr id="2" name="Espace réservé du numéro de diapositive 1">
            <a:extLst>
              <a:ext uri="{FF2B5EF4-FFF2-40B4-BE49-F238E27FC236}">
                <a16:creationId xmlns:a16="http://schemas.microsoft.com/office/drawing/2014/main" id="{28923AC4-E95E-4FE7-899D-0C5B4C19A996}"/>
              </a:ext>
            </a:extLst>
          </p:cNvPr>
          <p:cNvSpPr>
            <a:spLocks noGrp="1"/>
          </p:cNvSpPr>
          <p:nvPr>
            <p:ph type="sldNum" sz="quarter" idx="12"/>
          </p:nvPr>
        </p:nvSpPr>
        <p:spPr/>
        <p:txBody>
          <a:bodyPr/>
          <a:lstStyle/>
          <a:p>
            <a:pPr rtl="0"/>
            <a:fld id="{34B7E4EF-A1BD-40F4-AB7B-04F084DD991D}" type="slidenum">
              <a:rPr lang="en-US" smtClean="0"/>
              <a:t>20</a:t>
            </a:fld>
            <a:endParaRPr lang="en-US"/>
          </a:p>
        </p:txBody>
      </p:sp>
    </p:spTree>
    <p:extLst>
      <p:ext uri="{BB962C8B-B14F-4D97-AF65-F5344CB8AC3E}">
        <p14:creationId xmlns:p14="http://schemas.microsoft.com/office/powerpoint/2010/main" val="230795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F78B914-2273-4FBC-9AA2-7AAA48CA3219}"/>
              </a:ext>
            </a:extLst>
          </p:cNvPr>
          <p:cNvSpPr txBox="1"/>
          <p:nvPr/>
        </p:nvSpPr>
        <p:spPr>
          <a:xfrm>
            <a:off x="376767" y="156798"/>
            <a:ext cx="11438466" cy="707886"/>
          </a:xfrm>
          <a:prstGeom prst="rect">
            <a:avLst/>
          </a:prstGeom>
          <a:noFill/>
        </p:spPr>
        <p:txBody>
          <a:bodyPr wrap="square" rtlCol="0">
            <a:spAutoFit/>
          </a:bodyPr>
          <a:lstStyle/>
          <a:p>
            <a:r>
              <a:rPr lang="fr-FR" sz="4000" b="1" u="sng" dirty="0"/>
              <a:t>Normalité des résidus:</a:t>
            </a:r>
          </a:p>
        </p:txBody>
      </p:sp>
      <p:sp>
        <p:nvSpPr>
          <p:cNvPr id="4" name="ZoneTexte 3">
            <a:extLst>
              <a:ext uri="{FF2B5EF4-FFF2-40B4-BE49-F238E27FC236}">
                <a16:creationId xmlns:a16="http://schemas.microsoft.com/office/drawing/2014/main" id="{A1D84ED6-E4B2-40F4-B301-8F5473CD5ED1}"/>
              </a:ext>
            </a:extLst>
          </p:cNvPr>
          <p:cNvSpPr txBox="1"/>
          <p:nvPr/>
        </p:nvSpPr>
        <p:spPr>
          <a:xfrm>
            <a:off x="650459" y="5573375"/>
            <a:ext cx="11048734" cy="923330"/>
          </a:xfrm>
          <a:prstGeom prst="rect">
            <a:avLst/>
          </a:prstGeom>
          <a:solidFill>
            <a:schemeClr val="bg1"/>
          </a:solidFill>
        </p:spPr>
        <p:txBody>
          <a:bodyPr wrap="square" rtlCol="0">
            <a:spAutoFit/>
          </a:bodyPr>
          <a:lstStyle/>
          <a:p>
            <a:r>
              <a:rPr lang="fr-FR" dirty="0"/>
              <a:t>Le graphique des résidus semble indiquer que la série suit une loi normale.</a:t>
            </a:r>
          </a:p>
          <a:p>
            <a:endParaRPr lang="fr-FR" dirty="0"/>
          </a:p>
          <a:p>
            <a:r>
              <a:rPr lang="fr-FR" dirty="0"/>
              <a:t>A confirmer par un test statistique adéquat.</a:t>
            </a:r>
          </a:p>
        </p:txBody>
      </p:sp>
      <p:sp>
        <p:nvSpPr>
          <p:cNvPr id="5" name="Espace réservé du numéro de diapositive 4">
            <a:extLst>
              <a:ext uri="{FF2B5EF4-FFF2-40B4-BE49-F238E27FC236}">
                <a16:creationId xmlns:a16="http://schemas.microsoft.com/office/drawing/2014/main" id="{66E8F6EF-332C-4636-AFA4-720622567D54}"/>
              </a:ext>
            </a:extLst>
          </p:cNvPr>
          <p:cNvSpPr>
            <a:spLocks noGrp="1"/>
          </p:cNvSpPr>
          <p:nvPr>
            <p:ph type="sldNum" sz="quarter" idx="12"/>
          </p:nvPr>
        </p:nvSpPr>
        <p:spPr/>
        <p:txBody>
          <a:bodyPr/>
          <a:lstStyle/>
          <a:p>
            <a:pPr rtl="0"/>
            <a:fld id="{34B7E4EF-A1BD-40F4-AB7B-04F084DD991D}" type="slidenum">
              <a:rPr lang="en-US" smtClean="0"/>
              <a:t>21</a:t>
            </a:fld>
            <a:endParaRPr lang="en-US"/>
          </a:p>
        </p:txBody>
      </p:sp>
      <p:pic>
        <p:nvPicPr>
          <p:cNvPr id="31746" name="Picture 2">
            <a:extLst>
              <a:ext uri="{FF2B5EF4-FFF2-40B4-BE49-F238E27FC236}">
                <a16:creationId xmlns:a16="http://schemas.microsoft.com/office/drawing/2014/main" id="{39B96690-CF04-49E7-A910-19AEBE7A1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59" y="1242360"/>
            <a:ext cx="4053848" cy="3953339"/>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59E7F831-E42D-42DF-8C3E-BF7AF8591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653" y="1242359"/>
            <a:ext cx="5542547" cy="392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5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7766F77-3721-477D-ABED-E64CE771EA69}"/>
              </a:ext>
            </a:extLst>
          </p:cNvPr>
          <p:cNvSpPr txBox="1"/>
          <p:nvPr/>
        </p:nvSpPr>
        <p:spPr>
          <a:xfrm>
            <a:off x="165100" y="0"/>
            <a:ext cx="11438466" cy="646331"/>
          </a:xfrm>
          <a:prstGeom prst="rect">
            <a:avLst/>
          </a:prstGeom>
          <a:noFill/>
        </p:spPr>
        <p:txBody>
          <a:bodyPr wrap="square" rtlCol="0">
            <a:spAutoFit/>
          </a:bodyPr>
          <a:lstStyle/>
          <a:p>
            <a:r>
              <a:rPr lang="fr-FR" sz="3600" b="1" u="sng" dirty="0"/>
              <a:t>Test de normalité des résidus:</a:t>
            </a:r>
          </a:p>
        </p:txBody>
      </p:sp>
      <p:sp>
        <p:nvSpPr>
          <p:cNvPr id="4" name="ZoneTexte 3">
            <a:extLst>
              <a:ext uri="{FF2B5EF4-FFF2-40B4-BE49-F238E27FC236}">
                <a16:creationId xmlns:a16="http://schemas.microsoft.com/office/drawing/2014/main" id="{01EB59CB-FE76-477E-8439-2596670DA246}"/>
              </a:ext>
            </a:extLst>
          </p:cNvPr>
          <p:cNvSpPr txBox="1"/>
          <p:nvPr/>
        </p:nvSpPr>
        <p:spPr>
          <a:xfrm>
            <a:off x="262044" y="4460865"/>
            <a:ext cx="11438466" cy="646331"/>
          </a:xfrm>
          <a:prstGeom prst="rect">
            <a:avLst/>
          </a:prstGeom>
          <a:noFill/>
        </p:spPr>
        <p:txBody>
          <a:bodyPr wrap="square" rtlCol="0">
            <a:spAutoFit/>
          </a:bodyPr>
          <a:lstStyle/>
          <a:p>
            <a:r>
              <a:rPr lang="fr-FR" sz="3600" b="1" u="sng" dirty="0" err="1"/>
              <a:t>Homoscedasticité</a:t>
            </a:r>
            <a:r>
              <a:rPr lang="fr-FR" sz="3600" b="1" u="sng" dirty="0"/>
              <a:t> des résidus:</a:t>
            </a:r>
          </a:p>
        </p:txBody>
      </p:sp>
      <p:graphicFrame>
        <p:nvGraphicFramePr>
          <p:cNvPr id="5" name="Objet 4">
            <a:extLst>
              <a:ext uri="{FF2B5EF4-FFF2-40B4-BE49-F238E27FC236}">
                <a16:creationId xmlns:a16="http://schemas.microsoft.com/office/drawing/2014/main" id="{2C6C0D74-34B5-4492-9F60-4CA9BA2B4CDC}"/>
              </a:ext>
            </a:extLst>
          </p:cNvPr>
          <p:cNvGraphicFramePr>
            <a:graphicFrameLocks noChangeAspect="1"/>
          </p:cNvGraphicFramePr>
          <p:nvPr>
            <p:extLst>
              <p:ext uri="{D42A27DB-BD31-4B8C-83A1-F6EECF244321}">
                <p14:modId xmlns:p14="http://schemas.microsoft.com/office/powerpoint/2010/main" val="2504284997"/>
              </p:ext>
            </p:extLst>
          </p:nvPr>
        </p:nvGraphicFramePr>
        <p:xfrm>
          <a:off x="3212570" y="1538296"/>
          <a:ext cx="5553075" cy="342900"/>
        </p:xfrm>
        <a:graphic>
          <a:graphicData uri="http://schemas.openxmlformats.org/presentationml/2006/ole">
            <mc:AlternateContent xmlns:mc="http://schemas.openxmlformats.org/markup-compatibility/2006">
              <mc:Choice xmlns:v="urn:schemas-microsoft-com:vml" Requires="v">
                <p:oleObj spid="_x0000_s21628" name="Image bitmap" r:id="rId3" imgW="5553000" imgH="343080" progId="Paint.Picture">
                  <p:embed/>
                </p:oleObj>
              </mc:Choice>
              <mc:Fallback>
                <p:oleObj name="Image bitmap" r:id="rId3" imgW="5553000" imgH="343080" progId="Paint.Picture">
                  <p:embed/>
                  <p:pic>
                    <p:nvPicPr>
                      <p:cNvPr id="0" name=""/>
                      <p:cNvPicPr/>
                      <p:nvPr/>
                    </p:nvPicPr>
                    <p:blipFill>
                      <a:blip r:embed="rId4"/>
                      <a:stretch>
                        <a:fillRect/>
                      </a:stretch>
                    </p:blipFill>
                    <p:spPr>
                      <a:xfrm>
                        <a:off x="3212570" y="1538296"/>
                        <a:ext cx="5553075" cy="342900"/>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2CD7FE76-713C-4B2D-9A49-0FBDCE3E7728}"/>
              </a:ext>
            </a:extLst>
          </p:cNvPr>
          <p:cNvGraphicFramePr>
            <a:graphicFrameLocks noChangeAspect="1"/>
          </p:cNvGraphicFramePr>
          <p:nvPr>
            <p:extLst>
              <p:ext uri="{D42A27DB-BD31-4B8C-83A1-F6EECF244321}">
                <p14:modId xmlns:p14="http://schemas.microsoft.com/office/powerpoint/2010/main" val="3473163069"/>
              </p:ext>
            </p:extLst>
          </p:nvPr>
        </p:nvGraphicFramePr>
        <p:xfrm>
          <a:off x="2900893" y="1917159"/>
          <a:ext cx="6457950" cy="342900"/>
        </p:xfrm>
        <a:graphic>
          <a:graphicData uri="http://schemas.openxmlformats.org/presentationml/2006/ole">
            <mc:AlternateContent xmlns:mc="http://schemas.openxmlformats.org/markup-compatibility/2006">
              <mc:Choice xmlns:v="urn:schemas-microsoft-com:vml" Requires="v">
                <p:oleObj spid="_x0000_s21629" name="Image bitmap" r:id="rId5" imgW="6458040" imgH="343080" progId="Paint.Picture">
                  <p:embed/>
                </p:oleObj>
              </mc:Choice>
              <mc:Fallback>
                <p:oleObj name="Image bitmap" r:id="rId5" imgW="6458040" imgH="343080" progId="Paint.Picture">
                  <p:embed/>
                  <p:pic>
                    <p:nvPicPr>
                      <p:cNvPr id="0" name=""/>
                      <p:cNvPicPr/>
                      <p:nvPr/>
                    </p:nvPicPr>
                    <p:blipFill>
                      <a:blip r:embed="rId6"/>
                      <a:stretch>
                        <a:fillRect/>
                      </a:stretch>
                    </p:blipFill>
                    <p:spPr>
                      <a:xfrm>
                        <a:off x="2900893" y="1917159"/>
                        <a:ext cx="6457950" cy="342900"/>
                      </a:xfrm>
                      <a:prstGeom prst="rect">
                        <a:avLst/>
                      </a:prstGeom>
                      <a:solidFill>
                        <a:schemeClr val="accent2">
                          <a:lumMod val="20000"/>
                          <a:lumOff val="80000"/>
                        </a:schemeClr>
                      </a:solidFill>
                    </p:spPr>
                  </p:pic>
                </p:oleObj>
              </mc:Fallback>
            </mc:AlternateContent>
          </a:graphicData>
        </a:graphic>
      </p:graphicFrame>
      <p:sp>
        <p:nvSpPr>
          <p:cNvPr id="7" name="ZoneTexte 6">
            <a:extLst>
              <a:ext uri="{FF2B5EF4-FFF2-40B4-BE49-F238E27FC236}">
                <a16:creationId xmlns:a16="http://schemas.microsoft.com/office/drawing/2014/main" id="{62558DFA-E3C9-4500-B03B-11D89A8D6511}"/>
              </a:ext>
            </a:extLst>
          </p:cNvPr>
          <p:cNvSpPr txBox="1"/>
          <p:nvPr/>
        </p:nvSpPr>
        <p:spPr>
          <a:xfrm>
            <a:off x="3381275" y="2446900"/>
            <a:ext cx="5042098" cy="600164"/>
          </a:xfrm>
          <a:prstGeom prst="rect">
            <a:avLst/>
          </a:prstGeom>
          <a:solidFill>
            <a:schemeClr val="bg1"/>
          </a:solidFill>
        </p:spPr>
        <p:txBody>
          <a:bodyPr wrap="square" rtlCol="0">
            <a:spAutoFit/>
          </a:bodyPr>
          <a:lstStyle/>
          <a:p>
            <a:pPr algn="ctr"/>
            <a:r>
              <a:rPr lang="fr-FR" sz="1100" dirty="0"/>
              <a:t>Le test de </a:t>
            </a:r>
            <a:r>
              <a:rPr lang="fr-FR" sz="1100" b="1" dirty="0">
                <a:solidFill>
                  <a:srgbClr val="FF0000"/>
                </a:solidFill>
              </a:rPr>
              <a:t>Shapiro</a:t>
            </a:r>
            <a:r>
              <a:rPr lang="fr-FR" sz="1100" dirty="0"/>
              <a:t> nous invite à </a:t>
            </a:r>
            <a:r>
              <a:rPr lang="fr-FR" sz="1100" b="1" dirty="0">
                <a:solidFill>
                  <a:srgbClr val="FF0000"/>
                </a:solidFill>
              </a:rPr>
              <a:t>rejeter la thèse de normalité</a:t>
            </a:r>
            <a:r>
              <a:rPr lang="fr-FR" sz="1100" dirty="0"/>
              <a:t>, </a:t>
            </a:r>
            <a:br>
              <a:rPr lang="fr-FR" sz="1100" dirty="0"/>
            </a:br>
            <a:r>
              <a:rPr lang="fr-FR" sz="1100" dirty="0"/>
              <a:t>mais il existe une </a:t>
            </a:r>
            <a:r>
              <a:rPr lang="fr-FR" sz="1100" b="1" dirty="0"/>
              <a:t>probabilité de 5% que le résultat soit erroné</a:t>
            </a:r>
            <a:r>
              <a:rPr lang="fr-FR" sz="1100" dirty="0"/>
              <a:t>, </a:t>
            </a:r>
            <a:br>
              <a:rPr lang="fr-FR" sz="1100" dirty="0"/>
            </a:br>
            <a:r>
              <a:rPr lang="fr-FR" sz="1100" dirty="0"/>
              <a:t>nous devons donc effectuer d’autres tests.</a:t>
            </a:r>
          </a:p>
        </p:txBody>
      </p:sp>
      <p:pic>
        <p:nvPicPr>
          <p:cNvPr id="12" name="Image 11">
            <a:extLst>
              <a:ext uri="{FF2B5EF4-FFF2-40B4-BE49-F238E27FC236}">
                <a16:creationId xmlns:a16="http://schemas.microsoft.com/office/drawing/2014/main" id="{439F8E2F-D51F-43C3-A1FA-2C823ACFB8C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493431" y="1917159"/>
            <a:ext cx="342901" cy="342901"/>
          </a:xfrm>
          <a:prstGeom prst="rect">
            <a:avLst/>
          </a:prstGeom>
          <a:solidFill>
            <a:schemeClr val="bg1"/>
          </a:solidFill>
        </p:spPr>
      </p:pic>
      <p:graphicFrame>
        <p:nvGraphicFramePr>
          <p:cNvPr id="17" name="Objet 16">
            <a:extLst>
              <a:ext uri="{FF2B5EF4-FFF2-40B4-BE49-F238E27FC236}">
                <a16:creationId xmlns:a16="http://schemas.microsoft.com/office/drawing/2014/main" id="{B752040A-D244-40E8-89A3-C3CD8FCFBF00}"/>
              </a:ext>
            </a:extLst>
          </p:cNvPr>
          <p:cNvGraphicFramePr>
            <a:graphicFrameLocks noChangeAspect="1"/>
          </p:cNvGraphicFramePr>
          <p:nvPr>
            <p:extLst>
              <p:ext uri="{D42A27DB-BD31-4B8C-83A1-F6EECF244321}">
                <p14:modId xmlns:p14="http://schemas.microsoft.com/office/powerpoint/2010/main" val="794698998"/>
              </p:ext>
            </p:extLst>
          </p:nvPr>
        </p:nvGraphicFramePr>
        <p:xfrm>
          <a:off x="3103032" y="3623016"/>
          <a:ext cx="5562600" cy="228600"/>
        </p:xfrm>
        <a:graphic>
          <a:graphicData uri="http://schemas.openxmlformats.org/presentationml/2006/ole">
            <mc:AlternateContent xmlns:mc="http://schemas.openxmlformats.org/markup-compatibility/2006">
              <mc:Choice xmlns:v="urn:schemas-microsoft-com:vml" Requires="v">
                <p:oleObj spid="_x0000_s21630" name="Image bitmap" r:id="rId9" imgW="5562720" imgH="228600" progId="Paint.Picture">
                  <p:embed/>
                </p:oleObj>
              </mc:Choice>
              <mc:Fallback>
                <p:oleObj name="Image bitmap" r:id="rId9" imgW="5562720" imgH="228600" progId="Paint.Picture">
                  <p:embed/>
                  <p:pic>
                    <p:nvPicPr>
                      <p:cNvPr id="0" name=""/>
                      <p:cNvPicPr/>
                      <p:nvPr/>
                    </p:nvPicPr>
                    <p:blipFill>
                      <a:blip r:embed="rId10"/>
                      <a:stretch>
                        <a:fillRect/>
                      </a:stretch>
                    </p:blipFill>
                    <p:spPr>
                      <a:xfrm>
                        <a:off x="3103032" y="3623016"/>
                        <a:ext cx="5562600" cy="228600"/>
                      </a:xfrm>
                      <a:prstGeom prst="rect">
                        <a:avLst/>
                      </a:prstGeom>
                    </p:spPr>
                  </p:pic>
                </p:oleObj>
              </mc:Fallback>
            </mc:AlternateContent>
          </a:graphicData>
        </a:graphic>
      </p:graphicFrame>
      <p:sp>
        <p:nvSpPr>
          <p:cNvPr id="18" name="ZoneTexte 17">
            <a:extLst>
              <a:ext uri="{FF2B5EF4-FFF2-40B4-BE49-F238E27FC236}">
                <a16:creationId xmlns:a16="http://schemas.microsoft.com/office/drawing/2014/main" id="{992264B6-27F9-4A70-B34B-CFABB61F1E5C}"/>
              </a:ext>
            </a:extLst>
          </p:cNvPr>
          <p:cNvSpPr txBox="1"/>
          <p:nvPr/>
        </p:nvSpPr>
        <p:spPr>
          <a:xfrm>
            <a:off x="3355876" y="3935647"/>
            <a:ext cx="5042098" cy="430887"/>
          </a:xfrm>
          <a:prstGeom prst="rect">
            <a:avLst/>
          </a:prstGeom>
          <a:solidFill>
            <a:schemeClr val="bg1"/>
          </a:solidFill>
        </p:spPr>
        <p:txBody>
          <a:bodyPr wrap="square" rtlCol="0">
            <a:spAutoFit/>
          </a:bodyPr>
          <a:lstStyle/>
          <a:p>
            <a:pPr algn="ctr"/>
            <a:r>
              <a:rPr lang="fr-FR" sz="1100" dirty="0"/>
              <a:t>Le test de </a:t>
            </a:r>
            <a:r>
              <a:rPr lang="fr-FR" sz="1100" b="1" dirty="0">
                <a:solidFill>
                  <a:srgbClr val="FF0000"/>
                </a:solidFill>
              </a:rPr>
              <a:t>Kolmogorov-Smirnov</a:t>
            </a:r>
            <a:r>
              <a:rPr lang="fr-FR" sz="1100" dirty="0"/>
              <a:t> nous invite aussi à </a:t>
            </a:r>
            <a:r>
              <a:rPr lang="fr-FR" sz="1100" b="1" dirty="0">
                <a:solidFill>
                  <a:srgbClr val="FF0000"/>
                </a:solidFill>
              </a:rPr>
              <a:t>rejeter la thèse de normalité.</a:t>
            </a:r>
            <a:endParaRPr lang="fr-FR" sz="1100" dirty="0"/>
          </a:p>
        </p:txBody>
      </p:sp>
      <p:sp>
        <p:nvSpPr>
          <p:cNvPr id="19" name="ZoneTexte 18">
            <a:extLst>
              <a:ext uri="{FF2B5EF4-FFF2-40B4-BE49-F238E27FC236}">
                <a16:creationId xmlns:a16="http://schemas.microsoft.com/office/drawing/2014/main" id="{24C5BD88-7A4F-4E8D-A95B-EA6E2D39F9AD}"/>
              </a:ext>
            </a:extLst>
          </p:cNvPr>
          <p:cNvSpPr txBox="1"/>
          <p:nvPr/>
        </p:nvSpPr>
        <p:spPr>
          <a:xfrm>
            <a:off x="7357640" y="4587970"/>
            <a:ext cx="4781550" cy="461665"/>
          </a:xfrm>
          <a:prstGeom prst="rect">
            <a:avLst/>
          </a:prstGeom>
          <a:solidFill>
            <a:schemeClr val="bg1"/>
          </a:solidFill>
        </p:spPr>
        <p:txBody>
          <a:bodyPr wrap="square" rtlCol="0">
            <a:spAutoFit/>
          </a:bodyPr>
          <a:lstStyle/>
          <a:p>
            <a:r>
              <a:rPr lang="fr-FR" sz="1200" dirty="0"/>
              <a:t>Nos résidus ne suivant pas la loi normale, il nous faut utiliser un test non sensible à la normalité comme celui de </a:t>
            </a:r>
            <a:r>
              <a:rPr lang="fr-FR" sz="1200" b="1" dirty="0" err="1"/>
              <a:t>Levene</a:t>
            </a:r>
            <a:endParaRPr lang="fr-FR" sz="1200" b="1" dirty="0"/>
          </a:p>
        </p:txBody>
      </p:sp>
      <p:graphicFrame>
        <p:nvGraphicFramePr>
          <p:cNvPr id="20" name="Objet 19">
            <a:extLst>
              <a:ext uri="{FF2B5EF4-FFF2-40B4-BE49-F238E27FC236}">
                <a16:creationId xmlns:a16="http://schemas.microsoft.com/office/drawing/2014/main" id="{93862A88-F9C7-4130-9566-F883511CFB84}"/>
              </a:ext>
            </a:extLst>
          </p:cNvPr>
          <p:cNvGraphicFramePr>
            <a:graphicFrameLocks noChangeAspect="1"/>
          </p:cNvGraphicFramePr>
          <p:nvPr>
            <p:extLst>
              <p:ext uri="{D42A27DB-BD31-4B8C-83A1-F6EECF244321}">
                <p14:modId xmlns:p14="http://schemas.microsoft.com/office/powerpoint/2010/main" val="1950812387"/>
              </p:ext>
            </p:extLst>
          </p:nvPr>
        </p:nvGraphicFramePr>
        <p:xfrm>
          <a:off x="3212570" y="5408775"/>
          <a:ext cx="5343525" cy="295275"/>
        </p:xfrm>
        <a:graphic>
          <a:graphicData uri="http://schemas.openxmlformats.org/presentationml/2006/ole">
            <mc:AlternateContent xmlns:mc="http://schemas.openxmlformats.org/markup-compatibility/2006">
              <mc:Choice xmlns:v="urn:schemas-microsoft-com:vml" Requires="v">
                <p:oleObj spid="_x0000_s21631" name="Image bitmap" r:id="rId11" imgW="5343480" imgH="295200" progId="Paint.Picture">
                  <p:embed/>
                </p:oleObj>
              </mc:Choice>
              <mc:Fallback>
                <p:oleObj name="Image bitmap" r:id="rId11" imgW="5343480" imgH="295200" progId="Paint.Picture">
                  <p:embed/>
                  <p:pic>
                    <p:nvPicPr>
                      <p:cNvPr id="0" name=""/>
                      <p:cNvPicPr/>
                      <p:nvPr/>
                    </p:nvPicPr>
                    <p:blipFill>
                      <a:blip r:embed="rId12"/>
                      <a:stretch>
                        <a:fillRect/>
                      </a:stretch>
                    </p:blipFill>
                    <p:spPr>
                      <a:xfrm>
                        <a:off x="3212570" y="5408775"/>
                        <a:ext cx="5343525" cy="295275"/>
                      </a:xfrm>
                      <a:prstGeom prst="rect">
                        <a:avLst/>
                      </a:prstGeom>
                    </p:spPr>
                  </p:pic>
                </p:oleObj>
              </mc:Fallback>
            </mc:AlternateContent>
          </a:graphicData>
        </a:graphic>
      </p:graphicFrame>
      <p:sp>
        <p:nvSpPr>
          <p:cNvPr id="21" name="ZoneTexte 20">
            <a:extLst>
              <a:ext uri="{FF2B5EF4-FFF2-40B4-BE49-F238E27FC236}">
                <a16:creationId xmlns:a16="http://schemas.microsoft.com/office/drawing/2014/main" id="{EB3AB1AD-0C01-4D69-AF16-5E240FB37B4D}"/>
              </a:ext>
            </a:extLst>
          </p:cNvPr>
          <p:cNvSpPr txBox="1"/>
          <p:nvPr/>
        </p:nvSpPr>
        <p:spPr>
          <a:xfrm>
            <a:off x="3059274" y="5972982"/>
            <a:ext cx="5635302" cy="276999"/>
          </a:xfrm>
          <a:prstGeom prst="rect">
            <a:avLst/>
          </a:prstGeom>
          <a:solidFill>
            <a:schemeClr val="bg1"/>
          </a:solidFill>
        </p:spPr>
        <p:txBody>
          <a:bodyPr wrap="square" rtlCol="0">
            <a:spAutoFit/>
          </a:bodyPr>
          <a:lstStyle/>
          <a:p>
            <a:pPr algn="ctr"/>
            <a:r>
              <a:rPr lang="fr-FR" sz="1200" dirty="0"/>
              <a:t>Le test de </a:t>
            </a:r>
            <a:r>
              <a:rPr lang="fr-FR" sz="1200" b="1" dirty="0" err="1">
                <a:solidFill>
                  <a:srgbClr val="FF0000"/>
                </a:solidFill>
              </a:rPr>
              <a:t>Levene</a:t>
            </a:r>
            <a:r>
              <a:rPr lang="fr-FR" sz="1200" dirty="0"/>
              <a:t> nous invite à </a:t>
            </a:r>
            <a:r>
              <a:rPr lang="fr-FR" sz="1200" b="1" dirty="0">
                <a:solidFill>
                  <a:srgbClr val="FF0000"/>
                </a:solidFill>
              </a:rPr>
              <a:t>rejeter la thèse d’</a:t>
            </a:r>
            <a:r>
              <a:rPr lang="fr-FR" sz="1200" b="1" dirty="0" err="1">
                <a:solidFill>
                  <a:srgbClr val="FF0000"/>
                </a:solidFill>
              </a:rPr>
              <a:t>homoscedasticité</a:t>
            </a:r>
            <a:r>
              <a:rPr lang="fr-FR" sz="1200" dirty="0"/>
              <a:t>, </a:t>
            </a:r>
          </a:p>
        </p:txBody>
      </p:sp>
      <p:sp>
        <p:nvSpPr>
          <p:cNvPr id="2" name="Espace réservé du numéro de diapositive 1">
            <a:extLst>
              <a:ext uri="{FF2B5EF4-FFF2-40B4-BE49-F238E27FC236}">
                <a16:creationId xmlns:a16="http://schemas.microsoft.com/office/drawing/2014/main" id="{CC304B8F-03F0-4F25-AA3B-F44184101684}"/>
              </a:ext>
            </a:extLst>
          </p:cNvPr>
          <p:cNvSpPr>
            <a:spLocks noGrp="1"/>
          </p:cNvSpPr>
          <p:nvPr>
            <p:ph type="sldNum" sz="quarter" idx="12"/>
          </p:nvPr>
        </p:nvSpPr>
        <p:spPr/>
        <p:txBody>
          <a:bodyPr/>
          <a:lstStyle/>
          <a:p>
            <a:pPr rtl="0"/>
            <a:fld id="{34B7E4EF-A1BD-40F4-AB7B-04F084DD991D}" type="slidenum">
              <a:rPr lang="en-US" smtClean="0"/>
              <a:t>22</a:t>
            </a:fld>
            <a:endParaRPr lang="en-US"/>
          </a:p>
        </p:txBody>
      </p:sp>
      <p:sp>
        <p:nvSpPr>
          <p:cNvPr id="8" name="ZoneTexte 7">
            <a:extLst>
              <a:ext uri="{FF2B5EF4-FFF2-40B4-BE49-F238E27FC236}">
                <a16:creationId xmlns:a16="http://schemas.microsoft.com/office/drawing/2014/main" id="{7E1B8F8E-9891-4045-90F4-6A3BA9260F2C}"/>
              </a:ext>
            </a:extLst>
          </p:cNvPr>
          <p:cNvSpPr txBox="1"/>
          <p:nvPr/>
        </p:nvSpPr>
        <p:spPr>
          <a:xfrm>
            <a:off x="948478" y="659263"/>
            <a:ext cx="5367443" cy="523220"/>
          </a:xfrm>
          <a:prstGeom prst="rect">
            <a:avLst/>
          </a:prstGeom>
          <a:solidFill>
            <a:schemeClr val="bg1"/>
          </a:solidFill>
        </p:spPr>
        <p:txBody>
          <a:bodyPr wrap="square" rtlCol="0">
            <a:spAutoFit/>
          </a:bodyPr>
          <a:lstStyle/>
          <a:p>
            <a:pPr algn="ctr"/>
            <a:r>
              <a:rPr lang="fr-FR" sz="1400" b="1" u="sng" dirty="0">
                <a:solidFill>
                  <a:srgbClr val="FF0000"/>
                </a:solidFill>
              </a:rPr>
              <a:t>H0</a:t>
            </a:r>
            <a:r>
              <a:rPr lang="fr-FR" sz="1400" u="sng" dirty="0"/>
              <a:t>: la population est normalement distribuée.</a:t>
            </a:r>
          </a:p>
          <a:p>
            <a:pPr algn="ctr"/>
            <a:r>
              <a:rPr lang="fr-FR" sz="1400" dirty="0"/>
              <a:t>H0 sera rejetée si la P-value est inférieure à alpha = 0,05</a:t>
            </a:r>
          </a:p>
        </p:txBody>
      </p:sp>
      <p:sp>
        <p:nvSpPr>
          <p:cNvPr id="9" name="ZoneTexte 8">
            <a:extLst>
              <a:ext uri="{FF2B5EF4-FFF2-40B4-BE49-F238E27FC236}">
                <a16:creationId xmlns:a16="http://schemas.microsoft.com/office/drawing/2014/main" id="{16B53960-3268-4C5F-86A2-44E0D336EFA2}"/>
              </a:ext>
            </a:extLst>
          </p:cNvPr>
          <p:cNvSpPr txBox="1"/>
          <p:nvPr/>
        </p:nvSpPr>
        <p:spPr>
          <a:xfrm>
            <a:off x="6641253" y="720818"/>
            <a:ext cx="5367443" cy="461665"/>
          </a:xfrm>
          <a:prstGeom prst="rect">
            <a:avLst/>
          </a:prstGeom>
          <a:solidFill>
            <a:schemeClr val="bg1"/>
          </a:solidFill>
        </p:spPr>
        <p:txBody>
          <a:bodyPr wrap="square" rtlCol="0">
            <a:spAutoFit/>
          </a:bodyPr>
          <a:lstStyle/>
          <a:p>
            <a:pPr algn="ctr"/>
            <a:r>
              <a:rPr lang="fr-FR" sz="1200" dirty="0"/>
              <a:t>Cela signifierais qu’il est improbable d’obtenir de telles données en supposant qu’elles soient normalement distribuées.</a:t>
            </a:r>
          </a:p>
        </p:txBody>
      </p:sp>
    </p:spTree>
    <p:extLst>
      <p:ext uri="{BB962C8B-B14F-4D97-AF65-F5344CB8AC3E}">
        <p14:creationId xmlns:p14="http://schemas.microsoft.com/office/powerpoint/2010/main" val="20901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A8D7041-B6A0-4821-8BB0-54922312471A}"/>
              </a:ext>
            </a:extLst>
          </p:cNvPr>
          <p:cNvSpPr txBox="1"/>
          <p:nvPr/>
        </p:nvSpPr>
        <p:spPr>
          <a:xfrm>
            <a:off x="203200" y="134034"/>
            <a:ext cx="11438466" cy="646331"/>
          </a:xfrm>
          <a:prstGeom prst="rect">
            <a:avLst/>
          </a:prstGeom>
          <a:noFill/>
        </p:spPr>
        <p:txBody>
          <a:bodyPr wrap="square" rtlCol="0">
            <a:spAutoFit/>
          </a:bodyPr>
          <a:lstStyle/>
          <a:p>
            <a:r>
              <a:rPr lang="fr-FR" sz="3600" b="1" u="sng" dirty="0"/>
              <a:t>Origine des mauvais résultats aux tests:</a:t>
            </a:r>
          </a:p>
        </p:txBody>
      </p:sp>
      <p:pic>
        <p:nvPicPr>
          <p:cNvPr id="4" name="Picture 2">
            <a:extLst>
              <a:ext uri="{FF2B5EF4-FFF2-40B4-BE49-F238E27FC236}">
                <a16:creationId xmlns:a16="http://schemas.microsoft.com/office/drawing/2014/main" id="{C00E2B6D-46B4-4BF6-92D1-990648046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467" y="1628002"/>
            <a:ext cx="5440006" cy="38814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012EBB8E-45C2-41BF-855D-12625E48671B}"/>
                  </a:ext>
                </a:extLst>
              </p14:cNvPr>
              <p14:cNvContentPartPr/>
              <p14:nvPr/>
            </p14:nvContentPartPr>
            <p14:xfrm>
              <a:off x="1940370" y="3394680"/>
              <a:ext cx="4165920" cy="1683360"/>
            </p14:xfrm>
          </p:contentPart>
        </mc:Choice>
        <mc:Fallback xmlns="">
          <p:pic>
            <p:nvPicPr>
              <p:cNvPr id="5" name="Encre 4">
                <a:extLst>
                  <a:ext uri="{FF2B5EF4-FFF2-40B4-BE49-F238E27FC236}">
                    <a16:creationId xmlns:a16="http://schemas.microsoft.com/office/drawing/2014/main" id="{012EBB8E-45C2-41BF-855D-12625E48671B}"/>
                  </a:ext>
                </a:extLst>
              </p:cNvPr>
              <p:cNvPicPr/>
              <p:nvPr/>
            </p:nvPicPr>
            <p:blipFill>
              <a:blip r:embed="rId4"/>
              <a:stretch>
                <a:fillRect/>
              </a:stretch>
            </p:blipFill>
            <p:spPr>
              <a:xfrm>
                <a:off x="1931370" y="3385680"/>
                <a:ext cx="4183560" cy="170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Encre 5">
                <a:extLst>
                  <a:ext uri="{FF2B5EF4-FFF2-40B4-BE49-F238E27FC236}">
                    <a16:creationId xmlns:a16="http://schemas.microsoft.com/office/drawing/2014/main" id="{B65CF8D0-A53B-44CA-95C9-4AD15F18CD08}"/>
                  </a:ext>
                </a:extLst>
              </p14:cNvPr>
              <p14:cNvContentPartPr/>
              <p14:nvPr/>
            </p14:nvContentPartPr>
            <p14:xfrm>
              <a:off x="2732730" y="2280120"/>
              <a:ext cx="3857209" cy="1558455"/>
            </p14:xfrm>
          </p:contentPart>
        </mc:Choice>
        <mc:Fallback xmlns="">
          <p:pic>
            <p:nvPicPr>
              <p:cNvPr id="6" name="Encre 5">
                <a:extLst>
                  <a:ext uri="{FF2B5EF4-FFF2-40B4-BE49-F238E27FC236}">
                    <a16:creationId xmlns:a16="http://schemas.microsoft.com/office/drawing/2014/main" id="{B65CF8D0-A53B-44CA-95C9-4AD15F18CD08}"/>
                  </a:ext>
                </a:extLst>
              </p:cNvPr>
              <p:cNvPicPr/>
              <p:nvPr/>
            </p:nvPicPr>
            <p:blipFill>
              <a:blip r:embed="rId6"/>
              <a:stretch>
                <a:fillRect/>
              </a:stretch>
            </p:blipFill>
            <p:spPr>
              <a:xfrm>
                <a:off x="2723730" y="2271120"/>
                <a:ext cx="3874850" cy="157609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Encre 6">
                <a:extLst>
                  <a:ext uri="{FF2B5EF4-FFF2-40B4-BE49-F238E27FC236}">
                    <a16:creationId xmlns:a16="http://schemas.microsoft.com/office/drawing/2014/main" id="{3496C840-E99F-4803-BDE7-8413E017CDB0}"/>
                  </a:ext>
                </a:extLst>
              </p14:cNvPr>
              <p14:cNvContentPartPr/>
              <p14:nvPr/>
            </p14:nvContentPartPr>
            <p14:xfrm>
              <a:off x="7896210" y="2752800"/>
              <a:ext cx="360" cy="360"/>
            </p14:xfrm>
          </p:contentPart>
        </mc:Choice>
        <mc:Fallback xmlns="">
          <p:pic>
            <p:nvPicPr>
              <p:cNvPr id="7" name="Encre 6">
                <a:extLst>
                  <a:ext uri="{FF2B5EF4-FFF2-40B4-BE49-F238E27FC236}">
                    <a16:creationId xmlns:a16="http://schemas.microsoft.com/office/drawing/2014/main" id="{3496C840-E99F-4803-BDE7-8413E017CDB0}"/>
                  </a:ext>
                </a:extLst>
              </p:cNvPr>
              <p:cNvPicPr/>
              <p:nvPr/>
            </p:nvPicPr>
            <p:blipFill>
              <a:blip r:embed="rId8"/>
              <a:stretch>
                <a:fillRect/>
              </a:stretch>
            </p:blipFill>
            <p:spPr>
              <a:xfrm>
                <a:off x="7887210" y="2743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Encre 8">
                <a:extLst>
                  <a:ext uri="{FF2B5EF4-FFF2-40B4-BE49-F238E27FC236}">
                    <a16:creationId xmlns:a16="http://schemas.microsoft.com/office/drawing/2014/main" id="{736CC8B2-FD3F-42FE-AC4E-83F15DAF1708}"/>
                  </a:ext>
                </a:extLst>
              </p14:cNvPr>
              <p14:cNvContentPartPr/>
              <p14:nvPr/>
            </p14:nvContentPartPr>
            <p14:xfrm>
              <a:off x="4673490" y="2152680"/>
              <a:ext cx="360" cy="2925360"/>
            </p14:xfrm>
          </p:contentPart>
        </mc:Choice>
        <mc:Fallback xmlns="">
          <p:pic>
            <p:nvPicPr>
              <p:cNvPr id="9" name="Encre 8">
                <a:extLst>
                  <a:ext uri="{FF2B5EF4-FFF2-40B4-BE49-F238E27FC236}">
                    <a16:creationId xmlns:a16="http://schemas.microsoft.com/office/drawing/2014/main" id="{736CC8B2-FD3F-42FE-AC4E-83F15DAF1708}"/>
                  </a:ext>
                </a:extLst>
              </p:cNvPr>
              <p:cNvPicPr/>
              <p:nvPr/>
            </p:nvPicPr>
            <p:blipFill>
              <a:blip r:embed="rId10"/>
              <a:stretch>
                <a:fillRect/>
              </a:stretch>
            </p:blipFill>
            <p:spPr>
              <a:xfrm>
                <a:off x="4664850" y="2143680"/>
                <a:ext cx="18000" cy="2943000"/>
              </a:xfrm>
              <a:prstGeom prst="rect">
                <a:avLst/>
              </a:prstGeom>
            </p:spPr>
          </p:pic>
        </mc:Fallback>
      </mc:AlternateContent>
      <p:sp>
        <p:nvSpPr>
          <p:cNvPr id="10" name="ZoneTexte 9">
            <a:extLst>
              <a:ext uri="{FF2B5EF4-FFF2-40B4-BE49-F238E27FC236}">
                <a16:creationId xmlns:a16="http://schemas.microsoft.com/office/drawing/2014/main" id="{FFCE77AD-05D4-4986-9A15-7977667D31E7}"/>
              </a:ext>
            </a:extLst>
          </p:cNvPr>
          <p:cNvSpPr txBox="1"/>
          <p:nvPr/>
        </p:nvSpPr>
        <p:spPr>
          <a:xfrm>
            <a:off x="7438393" y="1628002"/>
            <a:ext cx="4280400" cy="2677656"/>
          </a:xfrm>
          <a:prstGeom prst="rect">
            <a:avLst/>
          </a:prstGeom>
          <a:solidFill>
            <a:schemeClr val="bg1"/>
          </a:solidFill>
        </p:spPr>
        <p:txBody>
          <a:bodyPr wrap="square" rtlCol="0">
            <a:spAutoFit/>
          </a:bodyPr>
          <a:lstStyle/>
          <a:p>
            <a:r>
              <a:rPr lang="fr-FR" sz="1200" dirty="0"/>
              <a:t>Nous avions déjà vu que la représentation par le modèle de régression linéaire était imparfait.</a:t>
            </a:r>
          </a:p>
          <a:p>
            <a:endParaRPr lang="fr-FR" sz="1200" dirty="0"/>
          </a:p>
          <a:p>
            <a:r>
              <a:rPr lang="fr-FR" sz="1200" dirty="0"/>
              <a:t>Cela est du à l’espacement assez important (entre les lignes rouges) des points de part et d’autres de la droite correspondant à la fonction de régression(bleue)</a:t>
            </a:r>
          </a:p>
          <a:p>
            <a:endParaRPr lang="fr-FR" sz="1200" dirty="0"/>
          </a:p>
          <a:p>
            <a:r>
              <a:rPr lang="fr-FR" sz="1200" dirty="0"/>
              <a:t>En conséquence, pour une longueur donnée(ligne verte), notre régression nous prédira l’intersection entre la ligne verte et la ligne bleue, alors que dans la réalité, tout l’intervalle entre les deux lignes rouges est fortement probable, et il est même possible de trouver des valeurs au delà des lignes rouges. </a:t>
            </a:r>
          </a:p>
        </p:txBody>
      </p:sp>
      <p:sp>
        <p:nvSpPr>
          <p:cNvPr id="2" name="Espace réservé du numéro de diapositive 1">
            <a:extLst>
              <a:ext uri="{FF2B5EF4-FFF2-40B4-BE49-F238E27FC236}">
                <a16:creationId xmlns:a16="http://schemas.microsoft.com/office/drawing/2014/main" id="{002E919A-87CA-4FFA-BEFE-4CF2A19D3DDF}"/>
              </a:ext>
            </a:extLst>
          </p:cNvPr>
          <p:cNvSpPr>
            <a:spLocks noGrp="1"/>
          </p:cNvSpPr>
          <p:nvPr>
            <p:ph type="sldNum" sz="quarter" idx="12"/>
          </p:nvPr>
        </p:nvSpPr>
        <p:spPr/>
        <p:txBody>
          <a:bodyPr/>
          <a:lstStyle/>
          <a:p>
            <a:pPr rtl="0"/>
            <a:fld id="{34B7E4EF-A1BD-40F4-AB7B-04F084DD991D}" type="slidenum">
              <a:rPr lang="en-US" smtClean="0"/>
              <a:t>23</a:t>
            </a:fld>
            <a:endParaRPr lang="en-US"/>
          </a:p>
        </p:txBody>
      </p:sp>
      <p:sp>
        <p:nvSpPr>
          <p:cNvPr id="8" name="ZoneTexte 7">
            <a:extLst>
              <a:ext uri="{FF2B5EF4-FFF2-40B4-BE49-F238E27FC236}">
                <a16:creationId xmlns:a16="http://schemas.microsoft.com/office/drawing/2014/main" id="{B3ED2322-76EA-44AB-94C8-6FB5C0F2FE19}"/>
              </a:ext>
            </a:extLst>
          </p:cNvPr>
          <p:cNvSpPr txBox="1"/>
          <p:nvPr/>
        </p:nvSpPr>
        <p:spPr>
          <a:xfrm>
            <a:off x="7438393" y="4620126"/>
            <a:ext cx="4203273" cy="523220"/>
          </a:xfrm>
          <a:prstGeom prst="rect">
            <a:avLst/>
          </a:prstGeom>
          <a:solidFill>
            <a:schemeClr val="bg1"/>
          </a:solidFill>
        </p:spPr>
        <p:txBody>
          <a:bodyPr wrap="square" rtlCol="0">
            <a:spAutoFit/>
          </a:bodyPr>
          <a:lstStyle/>
          <a:p>
            <a:r>
              <a:rPr lang="fr-FR" sz="1400" dirty="0"/>
              <a:t>Il pourrait être intéressant de tester à l’avenir en éliminant les valeurs les plus exotiques.</a:t>
            </a:r>
          </a:p>
        </p:txBody>
      </p:sp>
    </p:spTree>
    <p:extLst>
      <p:ext uri="{BB962C8B-B14F-4D97-AF65-F5344CB8AC3E}">
        <p14:creationId xmlns:p14="http://schemas.microsoft.com/office/powerpoint/2010/main" val="378137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2CD4F0-EB71-4758-BB74-1C5D0D1FE939}"/>
              </a:ext>
            </a:extLst>
          </p:cNvPr>
          <p:cNvSpPr txBox="1"/>
          <p:nvPr/>
        </p:nvSpPr>
        <p:spPr>
          <a:xfrm>
            <a:off x="247650" y="904875"/>
            <a:ext cx="11658600" cy="5940088"/>
          </a:xfrm>
          <a:prstGeom prst="rect">
            <a:avLst/>
          </a:prstGeom>
          <a:noFill/>
        </p:spPr>
        <p:txBody>
          <a:bodyPr wrap="square" rtlCol="0">
            <a:spAutoFit/>
          </a:bodyPr>
          <a:lstStyle/>
          <a:p>
            <a:pPr algn="ctr"/>
            <a:r>
              <a:rPr lang="fr-FR" sz="4400" b="1" u="sng" dirty="0"/>
              <a:t>Détection à l’aide des algorithmes de ML</a:t>
            </a:r>
            <a:endParaRPr lang="fr-FR" sz="6600" b="1" u="sng" dirty="0"/>
          </a:p>
          <a:p>
            <a:pPr algn="ctr"/>
            <a:endParaRPr lang="fr-FR" sz="4800" b="1" dirty="0"/>
          </a:p>
          <a:p>
            <a:pPr algn="ctr"/>
            <a:endParaRPr lang="fr-FR" sz="4800" b="1" dirty="0"/>
          </a:p>
          <a:p>
            <a:pPr algn="ctr"/>
            <a:r>
              <a:rPr lang="fr-FR" sz="6000" b="1" dirty="0">
                <a:solidFill>
                  <a:srgbClr val="0070C0"/>
                </a:solidFill>
              </a:rPr>
              <a:t>Quel(s) algorithme(s) / méthode(s) de </a:t>
            </a:r>
            <a:br>
              <a:rPr lang="fr-FR" sz="6000" b="1" dirty="0">
                <a:solidFill>
                  <a:srgbClr val="0070C0"/>
                </a:solidFill>
              </a:rPr>
            </a:br>
            <a:r>
              <a:rPr lang="fr-FR" sz="6000" b="1" dirty="0">
                <a:solidFill>
                  <a:srgbClr val="0070C0"/>
                </a:solidFill>
              </a:rPr>
              <a:t>ML / Data Science </a:t>
            </a:r>
            <a:br>
              <a:rPr lang="fr-FR" sz="6000" b="1" dirty="0">
                <a:solidFill>
                  <a:srgbClr val="0070C0"/>
                </a:solidFill>
              </a:rPr>
            </a:br>
            <a:r>
              <a:rPr lang="fr-FR" sz="6000" b="1" dirty="0">
                <a:solidFill>
                  <a:srgbClr val="0070C0"/>
                </a:solidFill>
              </a:rPr>
              <a:t>pour notre cas pratique?</a:t>
            </a:r>
          </a:p>
        </p:txBody>
      </p:sp>
      <p:sp>
        <p:nvSpPr>
          <p:cNvPr id="2" name="Espace réservé du numéro de diapositive 1">
            <a:extLst>
              <a:ext uri="{FF2B5EF4-FFF2-40B4-BE49-F238E27FC236}">
                <a16:creationId xmlns:a16="http://schemas.microsoft.com/office/drawing/2014/main" id="{C5B5AC4A-CAE1-493D-A3EF-09E674FF6A53}"/>
              </a:ext>
            </a:extLst>
          </p:cNvPr>
          <p:cNvSpPr>
            <a:spLocks noGrp="1"/>
          </p:cNvSpPr>
          <p:nvPr>
            <p:ph type="sldNum" sz="quarter" idx="12"/>
          </p:nvPr>
        </p:nvSpPr>
        <p:spPr/>
        <p:txBody>
          <a:bodyPr/>
          <a:lstStyle/>
          <a:p>
            <a:pPr rtl="0"/>
            <a:fld id="{34B7E4EF-A1BD-40F4-AB7B-04F084DD991D}" type="slidenum">
              <a:rPr lang="en-US" smtClean="0"/>
              <a:t>24</a:t>
            </a:fld>
            <a:endParaRPr lang="en-US"/>
          </a:p>
        </p:txBody>
      </p:sp>
    </p:spTree>
    <p:extLst>
      <p:ext uri="{BB962C8B-B14F-4D97-AF65-F5344CB8AC3E}">
        <p14:creationId xmlns:p14="http://schemas.microsoft.com/office/powerpoint/2010/main" val="382459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extLst>
              <a:ext uri="{BEBA8EAE-BF5A-486C-A8C5-ECC9F3942E4B}">
                <a14:imgProps xmlns:a14="http://schemas.microsoft.com/office/drawing/2010/main">
                  <a14:imgLayer r:embed="rId4">
                    <a14:imgEffect>
                      <a14:sharpenSoften amount="-50000"/>
                    </a14:imgEffect>
                    <a14:imgEffect>
                      <a14:saturation sat="0"/>
                    </a14:imgEffect>
                  </a14:imgLayer>
                </a14:imgProps>
              </a:ext>
              <a:ext uri="{837473B0-CC2E-450A-ABE3-18F120FF3D39}">
                <a1611:picAttrSrcUrl xmlns:a1611="http://schemas.microsoft.com/office/drawing/2016/11/main" r:id="rId5"/>
              </a:ext>
            </a:extLst>
          </a:blip>
          <a:srcRect/>
          <a:stretch>
            <a:fillRect t="-9000" b="-9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9C90CA6-0680-4627-8275-A293555E8265}"/>
              </a:ext>
            </a:extLst>
          </p:cNvPr>
          <p:cNvSpPr txBox="1"/>
          <p:nvPr/>
        </p:nvSpPr>
        <p:spPr>
          <a:xfrm>
            <a:off x="376767" y="156798"/>
            <a:ext cx="11438466" cy="707886"/>
          </a:xfrm>
          <a:prstGeom prst="rect">
            <a:avLst/>
          </a:prstGeom>
          <a:noFill/>
        </p:spPr>
        <p:txBody>
          <a:bodyPr wrap="square" rtlCol="0">
            <a:spAutoFit/>
          </a:bodyPr>
          <a:lstStyle/>
          <a:p>
            <a:r>
              <a:rPr lang="fr-FR" sz="4000" b="1" u="sng" dirty="0"/>
              <a:t>Analyse en Composante Principales:</a:t>
            </a:r>
          </a:p>
        </p:txBody>
      </p:sp>
      <p:pic>
        <p:nvPicPr>
          <p:cNvPr id="17410" name="Picture 2">
            <a:extLst>
              <a:ext uri="{FF2B5EF4-FFF2-40B4-BE49-F238E27FC236}">
                <a16:creationId xmlns:a16="http://schemas.microsoft.com/office/drawing/2014/main" id="{1E81C821-ED3F-47D2-9A1F-FCE8D727C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83" y="1038225"/>
            <a:ext cx="3877734" cy="193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 3">
            <a:extLst>
              <a:ext uri="{FF2B5EF4-FFF2-40B4-BE49-F238E27FC236}">
                <a16:creationId xmlns:a16="http://schemas.microsoft.com/office/drawing/2014/main" id="{94F4EB36-21CF-4993-821D-D9B6D274CE26}"/>
              </a:ext>
            </a:extLst>
          </p:cNvPr>
          <p:cNvGraphicFramePr>
            <a:graphicFrameLocks noChangeAspect="1"/>
          </p:cNvGraphicFramePr>
          <p:nvPr>
            <p:extLst>
              <p:ext uri="{D42A27DB-BD31-4B8C-83A1-F6EECF244321}">
                <p14:modId xmlns:p14="http://schemas.microsoft.com/office/powerpoint/2010/main" val="2750196148"/>
              </p:ext>
            </p:extLst>
          </p:nvPr>
        </p:nvGraphicFramePr>
        <p:xfrm>
          <a:off x="4053417" y="1440920"/>
          <a:ext cx="7962900" cy="1133475"/>
        </p:xfrm>
        <a:graphic>
          <a:graphicData uri="http://schemas.openxmlformats.org/presentationml/2006/ole">
            <mc:AlternateContent xmlns:mc="http://schemas.openxmlformats.org/markup-compatibility/2006">
              <mc:Choice xmlns:v="urn:schemas-microsoft-com:vml" Requires="v">
                <p:oleObj spid="_x0000_s17447" name="Image bitmap" r:id="rId7" imgW="7962840" imgH="1133640" progId="Paint.Picture">
                  <p:embed/>
                </p:oleObj>
              </mc:Choice>
              <mc:Fallback>
                <p:oleObj name="Image bitmap" r:id="rId7" imgW="7962840" imgH="1133640" progId="Paint.Picture">
                  <p:embed/>
                  <p:pic>
                    <p:nvPicPr>
                      <p:cNvPr id="0" name=""/>
                      <p:cNvPicPr/>
                      <p:nvPr/>
                    </p:nvPicPr>
                    <p:blipFill>
                      <a:blip r:embed="rId8"/>
                      <a:stretch>
                        <a:fillRect/>
                      </a:stretch>
                    </p:blipFill>
                    <p:spPr>
                      <a:xfrm>
                        <a:off x="4053417" y="1440920"/>
                        <a:ext cx="7962900" cy="1133475"/>
                      </a:xfrm>
                      <a:prstGeom prst="rect">
                        <a:avLst/>
                      </a:prstGeom>
                    </p:spPr>
                  </p:pic>
                </p:oleObj>
              </mc:Fallback>
            </mc:AlternateContent>
          </a:graphicData>
        </a:graphic>
      </p:graphicFrame>
      <p:pic>
        <p:nvPicPr>
          <p:cNvPr id="17412" name="Picture 4">
            <a:extLst>
              <a:ext uri="{FF2B5EF4-FFF2-40B4-BE49-F238E27FC236}">
                <a16:creationId xmlns:a16="http://schemas.microsoft.com/office/drawing/2014/main" id="{2C9345B5-ED30-4BA8-9ED4-EE2FD526CD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158" y="4278587"/>
            <a:ext cx="3395134" cy="242261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EA1382A9-CD3D-4E22-942A-37CD8EF30231}"/>
              </a:ext>
            </a:extLst>
          </p:cNvPr>
          <p:cNvSpPr txBox="1"/>
          <p:nvPr/>
        </p:nvSpPr>
        <p:spPr>
          <a:xfrm>
            <a:off x="420157" y="3142245"/>
            <a:ext cx="3395135" cy="954107"/>
          </a:xfrm>
          <a:prstGeom prst="rect">
            <a:avLst/>
          </a:prstGeom>
          <a:solidFill>
            <a:schemeClr val="bg1"/>
          </a:solidFill>
        </p:spPr>
        <p:txBody>
          <a:bodyPr wrap="square" rtlCol="0">
            <a:spAutoFit/>
          </a:bodyPr>
          <a:lstStyle/>
          <a:p>
            <a:r>
              <a:rPr lang="fr-FR" sz="1400" dirty="0"/>
              <a:t>Avec ~68% de l’information contenue dans les deux premières composantes, nous nous limiterons à l’étude de ces deux dimensions.</a:t>
            </a:r>
          </a:p>
        </p:txBody>
      </p:sp>
      <p:sp>
        <p:nvSpPr>
          <p:cNvPr id="6" name="ZoneTexte 5">
            <a:extLst>
              <a:ext uri="{FF2B5EF4-FFF2-40B4-BE49-F238E27FC236}">
                <a16:creationId xmlns:a16="http://schemas.microsoft.com/office/drawing/2014/main" id="{948A7183-C353-4DB1-AF35-72BB022AA685}"/>
              </a:ext>
            </a:extLst>
          </p:cNvPr>
          <p:cNvSpPr txBox="1"/>
          <p:nvPr/>
        </p:nvSpPr>
        <p:spPr>
          <a:xfrm>
            <a:off x="4276725" y="3573132"/>
            <a:ext cx="3486150" cy="523220"/>
          </a:xfrm>
          <a:prstGeom prst="rect">
            <a:avLst/>
          </a:prstGeom>
          <a:solidFill>
            <a:schemeClr val="bg1"/>
          </a:solidFill>
        </p:spPr>
        <p:txBody>
          <a:bodyPr wrap="square" rtlCol="0">
            <a:spAutoFit/>
          </a:bodyPr>
          <a:lstStyle/>
          <a:p>
            <a:r>
              <a:rPr lang="fr-FR" sz="1400" dirty="0" err="1"/>
              <a:t>Heatmap</a:t>
            </a:r>
            <a:r>
              <a:rPr lang="fr-FR" sz="1400" dirty="0"/>
              <a:t> des corrélation entre variables et composantes</a:t>
            </a:r>
          </a:p>
        </p:txBody>
      </p:sp>
      <p:pic>
        <p:nvPicPr>
          <p:cNvPr id="17416" name="Picture 8">
            <a:extLst>
              <a:ext uri="{FF2B5EF4-FFF2-40B4-BE49-F238E27FC236}">
                <a16:creationId xmlns:a16="http://schemas.microsoft.com/office/drawing/2014/main" id="{4A1D4F96-5AD9-4AC6-B951-D0E2C6E063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76710" y="2769506"/>
            <a:ext cx="3194005" cy="265369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59D65A6-69E0-4034-936E-2FC72A0D497F}"/>
              </a:ext>
            </a:extLst>
          </p:cNvPr>
          <p:cNvSpPr txBox="1"/>
          <p:nvPr/>
        </p:nvSpPr>
        <p:spPr>
          <a:xfrm>
            <a:off x="8376709" y="5417080"/>
            <a:ext cx="3194006" cy="738664"/>
          </a:xfrm>
          <a:prstGeom prst="rect">
            <a:avLst/>
          </a:prstGeom>
          <a:solidFill>
            <a:schemeClr val="bg1"/>
          </a:solidFill>
        </p:spPr>
        <p:txBody>
          <a:bodyPr wrap="square" rtlCol="0">
            <a:spAutoFit/>
          </a:bodyPr>
          <a:lstStyle/>
          <a:p>
            <a:pPr algn="just"/>
            <a:r>
              <a:rPr lang="fr-FR" sz="1400" dirty="0"/>
              <a:t>On remarque bien la distinction entre length et margin_low sur le cercle des corrélations</a:t>
            </a:r>
          </a:p>
        </p:txBody>
      </p:sp>
      <p:sp>
        <p:nvSpPr>
          <p:cNvPr id="2" name="Espace réservé du numéro de diapositive 1">
            <a:extLst>
              <a:ext uri="{FF2B5EF4-FFF2-40B4-BE49-F238E27FC236}">
                <a16:creationId xmlns:a16="http://schemas.microsoft.com/office/drawing/2014/main" id="{1422B751-EA85-42EF-BF84-D7A35B30A24C}"/>
              </a:ext>
            </a:extLst>
          </p:cNvPr>
          <p:cNvSpPr>
            <a:spLocks noGrp="1"/>
          </p:cNvSpPr>
          <p:nvPr>
            <p:ph type="sldNum" sz="quarter" idx="12"/>
          </p:nvPr>
        </p:nvSpPr>
        <p:spPr/>
        <p:txBody>
          <a:bodyPr/>
          <a:lstStyle/>
          <a:p>
            <a:pPr rtl="0"/>
            <a:fld id="{34B7E4EF-A1BD-40F4-AB7B-04F084DD991D}" type="slidenum">
              <a:rPr lang="en-US" smtClean="0"/>
              <a:t>25</a:t>
            </a:fld>
            <a:endParaRPr lang="en-US"/>
          </a:p>
        </p:txBody>
      </p:sp>
      <p:pic>
        <p:nvPicPr>
          <p:cNvPr id="17442" name="Picture 34">
            <a:extLst>
              <a:ext uri="{FF2B5EF4-FFF2-40B4-BE49-F238E27FC236}">
                <a16:creationId xmlns:a16="http://schemas.microsoft.com/office/drawing/2014/main" id="{00B9F93B-4D73-4A6E-B28A-907E2CE1D3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6725" y="4177077"/>
            <a:ext cx="34861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20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71DF27C-55B3-4EA3-B3B6-EDDEFD452BA2}"/>
              </a:ext>
            </a:extLst>
          </p:cNvPr>
          <p:cNvSpPr txBox="1"/>
          <p:nvPr/>
        </p:nvSpPr>
        <p:spPr>
          <a:xfrm>
            <a:off x="376767" y="156798"/>
            <a:ext cx="11438466" cy="707886"/>
          </a:xfrm>
          <a:prstGeom prst="rect">
            <a:avLst/>
          </a:prstGeom>
          <a:noFill/>
        </p:spPr>
        <p:txBody>
          <a:bodyPr wrap="square" rtlCol="0">
            <a:spAutoFit/>
          </a:bodyPr>
          <a:lstStyle/>
          <a:p>
            <a:r>
              <a:rPr lang="fr-FR" sz="4000" b="1" u="sng" dirty="0"/>
              <a:t>Projection des individus selon F1 et F2:</a:t>
            </a:r>
          </a:p>
        </p:txBody>
      </p:sp>
      <p:pic>
        <p:nvPicPr>
          <p:cNvPr id="18434" name="Picture 2">
            <a:extLst>
              <a:ext uri="{FF2B5EF4-FFF2-40B4-BE49-F238E27FC236}">
                <a16:creationId xmlns:a16="http://schemas.microsoft.com/office/drawing/2014/main" id="{6D5360C7-9EA6-4EE9-8CF7-E879B31A1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6" y="1727213"/>
            <a:ext cx="5092554" cy="449070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43AF3829-7E8B-476B-B86F-B48C5CA45A96}"/>
              </a:ext>
            </a:extLst>
          </p:cNvPr>
          <p:cNvSpPr txBox="1"/>
          <p:nvPr/>
        </p:nvSpPr>
        <p:spPr>
          <a:xfrm>
            <a:off x="5943600" y="1866900"/>
            <a:ext cx="5572125" cy="954107"/>
          </a:xfrm>
          <a:prstGeom prst="rect">
            <a:avLst/>
          </a:prstGeom>
          <a:solidFill>
            <a:schemeClr val="bg1"/>
          </a:solidFill>
        </p:spPr>
        <p:txBody>
          <a:bodyPr wrap="square" rtlCol="0">
            <a:spAutoFit/>
          </a:bodyPr>
          <a:lstStyle/>
          <a:p>
            <a:r>
              <a:rPr lang="fr-FR" sz="1400" dirty="0"/>
              <a:t>Nous avons maintenant un aperçu de la position de chaque individu en fonction de F1 et F2, ce qui nous permet de visualiser le problème et d’imaginer plusieurs méthodes de résolutions. </a:t>
            </a:r>
          </a:p>
        </p:txBody>
      </p:sp>
      <p:sp>
        <p:nvSpPr>
          <p:cNvPr id="5" name="ZoneTexte 4">
            <a:extLst>
              <a:ext uri="{FF2B5EF4-FFF2-40B4-BE49-F238E27FC236}">
                <a16:creationId xmlns:a16="http://schemas.microsoft.com/office/drawing/2014/main" id="{96E6C663-9624-452F-BC55-3955DCAB0AEA}"/>
              </a:ext>
            </a:extLst>
          </p:cNvPr>
          <p:cNvSpPr txBox="1"/>
          <p:nvPr/>
        </p:nvSpPr>
        <p:spPr>
          <a:xfrm>
            <a:off x="5943600" y="3943350"/>
            <a:ext cx="5210175" cy="2031325"/>
          </a:xfrm>
          <a:prstGeom prst="rect">
            <a:avLst/>
          </a:prstGeom>
          <a:solidFill>
            <a:schemeClr val="bg1"/>
          </a:solidFill>
        </p:spPr>
        <p:txBody>
          <a:bodyPr wrap="square" rtlCol="0">
            <a:spAutoFit/>
          </a:bodyPr>
          <a:lstStyle/>
          <a:p>
            <a:r>
              <a:rPr lang="fr-FR" sz="1400" dirty="0"/>
              <a:t>Nous allons mettre en concurrence avec notre algorithme naïf, plusieurs algorithmes de ML/Data-Science</a:t>
            </a:r>
          </a:p>
          <a:p>
            <a:endParaRPr lang="fr-FR" sz="1400" dirty="0"/>
          </a:p>
          <a:p>
            <a:pPr marL="285750" indent="-285750">
              <a:buFontTx/>
              <a:buChar char="-"/>
            </a:pPr>
            <a:r>
              <a:rPr lang="fr-FR" sz="1400" dirty="0"/>
              <a:t>Un </a:t>
            </a:r>
            <a:r>
              <a:rPr lang="fr-FR" sz="1400" dirty="0" err="1"/>
              <a:t>Kmean</a:t>
            </a:r>
            <a:endParaRPr lang="fr-FR" sz="1400" dirty="0"/>
          </a:p>
          <a:p>
            <a:pPr marL="285750" indent="-285750">
              <a:buFontTx/>
              <a:buChar char="-"/>
            </a:pPr>
            <a:r>
              <a:rPr lang="fr-FR" sz="1400" dirty="0"/>
              <a:t>Un KNN</a:t>
            </a:r>
          </a:p>
          <a:p>
            <a:pPr marL="285750" indent="-285750">
              <a:buFontTx/>
              <a:buChar char="-"/>
            </a:pPr>
            <a:r>
              <a:rPr lang="fr-FR" sz="1400" dirty="0"/>
              <a:t>Une régression logistique</a:t>
            </a:r>
          </a:p>
          <a:p>
            <a:pPr marL="285750" indent="-285750">
              <a:buFontTx/>
              <a:buChar char="-"/>
            </a:pPr>
            <a:endParaRPr lang="fr-FR" sz="1400" dirty="0"/>
          </a:p>
          <a:p>
            <a:r>
              <a:rPr lang="fr-FR" sz="1400" dirty="0"/>
              <a:t>Nous reviendrons en temps utiles sur leurs fonctionnements respectifs.</a:t>
            </a:r>
          </a:p>
        </p:txBody>
      </p:sp>
      <p:sp>
        <p:nvSpPr>
          <p:cNvPr id="2" name="Espace réservé du numéro de diapositive 1">
            <a:extLst>
              <a:ext uri="{FF2B5EF4-FFF2-40B4-BE49-F238E27FC236}">
                <a16:creationId xmlns:a16="http://schemas.microsoft.com/office/drawing/2014/main" id="{541CB650-CDBC-4CA0-B567-F37F115E5E44}"/>
              </a:ext>
            </a:extLst>
          </p:cNvPr>
          <p:cNvSpPr>
            <a:spLocks noGrp="1"/>
          </p:cNvSpPr>
          <p:nvPr>
            <p:ph type="sldNum" sz="quarter" idx="12"/>
          </p:nvPr>
        </p:nvSpPr>
        <p:spPr/>
        <p:txBody>
          <a:bodyPr/>
          <a:lstStyle/>
          <a:p>
            <a:pPr rtl="0"/>
            <a:fld id="{34B7E4EF-A1BD-40F4-AB7B-04F084DD991D}" type="slidenum">
              <a:rPr lang="en-US" smtClean="0"/>
              <a:t>26</a:t>
            </a:fld>
            <a:endParaRPr lang="en-US"/>
          </a:p>
        </p:txBody>
      </p:sp>
    </p:spTree>
    <p:extLst>
      <p:ext uri="{BB962C8B-B14F-4D97-AF65-F5344CB8AC3E}">
        <p14:creationId xmlns:p14="http://schemas.microsoft.com/office/powerpoint/2010/main" val="3210470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2284A625-4441-49B8-B691-BCC5CD6AE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57481"/>
            <a:ext cx="5167313" cy="50288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CCECCBD-4878-4EA9-B3B8-8FAE37F4490F}"/>
              </a:ext>
            </a:extLst>
          </p:cNvPr>
          <p:cNvSpPr txBox="1"/>
          <p:nvPr/>
        </p:nvSpPr>
        <p:spPr>
          <a:xfrm>
            <a:off x="376767" y="156798"/>
            <a:ext cx="11438466" cy="707886"/>
          </a:xfrm>
          <a:prstGeom prst="rect">
            <a:avLst/>
          </a:prstGeom>
          <a:noFill/>
        </p:spPr>
        <p:txBody>
          <a:bodyPr wrap="square" rtlCol="0">
            <a:spAutoFit/>
          </a:bodyPr>
          <a:lstStyle/>
          <a:p>
            <a:r>
              <a:rPr lang="fr-FR" sz="4000" b="1" u="sng" dirty="0"/>
              <a:t>Ajout des individus à tester:</a:t>
            </a:r>
          </a:p>
        </p:txBody>
      </p:sp>
      <p:sp>
        <p:nvSpPr>
          <p:cNvPr id="3" name="ZoneTexte 2">
            <a:extLst>
              <a:ext uri="{FF2B5EF4-FFF2-40B4-BE49-F238E27FC236}">
                <a16:creationId xmlns:a16="http://schemas.microsoft.com/office/drawing/2014/main" id="{032479C7-E31D-4CD7-A7FF-14DAD21E40AD}"/>
              </a:ext>
            </a:extLst>
          </p:cNvPr>
          <p:cNvSpPr txBox="1"/>
          <p:nvPr/>
        </p:nvSpPr>
        <p:spPr>
          <a:xfrm>
            <a:off x="6172200" y="1733550"/>
            <a:ext cx="4295775" cy="2031325"/>
          </a:xfrm>
          <a:prstGeom prst="rect">
            <a:avLst/>
          </a:prstGeom>
          <a:solidFill>
            <a:schemeClr val="bg1"/>
          </a:solidFill>
        </p:spPr>
        <p:txBody>
          <a:bodyPr wrap="square" rtlCol="0">
            <a:spAutoFit/>
          </a:bodyPr>
          <a:lstStyle/>
          <a:p>
            <a:r>
              <a:rPr lang="fr-FR" dirty="0"/>
              <a:t>On peut évidemment superposer nos billets « à tester » dans le plan F1/F2 afin d’en faire une classification manuelle.</a:t>
            </a:r>
          </a:p>
          <a:p>
            <a:endParaRPr lang="fr-FR" dirty="0"/>
          </a:p>
          <a:p>
            <a:r>
              <a:rPr lang="fr-FR" dirty="0"/>
              <a:t>Néanmoins il nous a été demandé une méthode automatique.</a:t>
            </a:r>
          </a:p>
        </p:txBody>
      </p:sp>
      <p:sp>
        <p:nvSpPr>
          <p:cNvPr id="5" name="Espace réservé du numéro de diapositive 4">
            <a:extLst>
              <a:ext uri="{FF2B5EF4-FFF2-40B4-BE49-F238E27FC236}">
                <a16:creationId xmlns:a16="http://schemas.microsoft.com/office/drawing/2014/main" id="{6AF7816B-B823-435D-8930-FB91B6E1BCD5}"/>
              </a:ext>
            </a:extLst>
          </p:cNvPr>
          <p:cNvSpPr>
            <a:spLocks noGrp="1"/>
          </p:cNvSpPr>
          <p:nvPr>
            <p:ph type="sldNum" sz="quarter" idx="12"/>
          </p:nvPr>
        </p:nvSpPr>
        <p:spPr/>
        <p:txBody>
          <a:bodyPr/>
          <a:lstStyle/>
          <a:p>
            <a:pPr rtl="0"/>
            <a:fld id="{34B7E4EF-A1BD-40F4-AB7B-04F084DD991D}" type="slidenum">
              <a:rPr lang="en-US" smtClean="0"/>
              <a:t>27</a:t>
            </a:fld>
            <a:endParaRPr lang="en-US"/>
          </a:p>
        </p:txBody>
      </p:sp>
    </p:spTree>
    <p:extLst>
      <p:ext uri="{BB962C8B-B14F-4D97-AF65-F5344CB8AC3E}">
        <p14:creationId xmlns:p14="http://schemas.microsoft.com/office/powerpoint/2010/main" val="3513287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B3C2842-6CB2-4D36-BB40-9E40A3488D9D}"/>
              </a:ext>
            </a:extLst>
          </p:cNvPr>
          <p:cNvSpPr txBox="1"/>
          <p:nvPr/>
        </p:nvSpPr>
        <p:spPr>
          <a:xfrm>
            <a:off x="376767" y="156798"/>
            <a:ext cx="11438466" cy="707886"/>
          </a:xfrm>
          <a:prstGeom prst="rect">
            <a:avLst/>
          </a:prstGeom>
          <a:noFill/>
        </p:spPr>
        <p:txBody>
          <a:bodyPr wrap="square" rtlCol="0">
            <a:spAutoFit/>
          </a:bodyPr>
          <a:lstStyle/>
          <a:p>
            <a:r>
              <a:rPr lang="fr-FR" sz="4000" b="1" u="sng" dirty="0"/>
              <a:t>Mise en place étalon:</a:t>
            </a:r>
          </a:p>
        </p:txBody>
      </p:sp>
      <p:sp>
        <p:nvSpPr>
          <p:cNvPr id="4" name="ZoneTexte 3">
            <a:extLst>
              <a:ext uri="{FF2B5EF4-FFF2-40B4-BE49-F238E27FC236}">
                <a16:creationId xmlns:a16="http://schemas.microsoft.com/office/drawing/2014/main" id="{2191BA5F-E19B-4850-B0FA-8DA5185B7306}"/>
              </a:ext>
            </a:extLst>
          </p:cNvPr>
          <p:cNvSpPr txBox="1"/>
          <p:nvPr/>
        </p:nvSpPr>
        <p:spPr>
          <a:xfrm>
            <a:off x="376767" y="942975"/>
            <a:ext cx="11158008" cy="1107996"/>
          </a:xfrm>
          <a:prstGeom prst="rect">
            <a:avLst/>
          </a:prstGeom>
          <a:solidFill>
            <a:schemeClr val="bg1"/>
          </a:solidFill>
        </p:spPr>
        <p:txBody>
          <a:bodyPr wrap="square" rtlCol="0">
            <a:spAutoFit/>
          </a:bodyPr>
          <a:lstStyle/>
          <a:p>
            <a:r>
              <a:rPr lang="fr-FR" sz="1600" dirty="0"/>
              <a:t>Afin d’être certains que nos algorithmes de ML nous emmènent dans la bonne direction, nous mettons en place un jeu de données « unique » que nous utiliserons d'abord avec notre étalon (l’algorithme de reconnaissance Naïf créé plus tôt).</a:t>
            </a:r>
          </a:p>
          <a:p>
            <a:r>
              <a:rPr lang="fr-FR" sz="1600" dirty="0"/>
              <a:t>Nous pourrons ainsi aisément les comparer à l’aide de matrices de confusion.</a:t>
            </a:r>
          </a:p>
        </p:txBody>
      </p:sp>
      <p:sp>
        <p:nvSpPr>
          <p:cNvPr id="5" name="ZoneTexte 4">
            <a:extLst>
              <a:ext uri="{FF2B5EF4-FFF2-40B4-BE49-F238E27FC236}">
                <a16:creationId xmlns:a16="http://schemas.microsoft.com/office/drawing/2014/main" id="{2459751D-BE63-4342-BD60-7899D8679EBB}"/>
              </a:ext>
            </a:extLst>
          </p:cNvPr>
          <p:cNvSpPr txBox="1"/>
          <p:nvPr/>
        </p:nvSpPr>
        <p:spPr>
          <a:xfrm>
            <a:off x="376767" y="2719737"/>
            <a:ext cx="4810125" cy="461665"/>
          </a:xfrm>
          <a:prstGeom prst="rect">
            <a:avLst/>
          </a:prstGeom>
          <a:noFill/>
        </p:spPr>
        <p:txBody>
          <a:bodyPr wrap="square" rtlCol="0">
            <a:spAutoFit/>
          </a:bodyPr>
          <a:lstStyle/>
          <a:p>
            <a:r>
              <a:rPr lang="fr-FR" sz="2400" b="1" u="sng" dirty="0"/>
              <a:t>Algorithme de détection Naïf:</a:t>
            </a:r>
          </a:p>
        </p:txBody>
      </p:sp>
      <p:graphicFrame>
        <p:nvGraphicFramePr>
          <p:cNvPr id="6" name="Objet 5">
            <a:extLst>
              <a:ext uri="{FF2B5EF4-FFF2-40B4-BE49-F238E27FC236}">
                <a16:creationId xmlns:a16="http://schemas.microsoft.com/office/drawing/2014/main" id="{EAC9D1E2-F94A-4571-9F0D-A3ED7734A272}"/>
              </a:ext>
            </a:extLst>
          </p:cNvPr>
          <p:cNvGraphicFramePr>
            <a:graphicFrameLocks noChangeAspect="1"/>
          </p:cNvGraphicFramePr>
          <p:nvPr>
            <p:extLst>
              <p:ext uri="{D42A27DB-BD31-4B8C-83A1-F6EECF244321}">
                <p14:modId xmlns:p14="http://schemas.microsoft.com/office/powerpoint/2010/main" val="1604988049"/>
              </p:ext>
            </p:extLst>
          </p:nvPr>
        </p:nvGraphicFramePr>
        <p:xfrm>
          <a:off x="5019675" y="3497743"/>
          <a:ext cx="1162050" cy="704850"/>
        </p:xfrm>
        <a:graphic>
          <a:graphicData uri="http://schemas.openxmlformats.org/presentationml/2006/ole">
            <mc:AlternateContent xmlns:mc="http://schemas.openxmlformats.org/markup-compatibility/2006">
              <mc:Choice xmlns:v="urn:schemas-microsoft-com:vml" Requires="v">
                <p:oleObj spid="_x0000_s20511" name="Image bitmap" r:id="rId3" imgW="1162080" imgH="704880" progId="Paint.Picture">
                  <p:embed/>
                </p:oleObj>
              </mc:Choice>
              <mc:Fallback>
                <p:oleObj name="Image bitmap" r:id="rId3" imgW="1162080" imgH="704880" progId="Paint.Picture">
                  <p:embed/>
                  <p:pic>
                    <p:nvPicPr>
                      <p:cNvPr id="0" name=""/>
                      <p:cNvPicPr/>
                      <p:nvPr/>
                    </p:nvPicPr>
                    <p:blipFill>
                      <a:blip r:embed="rId4"/>
                      <a:stretch>
                        <a:fillRect/>
                      </a:stretch>
                    </p:blipFill>
                    <p:spPr>
                      <a:xfrm>
                        <a:off x="5019675" y="3497743"/>
                        <a:ext cx="1162050" cy="704850"/>
                      </a:xfrm>
                      <a:prstGeom prst="rect">
                        <a:avLst/>
                      </a:prstGeom>
                    </p:spPr>
                  </p:pic>
                </p:oleObj>
              </mc:Fallback>
            </mc:AlternateContent>
          </a:graphicData>
        </a:graphic>
      </p:graphicFrame>
      <p:sp>
        <p:nvSpPr>
          <p:cNvPr id="7" name="ZoneTexte 6">
            <a:extLst>
              <a:ext uri="{FF2B5EF4-FFF2-40B4-BE49-F238E27FC236}">
                <a16:creationId xmlns:a16="http://schemas.microsoft.com/office/drawing/2014/main" id="{1F936099-A850-43E4-9A5B-4D80ADC7CDDC}"/>
              </a:ext>
            </a:extLst>
          </p:cNvPr>
          <p:cNvSpPr txBox="1"/>
          <p:nvPr/>
        </p:nvSpPr>
        <p:spPr>
          <a:xfrm>
            <a:off x="5019675" y="4328249"/>
            <a:ext cx="5410200" cy="1569660"/>
          </a:xfrm>
          <a:prstGeom prst="rect">
            <a:avLst/>
          </a:prstGeom>
          <a:solidFill>
            <a:schemeClr val="bg1"/>
          </a:solidFill>
        </p:spPr>
        <p:txBody>
          <a:bodyPr wrap="square" rtlCol="0">
            <a:spAutoFit/>
          </a:bodyPr>
          <a:lstStyle/>
          <a:p>
            <a:r>
              <a:rPr lang="fr-FR" sz="1600" dirty="0"/>
              <a:t>Notre algorithme naïf est plutôt doué pour reconnaitre les faux billets puisqu’il n’en accepte qu’un seul</a:t>
            </a:r>
          </a:p>
          <a:p>
            <a:endParaRPr lang="fr-FR" sz="1600" dirty="0"/>
          </a:p>
          <a:p>
            <a:r>
              <a:rPr lang="fr-FR" sz="1600" dirty="0"/>
              <a:t>En revanche il refuse 40 billets authentiques ce qui pourrait poser problèmes.</a:t>
            </a:r>
          </a:p>
        </p:txBody>
      </p:sp>
      <p:sp>
        <p:nvSpPr>
          <p:cNvPr id="2" name="Espace réservé du numéro de diapositive 1">
            <a:extLst>
              <a:ext uri="{FF2B5EF4-FFF2-40B4-BE49-F238E27FC236}">
                <a16:creationId xmlns:a16="http://schemas.microsoft.com/office/drawing/2014/main" id="{ED5D9088-D1FA-4462-B877-FFD0A0729F33}"/>
              </a:ext>
            </a:extLst>
          </p:cNvPr>
          <p:cNvSpPr>
            <a:spLocks noGrp="1"/>
          </p:cNvSpPr>
          <p:nvPr>
            <p:ph type="sldNum" sz="quarter" idx="12"/>
          </p:nvPr>
        </p:nvSpPr>
        <p:spPr/>
        <p:txBody>
          <a:bodyPr/>
          <a:lstStyle/>
          <a:p>
            <a:pPr rtl="0"/>
            <a:fld id="{34B7E4EF-A1BD-40F4-AB7B-04F084DD991D}" type="slidenum">
              <a:rPr lang="en-US" smtClean="0"/>
              <a:t>28</a:t>
            </a:fld>
            <a:endParaRPr lang="en-US"/>
          </a:p>
        </p:txBody>
      </p:sp>
      <p:pic>
        <p:nvPicPr>
          <p:cNvPr id="20506" name="Picture 26">
            <a:extLst>
              <a:ext uri="{FF2B5EF4-FFF2-40B4-BE49-F238E27FC236}">
                <a16:creationId xmlns:a16="http://schemas.microsoft.com/office/drawing/2014/main" id="{5061B534-5DFE-4C46-A40A-E68A64145F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70" y="3510915"/>
            <a:ext cx="34004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890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A21F7A9-18AD-40D3-B590-91014D4260A8}"/>
              </a:ext>
            </a:extLst>
          </p:cNvPr>
          <p:cNvSpPr txBox="1"/>
          <p:nvPr/>
        </p:nvSpPr>
        <p:spPr>
          <a:xfrm>
            <a:off x="376767" y="156798"/>
            <a:ext cx="11438466" cy="707886"/>
          </a:xfrm>
          <a:prstGeom prst="rect">
            <a:avLst/>
          </a:prstGeom>
          <a:noFill/>
        </p:spPr>
        <p:txBody>
          <a:bodyPr wrap="square" rtlCol="0">
            <a:spAutoFit/>
          </a:bodyPr>
          <a:lstStyle/>
          <a:p>
            <a:r>
              <a:rPr lang="fr-FR" sz="4000" b="1" u="sng" dirty="0"/>
              <a:t>Méthode des </a:t>
            </a:r>
            <a:r>
              <a:rPr lang="fr-FR" sz="4000" b="1" u="sng" dirty="0" err="1"/>
              <a:t>Kmeans</a:t>
            </a:r>
            <a:r>
              <a:rPr lang="fr-FR" sz="4000" b="1" u="sng" dirty="0"/>
              <a:t>:</a:t>
            </a:r>
          </a:p>
        </p:txBody>
      </p:sp>
      <p:pic>
        <p:nvPicPr>
          <p:cNvPr id="21506" name="Picture 2" descr="K-means: A Complete Introduction. K-means is an unsupervised clustering… |  by Alan Jeffares | Towards Data Science">
            <a:extLst>
              <a:ext uri="{FF2B5EF4-FFF2-40B4-BE49-F238E27FC236}">
                <a16:creationId xmlns:a16="http://schemas.microsoft.com/office/drawing/2014/main" id="{70502D42-1377-4C08-9963-44FE45604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20" y="1674309"/>
            <a:ext cx="6981825" cy="290909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9EEB6F3-4C74-48AC-B7C3-8CD0BDDF70DA}"/>
              </a:ext>
            </a:extLst>
          </p:cNvPr>
          <p:cNvSpPr txBox="1"/>
          <p:nvPr/>
        </p:nvSpPr>
        <p:spPr>
          <a:xfrm>
            <a:off x="376767" y="4810125"/>
            <a:ext cx="11091333" cy="584775"/>
          </a:xfrm>
          <a:prstGeom prst="rect">
            <a:avLst/>
          </a:prstGeom>
          <a:solidFill>
            <a:schemeClr val="bg1"/>
          </a:solidFill>
        </p:spPr>
        <p:txBody>
          <a:bodyPr wrap="square" rtlCol="0">
            <a:spAutoFit/>
          </a:bodyPr>
          <a:lstStyle/>
          <a:p>
            <a:pPr algn="ctr"/>
            <a:r>
              <a:rPr lang="fr-FR" sz="1600" b="1" dirty="0"/>
              <a:t>Le </a:t>
            </a:r>
            <a:r>
              <a:rPr lang="fr-FR" sz="1600" b="1" dirty="0" err="1"/>
              <a:t>Kmean</a:t>
            </a:r>
            <a:r>
              <a:rPr lang="fr-FR" sz="1600" b="1" dirty="0"/>
              <a:t> est un algorithme de clustering très répandu. Il permet d’analyser un jeu de données caractérisé par un ensemble de descripteurs afin de regrouper les données « similaires » en groupes (clusters)</a:t>
            </a:r>
          </a:p>
        </p:txBody>
      </p:sp>
      <p:sp>
        <p:nvSpPr>
          <p:cNvPr id="2" name="Espace réservé du numéro de diapositive 1">
            <a:extLst>
              <a:ext uri="{FF2B5EF4-FFF2-40B4-BE49-F238E27FC236}">
                <a16:creationId xmlns:a16="http://schemas.microsoft.com/office/drawing/2014/main" id="{C613092C-0A1A-4543-9948-3B15FF6805E0}"/>
              </a:ext>
            </a:extLst>
          </p:cNvPr>
          <p:cNvSpPr>
            <a:spLocks noGrp="1"/>
          </p:cNvSpPr>
          <p:nvPr>
            <p:ph type="sldNum" sz="quarter" idx="12"/>
          </p:nvPr>
        </p:nvSpPr>
        <p:spPr/>
        <p:txBody>
          <a:bodyPr/>
          <a:lstStyle/>
          <a:p>
            <a:pPr rtl="0"/>
            <a:fld id="{34B7E4EF-A1BD-40F4-AB7B-04F084DD991D}" type="slidenum">
              <a:rPr lang="en-US" smtClean="0"/>
              <a:t>29</a:t>
            </a:fld>
            <a:endParaRPr lang="en-US"/>
          </a:p>
        </p:txBody>
      </p:sp>
    </p:spTree>
    <p:extLst>
      <p:ext uri="{BB962C8B-B14F-4D97-AF65-F5344CB8AC3E}">
        <p14:creationId xmlns:p14="http://schemas.microsoft.com/office/powerpoint/2010/main" val="14788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958AE09-0601-4892-B02C-4F365F423D7D}"/>
              </a:ext>
            </a:extLst>
          </p:cNvPr>
          <p:cNvSpPr>
            <a:spLocks noGrp="1"/>
          </p:cNvSpPr>
          <p:nvPr>
            <p:ph type="sldNum" sz="quarter" idx="12"/>
          </p:nvPr>
        </p:nvSpPr>
        <p:spPr/>
        <p:txBody>
          <a:bodyPr/>
          <a:lstStyle/>
          <a:p>
            <a:pPr rtl="0"/>
            <a:fld id="{34B7E4EF-A1BD-40F4-AB7B-04F084DD991D}" type="slidenum">
              <a:rPr lang="en-US" smtClean="0"/>
              <a:t>3</a:t>
            </a:fld>
            <a:endParaRPr lang="en-US"/>
          </a:p>
        </p:txBody>
      </p:sp>
      <p:sp>
        <p:nvSpPr>
          <p:cNvPr id="3" name="ZoneTexte 2">
            <a:extLst>
              <a:ext uri="{FF2B5EF4-FFF2-40B4-BE49-F238E27FC236}">
                <a16:creationId xmlns:a16="http://schemas.microsoft.com/office/drawing/2014/main" id="{DB9E75FD-364D-4640-99B9-513911139804}"/>
              </a:ext>
            </a:extLst>
          </p:cNvPr>
          <p:cNvSpPr txBox="1"/>
          <p:nvPr/>
        </p:nvSpPr>
        <p:spPr>
          <a:xfrm>
            <a:off x="376767" y="372532"/>
            <a:ext cx="11438466" cy="707886"/>
          </a:xfrm>
          <a:prstGeom prst="rect">
            <a:avLst/>
          </a:prstGeom>
          <a:noFill/>
        </p:spPr>
        <p:txBody>
          <a:bodyPr wrap="square" rtlCol="0">
            <a:spAutoFit/>
          </a:bodyPr>
          <a:lstStyle/>
          <a:p>
            <a:r>
              <a:rPr lang="fr-FR" sz="4000" b="1" u="sng" dirty="0"/>
              <a:t>Méthodologie concernant les données:</a:t>
            </a:r>
          </a:p>
        </p:txBody>
      </p:sp>
      <p:graphicFrame>
        <p:nvGraphicFramePr>
          <p:cNvPr id="8" name="Diagramme 7">
            <a:extLst>
              <a:ext uri="{FF2B5EF4-FFF2-40B4-BE49-F238E27FC236}">
                <a16:creationId xmlns:a16="http://schemas.microsoft.com/office/drawing/2014/main" id="{91BC35E7-5478-4001-854F-4772B48BA777}"/>
              </a:ext>
            </a:extLst>
          </p:cNvPr>
          <p:cNvGraphicFramePr/>
          <p:nvPr>
            <p:extLst>
              <p:ext uri="{D42A27DB-BD31-4B8C-83A1-F6EECF244321}">
                <p14:modId xmlns:p14="http://schemas.microsoft.com/office/powerpoint/2010/main" val="2509312195"/>
              </p:ext>
            </p:extLst>
          </p:nvPr>
        </p:nvGraphicFramePr>
        <p:xfrm>
          <a:off x="474133" y="1253066"/>
          <a:ext cx="74422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ZoneTexte 8">
            <a:extLst>
              <a:ext uri="{FF2B5EF4-FFF2-40B4-BE49-F238E27FC236}">
                <a16:creationId xmlns:a16="http://schemas.microsoft.com/office/drawing/2014/main" id="{CAFE4938-9EF5-46EE-B816-87834ADBB8AA}"/>
              </a:ext>
            </a:extLst>
          </p:cNvPr>
          <p:cNvSpPr txBox="1"/>
          <p:nvPr/>
        </p:nvSpPr>
        <p:spPr>
          <a:xfrm>
            <a:off x="8068733" y="1440727"/>
            <a:ext cx="3746500" cy="738664"/>
          </a:xfrm>
          <a:prstGeom prst="rect">
            <a:avLst/>
          </a:prstGeom>
          <a:noFill/>
        </p:spPr>
        <p:txBody>
          <a:bodyPr wrap="square" rtlCol="0">
            <a:spAutoFit/>
          </a:bodyPr>
          <a:lstStyle/>
          <a:p>
            <a:r>
              <a:rPr lang="fr-FR" sz="1400" dirty="0"/>
              <a:t>Données fournies nettoyées par le client.</a:t>
            </a:r>
          </a:p>
          <a:p>
            <a:r>
              <a:rPr lang="fr-FR" sz="1400" dirty="0"/>
              <a:t>On ne devrait pas avoir à s’en occuper pour ce projet.</a:t>
            </a:r>
          </a:p>
        </p:txBody>
      </p:sp>
      <p:sp>
        <p:nvSpPr>
          <p:cNvPr id="10" name="ZoneTexte 9">
            <a:extLst>
              <a:ext uri="{FF2B5EF4-FFF2-40B4-BE49-F238E27FC236}">
                <a16:creationId xmlns:a16="http://schemas.microsoft.com/office/drawing/2014/main" id="{EAA6A911-8519-4E62-8A60-3D4BFBBB6E0E}"/>
              </a:ext>
            </a:extLst>
          </p:cNvPr>
          <p:cNvSpPr txBox="1"/>
          <p:nvPr/>
        </p:nvSpPr>
        <p:spPr>
          <a:xfrm>
            <a:off x="8068733" y="3223735"/>
            <a:ext cx="3746500" cy="738664"/>
          </a:xfrm>
          <a:prstGeom prst="rect">
            <a:avLst/>
          </a:prstGeom>
          <a:noFill/>
        </p:spPr>
        <p:txBody>
          <a:bodyPr wrap="square" rtlCol="0">
            <a:spAutoFit/>
          </a:bodyPr>
          <a:lstStyle/>
          <a:p>
            <a:r>
              <a:rPr lang="fr-FR" sz="1400" dirty="0"/>
              <a:t>Exploration des données et prédiction d’un modèle pour répondre à la problématique rencontrée.</a:t>
            </a:r>
          </a:p>
        </p:txBody>
      </p:sp>
      <p:sp>
        <p:nvSpPr>
          <p:cNvPr id="11" name="ZoneTexte 10">
            <a:extLst>
              <a:ext uri="{FF2B5EF4-FFF2-40B4-BE49-F238E27FC236}">
                <a16:creationId xmlns:a16="http://schemas.microsoft.com/office/drawing/2014/main" id="{9097C40E-0DB3-4C49-B091-770B35A9E0D6}"/>
              </a:ext>
            </a:extLst>
          </p:cNvPr>
          <p:cNvSpPr txBox="1"/>
          <p:nvPr/>
        </p:nvSpPr>
        <p:spPr>
          <a:xfrm>
            <a:off x="8068733" y="4936067"/>
            <a:ext cx="3746500" cy="738664"/>
          </a:xfrm>
          <a:prstGeom prst="rect">
            <a:avLst/>
          </a:prstGeom>
          <a:noFill/>
        </p:spPr>
        <p:txBody>
          <a:bodyPr wrap="square" rtlCol="0">
            <a:spAutoFit/>
          </a:bodyPr>
          <a:lstStyle/>
          <a:p>
            <a:r>
              <a:rPr lang="fr-FR" sz="1400" dirty="0"/>
              <a:t>Complétion des données par une méthode Naïve puis à l’aide d’une méthode mathématique.</a:t>
            </a:r>
          </a:p>
        </p:txBody>
      </p:sp>
    </p:spTree>
    <p:extLst>
      <p:ext uri="{BB962C8B-B14F-4D97-AF65-F5344CB8AC3E}">
        <p14:creationId xmlns:p14="http://schemas.microsoft.com/office/powerpoint/2010/main" val="333448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B470CED-DEA1-4356-8A16-48430CCE5D84}"/>
              </a:ext>
            </a:extLst>
          </p:cNvPr>
          <p:cNvSpPr txBox="1"/>
          <p:nvPr/>
        </p:nvSpPr>
        <p:spPr>
          <a:xfrm>
            <a:off x="376767" y="156798"/>
            <a:ext cx="11438466" cy="707886"/>
          </a:xfrm>
          <a:prstGeom prst="rect">
            <a:avLst/>
          </a:prstGeom>
          <a:noFill/>
        </p:spPr>
        <p:txBody>
          <a:bodyPr wrap="square" rtlCol="0">
            <a:spAutoFit/>
          </a:bodyPr>
          <a:lstStyle/>
          <a:p>
            <a:r>
              <a:rPr lang="fr-FR" sz="4000" b="1" u="sng" dirty="0" err="1"/>
              <a:t>N_clusters</a:t>
            </a:r>
            <a:r>
              <a:rPr lang="fr-FR" sz="4000" b="1" u="sng" dirty="0"/>
              <a:t>:</a:t>
            </a:r>
          </a:p>
        </p:txBody>
      </p:sp>
      <p:sp>
        <p:nvSpPr>
          <p:cNvPr id="4" name="ZoneTexte 3">
            <a:extLst>
              <a:ext uri="{FF2B5EF4-FFF2-40B4-BE49-F238E27FC236}">
                <a16:creationId xmlns:a16="http://schemas.microsoft.com/office/drawing/2014/main" id="{3A1C48CB-C6E2-4400-A4DF-0C40067817CC}"/>
              </a:ext>
            </a:extLst>
          </p:cNvPr>
          <p:cNvSpPr txBox="1"/>
          <p:nvPr/>
        </p:nvSpPr>
        <p:spPr>
          <a:xfrm>
            <a:off x="8671983" y="3424917"/>
            <a:ext cx="3143250" cy="2246769"/>
          </a:xfrm>
          <a:prstGeom prst="rect">
            <a:avLst/>
          </a:prstGeom>
          <a:solidFill>
            <a:schemeClr val="bg1"/>
          </a:solidFill>
        </p:spPr>
        <p:txBody>
          <a:bodyPr wrap="square" rtlCol="0">
            <a:spAutoFit/>
          </a:bodyPr>
          <a:lstStyle/>
          <a:p>
            <a:pPr algn="ctr"/>
            <a:r>
              <a:rPr lang="fr-FR" sz="1400" dirty="0"/>
              <a:t>L’algorithme des </a:t>
            </a:r>
            <a:r>
              <a:rPr lang="fr-FR" sz="1400" dirty="0" err="1"/>
              <a:t>Kmeans</a:t>
            </a:r>
            <a:r>
              <a:rPr lang="fr-FR" sz="1400" dirty="0"/>
              <a:t> accepte un paramètre pour déterminer le nombre de groupes à créer.</a:t>
            </a:r>
          </a:p>
          <a:p>
            <a:pPr algn="ctr"/>
            <a:endParaRPr lang="fr-FR" sz="1400" dirty="0"/>
          </a:p>
          <a:p>
            <a:pPr algn="ctr"/>
            <a:r>
              <a:rPr lang="fr-FR" sz="1400" dirty="0"/>
              <a:t>On peut utiliser la </a:t>
            </a:r>
            <a:r>
              <a:rPr lang="fr-FR" sz="1400" b="1" dirty="0"/>
              <a:t>méthode du coude, </a:t>
            </a:r>
            <a:r>
              <a:rPr lang="fr-FR" sz="1400" dirty="0"/>
              <a:t>bien que rien n’empêche une approche plus empirique</a:t>
            </a:r>
            <a:r>
              <a:rPr lang="fr-FR" sz="1400" b="1" dirty="0"/>
              <a:t>.</a:t>
            </a:r>
          </a:p>
          <a:p>
            <a:pPr algn="ctr"/>
            <a:endParaRPr lang="fr-FR" sz="1400" dirty="0"/>
          </a:p>
          <a:p>
            <a:pPr algn="ctr"/>
            <a:r>
              <a:rPr lang="fr-FR" sz="1400" dirty="0"/>
              <a:t>Nous allons choisir </a:t>
            </a:r>
            <a:r>
              <a:rPr lang="fr-FR" sz="1400" dirty="0" err="1"/>
              <a:t>n_cluster</a:t>
            </a:r>
            <a:r>
              <a:rPr lang="fr-FR" sz="1400" dirty="0"/>
              <a:t>=2.</a:t>
            </a:r>
          </a:p>
        </p:txBody>
      </p:sp>
      <p:pic>
        <p:nvPicPr>
          <p:cNvPr id="22542" name="Picture 14">
            <a:extLst>
              <a:ext uri="{FF2B5EF4-FFF2-40B4-BE49-F238E27FC236}">
                <a16:creationId xmlns:a16="http://schemas.microsoft.com/office/drawing/2014/main" id="{709867F2-015B-4607-8B0B-19806CEA1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8757" y="510741"/>
            <a:ext cx="3781425" cy="2657475"/>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936564B1-BE84-4DB2-A594-5CDC6ADD479C}"/>
              </a:ext>
            </a:extLst>
          </p:cNvPr>
          <p:cNvSpPr>
            <a:spLocks noGrp="1"/>
          </p:cNvSpPr>
          <p:nvPr>
            <p:ph type="sldNum" sz="quarter" idx="12"/>
          </p:nvPr>
        </p:nvSpPr>
        <p:spPr/>
        <p:txBody>
          <a:bodyPr/>
          <a:lstStyle/>
          <a:p>
            <a:pPr rtl="0"/>
            <a:fld id="{34B7E4EF-A1BD-40F4-AB7B-04F084DD991D}" type="slidenum">
              <a:rPr lang="en-US" smtClean="0"/>
              <a:t>30</a:t>
            </a:fld>
            <a:endParaRPr lang="en-US"/>
          </a:p>
        </p:txBody>
      </p:sp>
      <p:pic>
        <p:nvPicPr>
          <p:cNvPr id="30730" name="Picture 10">
            <a:extLst>
              <a:ext uri="{FF2B5EF4-FFF2-40B4-BE49-F238E27FC236}">
                <a16:creationId xmlns:a16="http://schemas.microsoft.com/office/drawing/2014/main" id="{90228914-8829-4F7D-8C52-4D8125737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67" y="1091848"/>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32" name="Picture 12">
            <a:extLst>
              <a:ext uri="{FF2B5EF4-FFF2-40B4-BE49-F238E27FC236}">
                <a16:creationId xmlns:a16="http://schemas.microsoft.com/office/drawing/2014/main" id="{A34EA9F3-E6AD-4992-9C86-3ED578611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7416" y="1091847"/>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34" name="Picture 14">
            <a:extLst>
              <a:ext uri="{FF2B5EF4-FFF2-40B4-BE49-F238E27FC236}">
                <a16:creationId xmlns:a16="http://schemas.microsoft.com/office/drawing/2014/main" id="{595104F9-73C8-46AC-AB2A-E123454A5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67" y="4075009"/>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36" name="Picture 16">
            <a:extLst>
              <a:ext uri="{FF2B5EF4-FFF2-40B4-BE49-F238E27FC236}">
                <a16:creationId xmlns:a16="http://schemas.microsoft.com/office/drawing/2014/main" id="{208A0F43-3B07-42D0-B036-6231DB2E95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7416" y="4075009"/>
            <a:ext cx="36957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63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BA3630C-40CE-468B-8813-F9CACC350DB2}"/>
              </a:ext>
            </a:extLst>
          </p:cNvPr>
          <p:cNvSpPr txBox="1"/>
          <p:nvPr/>
        </p:nvSpPr>
        <p:spPr>
          <a:xfrm>
            <a:off x="376767" y="156798"/>
            <a:ext cx="11438466" cy="707886"/>
          </a:xfrm>
          <a:prstGeom prst="rect">
            <a:avLst/>
          </a:prstGeom>
          <a:noFill/>
        </p:spPr>
        <p:txBody>
          <a:bodyPr wrap="square" rtlCol="0">
            <a:spAutoFit/>
          </a:bodyPr>
          <a:lstStyle/>
          <a:p>
            <a:r>
              <a:rPr lang="fr-FR" sz="4000" b="1" u="sng" dirty="0"/>
              <a:t>Méthode des K </a:t>
            </a:r>
            <a:r>
              <a:rPr lang="fr-FR" sz="4000" b="1" u="sng" dirty="0" err="1"/>
              <a:t>Nearest</a:t>
            </a:r>
            <a:r>
              <a:rPr lang="fr-FR" sz="4000" b="1" u="sng" dirty="0"/>
              <a:t> Neighbors:</a:t>
            </a:r>
          </a:p>
        </p:txBody>
      </p:sp>
      <p:pic>
        <p:nvPicPr>
          <p:cNvPr id="24578" name="Picture 2" descr="Building a k-Nearest-Neighbors (k-NN) Model with Scikit-learn | by Eijaz  Allibhai | Towards Data Science">
            <a:extLst>
              <a:ext uri="{FF2B5EF4-FFF2-40B4-BE49-F238E27FC236}">
                <a16:creationId xmlns:a16="http://schemas.microsoft.com/office/drawing/2014/main" id="{A5CAED9F-B842-482E-8FD8-D442ABBF6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471737"/>
            <a:ext cx="3319462" cy="265821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26D5191-ADE0-41CA-AF62-639A08D856FF}"/>
              </a:ext>
            </a:extLst>
          </p:cNvPr>
          <p:cNvSpPr txBox="1"/>
          <p:nvPr/>
        </p:nvSpPr>
        <p:spPr>
          <a:xfrm>
            <a:off x="4738158" y="2471737"/>
            <a:ext cx="7191375" cy="646331"/>
          </a:xfrm>
          <a:prstGeom prst="rect">
            <a:avLst/>
          </a:prstGeom>
          <a:solidFill>
            <a:schemeClr val="bg1"/>
          </a:solidFill>
        </p:spPr>
        <p:txBody>
          <a:bodyPr wrap="square" rtlCol="0">
            <a:spAutoFit/>
          </a:bodyPr>
          <a:lstStyle/>
          <a:p>
            <a:r>
              <a:rPr lang="fr-FR" dirty="0"/>
              <a:t>L’algorithme des K plus proches voisins, ou KNN, observe le label des K plus proches voisin de l’individu à classifier.</a:t>
            </a:r>
          </a:p>
        </p:txBody>
      </p:sp>
      <p:sp>
        <p:nvSpPr>
          <p:cNvPr id="5" name="ZoneTexte 4">
            <a:extLst>
              <a:ext uri="{FF2B5EF4-FFF2-40B4-BE49-F238E27FC236}">
                <a16:creationId xmlns:a16="http://schemas.microsoft.com/office/drawing/2014/main" id="{0D67AE3F-EE35-4E2C-8D97-D9769A7CDC33}"/>
              </a:ext>
            </a:extLst>
          </p:cNvPr>
          <p:cNvSpPr txBox="1"/>
          <p:nvPr/>
        </p:nvSpPr>
        <p:spPr>
          <a:xfrm>
            <a:off x="4733925" y="4006632"/>
            <a:ext cx="7162800" cy="923330"/>
          </a:xfrm>
          <a:prstGeom prst="rect">
            <a:avLst/>
          </a:prstGeom>
          <a:solidFill>
            <a:schemeClr val="bg1"/>
          </a:solidFill>
        </p:spPr>
        <p:txBody>
          <a:bodyPr wrap="square" rtlCol="0">
            <a:spAutoFit/>
          </a:bodyPr>
          <a:lstStyle/>
          <a:p>
            <a:r>
              <a:rPr lang="fr-FR" dirty="0"/>
              <a:t>K peut potentiellement avoir n’importe quelle valeur, mais il est généralement égal à 5 ou 10 en fonction du temps machine utilisé.</a:t>
            </a:r>
          </a:p>
        </p:txBody>
      </p:sp>
      <p:sp>
        <p:nvSpPr>
          <p:cNvPr id="6" name="Espace réservé du numéro de diapositive 5">
            <a:extLst>
              <a:ext uri="{FF2B5EF4-FFF2-40B4-BE49-F238E27FC236}">
                <a16:creationId xmlns:a16="http://schemas.microsoft.com/office/drawing/2014/main" id="{F9FA95BA-9EE7-4FAC-9769-8403BE2A98A5}"/>
              </a:ext>
            </a:extLst>
          </p:cNvPr>
          <p:cNvSpPr>
            <a:spLocks noGrp="1"/>
          </p:cNvSpPr>
          <p:nvPr>
            <p:ph type="sldNum" sz="quarter" idx="12"/>
          </p:nvPr>
        </p:nvSpPr>
        <p:spPr/>
        <p:txBody>
          <a:bodyPr/>
          <a:lstStyle/>
          <a:p>
            <a:pPr rtl="0"/>
            <a:fld id="{34B7E4EF-A1BD-40F4-AB7B-04F084DD991D}" type="slidenum">
              <a:rPr lang="en-US" smtClean="0"/>
              <a:t>31</a:t>
            </a:fld>
            <a:endParaRPr lang="en-US"/>
          </a:p>
        </p:txBody>
      </p:sp>
    </p:spTree>
    <p:extLst>
      <p:ext uri="{BB962C8B-B14F-4D97-AF65-F5344CB8AC3E}">
        <p14:creationId xmlns:p14="http://schemas.microsoft.com/office/powerpoint/2010/main" val="1815605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2554450-E439-40D7-9393-B2BBA49454C3}"/>
              </a:ext>
            </a:extLst>
          </p:cNvPr>
          <p:cNvSpPr txBox="1"/>
          <p:nvPr/>
        </p:nvSpPr>
        <p:spPr>
          <a:xfrm>
            <a:off x="376767" y="156798"/>
            <a:ext cx="11438466" cy="707886"/>
          </a:xfrm>
          <a:prstGeom prst="rect">
            <a:avLst/>
          </a:prstGeom>
          <a:noFill/>
        </p:spPr>
        <p:txBody>
          <a:bodyPr wrap="square" rtlCol="0">
            <a:spAutoFit/>
          </a:bodyPr>
          <a:lstStyle/>
          <a:p>
            <a:r>
              <a:rPr lang="fr-FR" sz="4000" b="1" u="sng" dirty="0"/>
              <a:t>Détermination de K:</a:t>
            </a:r>
          </a:p>
        </p:txBody>
      </p:sp>
      <p:sp>
        <p:nvSpPr>
          <p:cNvPr id="4" name="ZoneTexte 3">
            <a:extLst>
              <a:ext uri="{FF2B5EF4-FFF2-40B4-BE49-F238E27FC236}">
                <a16:creationId xmlns:a16="http://schemas.microsoft.com/office/drawing/2014/main" id="{EF63898B-606B-4810-9E1D-0408B95DD13A}"/>
              </a:ext>
            </a:extLst>
          </p:cNvPr>
          <p:cNvSpPr txBox="1"/>
          <p:nvPr/>
        </p:nvSpPr>
        <p:spPr>
          <a:xfrm>
            <a:off x="457200" y="1383216"/>
            <a:ext cx="3943350" cy="1815882"/>
          </a:xfrm>
          <a:prstGeom prst="rect">
            <a:avLst/>
          </a:prstGeom>
          <a:solidFill>
            <a:schemeClr val="bg1"/>
          </a:solidFill>
        </p:spPr>
        <p:txBody>
          <a:bodyPr wrap="square" rtlCol="0">
            <a:spAutoFit/>
          </a:bodyPr>
          <a:lstStyle/>
          <a:p>
            <a:r>
              <a:rPr lang="fr-FR" sz="1600" dirty="0"/>
              <a:t>On voit que pour K=1, le modèle produit plus d’erreurs, il est sous entrainé.</a:t>
            </a:r>
          </a:p>
          <a:p>
            <a:endParaRPr lang="fr-FR" sz="1600" dirty="0"/>
          </a:p>
          <a:p>
            <a:r>
              <a:rPr lang="fr-FR" sz="1600" dirty="0"/>
              <a:t>On voit aussi que pour K=50, il produit toujours des erreurs, il n’est donc pas nécessaire d’aller aussi loin.</a:t>
            </a:r>
          </a:p>
        </p:txBody>
      </p:sp>
      <p:sp>
        <p:nvSpPr>
          <p:cNvPr id="5" name="ZoneTexte 4">
            <a:extLst>
              <a:ext uri="{FF2B5EF4-FFF2-40B4-BE49-F238E27FC236}">
                <a16:creationId xmlns:a16="http://schemas.microsoft.com/office/drawing/2014/main" id="{073FC2D7-5027-4138-B233-B64D0F9B69C9}"/>
              </a:ext>
            </a:extLst>
          </p:cNvPr>
          <p:cNvSpPr txBox="1"/>
          <p:nvPr/>
        </p:nvSpPr>
        <p:spPr>
          <a:xfrm>
            <a:off x="8024283" y="4435112"/>
            <a:ext cx="3890433" cy="1569660"/>
          </a:xfrm>
          <a:prstGeom prst="rect">
            <a:avLst/>
          </a:prstGeom>
          <a:solidFill>
            <a:schemeClr val="bg1"/>
          </a:solidFill>
        </p:spPr>
        <p:txBody>
          <a:bodyPr wrap="square" rtlCol="0">
            <a:spAutoFit/>
          </a:bodyPr>
          <a:lstStyle/>
          <a:p>
            <a:r>
              <a:rPr lang="fr-FR" sz="1600" dirty="0"/>
              <a:t>On ne constate pas grande différence entre K=5 et K=10.</a:t>
            </a:r>
          </a:p>
          <a:p>
            <a:endParaRPr lang="fr-FR" sz="1600" dirty="0"/>
          </a:p>
          <a:p>
            <a:r>
              <a:rPr lang="fr-FR" sz="1600" dirty="0"/>
              <a:t>Nous choisirons donc K=5 moins gourmand en temps machine pour notre KNN.</a:t>
            </a:r>
          </a:p>
        </p:txBody>
      </p:sp>
      <p:sp>
        <p:nvSpPr>
          <p:cNvPr id="2" name="Espace réservé du numéro de diapositive 1">
            <a:extLst>
              <a:ext uri="{FF2B5EF4-FFF2-40B4-BE49-F238E27FC236}">
                <a16:creationId xmlns:a16="http://schemas.microsoft.com/office/drawing/2014/main" id="{E31FA031-282C-47E7-B044-5C3E11843D37}"/>
              </a:ext>
            </a:extLst>
          </p:cNvPr>
          <p:cNvSpPr>
            <a:spLocks noGrp="1"/>
          </p:cNvSpPr>
          <p:nvPr>
            <p:ph type="sldNum" sz="quarter" idx="12"/>
          </p:nvPr>
        </p:nvSpPr>
        <p:spPr/>
        <p:txBody>
          <a:bodyPr/>
          <a:lstStyle/>
          <a:p>
            <a:pPr rtl="0"/>
            <a:fld id="{34B7E4EF-A1BD-40F4-AB7B-04F084DD991D}" type="slidenum">
              <a:rPr lang="en-US" smtClean="0"/>
              <a:t>32</a:t>
            </a:fld>
            <a:endParaRPr lang="en-US"/>
          </a:p>
        </p:txBody>
      </p:sp>
      <p:pic>
        <p:nvPicPr>
          <p:cNvPr id="32770" name="Picture 2">
            <a:extLst>
              <a:ext uri="{FF2B5EF4-FFF2-40B4-BE49-F238E27FC236}">
                <a16:creationId xmlns:a16="http://schemas.microsoft.com/office/drawing/2014/main" id="{3F0707F3-59AC-47AE-B504-7440EB712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25" y="3967396"/>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a:extLst>
              <a:ext uri="{FF2B5EF4-FFF2-40B4-BE49-F238E27FC236}">
                <a16:creationId xmlns:a16="http://schemas.microsoft.com/office/drawing/2014/main" id="{1ECDD9EB-A553-40D3-AFF5-87CC73DEA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67" y="3967395"/>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a:extLst>
              <a:ext uri="{FF2B5EF4-FFF2-40B4-BE49-F238E27FC236}">
                <a16:creationId xmlns:a16="http://schemas.microsoft.com/office/drawing/2014/main" id="{65E63C99-8572-4A40-B5BC-07EBF94EB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1195386"/>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2776" name="Picture 8">
            <a:extLst>
              <a:ext uri="{FF2B5EF4-FFF2-40B4-BE49-F238E27FC236}">
                <a16:creationId xmlns:a16="http://schemas.microsoft.com/office/drawing/2014/main" id="{74CD24F6-0985-428E-8EF4-5AC0D0C0D6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3900" y="1195386"/>
            <a:ext cx="36957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86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A8D6192-7379-4D63-AADA-180CD9A3CD71}"/>
              </a:ext>
            </a:extLst>
          </p:cNvPr>
          <p:cNvSpPr txBox="1"/>
          <p:nvPr/>
        </p:nvSpPr>
        <p:spPr>
          <a:xfrm>
            <a:off x="376767" y="156798"/>
            <a:ext cx="11438466" cy="707886"/>
          </a:xfrm>
          <a:prstGeom prst="rect">
            <a:avLst/>
          </a:prstGeom>
          <a:noFill/>
        </p:spPr>
        <p:txBody>
          <a:bodyPr wrap="square" rtlCol="0">
            <a:spAutoFit/>
          </a:bodyPr>
          <a:lstStyle/>
          <a:p>
            <a:r>
              <a:rPr lang="fr-FR" sz="4000" b="1" u="sng" dirty="0"/>
              <a:t>Méthode de la régression logistique:</a:t>
            </a:r>
          </a:p>
        </p:txBody>
      </p:sp>
      <p:sp>
        <p:nvSpPr>
          <p:cNvPr id="4" name="ZoneTexte 3">
            <a:extLst>
              <a:ext uri="{FF2B5EF4-FFF2-40B4-BE49-F238E27FC236}">
                <a16:creationId xmlns:a16="http://schemas.microsoft.com/office/drawing/2014/main" id="{D885D528-D8CD-478D-A1E0-6E286A3C20A7}"/>
              </a:ext>
            </a:extLst>
          </p:cNvPr>
          <p:cNvSpPr txBox="1"/>
          <p:nvPr/>
        </p:nvSpPr>
        <p:spPr>
          <a:xfrm>
            <a:off x="6366935" y="3429000"/>
            <a:ext cx="4886325" cy="1200329"/>
          </a:xfrm>
          <a:prstGeom prst="rect">
            <a:avLst/>
          </a:prstGeom>
          <a:solidFill>
            <a:schemeClr val="bg1"/>
          </a:solidFill>
        </p:spPr>
        <p:txBody>
          <a:bodyPr wrap="square" rtlCol="0">
            <a:spAutoFit/>
          </a:bodyPr>
          <a:lstStyle/>
          <a:p>
            <a:pPr algn="just"/>
            <a:r>
              <a:rPr lang="fr-FR" dirty="0"/>
              <a:t>C’est une méthode de classification qui utilise une fonction logistique afin de déterminer l’appartenance d’un individus à l’un ou à l’autre des groupes du label.</a:t>
            </a:r>
          </a:p>
        </p:txBody>
      </p:sp>
      <p:graphicFrame>
        <p:nvGraphicFramePr>
          <p:cNvPr id="5" name="Objet 4">
            <a:extLst>
              <a:ext uri="{FF2B5EF4-FFF2-40B4-BE49-F238E27FC236}">
                <a16:creationId xmlns:a16="http://schemas.microsoft.com/office/drawing/2014/main" id="{8AF93B85-99D1-40C8-BE3C-E66C9087DBEC}"/>
              </a:ext>
            </a:extLst>
          </p:cNvPr>
          <p:cNvGraphicFramePr>
            <a:graphicFrameLocks noChangeAspect="1"/>
          </p:cNvGraphicFramePr>
          <p:nvPr>
            <p:extLst>
              <p:ext uri="{D42A27DB-BD31-4B8C-83A1-F6EECF244321}">
                <p14:modId xmlns:p14="http://schemas.microsoft.com/office/powerpoint/2010/main" val="976893040"/>
              </p:ext>
            </p:extLst>
          </p:nvPr>
        </p:nvGraphicFramePr>
        <p:xfrm>
          <a:off x="376767" y="1633626"/>
          <a:ext cx="5448300" cy="4791075"/>
        </p:xfrm>
        <a:graphic>
          <a:graphicData uri="http://schemas.openxmlformats.org/presentationml/2006/ole">
            <mc:AlternateContent xmlns:mc="http://schemas.openxmlformats.org/markup-compatibility/2006">
              <mc:Choice xmlns:v="urn:schemas-microsoft-com:vml" Requires="v">
                <p:oleObj spid="_x0000_s26651" name="Image bitmap" r:id="rId3" imgW="5448240" imgH="4791240" progId="Paint.Picture">
                  <p:embed/>
                </p:oleObj>
              </mc:Choice>
              <mc:Fallback>
                <p:oleObj name="Image bitmap" r:id="rId3" imgW="5448240" imgH="4791240" progId="Paint.Picture">
                  <p:embed/>
                  <p:pic>
                    <p:nvPicPr>
                      <p:cNvPr id="0" name=""/>
                      <p:cNvPicPr/>
                      <p:nvPr/>
                    </p:nvPicPr>
                    <p:blipFill>
                      <a:blip r:embed="rId4"/>
                      <a:stretch>
                        <a:fillRect/>
                      </a:stretch>
                    </p:blipFill>
                    <p:spPr>
                      <a:xfrm>
                        <a:off x="376767" y="1633626"/>
                        <a:ext cx="5448300" cy="4791075"/>
                      </a:xfrm>
                      <a:prstGeom prst="rect">
                        <a:avLst/>
                      </a:prstGeom>
                    </p:spPr>
                  </p:pic>
                </p:oleObj>
              </mc:Fallback>
            </mc:AlternateContent>
          </a:graphicData>
        </a:graphic>
      </p:graphicFrame>
      <p:sp>
        <p:nvSpPr>
          <p:cNvPr id="6" name="Espace réservé du numéro de diapositive 5">
            <a:extLst>
              <a:ext uri="{FF2B5EF4-FFF2-40B4-BE49-F238E27FC236}">
                <a16:creationId xmlns:a16="http://schemas.microsoft.com/office/drawing/2014/main" id="{2BACEF6C-C3A4-4FC5-A184-EBC03BD47125}"/>
              </a:ext>
            </a:extLst>
          </p:cNvPr>
          <p:cNvSpPr>
            <a:spLocks noGrp="1"/>
          </p:cNvSpPr>
          <p:nvPr>
            <p:ph type="sldNum" sz="quarter" idx="12"/>
          </p:nvPr>
        </p:nvSpPr>
        <p:spPr/>
        <p:txBody>
          <a:bodyPr/>
          <a:lstStyle/>
          <a:p>
            <a:pPr rtl="0"/>
            <a:fld id="{34B7E4EF-A1BD-40F4-AB7B-04F084DD991D}" type="slidenum">
              <a:rPr lang="en-US" smtClean="0"/>
              <a:t>33</a:t>
            </a:fld>
            <a:endParaRPr lang="en-US"/>
          </a:p>
        </p:txBody>
      </p:sp>
    </p:spTree>
    <p:extLst>
      <p:ext uri="{BB962C8B-B14F-4D97-AF65-F5344CB8AC3E}">
        <p14:creationId xmlns:p14="http://schemas.microsoft.com/office/powerpoint/2010/main" val="628468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10598AB-494A-4DDC-B9D0-8352C8634916}"/>
              </a:ext>
            </a:extLst>
          </p:cNvPr>
          <p:cNvSpPr>
            <a:spLocks noGrp="1"/>
          </p:cNvSpPr>
          <p:nvPr>
            <p:ph type="sldNum" sz="quarter" idx="12"/>
          </p:nvPr>
        </p:nvSpPr>
        <p:spPr/>
        <p:txBody>
          <a:bodyPr/>
          <a:lstStyle/>
          <a:p>
            <a:pPr rtl="0"/>
            <a:fld id="{34B7E4EF-A1BD-40F4-AB7B-04F084DD991D}" type="slidenum">
              <a:rPr lang="en-US" smtClean="0"/>
              <a:t>34</a:t>
            </a:fld>
            <a:endParaRPr lang="en-US"/>
          </a:p>
        </p:txBody>
      </p:sp>
      <p:sp>
        <p:nvSpPr>
          <p:cNvPr id="4" name="ZoneTexte 3">
            <a:extLst>
              <a:ext uri="{FF2B5EF4-FFF2-40B4-BE49-F238E27FC236}">
                <a16:creationId xmlns:a16="http://schemas.microsoft.com/office/drawing/2014/main" id="{7C45BA9A-3D19-4FB1-9B73-0930EE9AAEA0}"/>
              </a:ext>
            </a:extLst>
          </p:cNvPr>
          <p:cNvSpPr txBox="1"/>
          <p:nvPr/>
        </p:nvSpPr>
        <p:spPr>
          <a:xfrm>
            <a:off x="376767" y="156798"/>
            <a:ext cx="11438466" cy="707886"/>
          </a:xfrm>
          <a:prstGeom prst="rect">
            <a:avLst/>
          </a:prstGeom>
          <a:noFill/>
        </p:spPr>
        <p:txBody>
          <a:bodyPr wrap="square" rtlCol="0">
            <a:spAutoFit/>
          </a:bodyPr>
          <a:lstStyle/>
          <a:p>
            <a:r>
              <a:rPr lang="fr-FR" sz="4000" b="1" u="sng" dirty="0"/>
              <a:t>Qualité de la régression logistique:</a:t>
            </a:r>
          </a:p>
        </p:txBody>
      </p:sp>
      <p:pic>
        <p:nvPicPr>
          <p:cNvPr id="27650" name="Picture 2">
            <a:extLst>
              <a:ext uri="{FF2B5EF4-FFF2-40B4-BE49-F238E27FC236}">
                <a16:creationId xmlns:a16="http://schemas.microsoft.com/office/drawing/2014/main" id="{8D6AB7BB-7511-4D9A-B620-E9A866DED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02" y="1222376"/>
            <a:ext cx="5110073" cy="505989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0A6B15B-4460-420F-885A-D4C1E95755B4}"/>
              </a:ext>
            </a:extLst>
          </p:cNvPr>
          <p:cNvSpPr txBox="1"/>
          <p:nvPr/>
        </p:nvSpPr>
        <p:spPr>
          <a:xfrm>
            <a:off x="6096000" y="5214034"/>
            <a:ext cx="5037667" cy="646331"/>
          </a:xfrm>
          <a:prstGeom prst="rect">
            <a:avLst/>
          </a:prstGeom>
          <a:solidFill>
            <a:schemeClr val="bg1"/>
          </a:solidFill>
        </p:spPr>
        <p:txBody>
          <a:bodyPr wrap="square" rtlCol="0">
            <a:spAutoFit/>
          </a:bodyPr>
          <a:lstStyle/>
          <a:p>
            <a:r>
              <a:rPr lang="fr-FR" dirty="0"/>
              <a:t>La courbe de roc nous indique que notre modèle est très performant.</a:t>
            </a:r>
          </a:p>
        </p:txBody>
      </p:sp>
      <p:sp>
        <p:nvSpPr>
          <p:cNvPr id="5" name="ZoneTexte 4">
            <a:extLst>
              <a:ext uri="{FF2B5EF4-FFF2-40B4-BE49-F238E27FC236}">
                <a16:creationId xmlns:a16="http://schemas.microsoft.com/office/drawing/2014/main" id="{5555AF0E-F190-41A2-B041-C3FAC2ADD806}"/>
              </a:ext>
            </a:extLst>
          </p:cNvPr>
          <p:cNvSpPr txBox="1"/>
          <p:nvPr/>
        </p:nvSpPr>
        <p:spPr>
          <a:xfrm>
            <a:off x="6096000" y="1572500"/>
            <a:ext cx="5037667" cy="1077218"/>
          </a:xfrm>
          <a:prstGeom prst="rect">
            <a:avLst/>
          </a:prstGeom>
          <a:solidFill>
            <a:schemeClr val="bg1"/>
          </a:solidFill>
        </p:spPr>
        <p:txBody>
          <a:bodyPr wrap="square" rtlCol="0">
            <a:spAutoFit/>
          </a:bodyPr>
          <a:lstStyle/>
          <a:p>
            <a:r>
              <a:rPr lang="fr-FR" sz="1600" dirty="0"/>
              <a:t>Le </a:t>
            </a:r>
            <a:r>
              <a:rPr lang="fr-FR" sz="1600" u="sng" dirty="0" err="1"/>
              <a:t>Receiver</a:t>
            </a:r>
            <a:r>
              <a:rPr lang="fr-FR" sz="1600" u="sng" dirty="0"/>
              <a:t> Operating </a:t>
            </a:r>
            <a:r>
              <a:rPr lang="fr-FR" sz="1600" u="sng" dirty="0" err="1"/>
              <a:t>Characteristic</a:t>
            </a:r>
            <a:r>
              <a:rPr lang="fr-FR" sz="1600" u="sng" dirty="0"/>
              <a:t> </a:t>
            </a:r>
            <a:r>
              <a:rPr lang="fr-FR" sz="1600" dirty="0"/>
              <a:t>(</a:t>
            </a:r>
            <a:r>
              <a:rPr lang="fr-FR" sz="1600" b="1" dirty="0"/>
              <a:t>ROC</a:t>
            </a:r>
            <a:r>
              <a:rPr lang="fr-FR" sz="1600" dirty="0"/>
              <a:t>) ou « caractéristique de fonctionnement du récepteur » est une mesure de la </a:t>
            </a:r>
            <a:r>
              <a:rPr lang="fr-FR" sz="1600" u="sng" dirty="0"/>
              <a:t>performance d’un classificateur binaire</a:t>
            </a:r>
            <a:r>
              <a:rPr lang="fr-FR" sz="1600" dirty="0"/>
              <a:t>.</a:t>
            </a:r>
          </a:p>
        </p:txBody>
      </p:sp>
      <p:sp>
        <p:nvSpPr>
          <p:cNvPr id="6" name="ZoneTexte 5">
            <a:extLst>
              <a:ext uri="{FF2B5EF4-FFF2-40B4-BE49-F238E27FC236}">
                <a16:creationId xmlns:a16="http://schemas.microsoft.com/office/drawing/2014/main" id="{FFF97CA3-5551-4774-8281-A80D6D3CE715}"/>
              </a:ext>
            </a:extLst>
          </p:cNvPr>
          <p:cNvSpPr txBox="1"/>
          <p:nvPr/>
        </p:nvSpPr>
        <p:spPr>
          <a:xfrm>
            <a:off x="6172200" y="3429000"/>
            <a:ext cx="5037667" cy="1077218"/>
          </a:xfrm>
          <a:prstGeom prst="rect">
            <a:avLst/>
          </a:prstGeom>
          <a:solidFill>
            <a:schemeClr val="bg1"/>
          </a:solidFill>
        </p:spPr>
        <p:txBody>
          <a:bodyPr wrap="square" rtlCol="0">
            <a:spAutoFit/>
          </a:bodyPr>
          <a:lstStyle/>
          <a:p>
            <a:r>
              <a:rPr lang="fr-FR" sz="1600" dirty="0"/>
              <a:t>On compare ici le taux de vrai positifs (originaux correctement détectés) en fonction du taux de faux positifs (contrefaçons incorrectement détectées)</a:t>
            </a:r>
          </a:p>
        </p:txBody>
      </p:sp>
    </p:spTree>
    <p:extLst>
      <p:ext uri="{BB962C8B-B14F-4D97-AF65-F5344CB8AC3E}">
        <p14:creationId xmlns:p14="http://schemas.microsoft.com/office/powerpoint/2010/main" val="94312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38800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3EC82BB-8D04-40FE-9012-89EABD76E446}"/>
              </a:ext>
            </a:extLst>
          </p:cNvPr>
          <p:cNvSpPr>
            <a:spLocks noGrp="1"/>
          </p:cNvSpPr>
          <p:nvPr>
            <p:ph type="sldNum" sz="quarter" idx="12"/>
          </p:nvPr>
        </p:nvSpPr>
        <p:spPr/>
        <p:txBody>
          <a:bodyPr/>
          <a:lstStyle/>
          <a:p>
            <a:pPr rtl="0"/>
            <a:fld id="{34B7E4EF-A1BD-40F4-AB7B-04F084DD991D}" type="slidenum">
              <a:rPr lang="en-US" smtClean="0"/>
              <a:t>35</a:t>
            </a:fld>
            <a:endParaRPr lang="en-US"/>
          </a:p>
        </p:txBody>
      </p:sp>
      <p:sp>
        <p:nvSpPr>
          <p:cNvPr id="3" name="ZoneTexte 2">
            <a:extLst>
              <a:ext uri="{FF2B5EF4-FFF2-40B4-BE49-F238E27FC236}">
                <a16:creationId xmlns:a16="http://schemas.microsoft.com/office/drawing/2014/main" id="{9275744F-229C-4998-BCA3-4DA874C8EAAA}"/>
              </a:ext>
            </a:extLst>
          </p:cNvPr>
          <p:cNvSpPr txBox="1"/>
          <p:nvPr/>
        </p:nvSpPr>
        <p:spPr>
          <a:xfrm>
            <a:off x="179917" y="557743"/>
            <a:ext cx="11658600" cy="5940088"/>
          </a:xfrm>
          <a:prstGeom prst="rect">
            <a:avLst/>
          </a:prstGeom>
          <a:noFill/>
        </p:spPr>
        <p:txBody>
          <a:bodyPr wrap="square" rtlCol="0">
            <a:spAutoFit/>
          </a:bodyPr>
          <a:lstStyle/>
          <a:p>
            <a:pPr algn="ctr"/>
            <a:r>
              <a:rPr lang="fr-FR" sz="4400" b="1" u="sng" dirty="0"/>
              <a:t>Comparaison des algorithmes de ML</a:t>
            </a:r>
            <a:endParaRPr lang="fr-FR" sz="6600" b="1" u="sng" dirty="0"/>
          </a:p>
          <a:p>
            <a:pPr algn="ctr"/>
            <a:endParaRPr lang="fr-FR" sz="4800" b="1" dirty="0"/>
          </a:p>
          <a:p>
            <a:pPr algn="ctr"/>
            <a:endParaRPr lang="fr-FR" sz="4800" b="1" dirty="0"/>
          </a:p>
          <a:p>
            <a:pPr algn="ctr"/>
            <a:r>
              <a:rPr lang="fr-FR" sz="6000" b="1" dirty="0">
                <a:solidFill>
                  <a:srgbClr val="0070C0"/>
                </a:solidFill>
              </a:rPr>
              <a:t>Notre méthode Naïve a-t-elle été battue?</a:t>
            </a:r>
          </a:p>
          <a:p>
            <a:pPr algn="ctr"/>
            <a:r>
              <a:rPr lang="fr-FR" sz="6000" b="1" dirty="0">
                <a:solidFill>
                  <a:srgbClr val="0070C0"/>
                </a:solidFill>
              </a:rPr>
              <a:t>Quelle méthode choisirons nous?</a:t>
            </a:r>
          </a:p>
        </p:txBody>
      </p:sp>
    </p:spTree>
    <p:extLst>
      <p:ext uri="{BB962C8B-B14F-4D97-AF65-F5344CB8AC3E}">
        <p14:creationId xmlns:p14="http://schemas.microsoft.com/office/powerpoint/2010/main" val="578622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22270EC-CE72-4ECD-A102-C4567E3BC3D1}"/>
              </a:ext>
            </a:extLst>
          </p:cNvPr>
          <p:cNvSpPr>
            <a:spLocks noGrp="1"/>
          </p:cNvSpPr>
          <p:nvPr>
            <p:ph type="sldNum" sz="quarter" idx="12"/>
          </p:nvPr>
        </p:nvSpPr>
        <p:spPr/>
        <p:txBody>
          <a:bodyPr/>
          <a:lstStyle/>
          <a:p>
            <a:pPr rtl="0"/>
            <a:fld id="{34B7E4EF-A1BD-40F4-AB7B-04F084DD991D}" type="slidenum">
              <a:rPr lang="en-US" smtClean="0"/>
              <a:t>36</a:t>
            </a:fld>
            <a:endParaRPr lang="en-US"/>
          </a:p>
        </p:txBody>
      </p:sp>
      <p:sp>
        <p:nvSpPr>
          <p:cNvPr id="3" name="ZoneTexte 2">
            <a:extLst>
              <a:ext uri="{FF2B5EF4-FFF2-40B4-BE49-F238E27FC236}">
                <a16:creationId xmlns:a16="http://schemas.microsoft.com/office/drawing/2014/main" id="{011C4006-9D34-497E-913C-48B166147E7D}"/>
              </a:ext>
            </a:extLst>
          </p:cNvPr>
          <p:cNvSpPr txBox="1"/>
          <p:nvPr/>
        </p:nvSpPr>
        <p:spPr>
          <a:xfrm>
            <a:off x="376767" y="156798"/>
            <a:ext cx="11438466" cy="707886"/>
          </a:xfrm>
          <a:prstGeom prst="rect">
            <a:avLst/>
          </a:prstGeom>
          <a:noFill/>
        </p:spPr>
        <p:txBody>
          <a:bodyPr wrap="square" rtlCol="0">
            <a:spAutoFit/>
          </a:bodyPr>
          <a:lstStyle/>
          <a:p>
            <a:r>
              <a:rPr lang="fr-FR" sz="4000" b="1" u="sng" dirty="0"/>
              <a:t>Matrices de confusion:</a:t>
            </a:r>
          </a:p>
        </p:txBody>
      </p:sp>
      <p:pic>
        <p:nvPicPr>
          <p:cNvPr id="28674" name="Picture 2">
            <a:extLst>
              <a:ext uri="{FF2B5EF4-FFF2-40B4-BE49-F238E27FC236}">
                <a16:creationId xmlns:a16="http://schemas.microsoft.com/office/drawing/2014/main" id="{6606706A-7E9A-4BA6-90C6-8C335D52F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719" y="1017177"/>
            <a:ext cx="34004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a:extLst>
              <a:ext uri="{FF2B5EF4-FFF2-40B4-BE49-F238E27FC236}">
                <a16:creationId xmlns:a16="http://schemas.microsoft.com/office/drawing/2014/main" id="{85228251-C42B-40E2-9715-0C19EEFBD7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4854" y="986790"/>
            <a:ext cx="34004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a:extLst>
              <a:ext uri="{FF2B5EF4-FFF2-40B4-BE49-F238E27FC236}">
                <a16:creationId xmlns:a16="http://schemas.microsoft.com/office/drawing/2014/main" id="{F3773AC8-D640-46FA-B8CD-955E38609C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720" y="3693795"/>
            <a:ext cx="34004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a:extLst>
              <a:ext uri="{FF2B5EF4-FFF2-40B4-BE49-F238E27FC236}">
                <a16:creationId xmlns:a16="http://schemas.microsoft.com/office/drawing/2014/main" id="{A3197AB8-753D-4E36-BFC5-993E9C6124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4854" y="3693795"/>
            <a:ext cx="3400425"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BBC1E90-33B1-40D7-9D47-7F77F14567B4}"/>
              </a:ext>
            </a:extLst>
          </p:cNvPr>
          <p:cNvSpPr txBox="1"/>
          <p:nvPr/>
        </p:nvSpPr>
        <p:spPr>
          <a:xfrm>
            <a:off x="4207933" y="1829769"/>
            <a:ext cx="3505200" cy="1200329"/>
          </a:xfrm>
          <a:prstGeom prst="rect">
            <a:avLst/>
          </a:prstGeom>
          <a:solidFill>
            <a:schemeClr val="bg1"/>
          </a:solidFill>
        </p:spPr>
        <p:txBody>
          <a:bodyPr wrap="square" rtlCol="0">
            <a:spAutoFit/>
          </a:bodyPr>
          <a:lstStyle/>
          <a:p>
            <a:r>
              <a:rPr lang="fr-FR" dirty="0"/>
              <a:t>Tous les algorithmes de ML battent notre modèle naïf sans la moindre difficulté, ce qui est une bonne nouvelle!</a:t>
            </a:r>
          </a:p>
        </p:txBody>
      </p:sp>
      <p:sp>
        <p:nvSpPr>
          <p:cNvPr id="5" name="ZoneTexte 4">
            <a:extLst>
              <a:ext uri="{FF2B5EF4-FFF2-40B4-BE49-F238E27FC236}">
                <a16:creationId xmlns:a16="http://schemas.microsoft.com/office/drawing/2014/main" id="{7C8B7D38-2A1B-42C7-BA8B-7ED8002AE5AF}"/>
              </a:ext>
            </a:extLst>
          </p:cNvPr>
          <p:cNvSpPr txBox="1"/>
          <p:nvPr/>
        </p:nvSpPr>
        <p:spPr>
          <a:xfrm>
            <a:off x="4313766" y="4795580"/>
            <a:ext cx="3293533" cy="923330"/>
          </a:xfrm>
          <a:prstGeom prst="rect">
            <a:avLst/>
          </a:prstGeom>
          <a:solidFill>
            <a:schemeClr val="bg1"/>
          </a:solidFill>
        </p:spPr>
        <p:txBody>
          <a:bodyPr wrap="square" rtlCol="0">
            <a:spAutoFit/>
          </a:bodyPr>
          <a:lstStyle/>
          <a:p>
            <a:r>
              <a:rPr lang="fr-FR" dirty="0"/>
              <a:t>Le KNN et la régression logistique obtiennent les meilleurs résultats.</a:t>
            </a:r>
          </a:p>
        </p:txBody>
      </p:sp>
    </p:spTree>
    <p:extLst>
      <p:ext uri="{BB962C8B-B14F-4D97-AF65-F5344CB8AC3E}">
        <p14:creationId xmlns:p14="http://schemas.microsoft.com/office/powerpoint/2010/main" val="1853379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9B6F29-26A7-4C37-A0BE-9D333EE54C5C}"/>
              </a:ext>
            </a:extLst>
          </p:cNvPr>
          <p:cNvSpPr>
            <a:spLocks noGrp="1"/>
          </p:cNvSpPr>
          <p:nvPr>
            <p:ph type="sldNum" sz="quarter" idx="12"/>
          </p:nvPr>
        </p:nvSpPr>
        <p:spPr/>
        <p:txBody>
          <a:bodyPr/>
          <a:lstStyle/>
          <a:p>
            <a:pPr rtl="0"/>
            <a:fld id="{34B7E4EF-A1BD-40F4-AB7B-04F084DD991D}" type="slidenum">
              <a:rPr lang="en-US" smtClean="0"/>
              <a:t>37</a:t>
            </a:fld>
            <a:endParaRPr lang="en-US"/>
          </a:p>
        </p:txBody>
      </p:sp>
      <p:sp>
        <p:nvSpPr>
          <p:cNvPr id="3" name="ZoneTexte 2">
            <a:extLst>
              <a:ext uri="{FF2B5EF4-FFF2-40B4-BE49-F238E27FC236}">
                <a16:creationId xmlns:a16="http://schemas.microsoft.com/office/drawing/2014/main" id="{837E0C3C-0D37-4289-92F7-5D7D075C75E0}"/>
              </a:ext>
            </a:extLst>
          </p:cNvPr>
          <p:cNvSpPr txBox="1"/>
          <p:nvPr/>
        </p:nvSpPr>
        <p:spPr>
          <a:xfrm>
            <a:off x="376767" y="156798"/>
            <a:ext cx="11438466" cy="707886"/>
          </a:xfrm>
          <a:prstGeom prst="rect">
            <a:avLst/>
          </a:prstGeom>
          <a:noFill/>
        </p:spPr>
        <p:txBody>
          <a:bodyPr wrap="square" rtlCol="0">
            <a:spAutoFit/>
          </a:bodyPr>
          <a:lstStyle/>
          <a:p>
            <a:r>
              <a:rPr lang="fr-FR" sz="4000" b="1" u="sng" dirty="0"/>
              <a:t>Prédictions :</a:t>
            </a:r>
          </a:p>
        </p:txBody>
      </p:sp>
      <p:pic>
        <p:nvPicPr>
          <p:cNvPr id="29698" name="Picture 2">
            <a:extLst>
              <a:ext uri="{FF2B5EF4-FFF2-40B4-BE49-F238E27FC236}">
                <a16:creationId xmlns:a16="http://schemas.microsoft.com/office/drawing/2014/main" id="{38789EEA-E770-4973-8CC0-FB88A3E02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209" y="156798"/>
            <a:ext cx="5757618" cy="603418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0C6C44F-7598-4B12-B73E-DDD816F8B0F6}"/>
              </a:ext>
            </a:extLst>
          </p:cNvPr>
          <p:cNvSpPr txBox="1"/>
          <p:nvPr/>
        </p:nvSpPr>
        <p:spPr>
          <a:xfrm>
            <a:off x="677333" y="1253067"/>
            <a:ext cx="4203415" cy="1200329"/>
          </a:xfrm>
          <a:prstGeom prst="rect">
            <a:avLst/>
          </a:prstGeom>
          <a:solidFill>
            <a:schemeClr val="bg1"/>
          </a:solidFill>
        </p:spPr>
        <p:txBody>
          <a:bodyPr wrap="square" rtlCol="0">
            <a:spAutoFit/>
          </a:bodyPr>
          <a:lstStyle/>
          <a:p>
            <a:r>
              <a:rPr lang="fr-FR" dirty="0"/>
              <a:t>Sur cette </a:t>
            </a:r>
            <a:r>
              <a:rPr lang="fr-FR" dirty="0" err="1"/>
              <a:t>Heatmap</a:t>
            </a:r>
            <a:r>
              <a:rPr lang="fr-FR" dirty="0"/>
              <a:t> du score de prédiction, on repère très rapidement les billets qui ont posé problème à nos algorithmes.</a:t>
            </a:r>
          </a:p>
        </p:txBody>
      </p:sp>
      <p:sp>
        <p:nvSpPr>
          <p:cNvPr id="5" name="ZoneTexte 4">
            <a:extLst>
              <a:ext uri="{FF2B5EF4-FFF2-40B4-BE49-F238E27FC236}">
                <a16:creationId xmlns:a16="http://schemas.microsoft.com/office/drawing/2014/main" id="{4508FE73-671D-4868-9109-9ECFA9CD7B9D}"/>
              </a:ext>
            </a:extLst>
          </p:cNvPr>
          <p:cNvSpPr txBox="1"/>
          <p:nvPr/>
        </p:nvSpPr>
        <p:spPr>
          <a:xfrm>
            <a:off x="677333" y="2777067"/>
            <a:ext cx="4144148" cy="923330"/>
          </a:xfrm>
          <a:prstGeom prst="rect">
            <a:avLst/>
          </a:prstGeom>
          <a:solidFill>
            <a:schemeClr val="bg1"/>
          </a:solidFill>
        </p:spPr>
        <p:txBody>
          <a:bodyPr wrap="square" rtlCol="0">
            <a:spAutoFit/>
          </a:bodyPr>
          <a:lstStyle/>
          <a:p>
            <a:r>
              <a:rPr lang="fr-FR" dirty="0"/>
              <a:t>On confirmera par la même occasion la grande efficacité du KNN et de la régression logistique</a:t>
            </a:r>
          </a:p>
        </p:txBody>
      </p:sp>
      <p:graphicFrame>
        <p:nvGraphicFramePr>
          <p:cNvPr id="6" name="Objet 5">
            <a:extLst>
              <a:ext uri="{FF2B5EF4-FFF2-40B4-BE49-F238E27FC236}">
                <a16:creationId xmlns:a16="http://schemas.microsoft.com/office/drawing/2014/main" id="{BFE9515E-5F83-44D1-8644-A41A382CB3F0}"/>
              </a:ext>
            </a:extLst>
          </p:cNvPr>
          <p:cNvGraphicFramePr>
            <a:graphicFrameLocks noChangeAspect="1"/>
          </p:cNvGraphicFramePr>
          <p:nvPr>
            <p:extLst>
              <p:ext uri="{D42A27DB-BD31-4B8C-83A1-F6EECF244321}">
                <p14:modId xmlns:p14="http://schemas.microsoft.com/office/powerpoint/2010/main" val="2587500346"/>
              </p:ext>
            </p:extLst>
          </p:nvPr>
        </p:nvGraphicFramePr>
        <p:xfrm>
          <a:off x="982519" y="5494020"/>
          <a:ext cx="3533775" cy="723900"/>
        </p:xfrm>
        <a:graphic>
          <a:graphicData uri="http://schemas.openxmlformats.org/presentationml/2006/ole">
            <mc:AlternateContent xmlns:mc="http://schemas.openxmlformats.org/markup-compatibility/2006">
              <mc:Choice xmlns:v="urn:schemas-microsoft-com:vml" Requires="v">
                <p:oleObj spid="_x0000_s29711" name="Image bitmap" r:id="rId4" imgW="3533760" imgH="723960" progId="Paint.Picture">
                  <p:embed/>
                </p:oleObj>
              </mc:Choice>
              <mc:Fallback>
                <p:oleObj name="Image bitmap" r:id="rId4" imgW="3533760" imgH="723960" progId="Paint.Picture">
                  <p:embed/>
                  <p:pic>
                    <p:nvPicPr>
                      <p:cNvPr id="0" name=""/>
                      <p:cNvPicPr/>
                      <p:nvPr/>
                    </p:nvPicPr>
                    <p:blipFill>
                      <a:blip r:embed="rId5"/>
                      <a:stretch>
                        <a:fillRect/>
                      </a:stretch>
                    </p:blipFill>
                    <p:spPr>
                      <a:xfrm>
                        <a:off x="982519" y="5494020"/>
                        <a:ext cx="3533775" cy="7239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81F93453-593D-428C-A7E5-DC2F681FD94E}"/>
                  </a:ext>
                </a:extLst>
              </p14:cNvPr>
              <p14:cNvContentPartPr/>
              <p14:nvPr/>
            </p14:nvContentPartPr>
            <p14:xfrm>
              <a:off x="1557707" y="6094853"/>
              <a:ext cx="2849400" cy="360"/>
            </p14:xfrm>
          </p:contentPart>
        </mc:Choice>
        <mc:Fallback xmlns="">
          <p:pic>
            <p:nvPicPr>
              <p:cNvPr id="7" name="Encre 6">
                <a:extLst>
                  <a:ext uri="{FF2B5EF4-FFF2-40B4-BE49-F238E27FC236}">
                    <a16:creationId xmlns:a16="http://schemas.microsoft.com/office/drawing/2014/main" id="{81F93453-593D-428C-A7E5-DC2F681FD94E}"/>
                  </a:ext>
                </a:extLst>
              </p:cNvPr>
              <p:cNvPicPr/>
              <p:nvPr/>
            </p:nvPicPr>
            <p:blipFill>
              <a:blip r:embed="rId7"/>
              <a:stretch>
                <a:fillRect/>
              </a:stretch>
            </p:blipFill>
            <p:spPr>
              <a:xfrm>
                <a:off x="1503707" y="5986853"/>
                <a:ext cx="2957040" cy="216000"/>
              </a:xfrm>
              <a:prstGeom prst="rect">
                <a:avLst/>
              </a:prstGeom>
            </p:spPr>
          </p:pic>
        </mc:Fallback>
      </mc:AlternateContent>
      <p:sp>
        <p:nvSpPr>
          <p:cNvPr id="8" name="ZoneTexte 7">
            <a:extLst>
              <a:ext uri="{FF2B5EF4-FFF2-40B4-BE49-F238E27FC236}">
                <a16:creationId xmlns:a16="http://schemas.microsoft.com/office/drawing/2014/main" id="{B8DA3970-0540-4224-B750-1AEE0657C5DE}"/>
              </a:ext>
            </a:extLst>
          </p:cNvPr>
          <p:cNvSpPr txBox="1"/>
          <p:nvPr/>
        </p:nvSpPr>
        <p:spPr>
          <a:xfrm>
            <a:off x="677332" y="4547941"/>
            <a:ext cx="4144148" cy="830997"/>
          </a:xfrm>
          <a:prstGeom prst="rect">
            <a:avLst/>
          </a:prstGeom>
          <a:solidFill>
            <a:schemeClr val="bg1"/>
          </a:solidFill>
        </p:spPr>
        <p:txBody>
          <a:bodyPr wrap="square" rtlCol="0">
            <a:spAutoFit/>
          </a:bodyPr>
          <a:lstStyle/>
          <a:p>
            <a:pPr algn="ctr"/>
            <a:r>
              <a:rPr lang="fr-FR" sz="1600" dirty="0"/>
              <a:t>La moyenne des notes « maison » nous permet d’estimer la qualité de prédiction de chaque modèle.</a:t>
            </a:r>
          </a:p>
        </p:txBody>
      </p:sp>
    </p:spTree>
    <p:extLst>
      <p:ext uri="{BB962C8B-B14F-4D97-AF65-F5344CB8AC3E}">
        <p14:creationId xmlns:p14="http://schemas.microsoft.com/office/powerpoint/2010/main" val="184507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2173CCE-9C56-46ED-8A93-435B73CB274A}"/>
              </a:ext>
            </a:extLst>
          </p:cNvPr>
          <p:cNvSpPr>
            <a:spLocks noGrp="1"/>
          </p:cNvSpPr>
          <p:nvPr>
            <p:ph type="sldNum" sz="quarter" idx="12"/>
          </p:nvPr>
        </p:nvSpPr>
        <p:spPr/>
        <p:txBody>
          <a:bodyPr/>
          <a:lstStyle/>
          <a:p>
            <a:pPr rtl="0"/>
            <a:fld id="{34B7E4EF-A1BD-40F4-AB7B-04F084DD991D}" type="slidenum">
              <a:rPr lang="en-US" smtClean="0"/>
              <a:t>38</a:t>
            </a:fld>
            <a:endParaRPr lang="en-US"/>
          </a:p>
        </p:txBody>
      </p:sp>
      <p:sp>
        <p:nvSpPr>
          <p:cNvPr id="3" name="ZoneTexte 2">
            <a:extLst>
              <a:ext uri="{FF2B5EF4-FFF2-40B4-BE49-F238E27FC236}">
                <a16:creationId xmlns:a16="http://schemas.microsoft.com/office/drawing/2014/main" id="{BF6C843C-A968-4A11-A552-710F40D7F6E3}"/>
              </a:ext>
            </a:extLst>
          </p:cNvPr>
          <p:cNvSpPr txBox="1"/>
          <p:nvPr/>
        </p:nvSpPr>
        <p:spPr>
          <a:xfrm>
            <a:off x="376767" y="156798"/>
            <a:ext cx="11438466" cy="707886"/>
          </a:xfrm>
          <a:prstGeom prst="rect">
            <a:avLst/>
          </a:prstGeom>
          <a:noFill/>
        </p:spPr>
        <p:txBody>
          <a:bodyPr wrap="square" rtlCol="0">
            <a:spAutoFit/>
          </a:bodyPr>
          <a:lstStyle/>
          <a:p>
            <a:r>
              <a:rPr lang="fr-FR" sz="4000" b="1" u="sng" dirty="0"/>
              <a:t>Prédictions (suite) :</a:t>
            </a:r>
          </a:p>
        </p:txBody>
      </p:sp>
      <p:pic>
        <p:nvPicPr>
          <p:cNvPr id="30722" name="Picture 2">
            <a:extLst>
              <a:ext uri="{FF2B5EF4-FFF2-40B4-BE49-F238E27FC236}">
                <a16:creationId xmlns:a16="http://schemas.microsoft.com/office/drawing/2014/main" id="{A49D4308-D028-4E9B-85DB-2C2561802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416" y="771525"/>
            <a:ext cx="3695700" cy="2657475"/>
          </a:xfrm>
          <a:prstGeom prst="rect">
            <a:avLst/>
          </a:prstGeom>
          <a:noFill/>
          <a:ln w="50800">
            <a:solidFill>
              <a:schemeClr val="accent2"/>
            </a:solidFill>
          </a:ln>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3027CF6D-000F-4468-8930-DFFD332B7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67" y="957263"/>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a:extLst>
              <a:ext uri="{FF2B5EF4-FFF2-40B4-BE49-F238E27FC236}">
                <a16:creationId xmlns:a16="http://schemas.microsoft.com/office/drawing/2014/main" id="{9BA2B5EB-BFD2-4364-9557-06F81180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67" y="3844396"/>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28" name="Picture 8">
            <a:extLst>
              <a:ext uri="{FF2B5EF4-FFF2-40B4-BE49-F238E27FC236}">
                <a16:creationId xmlns:a16="http://schemas.microsoft.com/office/drawing/2014/main" id="{671A0B7E-547E-43B1-859F-385F102A34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3844396"/>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30" name="Picture 10">
            <a:extLst>
              <a:ext uri="{FF2B5EF4-FFF2-40B4-BE49-F238E27FC236}">
                <a16:creationId xmlns:a16="http://schemas.microsoft.com/office/drawing/2014/main" id="{157DC146-5E28-4F0B-9C5D-945FE8E90A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1416" y="3560445"/>
            <a:ext cx="369570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BAA6EE5-79DF-449D-A933-742F58E1D815}"/>
              </a:ext>
            </a:extLst>
          </p:cNvPr>
          <p:cNvSpPr txBox="1"/>
          <p:nvPr/>
        </p:nvSpPr>
        <p:spPr>
          <a:xfrm>
            <a:off x="4324350" y="2087289"/>
            <a:ext cx="3947583" cy="923330"/>
          </a:xfrm>
          <a:prstGeom prst="rect">
            <a:avLst/>
          </a:prstGeom>
          <a:solidFill>
            <a:schemeClr val="bg1"/>
          </a:solidFill>
        </p:spPr>
        <p:txBody>
          <a:bodyPr wrap="square" rtlCol="0">
            <a:spAutoFit/>
          </a:bodyPr>
          <a:lstStyle/>
          <a:p>
            <a:r>
              <a:rPr lang="fr-FR" dirty="0"/>
              <a:t>Encore une fois les meilleurs résultats sont obtenus à l’aide des KNN et de la régression logistique</a:t>
            </a:r>
          </a:p>
        </p:txBody>
      </p:sp>
    </p:spTree>
    <p:extLst>
      <p:ext uri="{BB962C8B-B14F-4D97-AF65-F5344CB8AC3E}">
        <p14:creationId xmlns:p14="http://schemas.microsoft.com/office/powerpoint/2010/main" val="3693226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7CFA458-BB19-43B5-96C5-28D537AE74C8}"/>
              </a:ext>
            </a:extLst>
          </p:cNvPr>
          <p:cNvSpPr>
            <a:spLocks noGrp="1"/>
          </p:cNvSpPr>
          <p:nvPr>
            <p:ph type="sldNum" sz="quarter" idx="12"/>
          </p:nvPr>
        </p:nvSpPr>
        <p:spPr/>
        <p:txBody>
          <a:bodyPr/>
          <a:lstStyle/>
          <a:p>
            <a:pPr rtl="0"/>
            <a:fld id="{34B7E4EF-A1BD-40F4-AB7B-04F084DD991D}" type="slidenum">
              <a:rPr lang="en-US" smtClean="0"/>
              <a:t>39</a:t>
            </a:fld>
            <a:endParaRPr lang="en-US"/>
          </a:p>
        </p:txBody>
      </p:sp>
      <p:sp>
        <p:nvSpPr>
          <p:cNvPr id="3" name="ZoneTexte 2">
            <a:extLst>
              <a:ext uri="{FF2B5EF4-FFF2-40B4-BE49-F238E27FC236}">
                <a16:creationId xmlns:a16="http://schemas.microsoft.com/office/drawing/2014/main" id="{8C07B4F7-221A-4EF3-A9F9-52DFB930AFD6}"/>
              </a:ext>
            </a:extLst>
          </p:cNvPr>
          <p:cNvSpPr txBox="1"/>
          <p:nvPr/>
        </p:nvSpPr>
        <p:spPr>
          <a:xfrm>
            <a:off x="376767" y="156798"/>
            <a:ext cx="11438466" cy="707886"/>
          </a:xfrm>
          <a:prstGeom prst="rect">
            <a:avLst/>
          </a:prstGeom>
          <a:noFill/>
        </p:spPr>
        <p:txBody>
          <a:bodyPr wrap="square" rtlCol="0">
            <a:spAutoFit/>
          </a:bodyPr>
          <a:lstStyle/>
          <a:p>
            <a:r>
              <a:rPr lang="fr-FR" sz="4000" b="1" u="sng" dirty="0"/>
              <a:t>Erreurs de prédictions:</a:t>
            </a:r>
          </a:p>
        </p:txBody>
      </p:sp>
      <p:pic>
        <p:nvPicPr>
          <p:cNvPr id="34818" name="Picture 2">
            <a:extLst>
              <a:ext uri="{FF2B5EF4-FFF2-40B4-BE49-F238E27FC236}">
                <a16:creationId xmlns:a16="http://schemas.microsoft.com/office/drawing/2014/main" id="{2DB5072A-4B61-454F-B772-11816F5A5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864684"/>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a:extLst>
              <a:ext uri="{FF2B5EF4-FFF2-40B4-BE49-F238E27FC236}">
                <a16:creationId xmlns:a16="http://schemas.microsoft.com/office/drawing/2014/main" id="{CBE6E985-D58E-4E02-B1A9-B7FD758E9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00" y="510741"/>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a:extLst>
              <a:ext uri="{FF2B5EF4-FFF2-40B4-BE49-F238E27FC236}">
                <a16:creationId xmlns:a16="http://schemas.microsoft.com/office/drawing/2014/main" id="{FB3395A0-2AB1-44D1-A213-DC4A91186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3679661"/>
            <a:ext cx="36957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a:extLst>
              <a:ext uri="{FF2B5EF4-FFF2-40B4-BE49-F238E27FC236}">
                <a16:creationId xmlns:a16="http://schemas.microsoft.com/office/drawing/2014/main" id="{12366B0B-7338-425E-82F2-5948685DE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2600" y="3429000"/>
            <a:ext cx="369570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4D48D3A1-927A-4ED8-BB63-B3A7BF2572F3}"/>
              </a:ext>
            </a:extLst>
          </p:cNvPr>
          <p:cNvSpPr txBox="1"/>
          <p:nvPr/>
        </p:nvSpPr>
        <p:spPr>
          <a:xfrm>
            <a:off x="4183062" y="2648609"/>
            <a:ext cx="3781426" cy="2062103"/>
          </a:xfrm>
          <a:prstGeom prst="rect">
            <a:avLst/>
          </a:prstGeom>
          <a:solidFill>
            <a:schemeClr val="bg2"/>
          </a:solidFill>
        </p:spPr>
        <p:txBody>
          <a:bodyPr wrap="square" rtlCol="0">
            <a:spAutoFit/>
          </a:bodyPr>
          <a:lstStyle/>
          <a:p>
            <a:r>
              <a:rPr lang="fr-FR" sz="1600" dirty="0"/>
              <a:t>Comme attendu, les erreurs de prédiction sont principalement concentrées sur la région du graphique ou il y’a un chevauchement des deux nuages.</a:t>
            </a:r>
            <a:br>
              <a:rPr lang="fr-FR" sz="1600" dirty="0"/>
            </a:br>
            <a:r>
              <a:rPr lang="fr-FR" sz="1600" dirty="0"/>
              <a:t>Une méthode qui nous donne un % de confiance ou d’appartenance à chaque groupe serait donc idéale.</a:t>
            </a:r>
          </a:p>
        </p:txBody>
      </p:sp>
    </p:spTree>
    <p:extLst>
      <p:ext uri="{BB962C8B-B14F-4D97-AF65-F5344CB8AC3E}">
        <p14:creationId xmlns:p14="http://schemas.microsoft.com/office/powerpoint/2010/main" val="296996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958AE09-0601-4892-B02C-4F365F423D7D}"/>
              </a:ext>
            </a:extLst>
          </p:cNvPr>
          <p:cNvSpPr>
            <a:spLocks noGrp="1"/>
          </p:cNvSpPr>
          <p:nvPr>
            <p:ph type="sldNum" sz="quarter" idx="12"/>
          </p:nvPr>
        </p:nvSpPr>
        <p:spPr/>
        <p:txBody>
          <a:bodyPr/>
          <a:lstStyle/>
          <a:p>
            <a:pPr rtl="0"/>
            <a:fld id="{34B7E4EF-A1BD-40F4-AB7B-04F084DD991D}" type="slidenum">
              <a:rPr lang="en-US" smtClean="0"/>
              <a:t>4</a:t>
            </a:fld>
            <a:endParaRPr lang="en-US"/>
          </a:p>
        </p:txBody>
      </p:sp>
      <p:sp>
        <p:nvSpPr>
          <p:cNvPr id="3" name="ZoneTexte 2">
            <a:extLst>
              <a:ext uri="{FF2B5EF4-FFF2-40B4-BE49-F238E27FC236}">
                <a16:creationId xmlns:a16="http://schemas.microsoft.com/office/drawing/2014/main" id="{DB9E75FD-364D-4640-99B9-513911139804}"/>
              </a:ext>
            </a:extLst>
          </p:cNvPr>
          <p:cNvSpPr txBox="1"/>
          <p:nvPr/>
        </p:nvSpPr>
        <p:spPr>
          <a:xfrm>
            <a:off x="376767" y="372532"/>
            <a:ext cx="11438466" cy="707886"/>
          </a:xfrm>
          <a:prstGeom prst="rect">
            <a:avLst/>
          </a:prstGeom>
          <a:noFill/>
        </p:spPr>
        <p:txBody>
          <a:bodyPr wrap="square" rtlCol="0">
            <a:spAutoFit/>
          </a:bodyPr>
          <a:lstStyle/>
          <a:p>
            <a:r>
              <a:rPr lang="fr-FR" sz="4000" b="1" u="sng" dirty="0"/>
              <a:t>Méthodologie concernant la problématique:</a:t>
            </a:r>
          </a:p>
        </p:txBody>
      </p:sp>
      <p:graphicFrame>
        <p:nvGraphicFramePr>
          <p:cNvPr id="12" name="Diagramme 11">
            <a:extLst>
              <a:ext uri="{FF2B5EF4-FFF2-40B4-BE49-F238E27FC236}">
                <a16:creationId xmlns:a16="http://schemas.microsoft.com/office/drawing/2014/main" id="{349EDC7C-45F4-4751-B357-A05925451D47}"/>
              </a:ext>
            </a:extLst>
          </p:cNvPr>
          <p:cNvGraphicFramePr/>
          <p:nvPr>
            <p:extLst>
              <p:ext uri="{D42A27DB-BD31-4B8C-83A1-F6EECF244321}">
                <p14:modId xmlns:p14="http://schemas.microsoft.com/office/powerpoint/2010/main" val="3376408915"/>
              </p:ext>
            </p:extLst>
          </p:nvPr>
        </p:nvGraphicFramePr>
        <p:xfrm>
          <a:off x="575733" y="1600200"/>
          <a:ext cx="7239000" cy="410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ZoneTexte 12">
            <a:extLst>
              <a:ext uri="{FF2B5EF4-FFF2-40B4-BE49-F238E27FC236}">
                <a16:creationId xmlns:a16="http://schemas.microsoft.com/office/drawing/2014/main" id="{952CEF3E-545F-4B41-8D2E-F79B4B42A225}"/>
              </a:ext>
            </a:extLst>
          </p:cNvPr>
          <p:cNvSpPr txBox="1"/>
          <p:nvPr/>
        </p:nvSpPr>
        <p:spPr>
          <a:xfrm>
            <a:off x="8060267" y="1430867"/>
            <a:ext cx="3869266" cy="1169551"/>
          </a:xfrm>
          <a:prstGeom prst="rect">
            <a:avLst/>
          </a:prstGeom>
          <a:noFill/>
        </p:spPr>
        <p:txBody>
          <a:bodyPr wrap="square" rtlCol="0">
            <a:spAutoFit/>
          </a:bodyPr>
          <a:lstStyle/>
          <a:p>
            <a:r>
              <a:rPr lang="fr-FR" sz="1400" dirty="0"/>
              <a:t>Nous allons chercher à répondre à la problématique (différentier les vrai billets des contrefaçons) à l’aide de plusieurs algorithmes de Data-Science ou de Machine-Learning.</a:t>
            </a:r>
          </a:p>
        </p:txBody>
      </p:sp>
      <p:grpSp>
        <p:nvGrpSpPr>
          <p:cNvPr id="17" name="Groupe 16">
            <a:extLst>
              <a:ext uri="{FF2B5EF4-FFF2-40B4-BE49-F238E27FC236}">
                <a16:creationId xmlns:a16="http://schemas.microsoft.com/office/drawing/2014/main" id="{C93E05C6-71FE-4B92-9733-199A0D0ED221}"/>
              </a:ext>
            </a:extLst>
          </p:cNvPr>
          <p:cNvGrpSpPr/>
          <p:nvPr/>
        </p:nvGrpSpPr>
        <p:grpSpPr>
          <a:xfrm>
            <a:off x="575733" y="5135567"/>
            <a:ext cx="1048438" cy="1497768"/>
            <a:chOff x="0" y="2381999"/>
            <a:chExt cx="1048438" cy="1497768"/>
          </a:xfrm>
        </p:grpSpPr>
        <p:sp>
          <p:nvSpPr>
            <p:cNvPr id="18" name="Flèche : chevron 17">
              <a:extLst>
                <a:ext uri="{FF2B5EF4-FFF2-40B4-BE49-F238E27FC236}">
                  <a16:creationId xmlns:a16="http://schemas.microsoft.com/office/drawing/2014/main" id="{D40262BC-125A-4F16-AC39-2D75D2C5E301}"/>
                </a:ext>
              </a:extLst>
            </p:cNvPr>
            <p:cNvSpPr/>
            <p:nvPr/>
          </p:nvSpPr>
          <p:spPr>
            <a:xfrm rot="5400000">
              <a:off x="-224665" y="2606664"/>
              <a:ext cx="1497768" cy="1048438"/>
            </a:xfrm>
            <a:prstGeom prst="chevron">
              <a:avLst/>
            </a:prstGeom>
            <a:solidFill>
              <a:schemeClr val="accent3">
                <a:lumMod val="75000"/>
              </a:schemeClr>
            </a:solidFill>
            <a:ln>
              <a:solidFill>
                <a:schemeClr val="accent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lèche : chevron 4">
              <a:extLst>
                <a:ext uri="{FF2B5EF4-FFF2-40B4-BE49-F238E27FC236}">
                  <a16:creationId xmlns:a16="http://schemas.microsoft.com/office/drawing/2014/main" id="{632B4232-ACCE-4CDA-9D7D-83904942B657}"/>
                </a:ext>
              </a:extLst>
            </p:cNvPr>
            <p:cNvSpPr txBox="1"/>
            <p:nvPr/>
          </p:nvSpPr>
          <p:spPr>
            <a:xfrm>
              <a:off x="0" y="3130883"/>
              <a:ext cx="1048438" cy="4493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Production</a:t>
              </a:r>
            </a:p>
          </p:txBody>
        </p:sp>
      </p:grpSp>
      <p:grpSp>
        <p:nvGrpSpPr>
          <p:cNvPr id="23" name="Groupe 22">
            <a:extLst>
              <a:ext uri="{FF2B5EF4-FFF2-40B4-BE49-F238E27FC236}">
                <a16:creationId xmlns:a16="http://schemas.microsoft.com/office/drawing/2014/main" id="{C2E1A55E-D9BF-4C49-BC63-C11628B71A25}"/>
              </a:ext>
            </a:extLst>
          </p:cNvPr>
          <p:cNvGrpSpPr/>
          <p:nvPr/>
        </p:nvGrpSpPr>
        <p:grpSpPr>
          <a:xfrm>
            <a:off x="1624172" y="5135567"/>
            <a:ext cx="6190561" cy="973549"/>
            <a:chOff x="1048438" y="2606664"/>
            <a:chExt cx="6190561" cy="973549"/>
          </a:xfrm>
        </p:grpSpPr>
        <p:sp>
          <p:nvSpPr>
            <p:cNvPr id="24" name="Rectangle : avec coins arrondis en haut 23">
              <a:extLst>
                <a:ext uri="{FF2B5EF4-FFF2-40B4-BE49-F238E27FC236}">
                  <a16:creationId xmlns:a16="http://schemas.microsoft.com/office/drawing/2014/main" id="{03F2CD69-04CE-4FB8-B2C5-67FA5A46566F}"/>
                </a:ext>
              </a:extLst>
            </p:cNvPr>
            <p:cNvSpPr/>
            <p:nvPr/>
          </p:nvSpPr>
          <p:spPr>
            <a:xfrm rot="5400000">
              <a:off x="3656944" y="-1842"/>
              <a:ext cx="973549" cy="6190561"/>
            </a:xfrm>
            <a:prstGeom prst="round2SameRect">
              <a:avLst/>
            </a:prstGeom>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ctangle : avec coins arrondis en haut 4">
              <a:extLst>
                <a:ext uri="{FF2B5EF4-FFF2-40B4-BE49-F238E27FC236}">
                  <a16:creationId xmlns:a16="http://schemas.microsoft.com/office/drawing/2014/main" id="{2B14958B-71FB-439E-8360-125D4C6D6B5A}"/>
                </a:ext>
              </a:extLst>
            </p:cNvPr>
            <p:cNvSpPr txBox="1"/>
            <p:nvPr/>
          </p:nvSpPr>
          <p:spPr>
            <a:xfrm>
              <a:off x="1048439" y="2654189"/>
              <a:ext cx="6143036" cy="8784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400" kern="1200" dirty="0"/>
                <a:t>Mise en place du modèle sélectionné</a:t>
              </a:r>
            </a:p>
            <a:p>
              <a:pPr marL="228600" lvl="1" indent="-228600" algn="l" defTabSz="1200150">
                <a:lnSpc>
                  <a:spcPct val="90000"/>
                </a:lnSpc>
                <a:spcBef>
                  <a:spcPct val="0"/>
                </a:spcBef>
                <a:spcAft>
                  <a:spcPct val="15000"/>
                </a:spcAft>
                <a:buChar char="•"/>
              </a:pPr>
              <a:r>
                <a:rPr lang="fr-FR" sz="2400" kern="1200" dirty="0"/>
                <a:t>Affichage des résultats</a:t>
              </a:r>
            </a:p>
          </p:txBody>
        </p:sp>
      </p:grpSp>
      <p:sp>
        <p:nvSpPr>
          <p:cNvPr id="26" name="ZoneTexte 25">
            <a:extLst>
              <a:ext uri="{FF2B5EF4-FFF2-40B4-BE49-F238E27FC236}">
                <a16:creationId xmlns:a16="http://schemas.microsoft.com/office/drawing/2014/main" id="{FA17D739-877D-4D35-9A45-381510E36D1E}"/>
              </a:ext>
            </a:extLst>
          </p:cNvPr>
          <p:cNvSpPr txBox="1"/>
          <p:nvPr/>
        </p:nvSpPr>
        <p:spPr>
          <a:xfrm>
            <a:off x="8140700" y="4018454"/>
            <a:ext cx="3674533" cy="738664"/>
          </a:xfrm>
          <a:prstGeom prst="rect">
            <a:avLst/>
          </a:prstGeom>
          <a:noFill/>
        </p:spPr>
        <p:txBody>
          <a:bodyPr wrap="square" rtlCol="0">
            <a:spAutoFit/>
          </a:bodyPr>
          <a:lstStyle/>
          <a:p>
            <a:r>
              <a:rPr lang="fr-FR" sz="1400" dirty="0"/>
              <a:t>Nous pourrons alors choisir le modèle que nous appliquerons pour répondre à la problématique.</a:t>
            </a:r>
          </a:p>
        </p:txBody>
      </p:sp>
      <p:sp>
        <p:nvSpPr>
          <p:cNvPr id="27" name="ZoneTexte 26">
            <a:extLst>
              <a:ext uri="{FF2B5EF4-FFF2-40B4-BE49-F238E27FC236}">
                <a16:creationId xmlns:a16="http://schemas.microsoft.com/office/drawing/2014/main" id="{0BF4A8CE-0C59-4BA2-AE2C-30C3506193AE}"/>
              </a:ext>
            </a:extLst>
          </p:cNvPr>
          <p:cNvSpPr txBox="1"/>
          <p:nvPr/>
        </p:nvSpPr>
        <p:spPr>
          <a:xfrm>
            <a:off x="8060267" y="2735015"/>
            <a:ext cx="3556000" cy="954107"/>
          </a:xfrm>
          <a:prstGeom prst="rect">
            <a:avLst/>
          </a:prstGeom>
          <a:noFill/>
        </p:spPr>
        <p:txBody>
          <a:bodyPr wrap="square" rtlCol="0">
            <a:spAutoFit/>
          </a:bodyPr>
          <a:lstStyle/>
          <a:p>
            <a:r>
              <a:rPr lang="fr-FR" sz="1400" dirty="0"/>
              <a:t>Après avoir sélectionné les paramètres adaptés, nous allons les mettre en concurrence à l’aide des méthodes d’évaluation et d’un score personnel.</a:t>
            </a:r>
          </a:p>
        </p:txBody>
      </p:sp>
      <p:sp>
        <p:nvSpPr>
          <p:cNvPr id="28" name="ZoneTexte 27">
            <a:extLst>
              <a:ext uri="{FF2B5EF4-FFF2-40B4-BE49-F238E27FC236}">
                <a16:creationId xmlns:a16="http://schemas.microsoft.com/office/drawing/2014/main" id="{FFA31F7F-4829-474C-9563-400B059ED2D4}"/>
              </a:ext>
            </a:extLst>
          </p:cNvPr>
          <p:cNvSpPr txBox="1"/>
          <p:nvPr/>
        </p:nvSpPr>
        <p:spPr>
          <a:xfrm>
            <a:off x="8187267" y="5107158"/>
            <a:ext cx="3429000" cy="954107"/>
          </a:xfrm>
          <a:prstGeom prst="rect">
            <a:avLst/>
          </a:prstGeom>
          <a:noFill/>
        </p:spPr>
        <p:txBody>
          <a:bodyPr wrap="square" rtlCol="0">
            <a:spAutoFit/>
          </a:bodyPr>
          <a:lstStyle/>
          <a:p>
            <a:r>
              <a:rPr lang="fr-FR" sz="1400" dirty="0"/>
              <a:t>Nous aurons alors obtenu conformément à la demande client un outil automatisé de classification des billets.</a:t>
            </a:r>
          </a:p>
        </p:txBody>
      </p:sp>
    </p:spTree>
    <p:extLst>
      <p:ext uri="{BB962C8B-B14F-4D97-AF65-F5344CB8AC3E}">
        <p14:creationId xmlns:p14="http://schemas.microsoft.com/office/powerpoint/2010/main" val="136337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3EC82BB-8D04-40FE-9012-89EABD76E446}"/>
              </a:ext>
            </a:extLst>
          </p:cNvPr>
          <p:cNvSpPr>
            <a:spLocks noGrp="1"/>
          </p:cNvSpPr>
          <p:nvPr>
            <p:ph type="sldNum" sz="quarter" idx="12"/>
          </p:nvPr>
        </p:nvSpPr>
        <p:spPr/>
        <p:txBody>
          <a:bodyPr/>
          <a:lstStyle/>
          <a:p>
            <a:pPr rtl="0"/>
            <a:fld id="{34B7E4EF-A1BD-40F4-AB7B-04F084DD991D}" type="slidenum">
              <a:rPr lang="en-US" smtClean="0"/>
              <a:t>40</a:t>
            </a:fld>
            <a:endParaRPr lang="en-US"/>
          </a:p>
        </p:txBody>
      </p:sp>
      <p:sp>
        <p:nvSpPr>
          <p:cNvPr id="3" name="ZoneTexte 2">
            <a:extLst>
              <a:ext uri="{FF2B5EF4-FFF2-40B4-BE49-F238E27FC236}">
                <a16:creationId xmlns:a16="http://schemas.microsoft.com/office/drawing/2014/main" id="{9275744F-229C-4998-BCA3-4DA874C8EAAA}"/>
              </a:ext>
            </a:extLst>
          </p:cNvPr>
          <p:cNvSpPr txBox="1"/>
          <p:nvPr/>
        </p:nvSpPr>
        <p:spPr>
          <a:xfrm>
            <a:off x="179917" y="557743"/>
            <a:ext cx="11658600" cy="4093428"/>
          </a:xfrm>
          <a:prstGeom prst="rect">
            <a:avLst/>
          </a:prstGeom>
          <a:noFill/>
        </p:spPr>
        <p:txBody>
          <a:bodyPr wrap="square" rtlCol="0">
            <a:spAutoFit/>
          </a:bodyPr>
          <a:lstStyle/>
          <a:p>
            <a:pPr algn="ctr"/>
            <a:r>
              <a:rPr lang="fr-FR" sz="4400" b="1" u="sng" dirty="0"/>
              <a:t>Résolution de la problématique</a:t>
            </a:r>
            <a:endParaRPr lang="fr-FR" sz="6600" b="1" u="sng" dirty="0"/>
          </a:p>
          <a:p>
            <a:pPr algn="ctr"/>
            <a:endParaRPr lang="fr-FR" sz="4800" b="1" dirty="0"/>
          </a:p>
          <a:p>
            <a:pPr algn="ctr"/>
            <a:endParaRPr lang="fr-FR" sz="4800" b="1" dirty="0"/>
          </a:p>
          <a:p>
            <a:pPr algn="ctr"/>
            <a:r>
              <a:rPr lang="fr-FR" sz="6000" b="1" dirty="0">
                <a:solidFill>
                  <a:srgbClr val="0070C0"/>
                </a:solidFill>
              </a:rPr>
              <a:t>Choix final de l’algo et préparation de l’outil.</a:t>
            </a:r>
          </a:p>
        </p:txBody>
      </p:sp>
    </p:spTree>
    <p:extLst>
      <p:ext uri="{BB962C8B-B14F-4D97-AF65-F5344CB8AC3E}">
        <p14:creationId xmlns:p14="http://schemas.microsoft.com/office/powerpoint/2010/main" val="1904070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172F96-A311-4A9A-B10C-6D195976DCF2}"/>
              </a:ext>
            </a:extLst>
          </p:cNvPr>
          <p:cNvSpPr>
            <a:spLocks noGrp="1"/>
          </p:cNvSpPr>
          <p:nvPr>
            <p:ph type="sldNum" sz="quarter" idx="12"/>
          </p:nvPr>
        </p:nvSpPr>
        <p:spPr/>
        <p:txBody>
          <a:bodyPr/>
          <a:lstStyle/>
          <a:p>
            <a:pPr rtl="0"/>
            <a:fld id="{34B7E4EF-A1BD-40F4-AB7B-04F084DD991D}" type="slidenum">
              <a:rPr lang="en-US" smtClean="0"/>
              <a:t>41</a:t>
            </a:fld>
            <a:endParaRPr lang="en-US"/>
          </a:p>
        </p:txBody>
      </p:sp>
      <p:sp>
        <p:nvSpPr>
          <p:cNvPr id="4" name="ZoneTexte 3">
            <a:extLst>
              <a:ext uri="{FF2B5EF4-FFF2-40B4-BE49-F238E27FC236}">
                <a16:creationId xmlns:a16="http://schemas.microsoft.com/office/drawing/2014/main" id="{48806AFA-DD37-4BE2-BDBE-88B8B170892F}"/>
              </a:ext>
            </a:extLst>
          </p:cNvPr>
          <p:cNvSpPr txBox="1"/>
          <p:nvPr/>
        </p:nvSpPr>
        <p:spPr>
          <a:xfrm>
            <a:off x="203199" y="103201"/>
            <a:ext cx="11472333" cy="707886"/>
          </a:xfrm>
          <a:prstGeom prst="rect">
            <a:avLst/>
          </a:prstGeom>
          <a:noFill/>
        </p:spPr>
        <p:txBody>
          <a:bodyPr wrap="square">
            <a:spAutoFit/>
          </a:bodyPr>
          <a:lstStyle/>
          <a:p>
            <a:r>
              <a:rPr lang="fr-FR" sz="4000" b="1" u="sng" dirty="0"/>
              <a:t>Résolution de problématique:</a:t>
            </a:r>
          </a:p>
        </p:txBody>
      </p:sp>
      <p:sp>
        <p:nvSpPr>
          <p:cNvPr id="5" name="ZoneTexte 4">
            <a:extLst>
              <a:ext uri="{FF2B5EF4-FFF2-40B4-BE49-F238E27FC236}">
                <a16:creationId xmlns:a16="http://schemas.microsoft.com/office/drawing/2014/main" id="{AC9D5909-BC05-4222-A828-871D0650C71E}"/>
              </a:ext>
            </a:extLst>
          </p:cNvPr>
          <p:cNvSpPr txBox="1"/>
          <p:nvPr/>
        </p:nvSpPr>
        <p:spPr>
          <a:xfrm>
            <a:off x="203199" y="889001"/>
            <a:ext cx="11743267" cy="738664"/>
          </a:xfrm>
          <a:prstGeom prst="rect">
            <a:avLst/>
          </a:prstGeom>
          <a:solidFill>
            <a:schemeClr val="bg1"/>
          </a:solidFill>
        </p:spPr>
        <p:txBody>
          <a:bodyPr wrap="square" rtlCol="0">
            <a:spAutoFit/>
          </a:bodyPr>
          <a:lstStyle/>
          <a:p>
            <a:r>
              <a:rPr lang="fr-FR" sz="1400" dirty="0"/>
              <a:t>Compte tenu de ses très correctes performances, nous avons retenu le modèle utilisant la régression logistique.</a:t>
            </a:r>
          </a:p>
          <a:p>
            <a:r>
              <a:rPr lang="fr-FR" sz="1400" dirty="0"/>
              <a:t>Ce modèle nous permet également d’indiquer le % de probabilité d’appartenir au groupe de billets originaux ou contrefaçons, afin de pouvoir distinguer les individus sur lesquels il pourrait subsister un doute.</a:t>
            </a:r>
          </a:p>
        </p:txBody>
      </p:sp>
      <p:graphicFrame>
        <p:nvGraphicFramePr>
          <p:cNvPr id="7" name="Diagramme 6">
            <a:extLst>
              <a:ext uri="{FF2B5EF4-FFF2-40B4-BE49-F238E27FC236}">
                <a16:creationId xmlns:a16="http://schemas.microsoft.com/office/drawing/2014/main" id="{195D2A0A-6B15-4E95-87C3-2274BA2DF008}"/>
              </a:ext>
            </a:extLst>
          </p:cNvPr>
          <p:cNvGraphicFramePr/>
          <p:nvPr>
            <p:extLst>
              <p:ext uri="{D42A27DB-BD31-4B8C-83A1-F6EECF244321}">
                <p14:modId xmlns:p14="http://schemas.microsoft.com/office/powerpoint/2010/main" val="979913991"/>
              </p:ext>
            </p:extLst>
          </p:nvPr>
        </p:nvGraphicFramePr>
        <p:xfrm>
          <a:off x="524933" y="1974427"/>
          <a:ext cx="9982200" cy="353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327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4692071-A840-45BD-BDC2-2930A2D97BD9}"/>
              </a:ext>
            </a:extLst>
          </p:cNvPr>
          <p:cNvSpPr>
            <a:spLocks noGrp="1"/>
          </p:cNvSpPr>
          <p:nvPr>
            <p:ph type="sldNum" sz="quarter" idx="12"/>
          </p:nvPr>
        </p:nvSpPr>
        <p:spPr/>
        <p:txBody>
          <a:bodyPr/>
          <a:lstStyle/>
          <a:p>
            <a:pPr rtl="0"/>
            <a:fld id="{34B7E4EF-A1BD-40F4-AB7B-04F084DD991D}" type="slidenum">
              <a:rPr lang="en-US" smtClean="0"/>
              <a:t>42</a:t>
            </a:fld>
            <a:endParaRPr lang="en-US"/>
          </a:p>
        </p:txBody>
      </p:sp>
      <p:sp>
        <p:nvSpPr>
          <p:cNvPr id="3" name="ZoneTexte 2">
            <a:extLst>
              <a:ext uri="{FF2B5EF4-FFF2-40B4-BE49-F238E27FC236}">
                <a16:creationId xmlns:a16="http://schemas.microsoft.com/office/drawing/2014/main" id="{26C4BB1A-214E-4EB1-822E-9222E2901D73}"/>
              </a:ext>
            </a:extLst>
          </p:cNvPr>
          <p:cNvSpPr txBox="1"/>
          <p:nvPr/>
        </p:nvSpPr>
        <p:spPr>
          <a:xfrm>
            <a:off x="203199" y="103201"/>
            <a:ext cx="11472333" cy="707886"/>
          </a:xfrm>
          <a:prstGeom prst="rect">
            <a:avLst/>
          </a:prstGeom>
          <a:noFill/>
        </p:spPr>
        <p:txBody>
          <a:bodyPr wrap="square">
            <a:spAutoFit/>
          </a:bodyPr>
          <a:lstStyle/>
          <a:p>
            <a:r>
              <a:rPr lang="fr-FR" sz="4000" b="1" u="sng" dirty="0"/>
              <a:t>Test de notre modèle:</a:t>
            </a:r>
          </a:p>
        </p:txBody>
      </p:sp>
      <p:sp>
        <p:nvSpPr>
          <p:cNvPr id="4" name="ZoneTexte 3">
            <a:extLst>
              <a:ext uri="{FF2B5EF4-FFF2-40B4-BE49-F238E27FC236}">
                <a16:creationId xmlns:a16="http://schemas.microsoft.com/office/drawing/2014/main" id="{5337837A-EBE1-4148-AE7E-91668CC7C993}"/>
              </a:ext>
            </a:extLst>
          </p:cNvPr>
          <p:cNvSpPr txBox="1"/>
          <p:nvPr/>
        </p:nvSpPr>
        <p:spPr>
          <a:xfrm>
            <a:off x="5939365" y="170578"/>
            <a:ext cx="6160168" cy="1200329"/>
          </a:xfrm>
          <a:prstGeom prst="rect">
            <a:avLst/>
          </a:prstGeom>
          <a:solidFill>
            <a:schemeClr val="bg2"/>
          </a:solidFill>
        </p:spPr>
        <p:txBody>
          <a:bodyPr wrap="square" rtlCol="0">
            <a:spAutoFit/>
          </a:bodyPr>
          <a:lstStyle/>
          <a:p>
            <a:pPr algn="ctr"/>
            <a:r>
              <a:rPr lang="fr-FR" dirty="0"/>
              <a:t>J’ai mis en place la possibilité de tester la méthode de  prédiction choisie sur un fichier csv de votre choix en fin de notebook.</a:t>
            </a:r>
          </a:p>
          <a:p>
            <a:pPr algn="ctr"/>
            <a:r>
              <a:rPr lang="fr-FR" dirty="0"/>
              <a:t>Voici un exemple de ses résultats.</a:t>
            </a:r>
          </a:p>
        </p:txBody>
      </p:sp>
      <p:graphicFrame>
        <p:nvGraphicFramePr>
          <p:cNvPr id="5" name="Objet 4">
            <a:extLst>
              <a:ext uri="{FF2B5EF4-FFF2-40B4-BE49-F238E27FC236}">
                <a16:creationId xmlns:a16="http://schemas.microsoft.com/office/drawing/2014/main" id="{419D5654-3477-4451-8CA0-639EA8C91720}"/>
              </a:ext>
            </a:extLst>
          </p:cNvPr>
          <p:cNvGraphicFramePr>
            <a:graphicFrameLocks noChangeAspect="1"/>
          </p:cNvGraphicFramePr>
          <p:nvPr>
            <p:extLst>
              <p:ext uri="{D42A27DB-BD31-4B8C-83A1-F6EECF244321}">
                <p14:modId xmlns:p14="http://schemas.microsoft.com/office/powerpoint/2010/main" val="3007436465"/>
              </p:ext>
            </p:extLst>
          </p:nvPr>
        </p:nvGraphicFramePr>
        <p:xfrm>
          <a:off x="516468" y="5040957"/>
          <a:ext cx="7038975" cy="1504950"/>
        </p:xfrm>
        <a:graphic>
          <a:graphicData uri="http://schemas.openxmlformats.org/presentationml/2006/ole">
            <mc:AlternateContent xmlns:mc="http://schemas.openxmlformats.org/markup-compatibility/2006">
              <mc:Choice xmlns:v="urn:schemas-microsoft-com:vml" Requires="v">
                <p:oleObj spid="_x0000_s33804" name="Image bitmap" r:id="rId3" imgW="7039080" imgH="1504800" progId="Paint.Picture">
                  <p:embed/>
                </p:oleObj>
              </mc:Choice>
              <mc:Fallback>
                <p:oleObj name="Image bitmap" r:id="rId3" imgW="7039080" imgH="1504800" progId="Paint.Picture">
                  <p:embed/>
                  <p:pic>
                    <p:nvPicPr>
                      <p:cNvPr id="0" name=""/>
                      <p:cNvPicPr/>
                      <p:nvPr/>
                    </p:nvPicPr>
                    <p:blipFill>
                      <a:blip r:embed="rId4"/>
                      <a:stretch>
                        <a:fillRect/>
                      </a:stretch>
                    </p:blipFill>
                    <p:spPr>
                      <a:xfrm>
                        <a:off x="516468" y="5040957"/>
                        <a:ext cx="7038975" cy="1504950"/>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CBBCB477-C264-4F03-B7CE-D950C927E8B0}"/>
              </a:ext>
            </a:extLst>
          </p:cNvPr>
          <p:cNvGraphicFramePr>
            <a:graphicFrameLocks noChangeAspect="1"/>
          </p:cNvGraphicFramePr>
          <p:nvPr>
            <p:extLst>
              <p:ext uri="{D42A27DB-BD31-4B8C-83A1-F6EECF244321}">
                <p14:modId xmlns:p14="http://schemas.microsoft.com/office/powerpoint/2010/main" val="3466897633"/>
              </p:ext>
            </p:extLst>
          </p:nvPr>
        </p:nvGraphicFramePr>
        <p:xfrm>
          <a:off x="516468" y="2978059"/>
          <a:ext cx="2686050" cy="1495425"/>
        </p:xfrm>
        <a:graphic>
          <a:graphicData uri="http://schemas.openxmlformats.org/presentationml/2006/ole">
            <mc:AlternateContent xmlns:mc="http://schemas.openxmlformats.org/markup-compatibility/2006">
              <mc:Choice xmlns:v="urn:schemas-microsoft-com:vml" Requires="v">
                <p:oleObj spid="_x0000_s33805" name="Image bitmap" r:id="rId5" imgW="2685960" imgH="1495440" progId="Paint.Picture">
                  <p:embed/>
                </p:oleObj>
              </mc:Choice>
              <mc:Fallback>
                <p:oleObj name="Image bitmap" r:id="rId5" imgW="2685960" imgH="1495440" progId="Paint.Picture">
                  <p:embed/>
                  <p:pic>
                    <p:nvPicPr>
                      <p:cNvPr id="0" name=""/>
                      <p:cNvPicPr/>
                      <p:nvPr/>
                    </p:nvPicPr>
                    <p:blipFill>
                      <a:blip r:embed="rId6"/>
                      <a:stretch>
                        <a:fillRect/>
                      </a:stretch>
                    </p:blipFill>
                    <p:spPr>
                      <a:xfrm>
                        <a:off x="516468" y="2978059"/>
                        <a:ext cx="2686050" cy="1495425"/>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EF0994D1-D1C1-435C-BCC9-C9D49189264C}"/>
              </a:ext>
            </a:extLst>
          </p:cNvPr>
          <p:cNvGraphicFramePr>
            <a:graphicFrameLocks noChangeAspect="1"/>
          </p:cNvGraphicFramePr>
          <p:nvPr>
            <p:extLst>
              <p:ext uri="{D42A27DB-BD31-4B8C-83A1-F6EECF244321}">
                <p14:modId xmlns:p14="http://schemas.microsoft.com/office/powerpoint/2010/main" val="1807694499"/>
              </p:ext>
            </p:extLst>
          </p:nvPr>
        </p:nvGraphicFramePr>
        <p:xfrm>
          <a:off x="516468" y="1142098"/>
          <a:ext cx="1676400" cy="1504950"/>
        </p:xfrm>
        <a:graphic>
          <a:graphicData uri="http://schemas.openxmlformats.org/presentationml/2006/ole">
            <mc:AlternateContent xmlns:mc="http://schemas.openxmlformats.org/markup-compatibility/2006">
              <mc:Choice xmlns:v="urn:schemas-microsoft-com:vml" Requires="v">
                <p:oleObj spid="_x0000_s33806" name="Image bitmap" r:id="rId7" imgW="1676520" imgH="1504800" progId="Paint.Picture">
                  <p:embed/>
                </p:oleObj>
              </mc:Choice>
              <mc:Fallback>
                <p:oleObj name="Image bitmap" r:id="rId7" imgW="1676520" imgH="1504800" progId="Paint.Picture">
                  <p:embed/>
                  <p:pic>
                    <p:nvPicPr>
                      <p:cNvPr id="0" name=""/>
                      <p:cNvPicPr/>
                      <p:nvPr/>
                    </p:nvPicPr>
                    <p:blipFill>
                      <a:blip r:embed="rId8"/>
                      <a:stretch>
                        <a:fillRect/>
                      </a:stretch>
                    </p:blipFill>
                    <p:spPr>
                      <a:xfrm>
                        <a:off x="516468" y="1142098"/>
                        <a:ext cx="1676400" cy="1504950"/>
                      </a:xfrm>
                      <a:prstGeom prst="rect">
                        <a:avLst/>
                      </a:prstGeom>
                    </p:spPr>
                  </p:pic>
                </p:oleObj>
              </mc:Fallback>
            </mc:AlternateContent>
          </a:graphicData>
        </a:graphic>
      </p:graphicFrame>
      <p:pic>
        <p:nvPicPr>
          <p:cNvPr id="33794" name="Picture 2">
            <a:extLst>
              <a:ext uri="{FF2B5EF4-FFF2-40B4-BE49-F238E27FC236}">
                <a16:creationId xmlns:a16="http://schemas.microsoft.com/office/drawing/2014/main" id="{FB22729A-8E5B-4A1F-9F77-4D2B0542EE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0997" y="1524083"/>
            <a:ext cx="4954917" cy="329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25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3EC82BB-8D04-40FE-9012-89EABD76E446}"/>
              </a:ext>
            </a:extLst>
          </p:cNvPr>
          <p:cNvSpPr>
            <a:spLocks noGrp="1"/>
          </p:cNvSpPr>
          <p:nvPr>
            <p:ph type="sldNum" sz="quarter" idx="12"/>
          </p:nvPr>
        </p:nvSpPr>
        <p:spPr/>
        <p:txBody>
          <a:bodyPr/>
          <a:lstStyle/>
          <a:p>
            <a:pPr rtl="0"/>
            <a:fld id="{34B7E4EF-A1BD-40F4-AB7B-04F084DD991D}" type="slidenum">
              <a:rPr lang="en-US" smtClean="0"/>
              <a:t>43</a:t>
            </a:fld>
            <a:endParaRPr lang="en-US"/>
          </a:p>
        </p:txBody>
      </p:sp>
      <p:sp>
        <p:nvSpPr>
          <p:cNvPr id="3" name="ZoneTexte 2">
            <a:extLst>
              <a:ext uri="{FF2B5EF4-FFF2-40B4-BE49-F238E27FC236}">
                <a16:creationId xmlns:a16="http://schemas.microsoft.com/office/drawing/2014/main" id="{9275744F-229C-4998-BCA3-4DA874C8EAAA}"/>
              </a:ext>
            </a:extLst>
          </p:cNvPr>
          <p:cNvSpPr txBox="1"/>
          <p:nvPr/>
        </p:nvSpPr>
        <p:spPr>
          <a:xfrm>
            <a:off x="179917" y="557743"/>
            <a:ext cx="11658600" cy="3724096"/>
          </a:xfrm>
          <a:prstGeom prst="rect">
            <a:avLst/>
          </a:prstGeom>
          <a:noFill/>
        </p:spPr>
        <p:txBody>
          <a:bodyPr wrap="square" rtlCol="0">
            <a:spAutoFit/>
          </a:bodyPr>
          <a:lstStyle/>
          <a:p>
            <a:pPr algn="ctr"/>
            <a:r>
              <a:rPr lang="fr-FR" sz="4400" b="1" u="sng" dirty="0"/>
              <a:t>Conclusions et axes d’améliorations:</a:t>
            </a:r>
            <a:endParaRPr lang="fr-FR" sz="6600" b="1" u="sng" dirty="0"/>
          </a:p>
          <a:p>
            <a:pPr algn="ctr"/>
            <a:endParaRPr lang="fr-FR" sz="4800" b="1" dirty="0"/>
          </a:p>
          <a:p>
            <a:pPr algn="ctr"/>
            <a:r>
              <a:rPr lang="fr-FR" sz="4800" b="1" dirty="0">
                <a:solidFill>
                  <a:srgbClr val="0070C0"/>
                </a:solidFill>
              </a:rPr>
              <a:t>Nos résultats sont ils satisfaisants?</a:t>
            </a:r>
          </a:p>
          <a:p>
            <a:pPr algn="ctr"/>
            <a:endParaRPr lang="fr-FR" sz="4800" b="1" dirty="0">
              <a:solidFill>
                <a:srgbClr val="0070C0"/>
              </a:solidFill>
            </a:endParaRPr>
          </a:p>
          <a:p>
            <a:pPr algn="ctr"/>
            <a:r>
              <a:rPr lang="fr-FR" sz="4800" b="1" dirty="0">
                <a:solidFill>
                  <a:srgbClr val="0070C0"/>
                </a:solidFill>
              </a:rPr>
              <a:t>Est-il possible de faire mieux?</a:t>
            </a:r>
            <a:endParaRPr lang="fr-FR" sz="6000" b="1" dirty="0">
              <a:solidFill>
                <a:srgbClr val="0070C0"/>
              </a:solidFill>
            </a:endParaRPr>
          </a:p>
        </p:txBody>
      </p:sp>
    </p:spTree>
    <p:extLst>
      <p:ext uri="{BB962C8B-B14F-4D97-AF65-F5344CB8AC3E}">
        <p14:creationId xmlns:p14="http://schemas.microsoft.com/office/powerpoint/2010/main" val="1783377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E22694D-69CD-4C0E-BAFC-36FD4B6ABDAE}"/>
              </a:ext>
            </a:extLst>
          </p:cNvPr>
          <p:cNvSpPr>
            <a:spLocks noGrp="1"/>
          </p:cNvSpPr>
          <p:nvPr>
            <p:ph type="sldNum" sz="quarter" idx="12"/>
          </p:nvPr>
        </p:nvSpPr>
        <p:spPr/>
        <p:txBody>
          <a:bodyPr/>
          <a:lstStyle/>
          <a:p>
            <a:pPr rtl="0"/>
            <a:fld id="{34B7E4EF-A1BD-40F4-AB7B-04F084DD991D}" type="slidenum">
              <a:rPr lang="en-US" smtClean="0"/>
              <a:t>44</a:t>
            </a:fld>
            <a:endParaRPr lang="en-US"/>
          </a:p>
        </p:txBody>
      </p:sp>
      <p:sp>
        <p:nvSpPr>
          <p:cNvPr id="3" name="ZoneTexte 2">
            <a:extLst>
              <a:ext uri="{FF2B5EF4-FFF2-40B4-BE49-F238E27FC236}">
                <a16:creationId xmlns:a16="http://schemas.microsoft.com/office/drawing/2014/main" id="{E768F9EA-3EF6-4128-98A4-86B8265D6896}"/>
              </a:ext>
            </a:extLst>
          </p:cNvPr>
          <p:cNvSpPr txBox="1"/>
          <p:nvPr/>
        </p:nvSpPr>
        <p:spPr>
          <a:xfrm>
            <a:off x="203199" y="103201"/>
            <a:ext cx="11472333" cy="707886"/>
          </a:xfrm>
          <a:prstGeom prst="rect">
            <a:avLst/>
          </a:prstGeom>
          <a:noFill/>
        </p:spPr>
        <p:txBody>
          <a:bodyPr wrap="square">
            <a:spAutoFit/>
          </a:bodyPr>
          <a:lstStyle/>
          <a:p>
            <a:r>
              <a:rPr lang="fr-FR" sz="4000" b="1" u="sng" dirty="0"/>
              <a:t>Conclusions:</a:t>
            </a:r>
          </a:p>
        </p:txBody>
      </p:sp>
      <p:sp>
        <p:nvSpPr>
          <p:cNvPr id="4" name="ZoneTexte 3">
            <a:extLst>
              <a:ext uri="{FF2B5EF4-FFF2-40B4-BE49-F238E27FC236}">
                <a16:creationId xmlns:a16="http://schemas.microsoft.com/office/drawing/2014/main" id="{11D39B63-2437-4D85-8959-EB8CADA48C4D}"/>
              </a:ext>
            </a:extLst>
          </p:cNvPr>
          <p:cNvSpPr txBox="1"/>
          <p:nvPr/>
        </p:nvSpPr>
        <p:spPr>
          <a:xfrm>
            <a:off x="812800" y="1380067"/>
            <a:ext cx="10701867" cy="646331"/>
          </a:xfrm>
          <a:prstGeom prst="rect">
            <a:avLst/>
          </a:prstGeom>
          <a:solidFill>
            <a:schemeClr val="bg1"/>
          </a:solidFill>
        </p:spPr>
        <p:txBody>
          <a:bodyPr wrap="square" rtlCol="0">
            <a:spAutoFit/>
          </a:bodyPr>
          <a:lstStyle/>
          <a:p>
            <a:pPr algn="ctr"/>
            <a:r>
              <a:rPr lang="fr-FR" dirty="0"/>
              <a:t>Nos méthodes de Data-Science et algorithmes de Machine Learning ont montré de meilleurs résultats que notre très perfectible algorithme naïf, il était donc très opportun de les utiliser.</a:t>
            </a:r>
          </a:p>
        </p:txBody>
      </p:sp>
      <p:sp>
        <p:nvSpPr>
          <p:cNvPr id="5" name="ZoneTexte 4">
            <a:extLst>
              <a:ext uri="{FF2B5EF4-FFF2-40B4-BE49-F238E27FC236}">
                <a16:creationId xmlns:a16="http://schemas.microsoft.com/office/drawing/2014/main" id="{C81DFD70-4967-4B14-95EB-6F61FF69B2BA}"/>
              </a:ext>
            </a:extLst>
          </p:cNvPr>
          <p:cNvSpPr txBox="1"/>
          <p:nvPr/>
        </p:nvSpPr>
        <p:spPr>
          <a:xfrm>
            <a:off x="812800" y="2799035"/>
            <a:ext cx="10701867" cy="646331"/>
          </a:xfrm>
          <a:prstGeom prst="rect">
            <a:avLst/>
          </a:prstGeom>
          <a:solidFill>
            <a:schemeClr val="bg1"/>
          </a:solidFill>
        </p:spPr>
        <p:txBody>
          <a:bodyPr wrap="square" rtlCol="0">
            <a:spAutoFit/>
          </a:bodyPr>
          <a:lstStyle/>
          <a:p>
            <a:pPr algn="ctr"/>
            <a:r>
              <a:rPr lang="fr-FR" dirty="0"/>
              <a:t>Il est bien entendu possible d’améliorer la performance de la détection des faux billets en jouant sur les paramètres des modèles utilisés ou en utilisant d’autres modèles.</a:t>
            </a:r>
          </a:p>
        </p:txBody>
      </p:sp>
      <p:sp>
        <p:nvSpPr>
          <p:cNvPr id="6" name="ZoneTexte 5">
            <a:extLst>
              <a:ext uri="{FF2B5EF4-FFF2-40B4-BE49-F238E27FC236}">
                <a16:creationId xmlns:a16="http://schemas.microsoft.com/office/drawing/2014/main" id="{3FC6E1E4-F16E-41F4-AAF8-0E28F4E6290F}"/>
              </a:ext>
            </a:extLst>
          </p:cNvPr>
          <p:cNvSpPr txBox="1"/>
          <p:nvPr/>
        </p:nvSpPr>
        <p:spPr>
          <a:xfrm>
            <a:off x="812800" y="5104266"/>
            <a:ext cx="10464800" cy="615553"/>
          </a:xfrm>
          <a:prstGeom prst="rect">
            <a:avLst/>
          </a:prstGeom>
          <a:solidFill>
            <a:schemeClr val="bg1"/>
          </a:solidFill>
        </p:spPr>
        <p:txBody>
          <a:bodyPr wrap="square" rtlCol="0">
            <a:spAutoFit/>
          </a:bodyPr>
          <a:lstStyle/>
          <a:p>
            <a:pPr algn="ctr"/>
            <a:r>
              <a:rPr lang="fr-FR" sz="1600" dirty="0"/>
              <a:t> le </a:t>
            </a:r>
            <a:r>
              <a:rPr lang="fr-FR" dirty="0"/>
              <a:t>faible</a:t>
            </a:r>
            <a:r>
              <a:rPr lang="fr-FR" sz="1600" dirty="0"/>
              <a:t> gain de performance attendu (aucun modèle n’est infaillible) pourrait couter plus cher en temps de développement et en temps machine que les erreurs du modèle actuel.</a:t>
            </a:r>
          </a:p>
        </p:txBody>
      </p:sp>
      <p:sp>
        <p:nvSpPr>
          <p:cNvPr id="7" name="ZoneTexte 6">
            <a:extLst>
              <a:ext uri="{FF2B5EF4-FFF2-40B4-BE49-F238E27FC236}">
                <a16:creationId xmlns:a16="http://schemas.microsoft.com/office/drawing/2014/main" id="{F5610A15-CE1D-4524-98C4-5194E26674FB}"/>
              </a:ext>
            </a:extLst>
          </p:cNvPr>
          <p:cNvSpPr txBox="1"/>
          <p:nvPr/>
        </p:nvSpPr>
        <p:spPr>
          <a:xfrm>
            <a:off x="812800" y="3880031"/>
            <a:ext cx="10464800" cy="646331"/>
          </a:xfrm>
          <a:prstGeom prst="rect">
            <a:avLst/>
          </a:prstGeom>
          <a:solidFill>
            <a:schemeClr val="bg1"/>
          </a:solidFill>
        </p:spPr>
        <p:txBody>
          <a:bodyPr wrap="square" rtlCol="0">
            <a:spAutoFit/>
          </a:bodyPr>
          <a:lstStyle/>
          <a:p>
            <a:pPr algn="ctr"/>
            <a:r>
              <a:rPr lang="fr-FR" dirty="0"/>
              <a:t>Néanmoins il convient de se demander si il est effectivement rentable de chercher à améliorer encore les performances du modèle de prédiction.</a:t>
            </a:r>
          </a:p>
        </p:txBody>
      </p:sp>
    </p:spTree>
    <p:extLst>
      <p:ext uri="{BB962C8B-B14F-4D97-AF65-F5344CB8AC3E}">
        <p14:creationId xmlns:p14="http://schemas.microsoft.com/office/powerpoint/2010/main" val="321799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2CD4F0-EB71-4758-BB74-1C5D0D1FE939}"/>
              </a:ext>
            </a:extLst>
          </p:cNvPr>
          <p:cNvSpPr txBox="1"/>
          <p:nvPr/>
        </p:nvSpPr>
        <p:spPr>
          <a:xfrm>
            <a:off x="247650" y="904875"/>
            <a:ext cx="11658600" cy="4431983"/>
          </a:xfrm>
          <a:prstGeom prst="rect">
            <a:avLst/>
          </a:prstGeom>
          <a:noFill/>
        </p:spPr>
        <p:txBody>
          <a:bodyPr wrap="square" rtlCol="0">
            <a:spAutoFit/>
          </a:bodyPr>
          <a:lstStyle/>
          <a:p>
            <a:pPr algn="ctr"/>
            <a:r>
              <a:rPr lang="fr-FR" sz="4400" b="1" u="sng" dirty="0" err="1"/>
              <a:t>Exploratory</a:t>
            </a:r>
            <a:r>
              <a:rPr lang="fr-FR" sz="6600" b="1" u="sng" dirty="0"/>
              <a:t> </a:t>
            </a:r>
            <a:r>
              <a:rPr lang="fr-FR" sz="4400" b="1" u="sng" dirty="0"/>
              <a:t>Data</a:t>
            </a:r>
            <a:r>
              <a:rPr lang="fr-FR" sz="6600" b="1" u="sng" dirty="0"/>
              <a:t> </a:t>
            </a:r>
            <a:r>
              <a:rPr lang="fr-FR" sz="4400" b="1" u="sng" dirty="0" err="1"/>
              <a:t>Analysis</a:t>
            </a:r>
            <a:r>
              <a:rPr lang="fr-FR" sz="6600" b="1" u="sng" dirty="0"/>
              <a:t> </a:t>
            </a:r>
          </a:p>
          <a:p>
            <a:pPr algn="ctr"/>
            <a:endParaRPr lang="fr-FR" sz="4800" b="1" dirty="0"/>
          </a:p>
          <a:p>
            <a:pPr algn="ctr"/>
            <a:endParaRPr lang="fr-FR" sz="4800" b="1" dirty="0"/>
          </a:p>
          <a:p>
            <a:pPr algn="ctr"/>
            <a:r>
              <a:rPr lang="fr-FR" sz="6000" b="1" dirty="0">
                <a:solidFill>
                  <a:srgbClr val="0070C0"/>
                </a:solidFill>
              </a:rPr>
              <a:t>Comment différencier les originaux des contrefaçons?</a:t>
            </a:r>
          </a:p>
        </p:txBody>
      </p:sp>
      <p:sp>
        <p:nvSpPr>
          <p:cNvPr id="4" name="Espace réservé du numéro de diapositive 3">
            <a:extLst>
              <a:ext uri="{FF2B5EF4-FFF2-40B4-BE49-F238E27FC236}">
                <a16:creationId xmlns:a16="http://schemas.microsoft.com/office/drawing/2014/main" id="{5B15AED4-AD05-4CA0-A699-B588BB108FC3}"/>
              </a:ext>
            </a:extLst>
          </p:cNvPr>
          <p:cNvSpPr>
            <a:spLocks noGrp="1"/>
          </p:cNvSpPr>
          <p:nvPr>
            <p:ph type="sldNum" sz="quarter" idx="12"/>
          </p:nvPr>
        </p:nvSpPr>
        <p:spPr/>
        <p:txBody>
          <a:bodyPr/>
          <a:lstStyle/>
          <a:p>
            <a:pPr rtl="0"/>
            <a:fld id="{34B7E4EF-A1BD-40F4-AB7B-04F084DD991D}" type="slidenum">
              <a:rPr lang="en-US" smtClean="0"/>
              <a:t>5</a:t>
            </a:fld>
            <a:endParaRPr lang="en-US"/>
          </a:p>
        </p:txBody>
      </p:sp>
    </p:spTree>
    <p:extLst>
      <p:ext uri="{BB962C8B-B14F-4D97-AF65-F5344CB8AC3E}">
        <p14:creationId xmlns:p14="http://schemas.microsoft.com/office/powerpoint/2010/main" val="283163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20C03C8-0C7A-42DB-9C91-E7B42BF23E88}"/>
              </a:ext>
            </a:extLst>
          </p:cNvPr>
          <p:cNvSpPr txBox="1"/>
          <p:nvPr/>
        </p:nvSpPr>
        <p:spPr>
          <a:xfrm>
            <a:off x="376767" y="372532"/>
            <a:ext cx="11438466" cy="707886"/>
          </a:xfrm>
          <a:prstGeom prst="rect">
            <a:avLst/>
          </a:prstGeom>
          <a:noFill/>
        </p:spPr>
        <p:txBody>
          <a:bodyPr wrap="square" rtlCol="0">
            <a:spAutoFit/>
          </a:bodyPr>
          <a:lstStyle/>
          <a:p>
            <a:r>
              <a:rPr lang="fr-FR" sz="4000" b="1" u="sng" dirty="0"/>
              <a:t>Format des Données fournies:</a:t>
            </a:r>
          </a:p>
        </p:txBody>
      </p:sp>
      <p:graphicFrame>
        <p:nvGraphicFramePr>
          <p:cNvPr id="4" name="Objet 3">
            <a:extLst>
              <a:ext uri="{FF2B5EF4-FFF2-40B4-BE49-F238E27FC236}">
                <a16:creationId xmlns:a16="http://schemas.microsoft.com/office/drawing/2014/main" id="{853E59AD-896A-4E37-BE9E-A82E117BE66B}"/>
              </a:ext>
            </a:extLst>
          </p:cNvPr>
          <p:cNvGraphicFramePr>
            <a:graphicFrameLocks noChangeAspect="1"/>
          </p:cNvGraphicFramePr>
          <p:nvPr>
            <p:extLst>
              <p:ext uri="{D42A27DB-BD31-4B8C-83A1-F6EECF244321}">
                <p14:modId xmlns:p14="http://schemas.microsoft.com/office/powerpoint/2010/main" val="380504593"/>
              </p:ext>
            </p:extLst>
          </p:nvPr>
        </p:nvGraphicFramePr>
        <p:xfrm>
          <a:off x="436815" y="1797659"/>
          <a:ext cx="4857750" cy="1447800"/>
        </p:xfrm>
        <a:graphic>
          <a:graphicData uri="http://schemas.openxmlformats.org/presentationml/2006/ole">
            <mc:AlternateContent xmlns:mc="http://schemas.openxmlformats.org/markup-compatibility/2006">
              <mc:Choice xmlns:v="urn:schemas-microsoft-com:vml" Requires="v">
                <p:oleObj spid="_x0000_s2302" name="Image bitmap" r:id="rId3" imgW="4857840" imgH="1447920" progId="Paint.Picture">
                  <p:embed/>
                </p:oleObj>
              </mc:Choice>
              <mc:Fallback>
                <p:oleObj name="Image bitmap" r:id="rId3" imgW="4857840" imgH="1447920" progId="Paint.Picture">
                  <p:embed/>
                  <p:pic>
                    <p:nvPicPr>
                      <p:cNvPr id="0" name=""/>
                      <p:cNvPicPr/>
                      <p:nvPr/>
                    </p:nvPicPr>
                    <p:blipFill>
                      <a:blip r:embed="rId4"/>
                      <a:stretch>
                        <a:fillRect/>
                      </a:stretch>
                    </p:blipFill>
                    <p:spPr>
                      <a:xfrm>
                        <a:off x="436815" y="1797659"/>
                        <a:ext cx="4857750" cy="1447800"/>
                      </a:xfrm>
                      <a:prstGeom prst="rect">
                        <a:avLst/>
                      </a:prstGeom>
                    </p:spPr>
                  </p:pic>
                </p:oleObj>
              </mc:Fallback>
            </mc:AlternateContent>
          </a:graphicData>
        </a:graphic>
      </p:graphicFrame>
      <p:graphicFrame>
        <p:nvGraphicFramePr>
          <p:cNvPr id="5" name="Objet 4">
            <a:extLst>
              <a:ext uri="{FF2B5EF4-FFF2-40B4-BE49-F238E27FC236}">
                <a16:creationId xmlns:a16="http://schemas.microsoft.com/office/drawing/2014/main" id="{7C17B0B5-9294-4F0C-ADD4-FDE344B786E5}"/>
              </a:ext>
            </a:extLst>
          </p:cNvPr>
          <p:cNvGraphicFramePr>
            <a:graphicFrameLocks noChangeAspect="1"/>
          </p:cNvGraphicFramePr>
          <p:nvPr>
            <p:extLst>
              <p:ext uri="{D42A27DB-BD31-4B8C-83A1-F6EECF244321}">
                <p14:modId xmlns:p14="http://schemas.microsoft.com/office/powerpoint/2010/main" val="3768629115"/>
              </p:ext>
            </p:extLst>
          </p:nvPr>
        </p:nvGraphicFramePr>
        <p:xfrm>
          <a:off x="436815" y="1488096"/>
          <a:ext cx="1333500" cy="238125"/>
        </p:xfrm>
        <a:graphic>
          <a:graphicData uri="http://schemas.openxmlformats.org/presentationml/2006/ole">
            <mc:AlternateContent xmlns:mc="http://schemas.openxmlformats.org/markup-compatibility/2006">
              <mc:Choice xmlns:v="urn:schemas-microsoft-com:vml" Requires="v">
                <p:oleObj spid="_x0000_s2303" name="Image bitmap" r:id="rId5" imgW="1333440" imgH="237960" progId="Paint.Picture">
                  <p:embed/>
                </p:oleObj>
              </mc:Choice>
              <mc:Fallback>
                <p:oleObj name="Image bitmap" r:id="rId5" imgW="1333440" imgH="237960" progId="Paint.Picture">
                  <p:embed/>
                  <p:pic>
                    <p:nvPicPr>
                      <p:cNvPr id="0" name=""/>
                      <p:cNvPicPr/>
                      <p:nvPr/>
                    </p:nvPicPr>
                    <p:blipFill>
                      <a:blip r:embed="rId6"/>
                      <a:stretch>
                        <a:fillRect/>
                      </a:stretch>
                    </p:blipFill>
                    <p:spPr>
                      <a:xfrm>
                        <a:off x="436815" y="1488096"/>
                        <a:ext cx="1333500" cy="238125"/>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C04C42A9-48E0-4563-A3BB-769EA5383A34}"/>
              </a:ext>
            </a:extLst>
          </p:cNvPr>
          <p:cNvGraphicFramePr>
            <a:graphicFrameLocks noChangeAspect="1"/>
          </p:cNvGraphicFramePr>
          <p:nvPr>
            <p:extLst>
              <p:ext uri="{D42A27DB-BD31-4B8C-83A1-F6EECF244321}">
                <p14:modId xmlns:p14="http://schemas.microsoft.com/office/powerpoint/2010/main" val="2354004182"/>
              </p:ext>
            </p:extLst>
          </p:nvPr>
        </p:nvGraphicFramePr>
        <p:xfrm>
          <a:off x="5766636" y="1795229"/>
          <a:ext cx="3476625" cy="266700"/>
        </p:xfrm>
        <a:graphic>
          <a:graphicData uri="http://schemas.openxmlformats.org/presentationml/2006/ole">
            <mc:AlternateContent xmlns:mc="http://schemas.openxmlformats.org/markup-compatibility/2006">
              <mc:Choice xmlns:v="urn:schemas-microsoft-com:vml" Requires="v">
                <p:oleObj spid="_x0000_s2304" name="Image bitmap" r:id="rId7" imgW="3476520" imgH="266760" progId="Paint.Picture">
                  <p:embed/>
                </p:oleObj>
              </mc:Choice>
              <mc:Fallback>
                <p:oleObj name="Image bitmap" r:id="rId7" imgW="3476520" imgH="266760" progId="Paint.Picture">
                  <p:embed/>
                  <p:pic>
                    <p:nvPicPr>
                      <p:cNvPr id="0" name=""/>
                      <p:cNvPicPr/>
                      <p:nvPr/>
                    </p:nvPicPr>
                    <p:blipFill>
                      <a:blip r:embed="rId8"/>
                      <a:stretch>
                        <a:fillRect/>
                      </a:stretch>
                    </p:blipFill>
                    <p:spPr>
                      <a:xfrm>
                        <a:off x="5766636" y="1795229"/>
                        <a:ext cx="3476625" cy="266700"/>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A5041320-7C33-487B-8F3D-67F571B84F78}"/>
              </a:ext>
            </a:extLst>
          </p:cNvPr>
          <p:cNvGraphicFramePr>
            <a:graphicFrameLocks noChangeAspect="1"/>
          </p:cNvGraphicFramePr>
          <p:nvPr>
            <p:extLst>
              <p:ext uri="{D42A27DB-BD31-4B8C-83A1-F6EECF244321}">
                <p14:modId xmlns:p14="http://schemas.microsoft.com/office/powerpoint/2010/main" val="119456526"/>
              </p:ext>
            </p:extLst>
          </p:nvPr>
        </p:nvGraphicFramePr>
        <p:xfrm>
          <a:off x="5648103" y="2347992"/>
          <a:ext cx="5305425" cy="1990725"/>
        </p:xfrm>
        <a:graphic>
          <a:graphicData uri="http://schemas.openxmlformats.org/presentationml/2006/ole">
            <mc:AlternateContent xmlns:mc="http://schemas.openxmlformats.org/markup-compatibility/2006">
              <mc:Choice xmlns:v="urn:schemas-microsoft-com:vml" Requires="v">
                <p:oleObj spid="_x0000_s2305" name="Image bitmap" r:id="rId9" imgW="5305320" imgH="1990800" progId="Paint.Picture">
                  <p:embed/>
                </p:oleObj>
              </mc:Choice>
              <mc:Fallback>
                <p:oleObj name="Image bitmap" r:id="rId9" imgW="5305320" imgH="1990800" progId="Paint.Picture">
                  <p:embed/>
                  <p:pic>
                    <p:nvPicPr>
                      <p:cNvPr id="0" name=""/>
                      <p:cNvPicPr/>
                      <p:nvPr/>
                    </p:nvPicPr>
                    <p:blipFill>
                      <a:blip r:embed="rId10"/>
                      <a:stretch>
                        <a:fillRect/>
                      </a:stretch>
                    </p:blipFill>
                    <p:spPr>
                      <a:xfrm>
                        <a:off x="5648103" y="2347992"/>
                        <a:ext cx="5305425" cy="1990725"/>
                      </a:xfrm>
                      <a:prstGeom prst="rect">
                        <a:avLst/>
                      </a:prstGeom>
                    </p:spPr>
                  </p:pic>
                </p:oleObj>
              </mc:Fallback>
            </mc:AlternateContent>
          </a:graphicData>
        </a:graphic>
      </p:graphicFrame>
      <p:graphicFrame>
        <p:nvGraphicFramePr>
          <p:cNvPr id="8" name="Objet 7">
            <a:extLst>
              <a:ext uri="{FF2B5EF4-FFF2-40B4-BE49-F238E27FC236}">
                <a16:creationId xmlns:a16="http://schemas.microsoft.com/office/drawing/2014/main" id="{FB82D200-1136-40AD-B53B-ED701797EAD0}"/>
              </a:ext>
            </a:extLst>
          </p:cNvPr>
          <p:cNvGraphicFramePr>
            <a:graphicFrameLocks noChangeAspect="1"/>
          </p:cNvGraphicFramePr>
          <p:nvPr>
            <p:extLst>
              <p:ext uri="{D42A27DB-BD31-4B8C-83A1-F6EECF244321}">
                <p14:modId xmlns:p14="http://schemas.microsoft.com/office/powerpoint/2010/main" val="3997353009"/>
              </p:ext>
            </p:extLst>
          </p:nvPr>
        </p:nvGraphicFramePr>
        <p:xfrm>
          <a:off x="482393" y="4233942"/>
          <a:ext cx="971550" cy="209550"/>
        </p:xfrm>
        <a:graphic>
          <a:graphicData uri="http://schemas.openxmlformats.org/presentationml/2006/ole">
            <mc:AlternateContent xmlns:mc="http://schemas.openxmlformats.org/markup-compatibility/2006">
              <mc:Choice xmlns:v="urn:schemas-microsoft-com:vml" Requires="v">
                <p:oleObj spid="_x0000_s2306" name="Image bitmap" r:id="rId11" imgW="971640" imgH="209520" progId="Paint.Picture">
                  <p:embed/>
                </p:oleObj>
              </mc:Choice>
              <mc:Fallback>
                <p:oleObj name="Image bitmap" r:id="rId11" imgW="971640" imgH="209520" progId="Paint.Picture">
                  <p:embed/>
                  <p:pic>
                    <p:nvPicPr>
                      <p:cNvPr id="0" name=""/>
                      <p:cNvPicPr/>
                      <p:nvPr/>
                    </p:nvPicPr>
                    <p:blipFill>
                      <a:blip r:embed="rId12"/>
                      <a:stretch>
                        <a:fillRect/>
                      </a:stretch>
                    </p:blipFill>
                    <p:spPr>
                      <a:xfrm>
                        <a:off x="482393" y="4233942"/>
                        <a:ext cx="971550" cy="209550"/>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A554216C-A270-43FA-A5C8-A6CE23BFFAF0}"/>
              </a:ext>
            </a:extLst>
          </p:cNvPr>
          <p:cNvGraphicFramePr>
            <a:graphicFrameLocks noChangeAspect="1"/>
          </p:cNvGraphicFramePr>
          <p:nvPr>
            <p:extLst>
              <p:ext uri="{D42A27DB-BD31-4B8C-83A1-F6EECF244321}">
                <p14:modId xmlns:p14="http://schemas.microsoft.com/office/powerpoint/2010/main" val="3262297258"/>
              </p:ext>
            </p:extLst>
          </p:nvPr>
        </p:nvGraphicFramePr>
        <p:xfrm>
          <a:off x="482393" y="4549140"/>
          <a:ext cx="4533900" cy="1485900"/>
        </p:xfrm>
        <a:graphic>
          <a:graphicData uri="http://schemas.openxmlformats.org/presentationml/2006/ole">
            <mc:AlternateContent xmlns:mc="http://schemas.openxmlformats.org/markup-compatibility/2006">
              <mc:Choice xmlns:v="urn:schemas-microsoft-com:vml" Requires="v">
                <p:oleObj spid="_x0000_s2307" name="Image bitmap" r:id="rId13" imgW="4533840" imgH="1486080" progId="Paint.Picture">
                  <p:embed/>
                </p:oleObj>
              </mc:Choice>
              <mc:Fallback>
                <p:oleObj name="Image bitmap" r:id="rId13" imgW="4533840" imgH="1486080" progId="Paint.Picture">
                  <p:embed/>
                  <p:pic>
                    <p:nvPicPr>
                      <p:cNvPr id="0" name=""/>
                      <p:cNvPicPr/>
                      <p:nvPr/>
                    </p:nvPicPr>
                    <p:blipFill>
                      <a:blip r:embed="rId14"/>
                      <a:stretch>
                        <a:fillRect/>
                      </a:stretch>
                    </p:blipFill>
                    <p:spPr>
                      <a:xfrm>
                        <a:off x="482393" y="4549140"/>
                        <a:ext cx="4533900" cy="1485900"/>
                      </a:xfrm>
                      <a:prstGeom prst="rect">
                        <a:avLst/>
                      </a:prstGeom>
                    </p:spPr>
                  </p:pic>
                </p:oleObj>
              </mc:Fallback>
            </mc:AlternateContent>
          </a:graphicData>
        </a:graphic>
      </p:graphicFrame>
      <p:sp>
        <p:nvSpPr>
          <p:cNvPr id="2" name="Espace réservé du numéro de diapositive 1">
            <a:extLst>
              <a:ext uri="{FF2B5EF4-FFF2-40B4-BE49-F238E27FC236}">
                <a16:creationId xmlns:a16="http://schemas.microsoft.com/office/drawing/2014/main" id="{440684CD-597A-43CA-8F94-D873ACA62978}"/>
              </a:ext>
            </a:extLst>
          </p:cNvPr>
          <p:cNvSpPr>
            <a:spLocks noGrp="1"/>
          </p:cNvSpPr>
          <p:nvPr>
            <p:ph type="sldNum" sz="quarter" idx="12"/>
          </p:nvPr>
        </p:nvSpPr>
        <p:spPr/>
        <p:txBody>
          <a:bodyPr/>
          <a:lstStyle/>
          <a:p>
            <a:pPr rtl="0"/>
            <a:fld id="{34B7E4EF-A1BD-40F4-AB7B-04F084DD991D}" type="slidenum">
              <a:rPr lang="en-US" smtClean="0"/>
              <a:t>6</a:t>
            </a:fld>
            <a:endParaRPr lang="en-US"/>
          </a:p>
        </p:txBody>
      </p:sp>
      <mc:AlternateContent xmlns:mc="http://schemas.openxmlformats.org/markup-compatibility/2006" xmlns:p14="http://schemas.microsoft.com/office/powerpoint/2010/main">
        <mc:Choice Requires="p14">
          <p:contentPart p14:bwMode="auto" r:id="rId15">
            <p14:nvContentPartPr>
              <p14:cNvPr id="11" name="Encre 10">
                <a:extLst>
                  <a:ext uri="{FF2B5EF4-FFF2-40B4-BE49-F238E27FC236}">
                    <a16:creationId xmlns:a16="http://schemas.microsoft.com/office/drawing/2014/main" id="{A10B0622-9814-491F-867D-444153490744}"/>
                  </a:ext>
                </a:extLst>
              </p14:cNvPr>
              <p14:cNvContentPartPr/>
              <p14:nvPr/>
            </p14:nvContentPartPr>
            <p14:xfrm>
              <a:off x="6078800" y="2810573"/>
              <a:ext cx="502560" cy="360"/>
            </p14:xfrm>
          </p:contentPart>
        </mc:Choice>
        <mc:Fallback xmlns="">
          <p:pic>
            <p:nvPicPr>
              <p:cNvPr id="11" name="Encre 10">
                <a:extLst>
                  <a:ext uri="{FF2B5EF4-FFF2-40B4-BE49-F238E27FC236}">
                    <a16:creationId xmlns:a16="http://schemas.microsoft.com/office/drawing/2014/main" id="{A10B0622-9814-491F-867D-444153490744}"/>
                  </a:ext>
                </a:extLst>
              </p:cNvPr>
              <p:cNvPicPr/>
              <p:nvPr/>
            </p:nvPicPr>
            <p:blipFill>
              <a:blip r:embed="rId16"/>
              <a:stretch>
                <a:fillRect/>
              </a:stretch>
            </p:blipFill>
            <p:spPr>
              <a:xfrm>
                <a:off x="6024800" y="2702933"/>
                <a:ext cx="610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Encre 11">
                <a:extLst>
                  <a:ext uri="{FF2B5EF4-FFF2-40B4-BE49-F238E27FC236}">
                    <a16:creationId xmlns:a16="http://schemas.microsoft.com/office/drawing/2014/main" id="{F5E437E6-BF28-4855-A892-5AA7BB1A91DE}"/>
                  </a:ext>
                </a:extLst>
              </p14:cNvPr>
              <p14:cNvContentPartPr/>
              <p14:nvPr/>
            </p14:nvContentPartPr>
            <p14:xfrm>
              <a:off x="6104360" y="2988413"/>
              <a:ext cx="608400" cy="360"/>
            </p14:xfrm>
          </p:contentPart>
        </mc:Choice>
        <mc:Fallback xmlns="">
          <p:pic>
            <p:nvPicPr>
              <p:cNvPr id="12" name="Encre 11">
                <a:extLst>
                  <a:ext uri="{FF2B5EF4-FFF2-40B4-BE49-F238E27FC236}">
                    <a16:creationId xmlns:a16="http://schemas.microsoft.com/office/drawing/2014/main" id="{F5E437E6-BF28-4855-A892-5AA7BB1A91DE}"/>
                  </a:ext>
                </a:extLst>
              </p:cNvPr>
              <p:cNvPicPr/>
              <p:nvPr/>
            </p:nvPicPr>
            <p:blipFill>
              <a:blip r:embed="rId18"/>
              <a:stretch>
                <a:fillRect/>
              </a:stretch>
            </p:blipFill>
            <p:spPr>
              <a:xfrm>
                <a:off x="6050720" y="2880413"/>
                <a:ext cx="716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Encre 12">
                <a:extLst>
                  <a:ext uri="{FF2B5EF4-FFF2-40B4-BE49-F238E27FC236}">
                    <a16:creationId xmlns:a16="http://schemas.microsoft.com/office/drawing/2014/main" id="{61D41E3A-8CE4-4AB6-ABB5-5B36E320FAA3}"/>
                  </a:ext>
                </a:extLst>
              </p14:cNvPr>
              <p14:cNvContentPartPr/>
              <p14:nvPr/>
            </p14:nvContentPartPr>
            <p14:xfrm>
              <a:off x="6045320" y="3174533"/>
              <a:ext cx="177120" cy="360"/>
            </p14:xfrm>
          </p:contentPart>
        </mc:Choice>
        <mc:Fallback xmlns="">
          <p:pic>
            <p:nvPicPr>
              <p:cNvPr id="13" name="Encre 12">
                <a:extLst>
                  <a:ext uri="{FF2B5EF4-FFF2-40B4-BE49-F238E27FC236}">
                    <a16:creationId xmlns:a16="http://schemas.microsoft.com/office/drawing/2014/main" id="{61D41E3A-8CE4-4AB6-ABB5-5B36E320FAA3}"/>
                  </a:ext>
                </a:extLst>
              </p:cNvPr>
              <p:cNvPicPr/>
              <p:nvPr/>
            </p:nvPicPr>
            <p:blipFill>
              <a:blip r:embed="rId20"/>
              <a:stretch>
                <a:fillRect/>
              </a:stretch>
            </p:blipFill>
            <p:spPr>
              <a:xfrm>
                <a:off x="5991320" y="3066893"/>
                <a:ext cx="284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Encre 13">
                <a:extLst>
                  <a:ext uri="{FF2B5EF4-FFF2-40B4-BE49-F238E27FC236}">
                    <a16:creationId xmlns:a16="http://schemas.microsoft.com/office/drawing/2014/main" id="{0EC3047D-F1BB-4E69-85E8-222E1A98D2DB}"/>
                  </a:ext>
                </a:extLst>
              </p14:cNvPr>
              <p14:cNvContentPartPr/>
              <p14:nvPr/>
            </p14:nvContentPartPr>
            <p14:xfrm>
              <a:off x="6239720" y="3174533"/>
              <a:ext cx="558360" cy="360"/>
            </p14:xfrm>
          </p:contentPart>
        </mc:Choice>
        <mc:Fallback xmlns="">
          <p:pic>
            <p:nvPicPr>
              <p:cNvPr id="14" name="Encre 13">
                <a:extLst>
                  <a:ext uri="{FF2B5EF4-FFF2-40B4-BE49-F238E27FC236}">
                    <a16:creationId xmlns:a16="http://schemas.microsoft.com/office/drawing/2014/main" id="{0EC3047D-F1BB-4E69-85E8-222E1A98D2DB}"/>
                  </a:ext>
                </a:extLst>
              </p:cNvPr>
              <p:cNvPicPr/>
              <p:nvPr/>
            </p:nvPicPr>
            <p:blipFill>
              <a:blip r:embed="rId22"/>
              <a:stretch>
                <a:fillRect/>
              </a:stretch>
            </p:blipFill>
            <p:spPr>
              <a:xfrm>
                <a:off x="6186080" y="3066893"/>
                <a:ext cx="66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Encre 14">
                <a:extLst>
                  <a:ext uri="{FF2B5EF4-FFF2-40B4-BE49-F238E27FC236}">
                    <a16:creationId xmlns:a16="http://schemas.microsoft.com/office/drawing/2014/main" id="{676AE847-EA2A-4AD8-8A10-8450D153BEC4}"/>
                  </a:ext>
                </a:extLst>
              </p14:cNvPr>
              <p14:cNvContentPartPr/>
              <p14:nvPr/>
            </p14:nvContentPartPr>
            <p14:xfrm>
              <a:off x="6028040" y="3394853"/>
              <a:ext cx="761400" cy="360"/>
            </p14:xfrm>
          </p:contentPart>
        </mc:Choice>
        <mc:Fallback xmlns="">
          <p:pic>
            <p:nvPicPr>
              <p:cNvPr id="15" name="Encre 14">
                <a:extLst>
                  <a:ext uri="{FF2B5EF4-FFF2-40B4-BE49-F238E27FC236}">
                    <a16:creationId xmlns:a16="http://schemas.microsoft.com/office/drawing/2014/main" id="{676AE847-EA2A-4AD8-8A10-8450D153BEC4}"/>
                  </a:ext>
                </a:extLst>
              </p:cNvPr>
              <p:cNvPicPr/>
              <p:nvPr/>
            </p:nvPicPr>
            <p:blipFill>
              <a:blip r:embed="rId24"/>
              <a:stretch>
                <a:fillRect/>
              </a:stretch>
            </p:blipFill>
            <p:spPr>
              <a:xfrm>
                <a:off x="5974400" y="3286853"/>
                <a:ext cx="869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Encre 15">
                <a:extLst>
                  <a:ext uri="{FF2B5EF4-FFF2-40B4-BE49-F238E27FC236}">
                    <a16:creationId xmlns:a16="http://schemas.microsoft.com/office/drawing/2014/main" id="{AF6B7B2A-1366-4C71-AE9D-03D221FC7FC0}"/>
                  </a:ext>
                </a:extLst>
              </p14:cNvPr>
              <p14:cNvContentPartPr/>
              <p14:nvPr/>
            </p14:nvContentPartPr>
            <p14:xfrm>
              <a:off x="5968640" y="3572693"/>
              <a:ext cx="773640" cy="360"/>
            </p14:xfrm>
          </p:contentPart>
        </mc:Choice>
        <mc:Fallback xmlns="">
          <p:pic>
            <p:nvPicPr>
              <p:cNvPr id="16" name="Encre 15">
                <a:extLst>
                  <a:ext uri="{FF2B5EF4-FFF2-40B4-BE49-F238E27FC236}">
                    <a16:creationId xmlns:a16="http://schemas.microsoft.com/office/drawing/2014/main" id="{AF6B7B2A-1366-4C71-AE9D-03D221FC7FC0}"/>
                  </a:ext>
                </a:extLst>
              </p:cNvPr>
              <p:cNvPicPr/>
              <p:nvPr/>
            </p:nvPicPr>
            <p:blipFill>
              <a:blip r:embed="rId26"/>
              <a:stretch>
                <a:fillRect/>
              </a:stretch>
            </p:blipFill>
            <p:spPr>
              <a:xfrm>
                <a:off x="5915000" y="3464693"/>
                <a:ext cx="881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Encre 16">
                <a:extLst>
                  <a:ext uri="{FF2B5EF4-FFF2-40B4-BE49-F238E27FC236}">
                    <a16:creationId xmlns:a16="http://schemas.microsoft.com/office/drawing/2014/main" id="{E9BCBC51-FBD1-4311-A7C4-5E22027CD3CD}"/>
                  </a:ext>
                </a:extLst>
              </p14:cNvPr>
              <p14:cNvContentPartPr/>
              <p14:nvPr/>
            </p14:nvContentPartPr>
            <p14:xfrm>
              <a:off x="5960360" y="3767453"/>
              <a:ext cx="522720" cy="360"/>
            </p14:xfrm>
          </p:contentPart>
        </mc:Choice>
        <mc:Fallback xmlns="">
          <p:pic>
            <p:nvPicPr>
              <p:cNvPr id="17" name="Encre 16">
                <a:extLst>
                  <a:ext uri="{FF2B5EF4-FFF2-40B4-BE49-F238E27FC236}">
                    <a16:creationId xmlns:a16="http://schemas.microsoft.com/office/drawing/2014/main" id="{E9BCBC51-FBD1-4311-A7C4-5E22027CD3CD}"/>
                  </a:ext>
                </a:extLst>
              </p:cNvPr>
              <p:cNvPicPr/>
              <p:nvPr/>
            </p:nvPicPr>
            <p:blipFill>
              <a:blip r:embed="rId28"/>
              <a:stretch>
                <a:fillRect/>
              </a:stretch>
            </p:blipFill>
            <p:spPr>
              <a:xfrm>
                <a:off x="5906360" y="3659453"/>
                <a:ext cx="630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Encre 17">
                <a:extLst>
                  <a:ext uri="{FF2B5EF4-FFF2-40B4-BE49-F238E27FC236}">
                    <a16:creationId xmlns:a16="http://schemas.microsoft.com/office/drawing/2014/main" id="{7E43B42B-6518-46A4-971A-C2E7ED7C507B}"/>
                  </a:ext>
                </a:extLst>
              </p14:cNvPr>
              <p14:cNvContentPartPr/>
              <p14:nvPr/>
            </p14:nvContentPartPr>
            <p14:xfrm>
              <a:off x="812000" y="4656293"/>
              <a:ext cx="3802680" cy="360"/>
            </p14:xfrm>
          </p:contentPart>
        </mc:Choice>
        <mc:Fallback xmlns="">
          <p:pic>
            <p:nvPicPr>
              <p:cNvPr id="18" name="Encre 17">
                <a:extLst>
                  <a:ext uri="{FF2B5EF4-FFF2-40B4-BE49-F238E27FC236}">
                    <a16:creationId xmlns:a16="http://schemas.microsoft.com/office/drawing/2014/main" id="{7E43B42B-6518-46A4-971A-C2E7ED7C507B}"/>
                  </a:ext>
                </a:extLst>
              </p:cNvPr>
              <p:cNvPicPr/>
              <p:nvPr/>
            </p:nvPicPr>
            <p:blipFill>
              <a:blip r:embed="rId30"/>
              <a:stretch>
                <a:fillRect/>
              </a:stretch>
            </p:blipFill>
            <p:spPr>
              <a:xfrm>
                <a:off x="758000" y="4548653"/>
                <a:ext cx="3910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Encre 20">
                <a:extLst>
                  <a:ext uri="{FF2B5EF4-FFF2-40B4-BE49-F238E27FC236}">
                    <a16:creationId xmlns:a16="http://schemas.microsoft.com/office/drawing/2014/main" id="{5EB9F65D-8534-4F72-939D-C761A610F433}"/>
                  </a:ext>
                </a:extLst>
              </p14:cNvPr>
              <p14:cNvContentPartPr/>
              <p14:nvPr/>
            </p14:nvContentPartPr>
            <p14:xfrm>
              <a:off x="1430840" y="1862333"/>
              <a:ext cx="3746880" cy="360"/>
            </p14:xfrm>
          </p:contentPart>
        </mc:Choice>
        <mc:Fallback xmlns="">
          <p:pic>
            <p:nvPicPr>
              <p:cNvPr id="21" name="Encre 20">
                <a:extLst>
                  <a:ext uri="{FF2B5EF4-FFF2-40B4-BE49-F238E27FC236}">
                    <a16:creationId xmlns:a16="http://schemas.microsoft.com/office/drawing/2014/main" id="{5EB9F65D-8534-4F72-939D-C761A610F433}"/>
                  </a:ext>
                </a:extLst>
              </p:cNvPr>
              <p:cNvPicPr/>
              <p:nvPr/>
            </p:nvPicPr>
            <p:blipFill>
              <a:blip r:embed="rId32"/>
              <a:stretch>
                <a:fillRect/>
              </a:stretch>
            </p:blipFill>
            <p:spPr>
              <a:xfrm>
                <a:off x="1376840" y="1754333"/>
                <a:ext cx="3854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Encre 22">
                <a:extLst>
                  <a:ext uri="{FF2B5EF4-FFF2-40B4-BE49-F238E27FC236}">
                    <a16:creationId xmlns:a16="http://schemas.microsoft.com/office/drawing/2014/main" id="{85277CBC-7A19-4DF6-8A44-9B36C9F2358D}"/>
                  </a:ext>
                </a:extLst>
              </p14:cNvPr>
              <p14:cNvContentPartPr/>
              <p14:nvPr/>
            </p14:nvContentPartPr>
            <p14:xfrm>
              <a:off x="8170400" y="4097573"/>
              <a:ext cx="286920" cy="360"/>
            </p14:xfrm>
          </p:contentPart>
        </mc:Choice>
        <mc:Fallback xmlns="">
          <p:pic>
            <p:nvPicPr>
              <p:cNvPr id="23" name="Encre 22">
                <a:extLst>
                  <a:ext uri="{FF2B5EF4-FFF2-40B4-BE49-F238E27FC236}">
                    <a16:creationId xmlns:a16="http://schemas.microsoft.com/office/drawing/2014/main" id="{85277CBC-7A19-4DF6-8A44-9B36C9F2358D}"/>
                  </a:ext>
                </a:extLst>
              </p:cNvPr>
              <p:cNvPicPr/>
              <p:nvPr/>
            </p:nvPicPr>
            <p:blipFill>
              <a:blip r:embed="rId34"/>
              <a:stretch>
                <a:fillRect/>
              </a:stretch>
            </p:blipFill>
            <p:spPr>
              <a:xfrm>
                <a:off x="8116400" y="3989573"/>
                <a:ext cx="394560" cy="216000"/>
              </a:xfrm>
              <a:prstGeom prst="rect">
                <a:avLst/>
              </a:prstGeom>
            </p:spPr>
          </p:pic>
        </mc:Fallback>
      </mc:AlternateContent>
    </p:spTree>
    <p:extLst>
      <p:ext uri="{BB962C8B-B14F-4D97-AF65-F5344CB8AC3E}">
        <p14:creationId xmlns:p14="http://schemas.microsoft.com/office/powerpoint/2010/main" val="17730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006461B-2E03-4633-ACF8-847C782911D2}"/>
              </a:ext>
            </a:extLst>
          </p:cNvPr>
          <p:cNvSpPr txBox="1"/>
          <p:nvPr/>
        </p:nvSpPr>
        <p:spPr>
          <a:xfrm>
            <a:off x="376767" y="372532"/>
            <a:ext cx="11438466" cy="707886"/>
          </a:xfrm>
          <a:prstGeom prst="rect">
            <a:avLst/>
          </a:prstGeom>
          <a:noFill/>
        </p:spPr>
        <p:txBody>
          <a:bodyPr wrap="square" rtlCol="0">
            <a:spAutoFit/>
          </a:bodyPr>
          <a:lstStyle/>
          <a:p>
            <a:r>
              <a:rPr lang="fr-FR" sz="4000" b="1" u="sng" dirty="0"/>
              <a:t>Statistiques Exploratoires :</a:t>
            </a:r>
          </a:p>
        </p:txBody>
      </p:sp>
      <p:graphicFrame>
        <p:nvGraphicFramePr>
          <p:cNvPr id="6" name="Objet 5">
            <a:extLst>
              <a:ext uri="{FF2B5EF4-FFF2-40B4-BE49-F238E27FC236}">
                <a16:creationId xmlns:a16="http://schemas.microsoft.com/office/drawing/2014/main" id="{7C07CE60-9540-483E-A71D-AC83CFB82827}"/>
              </a:ext>
            </a:extLst>
          </p:cNvPr>
          <p:cNvGraphicFramePr>
            <a:graphicFrameLocks noChangeAspect="1"/>
          </p:cNvGraphicFramePr>
          <p:nvPr>
            <p:extLst>
              <p:ext uri="{D42A27DB-BD31-4B8C-83A1-F6EECF244321}">
                <p14:modId xmlns:p14="http://schemas.microsoft.com/office/powerpoint/2010/main" val="2272174875"/>
              </p:ext>
            </p:extLst>
          </p:nvPr>
        </p:nvGraphicFramePr>
        <p:xfrm>
          <a:off x="376767" y="1231900"/>
          <a:ext cx="3357033" cy="2515713"/>
        </p:xfrm>
        <a:graphic>
          <a:graphicData uri="http://schemas.openxmlformats.org/presentationml/2006/ole">
            <mc:AlternateContent xmlns:mc="http://schemas.openxmlformats.org/markup-compatibility/2006">
              <mc:Choice xmlns:v="urn:schemas-microsoft-com:vml" Requires="v">
                <p:oleObj spid="_x0000_s3160" name="Image bitmap" r:id="rId3" imgW="3876840" imgH="2905200" progId="Paint.Picture">
                  <p:embed/>
                </p:oleObj>
              </mc:Choice>
              <mc:Fallback>
                <p:oleObj name="Image bitmap" r:id="rId3" imgW="3876840" imgH="2905200" progId="Paint.Picture">
                  <p:embed/>
                  <p:pic>
                    <p:nvPicPr>
                      <p:cNvPr id="0" name=""/>
                      <p:cNvPicPr/>
                      <p:nvPr/>
                    </p:nvPicPr>
                    <p:blipFill>
                      <a:blip r:embed="rId4"/>
                      <a:stretch>
                        <a:fillRect/>
                      </a:stretch>
                    </p:blipFill>
                    <p:spPr>
                      <a:xfrm>
                        <a:off x="376767" y="1231900"/>
                        <a:ext cx="3357033" cy="2515713"/>
                      </a:xfrm>
                      <a:prstGeom prst="rect">
                        <a:avLst/>
                      </a:prstGeom>
                    </p:spPr>
                  </p:pic>
                </p:oleObj>
              </mc:Fallback>
            </mc:AlternateContent>
          </a:graphicData>
        </a:graphic>
      </p:graphicFrame>
      <p:sp>
        <p:nvSpPr>
          <p:cNvPr id="7" name="ZoneTexte 6">
            <a:extLst>
              <a:ext uri="{FF2B5EF4-FFF2-40B4-BE49-F238E27FC236}">
                <a16:creationId xmlns:a16="http://schemas.microsoft.com/office/drawing/2014/main" id="{A0F59FB9-A716-4FD7-BB1E-62E19E1ABD83}"/>
              </a:ext>
            </a:extLst>
          </p:cNvPr>
          <p:cNvSpPr txBox="1"/>
          <p:nvPr/>
        </p:nvSpPr>
        <p:spPr>
          <a:xfrm>
            <a:off x="4538133" y="1285400"/>
            <a:ext cx="7277100" cy="2462213"/>
          </a:xfrm>
          <a:prstGeom prst="rect">
            <a:avLst/>
          </a:prstGeom>
          <a:solidFill>
            <a:schemeClr val="bg1"/>
          </a:solidFill>
        </p:spPr>
        <p:txBody>
          <a:bodyPr wrap="square" rtlCol="0">
            <a:spAutoFit/>
          </a:bodyPr>
          <a:lstStyle/>
          <a:p>
            <a:r>
              <a:rPr lang="fr-FR" sz="1400" dirty="0"/>
              <a:t>Le </a:t>
            </a:r>
            <a:r>
              <a:rPr lang="fr-FR" sz="1400" dirty="0" err="1"/>
              <a:t>DataSet</a:t>
            </a:r>
            <a:r>
              <a:rPr lang="fr-FR" sz="1400" dirty="0"/>
              <a:t> contenant les exemples de billets contient les informations concernant 1500 individus.</a:t>
            </a:r>
          </a:p>
          <a:p>
            <a:r>
              <a:rPr lang="fr-FR" sz="1400" dirty="0"/>
              <a:t>500 contrefaçons et 1000 originaux.</a:t>
            </a:r>
          </a:p>
          <a:p>
            <a:endParaRPr lang="fr-FR" sz="1400" dirty="0"/>
          </a:p>
          <a:p>
            <a:r>
              <a:rPr lang="fr-FR" sz="1400" dirty="0"/>
              <a:t>Chaque individus représente la collection de 7 observations (un booléen « </a:t>
            </a:r>
            <a:r>
              <a:rPr lang="fr-FR" sz="1400" dirty="0" err="1"/>
              <a:t>is_genuine</a:t>
            </a:r>
            <a:r>
              <a:rPr lang="fr-FR" sz="1400" dirty="0"/>
              <a:t> » et 6 </a:t>
            </a:r>
            <a:r>
              <a:rPr lang="fr-FR" sz="1400" dirty="0" err="1"/>
              <a:t>float</a:t>
            </a:r>
            <a:r>
              <a:rPr lang="fr-FR" sz="1400" dirty="0"/>
              <a:t> correspondant aux mesures en </a:t>
            </a:r>
            <a:r>
              <a:rPr lang="fr-FR" sz="1400" dirty="0" err="1"/>
              <a:t>mm.</a:t>
            </a:r>
            <a:endParaRPr lang="fr-FR" sz="1400" dirty="0"/>
          </a:p>
          <a:p>
            <a:endParaRPr lang="fr-FR" sz="1400" dirty="0"/>
          </a:p>
          <a:p>
            <a:r>
              <a:rPr lang="fr-FR" sz="1400" dirty="0"/>
              <a:t>On a remarqué une observation manquante pour 37 individus, on complètera ces informations plus tard.</a:t>
            </a:r>
          </a:p>
          <a:p>
            <a:endParaRPr lang="fr-FR" sz="1400" dirty="0"/>
          </a:p>
          <a:p>
            <a:r>
              <a:rPr lang="fr-FR" sz="1400" dirty="0"/>
              <a:t>Le </a:t>
            </a:r>
            <a:r>
              <a:rPr lang="fr-FR" sz="1400" dirty="0" err="1"/>
              <a:t>DataSet</a:t>
            </a:r>
            <a:r>
              <a:rPr lang="fr-FR" sz="1400" dirty="0"/>
              <a:t> ne contient pas de doublons</a:t>
            </a:r>
          </a:p>
        </p:txBody>
      </p:sp>
      <p:graphicFrame>
        <p:nvGraphicFramePr>
          <p:cNvPr id="8" name="Objet 7">
            <a:extLst>
              <a:ext uri="{FF2B5EF4-FFF2-40B4-BE49-F238E27FC236}">
                <a16:creationId xmlns:a16="http://schemas.microsoft.com/office/drawing/2014/main" id="{D42D6748-A4A1-4D43-AF09-1F021311B430}"/>
              </a:ext>
            </a:extLst>
          </p:cNvPr>
          <p:cNvGraphicFramePr>
            <a:graphicFrameLocks noChangeAspect="1"/>
          </p:cNvGraphicFramePr>
          <p:nvPr>
            <p:extLst>
              <p:ext uri="{D42A27DB-BD31-4B8C-83A1-F6EECF244321}">
                <p14:modId xmlns:p14="http://schemas.microsoft.com/office/powerpoint/2010/main" val="4025743611"/>
              </p:ext>
            </p:extLst>
          </p:nvPr>
        </p:nvGraphicFramePr>
        <p:xfrm>
          <a:off x="376767" y="4632325"/>
          <a:ext cx="5086350" cy="2057400"/>
        </p:xfrm>
        <a:graphic>
          <a:graphicData uri="http://schemas.openxmlformats.org/presentationml/2006/ole">
            <mc:AlternateContent xmlns:mc="http://schemas.openxmlformats.org/markup-compatibility/2006">
              <mc:Choice xmlns:v="urn:schemas-microsoft-com:vml" Requires="v">
                <p:oleObj spid="_x0000_s3161" name="Image bitmap" r:id="rId5" imgW="5086440" imgH="2057400" progId="Paint.Picture">
                  <p:embed/>
                </p:oleObj>
              </mc:Choice>
              <mc:Fallback>
                <p:oleObj name="Image bitmap" r:id="rId5" imgW="5086440" imgH="2057400" progId="Paint.Picture">
                  <p:embed/>
                  <p:pic>
                    <p:nvPicPr>
                      <p:cNvPr id="0" name=""/>
                      <p:cNvPicPr/>
                      <p:nvPr/>
                    </p:nvPicPr>
                    <p:blipFill>
                      <a:blip r:embed="rId6"/>
                      <a:stretch>
                        <a:fillRect/>
                      </a:stretch>
                    </p:blipFill>
                    <p:spPr>
                      <a:xfrm>
                        <a:off x="376767" y="4632325"/>
                        <a:ext cx="5086350" cy="2057400"/>
                      </a:xfrm>
                      <a:prstGeom prst="rect">
                        <a:avLst/>
                      </a:prstGeom>
                    </p:spPr>
                  </p:pic>
                </p:oleObj>
              </mc:Fallback>
            </mc:AlternateContent>
          </a:graphicData>
        </a:graphic>
      </p:graphicFrame>
      <p:sp>
        <p:nvSpPr>
          <p:cNvPr id="10" name="ZoneTexte 9">
            <a:extLst>
              <a:ext uri="{FF2B5EF4-FFF2-40B4-BE49-F238E27FC236}">
                <a16:creationId xmlns:a16="http://schemas.microsoft.com/office/drawing/2014/main" id="{F66368AF-E923-4D5A-948F-00989173FDCC}"/>
              </a:ext>
            </a:extLst>
          </p:cNvPr>
          <p:cNvSpPr txBox="1"/>
          <p:nvPr/>
        </p:nvSpPr>
        <p:spPr>
          <a:xfrm>
            <a:off x="5643033" y="5003800"/>
            <a:ext cx="6143625" cy="1169551"/>
          </a:xfrm>
          <a:prstGeom prst="rect">
            <a:avLst/>
          </a:prstGeom>
          <a:solidFill>
            <a:schemeClr val="bg1"/>
          </a:solidFill>
        </p:spPr>
        <p:txBody>
          <a:bodyPr wrap="square" rtlCol="0">
            <a:spAutoFit/>
          </a:bodyPr>
          <a:lstStyle/>
          <a:p>
            <a:r>
              <a:rPr lang="fr-FR" sz="1400" dirty="0"/>
              <a:t>On peut afficher rapidement les différentes valeurs que peuvent prendre les observations pour l’ensemble des individus.</a:t>
            </a:r>
          </a:p>
          <a:p>
            <a:endParaRPr lang="fr-FR" sz="1400" dirty="0"/>
          </a:p>
          <a:p>
            <a:r>
              <a:rPr lang="fr-FR" sz="1400" dirty="0"/>
              <a:t>Cela permet déjà de mettre en lumière des observations qui sortent un peu du lot (margin_low et length)</a:t>
            </a:r>
          </a:p>
        </p:txBody>
      </p:sp>
      <p:sp>
        <p:nvSpPr>
          <p:cNvPr id="2" name="Espace réservé du numéro de diapositive 1">
            <a:extLst>
              <a:ext uri="{FF2B5EF4-FFF2-40B4-BE49-F238E27FC236}">
                <a16:creationId xmlns:a16="http://schemas.microsoft.com/office/drawing/2014/main" id="{63D8A15A-7610-48D1-96CB-29D5229B702D}"/>
              </a:ext>
            </a:extLst>
          </p:cNvPr>
          <p:cNvSpPr>
            <a:spLocks noGrp="1"/>
          </p:cNvSpPr>
          <p:nvPr>
            <p:ph type="sldNum" sz="quarter" idx="12"/>
          </p:nvPr>
        </p:nvSpPr>
        <p:spPr/>
        <p:txBody>
          <a:bodyPr/>
          <a:lstStyle/>
          <a:p>
            <a:pPr rtl="0"/>
            <a:fld id="{34B7E4EF-A1BD-40F4-AB7B-04F084DD991D}" type="slidenum">
              <a:rPr lang="en-US" smtClean="0"/>
              <a:t>7</a:t>
            </a:fld>
            <a:endParaRPr lang="en-US"/>
          </a:p>
        </p:txBody>
      </p:sp>
      <mc:AlternateContent xmlns:mc="http://schemas.openxmlformats.org/markup-compatibility/2006" xmlns:p14="http://schemas.microsoft.com/office/powerpoint/2010/main">
        <mc:Choice Requires="p14">
          <p:contentPart p14:bwMode="auto" r:id="rId7">
            <p14:nvContentPartPr>
              <p14:cNvPr id="3" name="Encre 2">
                <a:extLst>
                  <a:ext uri="{FF2B5EF4-FFF2-40B4-BE49-F238E27FC236}">
                    <a16:creationId xmlns:a16="http://schemas.microsoft.com/office/drawing/2014/main" id="{3EA19F79-5975-4B90-B0FF-10BA2E735054}"/>
                  </a:ext>
                </a:extLst>
              </p14:cNvPr>
              <p14:cNvContentPartPr/>
              <p14:nvPr/>
            </p14:nvContentPartPr>
            <p14:xfrm>
              <a:off x="2217800" y="6019613"/>
              <a:ext cx="385560" cy="360"/>
            </p14:xfrm>
          </p:contentPart>
        </mc:Choice>
        <mc:Fallback xmlns="">
          <p:pic>
            <p:nvPicPr>
              <p:cNvPr id="3" name="Encre 2">
                <a:extLst>
                  <a:ext uri="{FF2B5EF4-FFF2-40B4-BE49-F238E27FC236}">
                    <a16:creationId xmlns:a16="http://schemas.microsoft.com/office/drawing/2014/main" id="{3EA19F79-5975-4B90-B0FF-10BA2E735054}"/>
                  </a:ext>
                </a:extLst>
              </p:cNvPr>
              <p:cNvPicPr/>
              <p:nvPr/>
            </p:nvPicPr>
            <p:blipFill>
              <a:blip r:embed="rId8"/>
              <a:stretch>
                <a:fillRect/>
              </a:stretch>
            </p:blipFill>
            <p:spPr>
              <a:xfrm>
                <a:off x="2164160" y="5911613"/>
                <a:ext cx="493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Encre 4">
                <a:extLst>
                  <a:ext uri="{FF2B5EF4-FFF2-40B4-BE49-F238E27FC236}">
                    <a16:creationId xmlns:a16="http://schemas.microsoft.com/office/drawing/2014/main" id="{0F9CE9C8-478C-4AD1-8C0A-4B688856AF64}"/>
                  </a:ext>
                </a:extLst>
              </p14:cNvPr>
              <p14:cNvContentPartPr/>
              <p14:nvPr/>
            </p14:nvContentPartPr>
            <p14:xfrm>
              <a:off x="2243720" y="6514973"/>
              <a:ext cx="338400" cy="360"/>
            </p14:xfrm>
          </p:contentPart>
        </mc:Choice>
        <mc:Fallback xmlns="">
          <p:pic>
            <p:nvPicPr>
              <p:cNvPr id="5" name="Encre 4">
                <a:extLst>
                  <a:ext uri="{FF2B5EF4-FFF2-40B4-BE49-F238E27FC236}">
                    <a16:creationId xmlns:a16="http://schemas.microsoft.com/office/drawing/2014/main" id="{0F9CE9C8-478C-4AD1-8C0A-4B688856AF64}"/>
                  </a:ext>
                </a:extLst>
              </p:cNvPr>
              <p:cNvPicPr/>
              <p:nvPr/>
            </p:nvPicPr>
            <p:blipFill>
              <a:blip r:embed="rId10"/>
              <a:stretch>
                <a:fillRect/>
              </a:stretch>
            </p:blipFill>
            <p:spPr>
              <a:xfrm>
                <a:off x="2189720" y="6406973"/>
                <a:ext cx="446040" cy="216000"/>
              </a:xfrm>
              <a:prstGeom prst="rect">
                <a:avLst/>
              </a:prstGeom>
            </p:spPr>
          </p:pic>
        </mc:Fallback>
      </mc:AlternateContent>
    </p:spTree>
    <p:extLst>
      <p:ext uri="{BB962C8B-B14F-4D97-AF65-F5344CB8AC3E}">
        <p14:creationId xmlns:p14="http://schemas.microsoft.com/office/powerpoint/2010/main" val="281754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t 2">
            <a:extLst>
              <a:ext uri="{FF2B5EF4-FFF2-40B4-BE49-F238E27FC236}">
                <a16:creationId xmlns:a16="http://schemas.microsoft.com/office/drawing/2014/main" id="{CC5E5B34-95A5-4D0B-BAD2-340D005B7BAB}"/>
              </a:ext>
            </a:extLst>
          </p:cNvPr>
          <p:cNvGraphicFramePr>
            <a:graphicFrameLocks noChangeAspect="1"/>
          </p:cNvGraphicFramePr>
          <p:nvPr>
            <p:extLst>
              <p:ext uri="{D42A27DB-BD31-4B8C-83A1-F6EECF244321}">
                <p14:modId xmlns:p14="http://schemas.microsoft.com/office/powerpoint/2010/main" val="675119880"/>
              </p:ext>
            </p:extLst>
          </p:nvPr>
        </p:nvGraphicFramePr>
        <p:xfrm>
          <a:off x="376767" y="1926643"/>
          <a:ext cx="6347220" cy="3397832"/>
        </p:xfrm>
        <a:graphic>
          <a:graphicData uri="http://schemas.openxmlformats.org/presentationml/2006/ole">
            <mc:AlternateContent xmlns:mc="http://schemas.openxmlformats.org/markup-compatibility/2006">
              <mc:Choice xmlns:v="urn:schemas-microsoft-com:vml" Requires="v">
                <p:oleObj spid="_x0000_s8234" name="Image bitmap" r:id="rId3" imgW="3505320" imgH="1876320" progId="Paint.Picture">
                  <p:embed/>
                </p:oleObj>
              </mc:Choice>
              <mc:Fallback>
                <p:oleObj name="Image bitmap" r:id="rId3" imgW="3505320" imgH="1876320" progId="Paint.Picture">
                  <p:embed/>
                  <p:pic>
                    <p:nvPicPr>
                      <p:cNvPr id="5" name="Objet 4">
                        <a:extLst>
                          <a:ext uri="{FF2B5EF4-FFF2-40B4-BE49-F238E27FC236}">
                            <a16:creationId xmlns:a16="http://schemas.microsoft.com/office/drawing/2014/main" id="{DA659BDA-FAFE-4A91-BD29-412573BBA54D}"/>
                          </a:ext>
                        </a:extLst>
                      </p:cNvPr>
                      <p:cNvPicPr/>
                      <p:nvPr/>
                    </p:nvPicPr>
                    <p:blipFill>
                      <a:blip r:embed="rId4"/>
                      <a:stretch>
                        <a:fillRect/>
                      </a:stretch>
                    </p:blipFill>
                    <p:spPr>
                      <a:xfrm>
                        <a:off x="376767" y="1926643"/>
                        <a:ext cx="6347220" cy="3397832"/>
                      </a:xfrm>
                      <a:prstGeom prst="rect">
                        <a:avLst/>
                      </a:prstGeom>
                    </p:spPr>
                  </p:pic>
                </p:oleObj>
              </mc:Fallback>
            </mc:AlternateContent>
          </a:graphicData>
        </a:graphic>
      </p:graphicFrame>
      <p:sp>
        <p:nvSpPr>
          <p:cNvPr id="4" name="ZoneTexte 3">
            <a:extLst>
              <a:ext uri="{FF2B5EF4-FFF2-40B4-BE49-F238E27FC236}">
                <a16:creationId xmlns:a16="http://schemas.microsoft.com/office/drawing/2014/main" id="{99B2537B-2F31-41AB-9B52-FA6885FC4CEC}"/>
              </a:ext>
            </a:extLst>
          </p:cNvPr>
          <p:cNvSpPr txBox="1"/>
          <p:nvPr/>
        </p:nvSpPr>
        <p:spPr>
          <a:xfrm>
            <a:off x="376767" y="372532"/>
            <a:ext cx="11438466" cy="707886"/>
          </a:xfrm>
          <a:prstGeom prst="rect">
            <a:avLst/>
          </a:prstGeom>
          <a:noFill/>
        </p:spPr>
        <p:txBody>
          <a:bodyPr wrap="square" rtlCol="0">
            <a:spAutoFit/>
          </a:bodyPr>
          <a:lstStyle/>
          <a:p>
            <a:r>
              <a:rPr lang="fr-FR" sz="4000" b="1" u="sng" dirty="0"/>
              <a:t>Portrait robot des billets:</a:t>
            </a:r>
          </a:p>
        </p:txBody>
      </p:sp>
      <p:sp>
        <p:nvSpPr>
          <p:cNvPr id="5" name="Espace réservé du numéro de diapositive 4">
            <a:extLst>
              <a:ext uri="{FF2B5EF4-FFF2-40B4-BE49-F238E27FC236}">
                <a16:creationId xmlns:a16="http://schemas.microsoft.com/office/drawing/2014/main" id="{D5418932-C714-4CA5-96F0-587BA55090B3}"/>
              </a:ext>
            </a:extLst>
          </p:cNvPr>
          <p:cNvSpPr>
            <a:spLocks noGrp="1"/>
          </p:cNvSpPr>
          <p:nvPr>
            <p:ph type="sldNum" sz="quarter" idx="12"/>
          </p:nvPr>
        </p:nvSpPr>
        <p:spPr/>
        <p:txBody>
          <a:bodyPr/>
          <a:lstStyle/>
          <a:p>
            <a:pPr rtl="0"/>
            <a:fld id="{34B7E4EF-A1BD-40F4-AB7B-04F084DD991D}" type="slidenum">
              <a:rPr lang="en-US" smtClean="0"/>
              <a:t>8</a:t>
            </a:fld>
            <a:endParaRPr lang="en-US"/>
          </a:p>
        </p:txBody>
      </p:sp>
      <mc:AlternateContent xmlns:mc="http://schemas.openxmlformats.org/markup-compatibility/2006" xmlns:p14="http://schemas.microsoft.com/office/powerpoint/2010/main">
        <mc:Choice Requires="p14">
          <p:contentPart p14:bwMode="auto" r:id="rId5">
            <p14:nvContentPartPr>
              <p14:cNvPr id="11" name="Encre 10">
                <a:extLst>
                  <a:ext uri="{FF2B5EF4-FFF2-40B4-BE49-F238E27FC236}">
                    <a16:creationId xmlns:a16="http://schemas.microsoft.com/office/drawing/2014/main" id="{C6699A3C-4D27-41E6-9612-ACF0605BB651}"/>
                  </a:ext>
                </a:extLst>
              </p14:cNvPr>
              <p14:cNvContentPartPr/>
              <p14:nvPr/>
            </p14:nvContentPartPr>
            <p14:xfrm>
              <a:off x="3479600" y="3979133"/>
              <a:ext cx="372240" cy="360"/>
            </p14:xfrm>
          </p:contentPart>
        </mc:Choice>
        <mc:Fallback xmlns="">
          <p:pic>
            <p:nvPicPr>
              <p:cNvPr id="11" name="Encre 10">
                <a:extLst>
                  <a:ext uri="{FF2B5EF4-FFF2-40B4-BE49-F238E27FC236}">
                    <a16:creationId xmlns:a16="http://schemas.microsoft.com/office/drawing/2014/main" id="{C6699A3C-4D27-41E6-9612-ACF0605BB651}"/>
                  </a:ext>
                </a:extLst>
              </p:cNvPr>
              <p:cNvPicPr/>
              <p:nvPr/>
            </p:nvPicPr>
            <p:blipFill>
              <a:blip r:embed="rId6"/>
              <a:stretch>
                <a:fillRect/>
              </a:stretch>
            </p:blipFill>
            <p:spPr>
              <a:xfrm>
                <a:off x="3425960" y="3871133"/>
                <a:ext cx="479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Encre 11">
                <a:extLst>
                  <a:ext uri="{FF2B5EF4-FFF2-40B4-BE49-F238E27FC236}">
                    <a16:creationId xmlns:a16="http://schemas.microsoft.com/office/drawing/2014/main" id="{42BC9A4C-BCE1-41B0-AF78-68F28B2EEFAA}"/>
                  </a:ext>
                </a:extLst>
              </p14:cNvPr>
              <p14:cNvContentPartPr/>
              <p14:nvPr/>
            </p14:nvContentPartPr>
            <p14:xfrm>
              <a:off x="2463680" y="3979133"/>
              <a:ext cx="376920" cy="360"/>
            </p14:xfrm>
          </p:contentPart>
        </mc:Choice>
        <mc:Fallback xmlns="">
          <p:pic>
            <p:nvPicPr>
              <p:cNvPr id="12" name="Encre 11">
                <a:extLst>
                  <a:ext uri="{FF2B5EF4-FFF2-40B4-BE49-F238E27FC236}">
                    <a16:creationId xmlns:a16="http://schemas.microsoft.com/office/drawing/2014/main" id="{42BC9A4C-BCE1-41B0-AF78-68F28B2EEFAA}"/>
                  </a:ext>
                </a:extLst>
              </p:cNvPr>
              <p:cNvPicPr/>
              <p:nvPr/>
            </p:nvPicPr>
            <p:blipFill>
              <a:blip r:embed="rId8"/>
              <a:stretch>
                <a:fillRect/>
              </a:stretch>
            </p:blipFill>
            <p:spPr>
              <a:xfrm>
                <a:off x="2410040" y="3871133"/>
                <a:ext cx="484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Encre 12">
                <a:extLst>
                  <a:ext uri="{FF2B5EF4-FFF2-40B4-BE49-F238E27FC236}">
                    <a16:creationId xmlns:a16="http://schemas.microsoft.com/office/drawing/2014/main" id="{C231F473-51FA-4945-9E96-247C02354653}"/>
                  </a:ext>
                </a:extLst>
              </p14:cNvPr>
              <p14:cNvContentPartPr/>
              <p14:nvPr/>
            </p14:nvContentPartPr>
            <p14:xfrm>
              <a:off x="2370440" y="4901813"/>
              <a:ext cx="574920" cy="360"/>
            </p14:xfrm>
          </p:contentPart>
        </mc:Choice>
        <mc:Fallback xmlns="">
          <p:pic>
            <p:nvPicPr>
              <p:cNvPr id="13" name="Encre 12">
                <a:extLst>
                  <a:ext uri="{FF2B5EF4-FFF2-40B4-BE49-F238E27FC236}">
                    <a16:creationId xmlns:a16="http://schemas.microsoft.com/office/drawing/2014/main" id="{C231F473-51FA-4945-9E96-247C02354653}"/>
                  </a:ext>
                </a:extLst>
              </p:cNvPr>
              <p:cNvPicPr/>
              <p:nvPr/>
            </p:nvPicPr>
            <p:blipFill>
              <a:blip r:embed="rId10"/>
              <a:stretch>
                <a:fillRect/>
              </a:stretch>
            </p:blipFill>
            <p:spPr>
              <a:xfrm>
                <a:off x="2316800" y="4794173"/>
                <a:ext cx="682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Encre 13">
                <a:extLst>
                  <a:ext uri="{FF2B5EF4-FFF2-40B4-BE49-F238E27FC236}">
                    <a16:creationId xmlns:a16="http://schemas.microsoft.com/office/drawing/2014/main" id="{B18D724B-037C-42EA-BE4A-5C172FC75C8B}"/>
                  </a:ext>
                </a:extLst>
              </p14:cNvPr>
              <p14:cNvContentPartPr/>
              <p14:nvPr/>
            </p14:nvContentPartPr>
            <p14:xfrm>
              <a:off x="3470960" y="4901813"/>
              <a:ext cx="657000" cy="360"/>
            </p14:xfrm>
          </p:contentPart>
        </mc:Choice>
        <mc:Fallback xmlns="">
          <p:pic>
            <p:nvPicPr>
              <p:cNvPr id="14" name="Encre 13">
                <a:extLst>
                  <a:ext uri="{FF2B5EF4-FFF2-40B4-BE49-F238E27FC236}">
                    <a16:creationId xmlns:a16="http://schemas.microsoft.com/office/drawing/2014/main" id="{B18D724B-037C-42EA-BE4A-5C172FC75C8B}"/>
                  </a:ext>
                </a:extLst>
              </p:cNvPr>
              <p:cNvPicPr/>
              <p:nvPr/>
            </p:nvPicPr>
            <p:blipFill>
              <a:blip r:embed="rId12"/>
              <a:stretch>
                <a:fillRect/>
              </a:stretch>
            </p:blipFill>
            <p:spPr>
              <a:xfrm>
                <a:off x="3417320" y="4794173"/>
                <a:ext cx="764640" cy="216000"/>
              </a:xfrm>
              <a:prstGeom prst="rect">
                <a:avLst/>
              </a:prstGeom>
            </p:spPr>
          </p:pic>
        </mc:Fallback>
      </mc:AlternateContent>
      <p:sp>
        <p:nvSpPr>
          <p:cNvPr id="2" name="ZoneTexte 1">
            <a:extLst>
              <a:ext uri="{FF2B5EF4-FFF2-40B4-BE49-F238E27FC236}">
                <a16:creationId xmlns:a16="http://schemas.microsoft.com/office/drawing/2014/main" id="{2D150FC3-47DC-4DF5-8E00-92F222E5991F}"/>
              </a:ext>
            </a:extLst>
          </p:cNvPr>
          <p:cNvSpPr txBox="1"/>
          <p:nvPr/>
        </p:nvSpPr>
        <p:spPr>
          <a:xfrm>
            <a:off x="7103533" y="3163894"/>
            <a:ext cx="4470400" cy="923330"/>
          </a:xfrm>
          <a:prstGeom prst="rect">
            <a:avLst/>
          </a:prstGeom>
          <a:solidFill>
            <a:schemeClr val="bg1"/>
          </a:solidFill>
        </p:spPr>
        <p:txBody>
          <a:bodyPr wrap="square" rtlCol="0">
            <a:spAutoFit/>
          </a:bodyPr>
          <a:lstStyle/>
          <a:p>
            <a:r>
              <a:rPr lang="fr-FR" dirty="0"/>
              <a:t>On à ici un aperçu des variables qui semblent les plus intéressantes pour notre problématique.</a:t>
            </a:r>
          </a:p>
        </p:txBody>
      </p:sp>
    </p:spTree>
    <p:extLst>
      <p:ext uri="{BB962C8B-B14F-4D97-AF65-F5344CB8AC3E}">
        <p14:creationId xmlns:p14="http://schemas.microsoft.com/office/powerpoint/2010/main" val="162871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3584C23-BAC2-48AF-A40D-8073996B11AF}"/>
              </a:ext>
            </a:extLst>
          </p:cNvPr>
          <p:cNvSpPr txBox="1"/>
          <p:nvPr/>
        </p:nvSpPr>
        <p:spPr>
          <a:xfrm>
            <a:off x="376767" y="372532"/>
            <a:ext cx="11438466" cy="707886"/>
          </a:xfrm>
          <a:prstGeom prst="rect">
            <a:avLst/>
          </a:prstGeom>
          <a:noFill/>
        </p:spPr>
        <p:txBody>
          <a:bodyPr wrap="square" rtlCol="0">
            <a:spAutoFit/>
          </a:bodyPr>
          <a:lstStyle/>
          <a:p>
            <a:r>
              <a:rPr lang="fr-FR" sz="4000" b="1" u="sng" dirty="0"/>
              <a:t>Length et margin_low discriminants?:</a:t>
            </a:r>
          </a:p>
        </p:txBody>
      </p:sp>
      <p:graphicFrame>
        <p:nvGraphicFramePr>
          <p:cNvPr id="4" name="Objet 3">
            <a:extLst>
              <a:ext uri="{FF2B5EF4-FFF2-40B4-BE49-F238E27FC236}">
                <a16:creationId xmlns:a16="http://schemas.microsoft.com/office/drawing/2014/main" id="{40BEC56A-D5B7-4518-85D1-8B1826A266CC}"/>
              </a:ext>
            </a:extLst>
          </p:cNvPr>
          <p:cNvGraphicFramePr>
            <a:graphicFrameLocks noChangeAspect="1"/>
          </p:cNvGraphicFramePr>
          <p:nvPr>
            <p:extLst>
              <p:ext uri="{D42A27DB-BD31-4B8C-83A1-F6EECF244321}">
                <p14:modId xmlns:p14="http://schemas.microsoft.com/office/powerpoint/2010/main" val="2941033553"/>
              </p:ext>
            </p:extLst>
          </p:nvPr>
        </p:nvGraphicFramePr>
        <p:xfrm>
          <a:off x="371475" y="1352550"/>
          <a:ext cx="4097708" cy="3288410"/>
        </p:xfrm>
        <a:graphic>
          <a:graphicData uri="http://schemas.openxmlformats.org/presentationml/2006/ole">
            <mc:AlternateContent xmlns:mc="http://schemas.openxmlformats.org/markup-compatibility/2006">
              <mc:Choice xmlns:v="urn:schemas-microsoft-com:vml" Requires="v">
                <p:oleObj spid="_x0000_s4224" name="Image bitmap" r:id="rId3" imgW="3809880" imgH="3057480" progId="Paint.Picture">
                  <p:embed/>
                </p:oleObj>
              </mc:Choice>
              <mc:Fallback>
                <p:oleObj name="Image bitmap" r:id="rId3" imgW="3809880" imgH="3057480" progId="Paint.Picture">
                  <p:embed/>
                  <p:pic>
                    <p:nvPicPr>
                      <p:cNvPr id="0" name=""/>
                      <p:cNvPicPr/>
                      <p:nvPr/>
                    </p:nvPicPr>
                    <p:blipFill>
                      <a:blip r:embed="rId4"/>
                      <a:stretch>
                        <a:fillRect/>
                      </a:stretch>
                    </p:blipFill>
                    <p:spPr>
                      <a:xfrm>
                        <a:off x="371475" y="1352550"/>
                        <a:ext cx="4097708" cy="3288410"/>
                      </a:xfrm>
                      <a:prstGeom prst="rect">
                        <a:avLst/>
                      </a:prstGeom>
                    </p:spPr>
                  </p:pic>
                </p:oleObj>
              </mc:Fallback>
            </mc:AlternateContent>
          </a:graphicData>
        </a:graphic>
      </p:graphicFrame>
      <p:sp>
        <p:nvSpPr>
          <p:cNvPr id="5" name="ZoneTexte 4">
            <a:extLst>
              <a:ext uri="{FF2B5EF4-FFF2-40B4-BE49-F238E27FC236}">
                <a16:creationId xmlns:a16="http://schemas.microsoft.com/office/drawing/2014/main" id="{151C2DD4-9A06-4EB6-8234-571582D54B25}"/>
              </a:ext>
            </a:extLst>
          </p:cNvPr>
          <p:cNvSpPr txBox="1"/>
          <p:nvPr/>
        </p:nvSpPr>
        <p:spPr>
          <a:xfrm>
            <a:off x="700087" y="4959920"/>
            <a:ext cx="2276475" cy="1169551"/>
          </a:xfrm>
          <a:prstGeom prst="rect">
            <a:avLst/>
          </a:prstGeom>
          <a:solidFill>
            <a:schemeClr val="bg1"/>
          </a:solidFill>
        </p:spPr>
        <p:txBody>
          <a:bodyPr wrap="square" rtlCol="0">
            <a:spAutoFit/>
          </a:bodyPr>
          <a:lstStyle/>
          <a:p>
            <a:r>
              <a:rPr lang="fr-FR" sz="1400" dirty="0"/>
              <a:t>Globalement les observations ont une distribution symétrique, excepté length et margin_low</a:t>
            </a:r>
          </a:p>
        </p:txBody>
      </p:sp>
      <p:graphicFrame>
        <p:nvGraphicFramePr>
          <p:cNvPr id="6" name="Objet 5">
            <a:extLst>
              <a:ext uri="{FF2B5EF4-FFF2-40B4-BE49-F238E27FC236}">
                <a16:creationId xmlns:a16="http://schemas.microsoft.com/office/drawing/2014/main" id="{D69A9ED0-EA0C-47A2-8A85-D2228E2A94A9}"/>
              </a:ext>
            </a:extLst>
          </p:cNvPr>
          <p:cNvGraphicFramePr>
            <a:graphicFrameLocks noChangeAspect="1"/>
          </p:cNvGraphicFramePr>
          <p:nvPr>
            <p:extLst>
              <p:ext uri="{D42A27DB-BD31-4B8C-83A1-F6EECF244321}">
                <p14:modId xmlns:p14="http://schemas.microsoft.com/office/powerpoint/2010/main" val="3721359075"/>
              </p:ext>
            </p:extLst>
          </p:nvPr>
        </p:nvGraphicFramePr>
        <p:xfrm>
          <a:off x="5517159" y="1145117"/>
          <a:ext cx="4632680" cy="3474510"/>
        </p:xfrm>
        <a:graphic>
          <a:graphicData uri="http://schemas.openxmlformats.org/presentationml/2006/ole">
            <mc:AlternateContent xmlns:mc="http://schemas.openxmlformats.org/markup-compatibility/2006">
              <mc:Choice xmlns:v="urn:schemas-microsoft-com:vml" Requires="v">
                <p:oleObj spid="_x0000_s4225" name="Image bitmap" r:id="rId5" imgW="4000680" imgH="3000240" progId="Paint.Picture">
                  <p:embed/>
                </p:oleObj>
              </mc:Choice>
              <mc:Fallback>
                <p:oleObj name="Image bitmap" r:id="rId5" imgW="4000680" imgH="3000240" progId="Paint.Picture">
                  <p:embed/>
                  <p:pic>
                    <p:nvPicPr>
                      <p:cNvPr id="0" name=""/>
                      <p:cNvPicPr/>
                      <p:nvPr/>
                    </p:nvPicPr>
                    <p:blipFill>
                      <a:blip r:embed="rId6"/>
                      <a:stretch>
                        <a:fillRect/>
                      </a:stretch>
                    </p:blipFill>
                    <p:spPr>
                      <a:xfrm>
                        <a:off x="5517159" y="1145117"/>
                        <a:ext cx="4632680" cy="3474510"/>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E1330B4F-ED87-4265-B9CB-056F62D266BA}"/>
              </a:ext>
            </a:extLst>
          </p:cNvPr>
          <p:cNvGraphicFramePr>
            <a:graphicFrameLocks noChangeAspect="1"/>
          </p:cNvGraphicFramePr>
          <p:nvPr>
            <p:extLst>
              <p:ext uri="{D42A27DB-BD31-4B8C-83A1-F6EECF244321}">
                <p14:modId xmlns:p14="http://schemas.microsoft.com/office/powerpoint/2010/main" val="1016865615"/>
              </p:ext>
            </p:extLst>
          </p:nvPr>
        </p:nvGraphicFramePr>
        <p:xfrm>
          <a:off x="3602566" y="4913092"/>
          <a:ext cx="7239000" cy="1781175"/>
        </p:xfrm>
        <a:graphic>
          <a:graphicData uri="http://schemas.openxmlformats.org/presentationml/2006/ole">
            <mc:AlternateContent xmlns:mc="http://schemas.openxmlformats.org/markup-compatibility/2006">
              <mc:Choice xmlns:v="urn:schemas-microsoft-com:vml" Requires="v">
                <p:oleObj spid="_x0000_s4226" name="Image bitmap" r:id="rId7" imgW="7238880" imgH="1781280" progId="Paint.Picture">
                  <p:embed/>
                </p:oleObj>
              </mc:Choice>
              <mc:Fallback>
                <p:oleObj name="Image bitmap" r:id="rId7" imgW="7238880" imgH="1781280" progId="Paint.Picture">
                  <p:embed/>
                  <p:pic>
                    <p:nvPicPr>
                      <p:cNvPr id="0" name=""/>
                      <p:cNvPicPr/>
                      <p:nvPr/>
                    </p:nvPicPr>
                    <p:blipFill>
                      <a:blip r:embed="rId8"/>
                      <a:stretch>
                        <a:fillRect/>
                      </a:stretch>
                    </p:blipFill>
                    <p:spPr>
                      <a:xfrm>
                        <a:off x="3602566" y="4913092"/>
                        <a:ext cx="7239000" cy="1781175"/>
                      </a:xfrm>
                      <a:prstGeom prst="rect">
                        <a:avLst/>
                      </a:prstGeom>
                    </p:spPr>
                  </p:pic>
                </p:oleObj>
              </mc:Fallback>
            </mc:AlternateContent>
          </a:graphicData>
        </a:graphic>
      </p:graphicFrame>
      <p:sp>
        <p:nvSpPr>
          <p:cNvPr id="8" name="Espace réservé du numéro de diapositive 7">
            <a:extLst>
              <a:ext uri="{FF2B5EF4-FFF2-40B4-BE49-F238E27FC236}">
                <a16:creationId xmlns:a16="http://schemas.microsoft.com/office/drawing/2014/main" id="{5970675D-3B42-4247-8B99-97026A78B811}"/>
              </a:ext>
            </a:extLst>
          </p:cNvPr>
          <p:cNvSpPr>
            <a:spLocks noGrp="1"/>
          </p:cNvSpPr>
          <p:nvPr>
            <p:ph type="sldNum" sz="quarter" idx="12"/>
          </p:nvPr>
        </p:nvSpPr>
        <p:spPr/>
        <p:txBody>
          <a:bodyPr/>
          <a:lstStyle/>
          <a:p>
            <a:pPr rtl="0"/>
            <a:fld id="{34B7E4EF-A1BD-40F4-AB7B-04F084DD991D}" type="slidenum">
              <a:rPr lang="en-US" smtClean="0"/>
              <a:t>9</a:t>
            </a:fld>
            <a:endParaRPr lang="en-US"/>
          </a:p>
        </p:txBody>
      </p:sp>
    </p:spTree>
    <p:extLst>
      <p:ext uri="{BB962C8B-B14F-4D97-AF65-F5344CB8AC3E}">
        <p14:creationId xmlns:p14="http://schemas.microsoft.com/office/powerpoint/2010/main" val="4124074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{69C20F88-94F5-4184-ABA5-76F89403E1D0}tf78438558_win32</Template>
  <TotalTime>2172</TotalTime>
  <Words>2608</Words>
  <Application>Microsoft Office PowerPoint</Application>
  <PresentationFormat>Grand écran</PresentationFormat>
  <Paragraphs>299</Paragraphs>
  <Slides>44</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44</vt:i4>
      </vt:variant>
    </vt:vector>
  </HeadingPairs>
  <TitlesOfParts>
    <vt:vector size="51" baseType="lpstr">
      <vt:lpstr>Arial</vt:lpstr>
      <vt:lpstr>Calibri</vt:lpstr>
      <vt:lpstr>Century Gothic</vt:lpstr>
      <vt:lpstr>Garamond</vt:lpstr>
      <vt:lpstr>Helvetica Neue</vt:lpstr>
      <vt:lpstr>SavonVTI</vt:lpstr>
      <vt:lpstr>Image bitmap</vt:lpstr>
      <vt:lpstr>Detection de faux billets avec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de faux billets avec Python</dc:title>
  <dc:creator>baptiste papa</dc:creator>
  <cp:lastModifiedBy>baptiste papa</cp:lastModifiedBy>
  <cp:revision>36</cp:revision>
  <dcterms:created xsi:type="dcterms:W3CDTF">2022-03-15T03:12:58Z</dcterms:created>
  <dcterms:modified xsi:type="dcterms:W3CDTF">2022-03-23T06:16:28Z</dcterms:modified>
</cp:coreProperties>
</file>