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2" r:id="rId3"/>
    <p:sldId id="258" r:id="rId4"/>
    <p:sldId id="259" r:id="rId5"/>
    <p:sldId id="260" r:id="rId6"/>
    <p:sldId id="261" r:id="rId7"/>
    <p:sldId id="265" r:id="rId8"/>
    <p:sldId id="264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55995" autoAdjust="0"/>
  </p:normalViewPr>
  <p:slideViewPr>
    <p:cSldViewPr snapToGrid="0">
      <p:cViewPr varScale="1">
        <p:scale>
          <a:sx n="65" d="100"/>
          <a:sy n="65" d="100"/>
        </p:scale>
        <p:origin x="3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14/06/2021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graphique répond aux demandes :</a:t>
            </a:r>
          </a:p>
          <a:p>
            <a:endParaRPr lang="fr-FR" dirty="0"/>
          </a:p>
          <a:p>
            <a:r>
              <a:rPr lang="fr-FR" dirty="0"/>
              <a:t>	- proportion des ventes par catégorie de produits</a:t>
            </a:r>
          </a:p>
          <a:p>
            <a:r>
              <a:rPr lang="fr-FR" dirty="0"/>
              <a:t>	- évolution du chiffre d’affaire</a:t>
            </a:r>
          </a:p>
          <a:p>
            <a:endParaRPr lang="fr-FR" dirty="0"/>
          </a:p>
          <a:p>
            <a:r>
              <a:rPr lang="fr-FR" dirty="0"/>
              <a:t>On y constate que la légère baisse du chiffre d’affaire est du au retrait catalogue d’une catégorie entière de produits.</a:t>
            </a:r>
          </a:p>
          <a:p>
            <a:r>
              <a:rPr lang="fr-FR" dirty="0"/>
              <a:t>On y constate aussi que les ventes de biens de consommation sont globalement assez stables, et  que la nourriture suit une croissance rapide qui devrait continuer à faire monter le CA dans les prochains mois.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14/06/2021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4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graphique répond à la demande « évolution du ratio visite/clients » au cours du temps</a:t>
            </a:r>
          </a:p>
          <a:p>
            <a:r>
              <a:rPr lang="fr-FR" dirty="0"/>
              <a:t>Avec une courbe décroissante comme ici, il faut connaitre l’évolution du nombre de visites pour tirer des conclusions positives ou négatives.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14/06/2021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graphique répond à la demande « évolution de la variabilité du temps passé par les visiteurs sur le site web, pour les sessions avec achat »</a:t>
            </a:r>
          </a:p>
          <a:p>
            <a:endParaRPr lang="fr-FR" dirty="0"/>
          </a:p>
          <a:p>
            <a:r>
              <a:rPr lang="fr-FR" dirty="0"/>
              <a:t>Comment le lire:</a:t>
            </a:r>
          </a:p>
          <a:p>
            <a:endParaRPr lang="fr-FR" dirty="0"/>
          </a:p>
          <a:p>
            <a:r>
              <a:rPr lang="fr-FR" dirty="0"/>
              <a:t>	- La ligne verte correspond à la médiane (50% pop au dessus ou au dessous, != de la moyenne des temps)</a:t>
            </a:r>
          </a:p>
          <a:p>
            <a:r>
              <a:rPr lang="fr-FR" dirty="0"/>
              <a:t>	- Les bords du rectangle sont les quartiles (25&lt;x&lt;75% pour le bas et 75&gt;x&gt;25% pour le haut)</a:t>
            </a:r>
            <a:br>
              <a:rPr lang="fr-FR" dirty="0"/>
            </a:br>
            <a:r>
              <a:rPr lang="fr-FR" dirty="0"/>
              <a:t>	- Enfin les extrémités sont calculées en utilisant 1,5 fois l’espace interquartile (peu utile pour notre exemple)</a:t>
            </a:r>
          </a:p>
          <a:p>
            <a:endParaRPr lang="fr-FR" dirty="0"/>
          </a:p>
          <a:p>
            <a:r>
              <a:rPr lang="fr-FR" dirty="0"/>
              <a:t>On constate donc plusieurs choses sur ce graphique:</a:t>
            </a:r>
          </a:p>
          <a:p>
            <a:endParaRPr lang="fr-FR" dirty="0"/>
          </a:p>
          <a:p>
            <a:r>
              <a:rPr lang="fr-FR" dirty="0"/>
              <a:t>	- on constate que la variabilité du temps passé par les visiteurs augmente beaucoup au fil du temps</a:t>
            </a:r>
          </a:p>
          <a:p>
            <a:r>
              <a:rPr lang="fr-FR" dirty="0"/>
              <a:t>	- pourtant on constate aussi que pour 75% des clients, le temps de visite est globalement identique au fur et à mesure du temps</a:t>
            </a:r>
          </a:p>
          <a:p>
            <a:r>
              <a:rPr lang="fr-FR" dirty="0"/>
              <a:t>	- on constate même que pour 50% des clients, leur temps de visite à diminué!</a:t>
            </a:r>
          </a:p>
          <a:p>
            <a:endParaRPr lang="fr-FR" dirty="0"/>
          </a:p>
          <a:p>
            <a:r>
              <a:rPr lang="fr-FR" dirty="0"/>
              <a:t>Les clients connaissent ils mieux le site? L’interface à t’elle été améliorée? As t’on ajouté une fonctionnalité qui enregistre les produits favoris des clients ou leur propose des produits en fonction de leurs habitudes?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14/06/2021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graphique répond aux demandes :</a:t>
            </a:r>
          </a:p>
          <a:p>
            <a:endParaRPr lang="fr-FR" dirty="0"/>
          </a:p>
          <a:p>
            <a:r>
              <a:rPr lang="fr-FR" dirty="0"/>
              <a:t>	- Montant des paniers clients</a:t>
            </a:r>
          </a:p>
          <a:p>
            <a:r>
              <a:rPr lang="fr-FR" dirty="0"/>
              <a:t>	- temps passé par les visiteurs sur le site web</a:t>
            </a:r>
          </a:p>
          <a:p>
            <a:endParaRPr lang="fr-FR" dirty="0"/>
          </a:p>
          <a:p>
            <a:r>
              <a:rPr lang="fr-FR" dirty="0"/>
              <a:t>Il peut paraitre assez brouillon, mais on constate que les points sont globalement et majoritairement répartis le long d’une droite qui indique que « plus le client passe de temps sur le site, plus il remplis son panier »</a:t>
            </a:r>
          </a:p>
          <a:p>
            <a:r>
              <a:rPr lang="fr-FR" dirty="0"/>
              <a:t>Ce qui est un bon indicateur pour la présentation du site, le choix des produits et la qualité de la mise en valeur des produits.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14/06/2021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4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graphique répond aux demandes:</a:t>
            </a:r>
          </a:p>
          <a:p>
            <a:endParaRPr lang="fr-FR" dirty="0"/>
          </a:p>
          <a:p>
            <a:r>
              <a:rPr lang="fr-FR" dirty="0"/>
              <a:t>	- évolution du nombre de visites sur le site au cours du temps</a:t>
            </a:r>
          </a:p>
          <a:p>
            <a:r>
              <a:rPr lang="fr-FR" dirty="0"/>
              <a:t>	- évolution du nombre d’achat des clients</a:t>
            </a:r>
          </a:p>
          <a:p>
            <a:endParaRPr lang="fr-FR" dirty="0"/>
          </a:p>
          <a:p>
            <a:r>
              <a:rPr lang="fr-FR" dirty="0"/>
              <a:t>On constate que les ventes ont augmenté très peu comparativement aux visites (qui elles connaissent une croissance exponentielle), ce qui explique notre tout premier graphique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plus de lisibilité, à partir du mois prochain, j’étudierais la mise en  place en place d’une échelle double ou d’une échelle logarithmique sur les ordonnées.</a:t>
            </a:r>
          </a:p>
          <a:p>
            <a:r>
              <a:rPr lang="fr-FR" dirty="0"/>
              <a:t>Cela aura pour effet « d’aplatir » la courbe du nombre de visites sur le site.</a:t>
            </a:r>
          </a:p>
          <a:p>
            <a:r>
              <a:rPr lang="fr-FR" dirty="0"/>
              <a:t>(échelle logarithmique est un système de graduation en progression proportionnel au logarithme)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14/06/2021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14/06/2021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Cécile m’a demandé de traquer les éventuelles erreurs dans les données du site, et de lui faire remonter les informations le cas échéant.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14/06/2021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14/06/2021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fr/lumi%C3%A8re-ampoule-jaune-id%C3%A9e-30506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r" sz="8000" dirty="0"/>
              <a:t>Rapport Mensuel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Fevrier</a:t>
            </a: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471C1F-C4EF-4804-8B38-352364F4C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14" y="1389"/>
            <a:ext cx="5825677" cy="218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BC3EA9-3C8F-44DD-BA74-AE687EF2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14/06/2021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A446CE-329E-4C30-8F04-724A4A80B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7E24CF7-F23A-4B17-BF8B-27AB31C2EDB8}"/>
              </a:ext>
            </a:extLst>
          </p:cNvPr>
          <p:cNvSpPr txBox="1"/>
          <p:nvPr/>
        </p:nvSpPr>
        <p:spPr>
          <a:xfrm>
            <a:off x="0" y="25637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(Chiffre d’affaire) / (Catégorie) – Cumulatif – périodicité mensuelle</a:t>
            </a:r>
          </a:p>
        </p:txBody>
      </p:sp>
    </p:spTree>
    <p:extLst>
      <p:ext uri="{BB962C8B-B14F-4D97-AF65-F5344CB8AC3E}">
        <p14:creationId xmlns:p14="http://schemas.microsoft.com/office/powerpoint/2010/main" val="410926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959F7E-5B8D-4A5E-90B1-38BF730B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43059"/>
            <a:ext cx="2584850" cy="365125"/>
          </a:xfrm>
        </p:spPr>
        <p:txBody>
          <a:bodyPr/>
          <a:lstStyle/>
          <a:p>
            <a:pPr rtl="0"/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3A5509-5637-4536-8D4F-24E6D9DAE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FD035EE-4A3F-4031-9FD0-9ABE935FD24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(nombre de visites)/(nombre d’achats des clients) - périodicité mensuelle.</a:t>
            </a:r>
          </a:p>
        </p:txBody>
      </p:sp>
    </p:spTree>
    <p:extLst>
      <p:ext uri="{BB962C8B-B14F-4D97-AF65-F5344CB8AC3E}">
        <p14:creationId xmlns:p14="http://schemas.microsoft.com/office/powerpoint/2010/main" val="343784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959F7E-5B8D-4A5E-90B1-38BF730B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43059"/>
            <a:ext cx="25848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E135CF-9BCE-4F3C-A80D-B2E5B023C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781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0E0D22-DA50-446E-BF96-5BCCB07828B5}"/>
              </a:ext>
            </a:extLst>
          </p:cNvPr>
          <p:cNvSpPr txBox="1"/>
          <p:nvPr/>
        </p:nvSpPr>
        <p:spPr>
          <a:xfrm>
            <a:off x="-76912" y="0"/>
            <a:ext cx="1226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Temps de visite - périodicité mensuelle</a:t>
            </a:r>
          </a:p>
        </p:txBody>
      </p:sp>
    </p:spTree>
    <p:extLst>
      <p:ext uri="{BB962C8B-B14F-4D97-AF65-F5344CB8AC3E}">
        <p14:creationId xmlns:p14="http://schemas.microsoft.com/office/powerpoint/2010/main" val="129214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CC7BA8-652E-4056-BC06-F5300FF4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14/06/2021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D2A097-524B-4D9F-8340-163BE0DD8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54DE024-6D4E-4BD7-9FE1-C2F1E35A5AF3}"/>
              </a:ext>
            </a:extLst>
          </p:cNvPr>
          <p:cNvSpPr txBox="1"/>
          <p:nvPr/>
        </p:nvSpPr>
        <p:spPr>
          <a:xfrm>
            <a:off x="0" y="4603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(montant du panier) / (temps passé sur le site)  - Février</a:t>
            </a:r>
          </a:p>
        </p:txBody>
      </p:sp>
    </p:spTree>
    <p:extLst>
      <p:ext uri="{BB962C8B-B14F-4D97-AF65-F5344CB8AC3E}">
        <p14:creationId xmlns:p14="http://schemas.microsoft.com/office/powerpoint/2010/main" val="91771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F2B1B3-8465-4C98-84B1-2DE659CF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14/06/2021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DC70D9-D9E4-4D78-AB9C-E46A8D876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744A1E-A342-440B-91C3-4F8F79967024}"/>
              </a:ext>
            </a:extLst>
          </p:cNvPr>
          <p:cNvSpPr txBox="1"/>
          <p:nvPr/>
        </p:nvSpPr>
        <p:spPr>
          <a:xfrm>
            <a:off x="0" y="4603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(Nombre de visites) + (Nombre d’achats) – périodicité mensuelle</a:t>
            </a:r>
          </a:p>
        </p:txBody>
      </p:sp>
    </p:spTree>
    <p:extLst>
      <p:ext uri="{BB962C8B-B14F-4D97-AF65-F5344CB8AC3E}">
        <p14:creationId xmlns:p14="http://schemas.microsoft.com/office/powerpoint/2010/main" val="224328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4E9ED29-EC27-475A-8A8B-F66C6BA13076}"/>
              </a:ext>
            </a:extLst>
          </p:cNvPr>
          <p:cNvSpPr txBox="1"/>
          <p:nvPr/>
        </p:nvSpPr>
        <p:spPr>
          <a:xfrm>
            <a:off x="0" y="0"/>
            <a:ext cx="123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Conclusions</a:t>
            </a:r>
            <a:r>
              <a:rPr lang="fr-FR" dirty="0"/>
              <a:t>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22E920-3302-4B93-904A-6A5FEFEA3128}"/>
              </a:ext>
            </a:extLst>
          </p:cNvPr>
          <p:cNvSpPr txBox="1"/>
          <p:nvPr/>
        </p:nvSpPr>
        <p:spPr>
          <a:xfrm>
            <a:off x="0" y="4806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Fin de transition du catalogue des produits (remplacement des produits high-tech par des produits alimentaires)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9CBAF8-1B8C-46FE-852D-255A68BE56EE}"/>
              </a:ext>
            </a:extLst>
          </p:cNvPr>
          <p:cNvSpPr txBox="1"/>
          <p:nvPr/>
        </p:nvSpPr>
        <p:spPr>
          <a:xfrm>
            <a:off x="132736" y="1430594"/>
            <a:ext cx="5963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++</a:t>
            </a:r>
          </a:p>
          <a:p>
            <a:pPr algn="ctr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 globalement en hausse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L’UX du site convient aux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catalogue produit convient aux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mise en valeur des produits convient aux clients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9E7B43-C047-49EB-8DAA-60B80C37C4F6}"/>
              </a:ext>
            </a:extLst>
          </p:cNvPr>
          <p:cNvSpPr txBox="1"/>
          <p:nvPr/>
        </p:nvSpPr>
        <p:spPr>
          <a:xfrm>
            <a:off x="6095999" y="1430594"/>
            <a:ext cx="561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- -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Retrait final des produits high-tech un peu brutal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taux de Conversion à améliorer si possible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15DB3-D033-4D59-AB0A-97B72392F2E7}"/>
              </a:ext>
            </a:extLst>
          </p:cNvPr>
          <p:cNvSpPr/>
          <p:nvPr/>
        </p:nvSpPr>
        <p:spPr>
          <a:xfrm>
            <a:off x="-4" y="1157941"/>
            <a:ext cx="6095999" cy="25852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453F5-E6FB-4B24-99EA-5ABF1C571B0C}"/>
              </a:ext>
            </a:extLst>
          </p:cNvPr>
          <p:cNvSpPr/>
          <p:nvPr/>
        </p:nvSpPr>
        <p:spPr>
          <a:xfrm>
            <a:off x="6096001" y="1157941"/>
            <a:ext cx="6095999" cy="25852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DFE163-81F0-4B4D-8D6D-B450D078145A}"/>
              </a:ext>
            </a:extLst>
          </p:cNvPr>
          <p:cNvSpPr txBox="1"/>
          <p:nvPr/>
        </p:nvSpPr>
        <p:spPr>
          <a:xfrm>
            <a:off x="132736" y="4124430"/>
            <a:ext cx="12059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Axes d’amélioration possible: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Module de suggestion de produits via analyse de navigation, habitude d’achat, etc..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Module d’enregistrement de « produits favoris »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Proposer un abonnement (commande automatique)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Proposer une « opération spéciale » pour faciliter la conversion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CE4C353-1CE5-4EB0-82F7-079E00BF2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32142" y="3658228"/>
            <a:ext cx="1855991" cy="25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5C6083-00A3-41BB-A106-DC217E73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14/06/2021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A7943D-C0A3-433E-BE6D-9F292AA7E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C5E4E1-F4A6-4E94-BC74-FCB03AC2283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Anomalie dans les données – Arrêt de l’enregistrement du nombre de visiteur en temps réel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5E01B8-B086-4128-B2AF-5657035E9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501" y="1514716"/>
            <a:ext cx="71818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542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{232BFEE3-22F2-4E2D-B849-F3AF9D0367F8}tf56160789_win32</Template>
  <TotalTime>190</TotalTime>
  <Words>774</Words>
  <Application>Microsoft Office PowerPoint</Application>
  <PresentationFormat>Grand écran</PresentationFormat>
  <Paragraphs>86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Rapport Mensuel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Mensuel</dc:title>
  <dc:creator>baptiste papa</dc:creator>
  <cp:lastModifiedBy>baptiste papa</cp:lastModifiedBy>
  <cp:revision>19</cp:revision>
  <dcterms:created xsi:type="dcterms:W3CDTF">2021-05-21T06:56:09Z</dcterms:created>
  <dcterms:modified xsi:type="dcterms:W3CDTF">2021-06-14T13:49:24Z</dcterms:modified>
</cp:coreProperties>
</file>