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9" r:id="rId12"/>
    <p:sldId id="272" r:id="rId13"/>
    <p:sldId id="266" r:id="rId14"/>
    <p:sldId id="271" r:id="rId15"/>
    <p:sldId id="268" r:id="rId16"/>
    <p:sldId id="273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416" autoAdjust="0"/>
  </p:normalViewPr>
  <p:slideViewPr>
    <p:cSldViewPr snapToGrid="0">
      <p:cViewPr varScale="1">
        <p:scale>
          <a:sx n="107" d="100"/>
          <a:sy n="107" d="100"/>
        </p:scale>
        <p:origin x="23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bgian\Downloads\2021_0623_0943.csv" TargetMode="External"/><Relationship Id="rId4" Type="http://schemas.openxmlformats.org/officeDocument/2006/relationships/themeOverride" Target="../theme/themeOverrid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bgian\Downloads\2021_0623_0943.csv" TargetMode="External"/><Relationship Id="rId4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/>
              <a:t>Répartition des ventes d'appartement par nombre de pieces</a:t>
            </a:r>
          </a:p>
        </c:rich>
      </c:tx>
      <c:layout>
        <c:manualLayout>
          <c:xMode val="edge"/>
          <c:yMode val="edge"/>
          <c:x val="0.23838155148434373"/>
          <c:y val="1.6210739614994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26044050743657043"/>
          <c:y val="0.23725393700787406"/>
          <c:w val="0.39454527559055119"/>
          <c:h val="0.6575754593175853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0A5-4F40-BF17-13689EC2890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0A5-4F40-BF17-13689EC2890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0A5-4F40-BF17-13689EC2890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0A5-4F40-BF17-13689EC2890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0A5-4F40-BF17-13689EC28907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'2021_0623_1138'!$A$2:$A$6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5</c:v>
                </c:pt>
              </c:numCache>
              <c:extLst/>
            </c:numRef>
          </c:cat>
          <c:val>
            <c:numRef>
              <c:f>'2021_0623_1138'!$B$2:$B$6</c:f>
              <c:numCache>
                <c:formatCode>0.00</c:formatCode>
                <c:ptCount val="5"/>
                <c:pt idx="0">
                  <c:v>31.18</c:v>
                </c:pt>
                <c:pt idx="1">
                  <c:v>28.57</c:v>
                </c:pt>
                <c:pt idx="2">
                  <c:v>21.48</c:v>
                </c:pt>
                <c:pt idx="3">
                  <c:v>14.21</c:v>
                </c:pt>
                <c:pt idx="4">
                  <c:v>3.55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40A5-4F40-BF17-13689EC2890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MOYENNE</a:t>
            </a:r>
            <a:r>
              <a:rPr lang="en-US" baseline="0"/>
              <a:t> DES </a:t>
            </a:r>
            <a:r>
              <a:rPr lang="en-US"/>
              <a:t>VALEURS FONCIERES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105783111968987"/>
          <c:y val="0.14819937075244619"/>
          <c:w val="0.80468094646528121"/>
          <c:h val="0.5043574418943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'2021_0623_1016'!$B$1</c:f>
              <c:strCache>
                <c:ptCount val="1"/>
                <c:pt idx="0">
                  <c:v> MOYENNE_VALEUR_FONCIERE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'2021_0623_1016'!$A$2:$A$21</c:f>
              <c:strCache>
                <c:ptCount val="20"/>
                <c:pt idx="0">
                  <c:v>GARRIGUES SAINTE EULALIE</c:v>
                </c:pt>
                <c:pt idx="1">
                  <c:v>LES PORTES-EN-RE</c:v>
                </c:pt>
                <c:pt idx="2">
                  <c:v>VERNEUIL EN HALATTE</c:v>
                </c:pt>
                <c:pt idx="3">
                  <c:v>PARIS 07</c:v>
                </c:pt>
                <c:pt idx="4">
                  <c:v>PARIS 16</c:v>
                </c:pt>
                <c:pt idx="5">
                  <c:v>PARIS 01</c:v>
                </c:pt>
                <c:pt idx="6">
                  <c:v>PARIS 08</c:v>
                </c:pt>
                <c:pt idx="7">
                  <c:v>PARIS 06</c:v>
                </c:pt>
                <c:pt idx="8">
                  <c:v>SAINT-JEAN-CAP-FERRAT</c:v>
                </c:pt>
                <c:pt idx="9">
                  <c:v>VAL-D ISERE</c:v>
                </c:pt>
                <c:pt idx="10">
                  <c:v>NEUILLY-SUR-SEINE</c:v>
                </c:pt>
                <c:pt idx="11">
                  <c:v>PARIS 17</c:v>
                </c:pt>
                <c:pt idx="12">
                  <c:v>BARBIZON</c:v>
                </c:pt>
                <c:pt idx="13">
                  <c:v>PARIS 03</c:v>
                </c:pt>
                <c:pt idx="14">
                  <c:v>EZE</c:v>
                </c:pt>
                <c:pt idx="15">
                  <c:v>PARIS 04</c:v>
                </c:pt>
                <c:pt idx="16">
                  <c:v>RAMATUELLE</c:v>
                </c:pt>
                <c:pt idx="17">
                  <c:v>GARCHES</c:v>
                </c:pt>
                <c:pt idx="18">
                  <c:v>DUINGT</c:v>
                </c:pt>
                <c:pt idx="19">
                  <c:v>PARIS 09</c:v>
                </c:pt>
              </c:strCache>
            </c:strRef>
          </c:cat>
          <c:val>
            <c:numRef>
              <c:f>'2021_0623_1016'!$B$2:$B$21</c:f>
              <c:numCache>
                <c:formatCode>_("€"* #,##0.00_);_("€"* \(#,##0.00\);_("€"* "-"??_);_(@_)</c:formatCode>
                <c:ptCount val="20"/>
                <c:pt idx="0">
                  <c:v>1683000</c:v>
                </c:pt>
                <c:pt idx="1">
                  <c:v>1400000</c:v>
                </c:pt>
                <c:pt idx="2">
                  <c:v>1280000</c:v>
                </c:pt>
                <c:pt idx="3">
                  <c:v>1258160.1299999999</c:v>
                </c:pt>
                <c:pt idx="4">
                  <c:v>1033082.71</c:v>
                </c:pt>
                <c:pt idx="5">
                  <c:v>1013503.91</c:v>
                </c:pt>
                <c:pt idx="6">
                  <c:v>1010536.07</c:v>
                </c:pt>
                <c:pt idx="7">
                  <c:v>1005955.57</c:v>
                </c:pt>
                <c:pt idx="8">
                  <c:v>968750</c:v>
                </c:pt>
                <c:pt idx="9">
                  <c:v>880000</c:v>
                </c:pt>
                <c:pt idx="10">
                  <c:v>822577.25</c:v>
                </c:pt>
                <c:pt idx="11">
                  <c:v>721135.76</c:v>
                </c:pt>
                <c:pt idx="12">
                  <c:v>713500</c:v>
                </c:pt>
                <c:pt idx="13">
                  <c:v>659035.18000000005</c:v>
                </c:pt>
                <c:pt idx="14">
                  <c:v>655000</c:v>
                </c:pt>
                <c:pt idx="15">
                  <c:v>650908.76</c:v>
                </c:pt>
                <c:pt idx="16">
                  <c:v>633000</c:v>
                </c:pt>
                <c:pt idx="17">
                  <c:v>615348.56999999995</c:v>
                </c:pt>
                <c:pt idx="18">
                  <c:v>610800</c:v>
                </c:pt>
                <c:pt idx="19">
                  <c:v>583602.29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4-4100-815C-E8D174EFC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06682896"/>
        <c:axId val="806674992"/>
      </c:barChart>
      <c:catAx>
        <c:axId val="80668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6674992"/>
        <c:crosses val="autoZero"/>
        <c:auto val="1"/>
        <c:lblAlgn val="ctr"/>
        <c:lblOffset val="100"/>
        <c:noMultiLvlLbl val="0"/>
      </c:catAx>
      <c:valAx>
        <c:axId val="80667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668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Feuil1!$B$2:$B$11</cx:f>
        <cx:nf>Feuil1!$B$1</cx:nf>
        <cx:lvl ptCount="10" name="Departement">
          <cx:pt idx="0">Paris</cx:pt>
          <cx:pt idx="1">Hauts-de-seine</cx:pt>
          <cx:pt idx="2">Val-de-Marne</cx:pt>
          <cx:pt idx="3">Seine-Saint-Denis</cx:pt>
          <cx:pt idx="4">Yvelines</cx:pt>
        </cx:lvl>
      </cx:strDim>
      <cx:numDim type="colorVal">
        <cx:f>Feuil1!$C$2:$C$11</cx:f>
        <cx:lvl ptCount="10" formatCode="# ##0,00\ &quot;€&quot;">
          <cx:pt idx="0">12064.540000000001</cx:pt>
          <cx:pt idx="1">7217.9799999999996</cx:pt>
          <cx:pt idx="2">5352.4700000000003</cx:pt>
          <cx:pt idx="3">4347.1499999999996</cx:pt>
          <cx:pt idx="4">4223.6000000000004</cx:pt>
        </cx:lvl>
      </cx:numDim>
    </cx:data>
  </cx:chartData>
  <cx:chart>
    <cx:title pos="t" align="ctr" overlay="0">
      <cx:tx>
        <cx:txData>
          <cx:v>ILE DE FRANCE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fr-FR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ILE DE FRANCE </a:t>
          </a:r>
        </a:p>
      </cx:txPr>
    </cx:title>
    <cx:plotArea>
      <cx:plotAreaRegion>
        <cx:series layoutId="regionMap" uniqueId="{FF3080DB-D678-4100-A2B9-BAF573955447}">
          <cx:tx>
            <cx:txData>
              <cx:f>Feuil1!$C$1</cx:f>
              <cx:v>Prix M²</cx:v>
            </cx:txData>
          </cx:tx>
          <cx:dataId val="0"/>
          <cx:layoutPr>
            <cx:geography cultureLanguage="fr-FR" cultureRegion="FR" attribution="Avec Bing">
              <cx:geoCache provider="{E9337A44-BEBE-4D9F-B70C-5C5E7DAFC167}">
                <cx:binary>1Hrbct22tuWvuPx86OBGkNx1ch5ArruWtHSzJL+wZEkGrwAJkgDBP+iX/o9+6K/YP9ZTSZzESnZ2
0pWu6lNlW14iCQLzMuaYY67/fJr/8dS8PJp3c9uo4R9P8/fvi3Hs/vHdd8NT8dI+Dh/a8snoQX8Z
Pzzp9jv95Uv59PLds3l0pZLfEYTZd0/Foxlf5vf/9Z+wmnzRZ/rpcSy1upxejL96GaZmHP7g2u9e
evf43JYqK4fRlE8j+f796dGUw/t3L2osR3/ju5fv3397y/t3371d6TdvfdfAxsbpGR5m8Yc45Jyg
KI7DiBGcvH/XaCV/ukw+UEYSwjCOEcNJQsjXd58/tvD4x7JpXt49v7z7YV//8e6f/7N5CZ5fgrV5
VE8vX+/93X3+sMvH52fzMgxwzB9+/vsFvzns9+93z+v3v7HRt5t6/+5JT2p8dYEEb3z//uveykGn
P15J9asp1lc/2O67b7331pi/sh2OPyAWhyzhIUFJwtG3tgt49AEjTCMc8RBTHr3a9kfH/Wg8sNk/
//fwH+/OHqtH+HHSZtTvrson/fW2v2C3P1jrjcl+eNtvjfbjAr8x1q839dZgp79qMMI+EJZElCQR
xglmiH8TbBR9CBF/vQxXIhqT+KshfrZXCXY615N9gbALPj42zT//1wtE3f+Qvhv/b8Ltp7D9gyXf
WO/tnb9ryNcMfRN0P2/xrRFXm9+PujdhCDn85je/gpW3MfrvLv0mY7aP0zi85u3wUqo/tuNfhxeE
kzBJwN1hCCjzjcfJazzQOIljDiiEogR/6/Gf93X9uq+/AV7+3YJvvP278PLtGr/x9F+Flzdu/X/r
aEiZVzcfH83f7eYoihiKwdFxSEP8bWKTD4wnFIN7KQrD1zryrZt/vau/wcl/vNyfcfGvV/jv5eAf
EiW4fizVGGQv6u/mCgnUMkRCmiBOwjepzKI4JElCEcYsYvxNKv9mY3+Do//Emn/G279Z5r+Xyx+g
GgI6/t2sEIeUY0SgGCdvWSH+EAMjxGESwk3xa9Z/m89fd/Q3uPhfL/VnPPv16f+/HfqGKnwtIN8c
EP/Edf8l8f/rvD9CCaMxJTSBbH3DXQkwMQp9QRIjiAIo0ZDsv6auf5rn/9gN/Ybmv33+m7P+dNR/
YZa3BOpf0fa/Vlff3P0rBvVz95Q9jo+rH/quP331KzF78+gftm8/mnn3/P37VziNXhnTzx3d6zrf
+OFH6HoZv63o3zz88jiM37+nH8IwBi8nnDBOaRRDyrqX1yvQ4kGDx6Buh9DjMUbZ+3cKWpECmsPk
A8YRjRBHIeNxBEEw6OmHK/EHTOBuqAMcc4IhfL6e9aQbL7X62Ww/fX6npvakoSwNcLAYDtX9eN/r
XiOECayDURSFgDlhRClcf3q8gt4absf/UUR1OZohmYQrB7yK8qpcs7o5mYov6RC5M+aTz7VrzKaM
e1mJekwasSx5tJsLc4cSeW4Dt6Qx0rXQss3iamhFxaP7FjcbxOaHAJ2hhj+bXt0tfFAihi4kS2Lf
CW+CLi15U4qpDI7OmVM7oHqLenlYeM/TyAR6hSpN0kAuXDhkKzFJOwta0+liWbw+L4vWoIySWjgb
J5le+iJN6nwz+3Y51PX0gPJgyGqppOh5chV6c4uj6KkLQ5nxOqnE2NW1KCZViZbUVOAl37K6lOkU
dNFOx/Y0KbKfY7zpypiuunBKF+XjtC7CxziQt7SMXyhulOjVNMPRbCfqyl47z8KzpijVqs1lu8vL
oFoxJ9dF2b+E1RwKw2F/SjXJrlxyK+a5zWQbjKJa/GXtpxRPVVo5vaURU8cmrCsxE1lmOJ+MKMbu
HpQUupYelWkfSr8ycfUwV+oBTpyfj1Wi0mDinbCVPxUKHSrsbmtWaoHj+KKDOBUyLE6mdyvNuz3l
8S52/VbqADxLg+1g0ZziZVl3Ml5ERyMu6nmahEZ5nTZj+VlaPlxO1G2qsryNFvwRKChd+aHY1aG/
Ksvk1Oj2Y1AnH11QPjSDutR9QFYedacK2I3ozXAXF4PJ6DjsOqJ6UZjq3jh8jRO2KRyaRau0YF6e
mQptWDKUom2jvURyWGNdlmsSBHuSB6VgejmOXJ1C1ZxxFmRkLJ9k05XrZZmfQ53nIizwbe61MIMV
lSQP1hVKJJXceTRdxS0/RGVksgoCRbgwWbJp7G7hvj3SUZNhO2wiMz52qtgOxK2D0hwG6QbRLd3N
UoB1UHcY6/w+GO26s9XVWKJ9wUK+jpVzq05yLMgyrZK4YoLmS8bL5TlpIV7G+DNNlqPvNROmi65I
Va6wisK0avqdyYcXVtsMtXwbBTaz83Tdxvk6V3yjCnwRLJhseFBdz1O0iCkhnVAldpeNqtaDacw+
6htQYLTfze3YCoeHa5+XZ9bi2x53n6fJWUF0cyzJtF58QdK5NLuloVnUSCN8VV1Egzbb2ozbRduL
MLBjqr2vRU7yNQnrk0oUF7rVR+g+tVjUqFaLS+L1SNtm005NsJc9CwT13UM4h2MaeFuvZN0Vh1Z2
nciHdqNbGa8cD9dJ5dyOW4WzZOq1mBkJ0qAzN975Ax5UnVmk17aBXMLxdZD7akcT2R9Z5e5kN07C
0mIWnc7VynbxXYC7jFBnMjyibjPG1c0g41noiajUju0ginp5yOsGCYQIFoGksSjybm1R1WasYD5l
MdFiKtx+IXgUY19+rJP6hHPODszxYzfzyyGHpFUxpkI6U6Zk7i9Ki/Eao3Ltx2gWFa4/V3XyxfLo
orVRJ2irdaYcQExtw0gMbCpFVNg4jcLwyeVuOYQU5+tuHHoBuziLWrkf8qVIm5Y3aTLSbPLRFbek
SUuzyGzsixfS2PMhYkeM9Jw5203baI5vmz6+HxtWAUpKvvULOtdD99gbK5o+elSjzwprkrWezQ7g
pMl6F342Abmrl/mLHYmHlGqiNMdWrUs12EPEXLRSfPI7QLb7uU2mtVMGZ1VNDxjbZj/JUgnNqmxE
1KfdUgTCzDFLXVGk5aSfqF1OEeRXlvdLnNJpzLeBHOc1m4etGXRyM/NxC+/cT2GOV7Obm8d6LnqI
2hjt8tYsWaGjPnMduGuYiumC57Je0yQcRF10iZi74JrkgBmsbXe6RvZC5hil9VARgPG23XhFLioo
gqspVC9a6yVdcl8K0ne33Dh7xqqwSbup/Ohr8kC8WY1TfsnQcN46PkEWqbOAM56qeVwVofpilvI8
bPO0RKRNe2nmTWXsIHxt7CFs61x0FUVZ4QwWzKJgj/oxKwKylf19Ekd+W0kmt02xJGlX4LNlGYbU
eP25QUW9KgKUUl/x63JxaOvDBkOu1DRbhmhfznkHdrYybf205cYcujxf10Wz13OeDt1kUtfjQJQq
Ck6wfZWSfujTOQbYwVMwiEpLnZKkQ7BKDKfU9gnn6qrt8LHvh4eRx3vkgl3l8nuvJM9iCpVO1dIe
5agTETfxSzKqUTR5eR1XyVkX6AkqSYRFmfQpCYa1mmpIYD8+TrxalZWmgtGBrOoATs2nGmLG91DC
u3ojc1pvhxl9SYLueVSUnYW4YAJSEglgSv22yxN+XhiGVzqe9lNdBWtnfJB2LkhSPZo4K/uw2QwE
l6Ib+cmF8gLX7QXVsz5jZaWgUM+LGE1dZFEeQSFs4jQG7gVpwOqMt/YYkXmnxxqAu+iwMCO91SH+
FMrx4AGIxTSbbZXrjw2SadxBukWTFKyrS9GwKUuaMhBR6NUKDN+IaZiy2cRqXRU43BrUTmIaF7Qq
LN+63Fwls4pXnGG9aRs/rNs8vrE+7lemBIsPdRELLutP8YjXUxm2QtnpMCKzop1fFQk7K6w+jM5s
vXIZ4AuQtbGuUpTwi4r4OxcuKQ2Xq7BVaxsmGbPsTJM2o0mR5SFaUzy2q2QgaZl0Dw7RT13IXhwy
3dpYuu4nUn2JY8nSOBqHdKyaNl0GoA9LyKxodegy57QXUdJA6Q6YiPrqjFbsMmoGcKnqveicXmEy
HKzBu2qpI1Gx4Lya8jMn/T5IyFFRk9ZTeDPULqN8RoKUXBiHlKiBU0FaNy9Sz4cSSkVO7JH3JNUF
31cx9mIZ6qucBpcFyq/ygGZEkVOYQygDkpgb3MsGtkbWcxDd46jmYuoXklrftwJRfO+SHIlyqg/m
tQLMeEAih1KfN8sOeu9Dq5sNwxAiyG7zKTiFXb2axumSyuCmocW67zo4/lhdsL5fRDjhPlXAlZK5
3YRITaIrpQN2NN/bYr4qOgWJOJhznpNtVxSTmBvY0GxKMZLqMhroCnfFcSISysWcbzzAmhrxliJg
nO0YHgsLADg1N6jgjQiKUm5ICTQARKGzYuAAGGo+uRYp2K7eWNRdetcOaVCy5ziZr0lSfNZ1Pa9I
H1zyZlSAHePFKMft6MJ0VkOXhomU8Ft743PyksTtnOm+v2uJzRJqqOgKkkUkvtOat6m1keh4cJ4k
KltcXmQS+27VeMPWMY7FrLtFKFeM65JGClLSw7F9JQbqv1Qlg6Cskk2vo2FlHY0EXcptkkNpH2l1
65L5aMfxtqK+2M79DMVU5bup0rt+inEa5YVOqe0epz45BAXbxk19H5hpTWK+Ggqd8QA/MabO4qIv
BOHTrmJom4/LjhH2kPSjKGcpApbfBX3/aXYtFxSb87b1wHwDt59sM2aNrSLAtPCL8fhjI7kXqrUm
bS10Jozz/aLkKeBIeFJOAhuVIdbe9rS/QpaobE6ch5ahOJN1n3a5OZaYr6aiCVY2KcJtgCL90QRF
kPEhxpnpphTcdUdKZg9m9K0Y+kCJCPooUQXFuR3iIgswLjcDsKJ9xaGiQjtcpbybH3vOZsFxcAxr
mUa9fo2JlQbI2iEbXo/a3UxN/3nox/1cj6MILO1EGbVDNuvRrVsdGzEvudv4An7nxxlDFnQXyTx9
HkJFoC9BD3Rhe+ObdVOXt40NbmBiKbOmyM+dB0ToAzemVdQVwnbuHIGyIbDEF1oF1y6Iv0SjO5/n
Zpd09tiP6iJfSil42alL74ELWGoWEdTVRpEEyHt1q2Jyx63ddb25t0FOszApPuaLq0RjgCAY4MsZ
nXOezZgNYo6sBT7hzgG3NvFiTlGNLsvERWJU3QWP1NnSxZVIer/RFBoYGoVQB8yQhrI7lnOnMhqi
QrRDAeAlh7tJNnblcDhdNpSCsR5JxKeM+OlAxvxAimTLXD6JXJJH7ONoPc8WiBvtMgMVqM3na0A/
LQpO7nPvraBzwIAJBLc2gWl0i9e0S844Ko6mqut1BPT85IDH9q4argAIzaEFDTdledCvAmxHETV5
sCXEjwARPWFiYiV/qKB6/np09U3f/6Q7b0pZ/DTx/vnjf93oFv78MMv65ZevA/NfPm1e9Ou8b3h7
06tE8/Ndv4xJXjWRn4djb4SWH6fuX5WJv3LxX0s0X4WwV+ECI0RjkEf+SKJ5K3X9ou/88vSvNJrX
URkDgQQmJRzW/VGjwR9YCNpNkkQwaWaMv4pCv2g0hCGYqoZxAposfR2a/lqkgalLAtoN/IMZ/isi
DQby+vsqDQLJMMGgTaFvVZqBJa6KHag0U4eazM3kQkflikVKr/OwuuYFeqKOmivq15zK4TBxv++b
2K2lps229X0kWGAvXbDtK3detoXwvL9hgH1APKCPbQZ9ERAonjkrBWpFeS4RtFXtEJmUt/lFq6te
BKE6BWMN9RaG/iKaIGT5DZ36i2K6Cphdu0BetF2Vr4BpfnKxHVJSO9HX4yCwstdBC+yrMH221MFl
mFggo+3ihcvjS9JUuzxImpRNrcps+FjYZW3psKZB8aVEXgpJmkaUfT+n0ErGh6KJooMJkn7XuTlT
tj3VrvjkW/XQBvFp6uid0uF5qEBl8nTtuBakCobtGOi96fsjXsZcoIgsojQhApIDb7AawcfzCPqK
sYzvg2m4DRy+nafqpBQShRo+8wqdDZSe9zK6GdjYA7A7mUWaXKMazDI2gc6CUR0UJ4cQaBwpjJgW
ZLOKe5pZ/hhISzKKzFnoq6sATw9dv6q7zqbz+IWi16YJhJ+66ivRg5QWAHEg2kJHrnubliU6sbiz
GZn1Rod9xhtTZVM9Tdtas+0U6891o/W6DQYndAV8szTJKYzsSgV8Xfr6qg3nYFc3ySFsVJMpZfKU
cw/qXrhsEiBCrmofUcHsRR2jdGh8kQa5hGrYVhdTBL1dP5wFOcBa/yqVLdxe1k13kqiBGimJ8FMc
iZx2Z62p53To4yiNq64SBRpDIa07IxhXF7mr9iaKl0MwbKhMSBq3tQGRxo3ZEj41nd32qMT7KZ7O
Fw7VMfKh6Jry2ZnOCgftZPRs2gUfoTnZlH6Bwq6s0C7p0tzQO2h4nuVYp/A9hvtBVRfes5dY1S+D
Q0malOyFd1yCutacQQGQEuxM2uYKt/hiXKJTYfAFhMppVjxTxbwN8vJmtPUaqjM0+Zr5FZiizmK5
NBs5JdugDa/cAK9OUMSzSoPwULbgLCnKDl1LpiuBK31mUfNcjvEpJ82VQaWw1iOg4mMlfGK4GH3i
RRXvmD22Hd8SLFPfTue57+WKsPJ5Wtw5aNXHaYj3dTisdJnLzHH8JQ7seZ9XUdbET1VvLzkNq5u8
hGU9vIiGT9QzuW5iq1dhFQOXayZRofAqMCpOC9T0YkxMBET1asrzaFPP/Cx/5aqttNe1DR7Q4m/n
gq0TQJB+wBetXy5MPllQZ/ZtsPKlNitf9KBBdvQsIP0uCRrgj9S166YjZzUpjWgh7HRJjjpRL7IO
a9FEXJ4rBOmnR3nX//A+rA+17E7cdRe+6rtUOodWNp7TKrR9WgbF88DkJ4WXLlM1PoZ5Nrbd6rVp
GnQ5AiQmcgV9/zoJ6cfIx198X5nU111aAdNSiBcQIMq+rqbSTrIuQ4bvBl4ZERtoBUaVkRbCgtPe
HIwNV7gvV2XT7TtV3SwRPyT+eUahFETuSJGSKVZiqrt9hWx/nlwv/XTPlL8F6AK9w2VoCfc5Wpa0
dOwlN9UVqcmFw9D0xLvZ7seGnAGPgoa3po/xXJ9x62eBRgCGaY42pG6vNPaPJYkQyEjAinDe3baa
rF2e7Bszr+hQf2Zja8Xg+j6jEjTb3aTDT0QDj+5aHuxCBZpVa0H+aLKwxKCOseuZPRe+KLMesgRq
VpwNhh3CUe+pGyC726d6kstmLKp144Pnaaaf4sSPWW91ux5kXaYymV3qi7oVgQMlTMo7MAFn5CKm
atlomxyhF6gFCv3dWOF80yq4VU0M+khU7KYQkABgYxE85xOgm9o25CoacCLkAFzPI2WyAJhqBJzP
o74USVA0AKal8I2DzlWOn+sc8BoFVZR6J0jXVqnXHrS0QgOV/sRBoctUHD00vUpVz16FsuQ0UlAD
iD41Ft8HDXoekuiZ5F0pIGZdCr2hFHS41z2EalctG9q2V2VvHAgRUG7YDBkMSt2qNvkZb7zPYpvQ
FL55mCkSnqy8M3jSoh46vK6nGRTp6CT7RO1M22+jya+dRl9qV24nacIUQWlLo47tRnYsnD2NyZMe
YDBBg3gdBrIHqh4Cp897fYQZ0imShKd92R3ixl2CJHTDuvGBMwp3+OoCqfqUB+o8V4+uqjwkSR+n
GvOrsoXWvs6PVZgflwpPq7Cv1rOpttCo2DTBYWqUM4K/1nMAj1rMwTBmcxnrzAPLpiM6Rksl0EQP
LVstdx1jC6jV/JNBFRT+UbNV0sk0SJJNsiQHYGhp2DR7QE0zt4fGui1eqm1oA1B5W3c9QPyACVe6
A1BUzTaB18IUZuMKqBimPRaUckEClG9gWGGgr7DPLRugGPdtB4jVjYLXZjdNxTOTc55JD5HBJ7Yv
TfHsbNkIxWChBrXlbinZ2ayZfpXe75Gd7vtX1SIfilbk3HCY4AC2qQhGPXzwJzdEGxVDAagmtVeT
yRIyp03e7swwPcjiI+hkkYBZzWUBodEE/TZOukbMoNuvioZ8SZS/gG92nkaFtiNCB4PiNVaQ99M5
L81xbvYUFUOGCuAUMHk5aUQPdsq3FRq9oB2osNAkYr5Nyu1x8tVDuwBWDON1bAYQqxmwBdODVu2l
SQkZPvdFt9XcpXLRJylnmrkYqEVH2F0Fuui2rCUMOEDzKpouFDBr4CnM8b6wQj0SWZtVLatWSOBx
q7p9tVncfW44OotnPae86Kd1vpirKDLLqWN2P7cgZSQJmB+tQvCFcX7YxEO8DWw97ng7aRDSCqAD
WB0GU6x6wwHoLVQ23TAqpkjHoiT3oKM3q7isb9oREsrqp9HRnbHzbS9rdDF1PmuJp2ntB5tCsXOi
TYBbkFxthiC8quKbuLbqiobTE5lhQgNDi/MWFG9twz2Pp2OfFGvNubBLauh4Wy+mEFNsPssOenU5
bjQz6IBYgVbmLjBuWo8oEUtUnddDSYEkObWTrwRwGmtom0Cvy1U0b1kCmDmFQCy6hupVpYIrP5MX
+ioC2Aimf+Gidsr0FTT9T0UwnaNKhSuumiNV8/1ChmtuQUAk40PfwayzQTTT3H+pC3s/NcNnJJ84
oWiHot6KsVWfaDR2aVzD6EWHXnhmz6Ucur3sLiepnlwwN1lRuDIrcnnjS5TyGZdZMpehqMriSzEW
d0E1Ths3vcKrAX6DmwfUMA+Smhay0CsW6w0KOLwkT7alUR/5bI6xpEgMIHUIXIcvSx8egrBtj2Tc
MEDcdR7TOgURcVwPML9A4Ytx5UVX5qIEXYaHvaBIFyJx9r6eo7Wr9IFTCPayX3ymSb3yI5m3UMmB
gAbwis4AH0OALxPU6TDB+55qvtIL3dNQMdHHGuZ4HOIST2u1QCqWbXeok/CsBF5mKf4Mg5izfAEi
0bAr6M7Npo31jW/Cm0Tb61euBAzKZ74ePreyT7U9ayMNf7d1Ve5LroNUBpD1RbC8NBzq8wAv7cbr
0UxncoZhoJuBgcLQ8HoIrRMSyjeMFuGr6BNMBKMIYCQJRA1fokx9U+6LAfS6yMCY5JW2J278CGkd
faymVjQ+LNI8GsuMFuVpbnMYMYbmrBv6rSI3zryyxiYion0p2lXzZcZJfUxq0SLXHBQlQDW7PYkk
39CZ9KkN2aOjbE+mKXNyBLHpbJ57v+rwZby0ldCK7ZlrR5G7ZpfHI8xLKyAFNm+ytgEZN+luUBVd
tbIaxFCCdXtfwD29y2LFDtCTzYC7sFcpo2cVZSYJ+3NboWPYQJ74HujqrD6iyNcpZtNTP7Rrw7s1
WyRQAfNacRp3LUmtd1M9QLoPR0/onXPbGtNn19t7buymh3HiWnaAAzUf1rx2DqIOu1UYdXo1WANR
DKPNdPBSCdww0Nnr0qdLv+6bqdwFcShGltdwMHBb3B21dHWqAnQ/T+19K5t8NZn5nITtBlipz/jS
oxT+p9csDo4dtssuoHgS3hYwVCi7JuVRf8uLCqTMoFqgv5LDxchIOoaUbXvH1oiVRAR93ZxFbgG+
ByLpjIAndGYMs2jhVBBr8i3CiGUOJg3pUFd+T6sfBmABDEKH6nEOW9C7AMGiCOjZQhmARuJBcwvQ
xvVwvDixMKkMD6MMZhjCwKSrIgkEQrwdJWjV3QBOmQ3aR2CkPbRjez8BC+qDcpUEwL3z5hO0cP2a
h8EEZdymS1mmKgycWGao7jhPgCPBlxGWcXnMh9mvlqZWGdbLfjZMioLNdziJsiXww64qoxUHPrv3
RZK1FFT38f9wcyY7diNpsn4iFtzpE33TCw5njBMnJsW0ISSFxHkmnU6u+jXu690nucZUqVKZt7rQ
uWigu4FCFbKUEYqBTv9/s8+sLuSxTHkaMDlMfhW3e7HEJug1RDTiOBUOaf1mRd1g1nU30+LR7UAW
gD3lO6fpj/mwZkE5bDo19w22WWfKpgsfe3NvSsODVKdnbbCm5yKPdNWedLU86x4swJrsTQV9KnXw
LhuX5bkZYLgUqyp8Q8kuVbgisrnog7VItV+LmASJEecsb/d4tPtgIvNJWyffk2YNE8lOi67ConMP
c2se+hoWydB20Oodcezy9Ms4Jnavq54Geed0QQpZhA/Ze2EmFz/bpg7nldrAKZcQY2D13I32kIGE
WPlLaursqXcFdkhqoFqrcBlG/OQgVGCCYeR17dlHmwynsYtpKKwqg4alN5OtDvWCtXylYdpBgaYJ
ewG2rYPMYCAVqtsl49Kfn+s0KcKUmHPqLNg7cW/spIJ7hocdlzzzAdCwE1H2it/c2VJ8+iJN3zs+
Nz6J86MRIwxoO9/zpZLhphmp0s1wvpaT7JfFbxamL1NtSn/unQO3axpxkX4azPOg8sfc67y97NO3
2IMOMuLpVHSJQ4/O+3nbRrBoXlZahgqbwK6FUNktyRA6HoZLDD9DmK7Zt8x+s5mLYxPja5MJ/MHE
Zucy1W5IumoJGDMRXIWbcSDnFLgLHrPmDaLtxSZV4QuXPQWZUu8AJCE756O/4HbxxyQvgpE0/pzH
z8lSXAvR3XcDf2eZPlQufeGxCzwJjmmp/Vh1nl+aiYSV0hHE9g86sXLnssoHrRFRKV6nDLt6wbAX
zmo4Fvi7tJ62iyH96qV42WuLiVpgNW1KEsUgNYOYj1Ep5NNayqOXwekRGIKqYbrjFQSXKX+aNlEf
avYH6dYSqovZxVP13LgPySSDvsLvINX3o1a7Dg7/UKmjjLvjWM11VGLYCHkjTh0uVmHcl5mloTu1
Plnz10TMQdqbg239vM5F5AqS+1mGH4dDGqyBDaaYYl0/J26GmdnxxkDxFwMDiywpDRaoxX7SZVce
9+9cNOqkO/aZZUsIZiKAdZzg5PfH2ZnvsUV+q0aoBKuCUWmsms/EiccdUeIBqwoGZ2GWnXJ2gE0u
vecFbZbB3VJ0b8RvZ7HvaAnPsv7U3yVaX4ZOHqu8Py7VfPDy5EWq/uI464Nq5uNcN3t8ShiA5XkS
w6eqVk/5oLEgmNvYAWmCqXBl4lg4GBM0uaythNE7mEObySfaeHezlQ9y9B55G4eCuC/DjI2tgKF9
tJLBrZz3bgkwbS7X76y1n7jo8YQW5eA78mBnDDFZ3d7AH8B0X1UB9vmIgOPwuwmeT0W5n1pzO6XD
pdY4Ts2CT44v6SBSHNUx/yTZfAtjpbNFcUyk/mhrGCITbuOSAexo7F7Y7MMpls8pw3g91uqzUZ/n
zou6dH2o8GtflfOWkCnFEgRV1PCvDD/Ig7H9m+PwXS6ad92QhyTrn3pJ1sOS6OGYWthaWdLkh9mp
rxmUs6DMsGpnAN0qSm6Sxbw2iwYGJnygIO9YyG/WgpQ7J8EtKpL11k3rZ2F0xCaC/Wy7OSeSP9YG
4iVX7WPnyGie8K2mNWaFZLCfe718bhb7WVByjZPpkdL0IzXwXJj1pyo9TRPdaQdD4OjuizHOgmYV
xzIxt7CFIR8WGf4L1hF0Tft5dTA2UA9uOb7XJHQMWIJ04EeMLGnkjMuxw684odj5QGfAJ6LldVrq
4+BwiGRj89xABFvkdOvy5qbwliOQJvx1uHZjy9+7unpDzo4FemrO8VA+rBIbkqLysYRW1fC622sR
P8MiS6H6FPNuEHg64VtFa123txCqex82HD0hlXef4+4FZZGUkahHdVrLJOAJJna8tlcIav1ng6kb
6tlAd5iH5O6/xKy5/IxF/tmt+dWs+bf/5pbOP0KNfwdnqSL4v/5j6vZ3rPx3Mwew7o8P++HlINnk
bgk3GJEuwFupfrFyOOKAsHKIt3HVWxbmdysHLD2A+h8Zmd+o+9+tHDiaElgo0ETEpeDy/HS1/uC7
IXb6T3hbsQH6f+ZtCT4V9Rj+OsQ6N6fnF97WpnahaZ3j0psW3yZuOND2U2zpXVKYiNd69e0Azdg6
zNdrer8kNGpncS003lL5MJ562uEsy+IA6xDP9OQO0EDAOTZV++SCcThOHQZCgHqnicsbGP67oet3
41K3wdRg6rbJzahlJA2VIG3wVw/NjmY4RVo4Ue6texx1cL3L2aYF9ZOGfp1JdlvMECBFSzHWLYe4
sfdri5cdqxmQKLpPeh46NYQiyr0CBAuOBRTeIE/Ls2tw8jo6DbuODhDrFCmg71HcbLk8SzfLj5gE
nMAWzAtjO4VDvZ7auYbFzDCS5hg9U1ddGC5MnuraH1NxmbW5GRLyhQzOGDbc3msDN5cmty3FfpDr
FG6Rynb9qADUzvqkZvdaSbPrSXPCXARFVYznflGXocCLxivgyDiLG1E6fnE69WW0A7TbMX0ymTv6
pBiqw+DV7Oo1uBm4iHcq4ztht9/CnK8Hs46B5slNHXcA5rzdOqzuRih/IVaBxmzkIeuqd17PO1zN
gWXO0WxLqhAn4tHVnz0Pa3ACfGGNwwpIBZ3XNznqq8nma8qz1wIDfcGgq5BG71VbZ3DBoKxmVPc+
JK/vsTKQWmKs0G2+IwM4U4wG2lccaIQzFzd0htg/ti329IKHae/CZLLtkxZruMJF8rOV5kEq133e
JUAhJxvVxLk3TnWky3TfSvY8t/xrUzpjADr7XIOhi62+ayW/uL3o9nQqgCOqOKpZd1tJ4FGN7O76
BlukW1edj81hDpRKbmiZvuRt98n1+voo1/FZeNiZ2+oGj+Un7mGaHGEZzQvdkzTeNbR/o/jBgU4+
xbVdQjxHdyShx80CO1BNXtYZblutMuJbCtkxZtk5pU2QVyWWH0itPe9vYimPa9++UGXvB7cZjkZC
8XVZ+rQm+YyNIMsjw4w80gm7Y9sNry62cJ/0Fiqdg3lbWUfvh6EBSepci845DQWegtKOYLgwnC8d
baNepLesWQ9tu4KcAunp56l7KBnmtbbWnu9BYNi5XZ36TDftg1PRx7GbwrzKj0nsAZijUx4lDHaP
7jP32E5t+7DEWPFXDh1AQ/Lzhu4cV7Eb2tUp7gFAZ5HjDfc8MTduKx40y1a/6sixm93kveQj342A
HsJkBmoja4zN8fyYt9XVzuqdcVhsdRcCIHuTydJf56lydp5d3nIHB8yonkFlws+Gr3OIBeYOo3QW
dSCFiRwfh7YFkdXNYJY2CzRN/bZLnzJdyM0XgXEoAHrV8be2sh/4ZvaVCwOR9e6udKbDNGAcYIVY
Txzz/b5XeKPOSwDF28CFIXdtVmaHpFL4kog9MrnIIPV0Bdga0H/meKFaMKwqHJ/ZdiKIZ5pETeXu
OPxbTMrDa07Hj0LpORiHHq5pCVVvLOPdmMYa9KnNg9KtQCaDiqR1ayOc+gxT91zewtsfbhccFcgs
8G3jcom0dbHkxw05QXXx9qVm53RdT6vqC5h3DuDusXBf9eKcnaTs4UJsEYVFusd048mmFDp/M8S+
XJunbmTQJRi2ZK0AQGvvzm37g9VjF+SjM4UGk4avXe87H/Nn7OxfnQVUmSoU5hskwcJ5AdKDvEMW
FGsiz4TIDlkLIOldBmNmKohPO9j9RTP45dgO+PLpF+3R7wtxd8MMVCbNk3c3GfqgTMeoKfoaPBEf
AXSBAx9rc4VReBm1PZdZc0Mmmke2ETeWJ8rXZZKCfgQambbFY92Dm0443o965X4+2vu2FrM/z1Xi
L+N69lTs7VpVm4iu+DfLnt+3fJ1gnOUfTDtfHNuVu6lnfdST+LXPhwuv+aVYHCjdGEhLuH0FB0vW
ise5GYbj0Mw2SOBMt4X5NgBWahkPizhG8KB8yVZ4FoTFFXAEyME1FNp1Uo+8R76Cu+WLGVp5bK0p
bzscaugWeDRV6dz2dZoHU95z8Lce3+yu72DLIBORFbdBmX7hjH0SwsVz145fiBgekVG5N7o9ibw6
cDDbRizflt7EYTaLR5PS+7zJ9HVsRZRDY7mWscIbNVUBcjcD8P/6YkoF/IcLJDHou61w6cfGe25n
FTa6DaeyIpd+HVXQD+5DiQhDSBb11E163eWjftZ1OxxVLt4Vei6CsdSl32OUfkx1fmA6fqrKIpz7
7WLwyBhCrTl6aQshM2FlCBwbqEdcfRoczPqsB1DemUMqoIRIWccHozYYonhfxwLoKFTCpMFj1oCN
9pPaSn9pAbmzFE9WZ0wZObJJoypL3pjXBRNuF4aXgp96ibhLymSGmB+fE8FH7O9YCUcKF8g2EB+M
LIF+pHh1OMt7Q/o5XPsC328h7kuSh6kE+p5mTjA3yg1kM54rp1d+Udv+8+Rp6GH1vO9M+r2vYCwm
Ew3GZX4uEhV5dg1MN8BGkB3uGmaDSsLUESve4r3AooL1NRnnEx9nB28ohQAGveG6uFZaVod5ccVu
WuPz3JgijEv3FlDHg+uaJ68Wey0nGs5dfKhJFbirt2NVtpsHUF8k9YZAek56+S+Z/P+HzfQMetS/
mun/XBryh8n+xwf/nOwRZtcYmokE+4WyCgSdf1Ba28zPN97KY5gLQYbhT36O9t7fNLBxSSTngtFt
3v59sveoEBTdK0Iw9ReTdNTFYvGnyV54+DIQdgJDpqjY/vyXyV53WpXGrDDhk9tEFpFB3gQv5OFZ
igViWwYbZ80MJts5DesJntkySqi20+j4Nf5JDtV3MnWnfJ7eC9pCJe1fWOtdycyPqXMSJhIFnmO5
c+fbIn+ZICyLrg6bMbcQqKfXrIQ1mVRBYbLdkF2yuYqUgZAB8N6fdQJl4tPkZOdk7MMlac9rrXbU
TnDmFkQ7IO9PI17OJXl0LHteAG4yR0ROyy4pjAy9BsADpN9q8A6LiGKs/8B5sKJMcwW5CDdoYl+K
BGG8vFrVrrLjga3OsYvZR1MtHx2nT2yIDxMG3Hb8DmrKH+16gCIIwaV7Lz2o7VM7A623KvXrarUB
aegU8LI5wqBIvmb0udNeRMZ1CeS8esesK3ETlAiKYT6euU19QKtn6aRHFy+KUw2ICJ8REj3sJeLX
rlI++Cokwcaj9prVX+kKCxHi77isexznh941uK25QtgQJK1xL2zG1xNv1staTqcF6ILOarwwzSnO
0hsz6Odp2TsEq4ohiLDN6+rATlOQLwDrBVUvEUEgJBqQVxLhX39P/OfW/38Off434Tn/tPxLz/3X
kds/13/8+qL4+wf/fFEAG/DwOpAeiAikGnHof74oUIYi8ScoRAGViUf0Dy8K7LaoYmKo03ARDvj1
TaFczbiCsgDuFO+fv6IBuBLf6P/3pmB4YUkllSA/Mrm/vClYbyZiyi2QuC3e3QhUQ+2rPn2q46eJ
rVelaORK51zDPh6c/N5L1CfdukeClQL/u5NGnWpbIKHRHssVGntPdnZtQIUhPUYvKimOXY8DUC3b
8S/9obi4DXv2XOr6hcTdn9THNl6wSe5pAaptHaDnwxK6Ys9asb9QPNQZQ/aoJ7cJHZEuNHODsIg1
AcYdH9TmjTJxtJj2gMx4FK88ZDMG/hkUn8wBYluQn9tJsNuhsB7yIAUYHQ4KbVz2a6qeHRwhNVgc
pfqw4mgZMpyc7azx7dQtOH75Mp0UjuOwncsMB7TYTurCkO2Y6MWaAdZ9ao6kVJ/yxVGwhgaCOC9O
vGoqiokYb4FuxOGz8bmhGwJewsEmptpUvHBqy3qfeO4QLQVHWoTd1/DvMR2TAfAh3Y+yeGurAkEb
+DBrlX1qy/6u4RUyuEv9QkoE7hrzfYqdu7yO73XFDDLH5YoNzsP3KO0bXOGHuUxsxFsCEGvxvsFd
M4U4xwIL2Zxlz6Ck3p0OcBqnSZ4iqZQmUaf4pzxeyzCZNrBt1aNPlfusCnYhlfqq+vQChSsoCs93
Gv7YrANyCUj3+MkCJZk1JwRtXhYP+U9o8ll3AyA2EE0CY/OLTM1u9ADXYUc2oGjK/KUjj4M6xgAm
fF6/pmXa+l2uw6VN9lItt3FmfK9xPOjZHgKYTlDEeG+m5a7CvgD8DiaUXY9tEo1sifK4Dibl+AMh
sPyFi+fXO2lkPb2pvKuxzK9Y6pfRC+b5tqwfbHebOHQvq33vgIqahq8NL3cjlACZeyfpboGRaxx7
70m9QQU9TGBsCTDPEDzCDq72DQJrEKotOB/o4DeLW0xBXNp7buNdt4kPiRjuOo07DyqWp/dmgTyA
6xY6MySfdFsjoauVe2gZAZ2HiDsWj4GGioG/JvaCJM4Ra86vrLdPNUG6oZlOfS2QOySXpsWuAWoW
Rh/ZEADfpkko5nKDrnD561e24u6l2bEck33TIB2TlQHpMOducKYRJlAVh5oCkAIZlO0psyW5E6R4
GCwPpzm9xT2OKTxBqDKvnIdYz5OfUuf412+Rf34//E9WkNGl8C8V5N8Khv7vv/+fazZ8+zVQABX5
x4f+vEIE6lcgFuM/eE0Lim6GH1cI/ZskHpqz0KYmgf+jU+n3K0T/zWUMTT0uk5AM/jRsauIp6mHM
hAe8Fbf8BRmZKwQS/nyFSI9JCN0cXRUoBvrjsAlZgbnOluO2ILfxBJfAn0pEfxBRjIE0xLR17qw7
tUFX5Y9ubjEo1l4ajLy6d5t2r9m0HxLhhIJDEMMcBsMLHvkZ06gKDBC+kCceNvLUyY9OS8Bbt44M
Cs858yI/A6p57hYTZTIzAXbbJah5D8UNHwdqDNr2ELcPQypVAKx655oVUHtWHD2+POEH2vtZ7tw6
ePXIEipBX4xPcACj1MaRa91n5qoPAIe+Tg3217LDTpacXL5+0NiLLDJ5TQWYmyzVdRby4iEQbC3C
9br76BZ+203JqbLNQU4DhsDpxhXJC5PdIUOCsqzYDVKhUbp2UYOEpdmilhqZS1KJjz4GtsYsRwDW
ZH2EdwCuYj7sZoSRD6ZABouZ4qNB1CFDpnPqRox2W8zTQb3HQcus2W0xKfi437oMpxp66TkFCdYv
6Q0SO7sMbnSwjPUDXQXioqBqJ6S1Ipc633ELEezYw5cVqcLUdt/rAnIuhQgEJK7ep5MbrYt5tkt+
5ppBm4aGftJmmC7I5X8h7Sp2mYf8GqAyF3mzZZ+y1Lkve/LQCy/spAdzD4nvziR5UGd72OT7Fs71
uiLDCH084sswBTUWi9Uza+gsKt63APLDuve+10b3O0Qyp0ilzns21GkwTPF5UeRhRlFDCOnum2Dm
cy779hx3mdlTFIBcyh76W9L1n/SQ3hY9EBcNlpxM0q/zMZI9+0aT5qvb5od8ku9dawMQXB+d4HIn
chomPXCO1gF8G6fPuR6AfYP4MDm41MGkYZeCHcwb/BjlWzoXkaA5pNgKChIojjjKRIJcMh7LwBnV
A4wiyO7WqQKGK5XP2CoKbCPZUj0jozCGmYaDIkFMYaT4yNzsoaD0Q3rpZ1UnUQXaj2/FHNIZqmDp
iQ3plF3kwkeokkjvrT1+xUgYgiKmMBZZccbvhaJVtDsykxwQur1S/I12BNOiJ2Zgd6vIZMkjqwHD
A2CNCoMeg4LtZSwC0ZIXZtlxZjNUFnIZ2zJkmYxGBXq0phCX1+9Ky70zpgWufPyKiuEyk/GtnWA7
x+3wjVAPYw9xsfLoLupYTY5sSCHJto+AWb8jGqSe6o1uqQRHjHQui2AahuJIGtbvkGd8XJL0DOgb
KQBLzzJfb4hbo98kVzN4RfLRtEg4luWTV7pXgPkiYDE9Jq2Iz1ixLkZmHS5b58tUEglZcwx7oklg
JBpBlIysaM418qMgwmMLrexLN5Q3JsfUIeQN9ukDCmKgqzSPeA4Oi3Zw2qFJxu6+rWBmINofKLRE
FODDqta9HaHKM+iNJTKqRdM9jU6C0gf1POTy0ObtdMxilCzAc7+4lVqPCsgXBhAXvL33tVn4eaLL
fdwDZBqc4TS13fcKPjZzLLI3jkVanuud5zAkH0eQhitr2wvLphtkqsIFfnU+rhfD62KXI3ArsHov
JWDUsWvcg9dgspfEPFc1yA4vDrRb9cizIi8Uo/YE3+0MerLHSp/Np9aMQPGB+8EQgWZ4qeP6to2n
x4nLiOh07y1YbTOwoYmyrq96xQOnYhBo8QZJHeRwyrIuwCG4UwDadPELgnNRMXbpCIbHzLhHNjok
bKnbAlmz5CQgeoZVs0bxb/5LAZYI9B4N2aaD58RCfPxNGwe2GIiqAS0C3TyleQydMt7ZTVNHxLn3
iz4DHtXPHxTCO2BbBLnQSaM3Td78ps4XZYe2hzTMIdzrfLUg+oH55SuTwKE8e+S5vjab4q8h/evN
A0i6NXBEd8c2dyAf5vU09TGS0bAO1pLuys1L6GAqjGb6wNj9zZtpH1DYDhltZVDO+VO/ORK5p5/A
Ex88vAv9wTGPPcwLpKnzqIedsWYItCsYHLACGbh5eB4kmzGvwwVBl05/TdfyrYdBshb2APH83ZTN
dYCBAn4GxI3JPw2bt2It4bv2N78Fxks2J5+ZV6PXpRtv2mS9rzePZnS6ErsBfJsBkbwYRo6TqS5Y
NF4GzebyCLdzj0jOJBEUVBm0IOkDthZHASQ/hk3kbn5RNrISFA/EbpM0TSD6DA8EDKZ6QRBVZwba
JMynes1v7eZGVQrHffOn+s2pwjJ7srG+DkW9l5uX1ZsG9tjmb7nVgBdmvT7+9anyf5824QpJoAf8
x2DCH3srf1Um/v6hP8dKSYXk6Gr0BAgA9Y+pEl1gxJNqoxb0T53ydwUT/IFQ2oNqgUbXPwoTWzmY
gDBBOGKoHv9LUyXbpsY/loEJVDXhCxMuxBjN/yRhYovCG3hE7cMikV9DMxcyiwPymUsDjx/WKjuQ
Lg5ngDvwdUDfIo2YZKgpWPVnu8yoEVKvgt1Zm+4QDguodaNyFJcFJVyQDpugcF5jUkUWvQdmgTci
veQ+jhH3HtzdtGRXF+0IzPAIjRT3pQe2DNShC73dMfK6dhpGznAa0GtA1mbfo2dB2Ok2JTl6R4br
jAKGEkUMxajeh2WI3AYWgKUPEgVFbaYgUvaHKivuCR+eK3d6ZR76q1oLIvHKnRbuP/+QZIzQvnJq
Yx4KWFoUp95043muv1rxsaBlR3lfjaijpFHoU3ABMX7jeGGWcKgYyiRiQo4OyiUkg6hRiE+jSJ41
MFvXG/0OBTik/k6yjgNtoK/K4wevRyhMSnbnWOehkI9V2aMIqQpmys9O67zggO6gtB606OONHdwx
6D0DltSOwAfq0mNSvyGR+Gz73YAcjqoPFcYcW1vfSmB6JqCGfUI6K2xVukfB+B10m046mJ+OYJyh
O91ABjugFmjfEVyVrhtzvxD0A9ooUh823/fkZUDcChbNNUkSFFvVmAU7ZMim2wHoQJOJfVKRuw55
uRmlBDECrDXqlzLnMI4jijLSS1uVz82SR0Xet0jt6cCmWCi85WOgzo4w9Zqx5HHFaIx6Hu0MaO0x
e3AncFhbSLsPKewYz6LJbYiYAJJY0qDJhz2K09FOY1uwzzSiIttNMygMRaYXAaq4bruwXVbMZJtC
HeNmYihnaCBdj5uGbXmQQNLOc3FxIXFn6KmKIXmnzeO4KeAYX/EsLtDaoI07idyh0+DMTRe6Q3ou
GIL+aDdAc5zBrgBTrIwIvyn6FNpFie4uAH6Q4ttNk5cQ5w1Eeo8+AxYUmK/H8SRNVLonCkmfQ9pv
i/alhNRfQPKnkP4VLIAGVkBtWjxF2p2xHDGkY0kS1lXvAYTvsxClM7jhYSv0AzpOUhgNpXvhIhzU
gUBvnrQoggTrRsghycVQEFNIdBZSnYRk57bkZoKEN1aIR47QzXcOgb4Xz8ttCsEPsDLCHYhELEgp
X8GrMEiDsXxYFTS8bl+i6yWtj8UCroMkC6IMMXkei8uCGEO5aY3oYdqY8CPvMQt2PkVThoA2WUCj
XPDsVtAsp8n5rMrp0rN6xwrvfi6bUKc5pCB+M+N3BFuirh3AdXngcuUvqIdhcXwWPQepMUL6Arei
potCMKU7dcZ5bcvqo0zYfeGSYPGq94SPGiU/8S7lb6RArDJBOBdY5mlFPGMwAvolhgkrkZ3k30bE
ZNA5cqILBgeRp48WsLznVpCvBsTdVBHiPTcnHjoarL94js/JQcDQdJq9zcWu5umtyLZA6QyRp8bv
A7EQQMcGo2CKL75cgwZVLnmGcRcnY2BPpmYAtuIUL0EVOsNRY6ZZ2yuUTn9FYCLlYZnc4UL3nd45
Voic5XN/Nh6gqQ70d3xr8AuhCYqNKAs65C2XKX8xzTXtXjmCyBbbxdwtx5qBa+w2Stkn+HVSpMIG
qKwWdFBRfxiLGXZGqUjZXWmGrWhp4MbboEFbZDhV6rlbT8Jx72d3OzXRVHcB0lZBbDgGmSIoCJxe
7fQiXFDPM2YvWcO+g2hB9uARRtO+4PNhWNqzCxBqVBxfENrhhgxz9tcaRIhTRMMCq3001XMSj7eN
Fa8FYBxp+a0hyVHDoPYacOxQNNiIbIOO8kWdGZpr3OmjxqmvagvRGCx/X51t/RhPuf/XZ5j/fcqY
Rsfnvxph/kkZ8x/mmB8f/485hjBIXRqGCXoSYLD+lMdgxW4VGrBJFPM4/iWocT8HGf031I1yglZj
bKA/Kul/8WLxeX5OMWhp+UuDDNlaS/80yHja1WJT9TwU6m4OzC8Oy6rchE48nVGoMn3OPYl3qAJp
lJM7SPE7NLEECdBf22aHcuZPq1VfzNYmZbxla/zEpeneaXRNadxOsUgfemxWpdse+376XLQaYsie
1+hmhCyhGFpb4vGSobYz8ZbzKhSATOz2eM6LHsz8+J5kiBwMT5p1Z4kWqWHrvULdE8xOfuwnvpfu
aUIJ45DZcAEO5IL2mfQ5x0YEMj/whi8AQnV3nzSYGL4wgd0c2f0ShDTQCVMmF2m+NSjrQDa4caLM
Q0zWXXZYFnactKex6KIyz7HpDGGL4cN46X60LZY0DsIlf3Os3hmAEZVGVQd6MliPmj31ytzbqT1z
1HzVSXnTo/bLtnlgYtSEvhQzBDD6WMLgbdNkjynm2SBOucxuMA8fnSwRmVkOibyHbhktDWqBJtCE
FKjS8BU72y2Jb2yPnxZC8QgJp0Gi2gMFgQFwyQ0NfBs45+Fo+R5R8ddKOZG7kL1osicYMCnauBDD
YZSjshENZtCMvjkziHj3lSWA6tBw1tYMHlFd+uXkfGnNnfQQmsebcFqfkhUXEtrR0PQZUqQoLHWC
GhDo6toHixY1WaE2Uxw9V94kEC0leUPzy1FldI+BCWEUfj+VD6LF/hh4yYD8w/xOsua4WueMqO5x
YXflWoGai3EDfu4R1awtqkqQKljbPcopBW7iBWMDYgjXJhGXob4BsQkJamN0kJ9NBuewIL+BwMtO
Iv0h5gI1YGDV4//H3nksxbGkUfhxZlUT5c3mLto3NFZAI20qBEjlbZZ/+vkSI4GECJmJuHciZinR
VHUn1Zm/Oef7sWhzGk/RHinqPETuJtw7N8m3YezfVe2JbyorsEkjVpKa0mlua0A7q7nLfp7l6hXW
aVr29VJQakWXDwKN4muVe8dalq48TWxtFHH8iZOxv0gp1GaiQyJF6bbPz3psV0nb0bCPp6XmvXO6
Ztc64bIeks91mR9ow7ilvJzznPYLpUgoAKr7Oh8WntZtMkonNYVikUH7QPZXYqmhfqz5O6XkbRLw
ebKu7Cr6rdtEOyrnM+zow7wnyNcCSH8T7JlIGdbgNbGfuUdOlK+oYdPtG69r/dqxlEtXcTdmOzSz
PkfAyv+XRbOJsORYCXQZynsmwQTGiTCoN650wqKrmjvdR4MyeGgmZ70xfiyxIfgBzbQqCt9BCT2z
vfYSUQlenN6eK84oFq7s8TmKg2HfSneJCXyWYsxNGJVX9MVUjHnKhRm0h5qsPgrah1m7nmgmSnAp
rcV40M4KjLLoBYtJHa8NlA1U9ds5vYSBhB3ZQyMFEImUQpRSE1HoM4FGokArUTSfG5QTOgqKktpl
jqKiRFnhxP5WTwU11KBf5am+dGRM3Ov+wqybdUuw7ITVOiZ4Thx0H9U5jTdbKrsIsGMCbSnUotNs
FMBlnOidm/rXqhusY1W7GwnTrRAJt4zbzRHgGIE83vkjQWDvdwGhCfuUNe8I+6MK+wYNrEDYaxTB
M9b+eEzrRUC6oCgQZ0gfatIIJdsrZrIeZXYhevNOk/lGNQ58aFIQDpmNHe9KEpMy3JakKeO4Gwz1
tGCz1UliVJIZ1IbzJlz3pDhtns3tHFgx+cmINCu+CrT3QqY2TTuvSZJ0Ak6VpAlJqj/zSKNaYEm1
5+4RxRxapFkp6RaoTZ/kyyIJc+6zMdKy/8cSclyVQdvrx+WQJZro/Ougkwd3x+NvPUUQHMyyEiKn
Mxm2KmsRTw022dVCo+GonqGjZn2G3HL/7Tg29C4NZ4c0edAW+xpB6K6JcsNCgGVQxvg1n4b9fSnE
1gx5PcyAJsWXb0ohvhA9qHMavQAmfErXPkc5zKwzAOgTtiX3Gs64N1MqUFo28oy2q3bEN9sasenC
Lo3+Xd3U7PA6lTYwA+8gfoglcUq4xYu9L+KInVmfPFBe2Ryd5Hrw4hXED7hKZXJSjckKofW4FrUB
hrLcTljW2zpZ6kGxANC56ib3rvMRxVfVu1zkK9G2q7p1qQnW51be+5wANpyRYe/19RIGz7KNRpo9
0eWg01VJI7H2hX/iljqCSIOczRrNehkmmMOrgUKki/dqzkNAm21wTyP8n23cbdIWAWdEalxRtK21
bK7wkMxNtWhWyQgTB8z0QoX3GGFjOM4bCOawfDRYX4pCzUDDJRwo3RYf79zSlTMUWTcNVi4a22W5
HvXmXBXUbBu8xoEDa8xW50hgMNQ6bEN1Eb03Qqc4UPC2pJzixHP+QR325z02vSIw3jeSZWilw80I
3HASXoLErsKljgNtk0oG4ihpiGMoyGdpk84atCqU65uDDniiFbYXGjBFtMPaVmNLU8ZybYJbxDp+
XNv0/ip3+lj3IGcwcOy9iUZiAHl27VQgdRQzPrZlM0jt+IyVxDvqrRi2ettcan2xsyQCspIwyEAD
C9lLQGQnUZGV6SxbWxyx8PO2jnejhEoi/c0XtQFnMigvdVgWk2RPTPL8g0gZNO5Bq2uAgCWsspTo
KAG/Mgncz5kEWur6PW0YxiXdaZQl9bFWVfYsqKsPtXD3U9fd+mCVE9LYTCCFkwBNOkG7UTNvG8ia
vuIsfUib7phdTy3vEwKnE4qPgHFwfNuGNm8H8nhonUwSgzaQ2+HG0bpLPKhHLWRPslplXvvxxlEn
Z1ZL/Ce0aOQXrb0XA8yqUv9M//ksvmeGSnoofbpp5iLgySRZ1OzNcjlK2qhlF6AzlGO8wQhWYmVf
AScNu85AzNcRyVZ7X/JLK8P6pIjuojFjCnZ9z/EO7DQULb235oT+GG2/YR/1zsUw5MXScTsKXVG6
CWLzTp0QmwtFP1fccj1IrmqTTaciSVB0ROBQaSARQ2fFvpjGTe04uIHKZiOccOuTozphtHXIWWHe
U0cnkbXS5KooTJ4D310PJL1Z7aHIJxsudGXlp/0KIvLn0XPpCskUOsK+kYftxqBaWVdRcIEarFmA
lTixOgYOTNqJHhJyjNVHkaUHcOj2k9RtujTQQ8M5HpKRvqTpnAoLzX87+kcKzJ+qoYMtEujPIDgX
8Rgfc+lrz4+PI28kbrYxYemy2EHL+MAzs22mTKtGVkUM6dUMzPc1wpSTiUJKTEEFl/2Z18Z3ZDl0
UavmFunaZSugWOgaW4tjiI1owpXnZ8u+sa5cw7xEm37Gctyw7y+HtD3OcV3Pa6uktyN1LBmClqgV
3XlGQLZI+UMu4R9gRpYymTG8ndR8SXMlmWlFfjQirAnRx7h8EOT4fBGcZCJstlaWIQ6wHWgzB5FO
r4ZXleqm8yGezjEwJGQxWJPS0DgivTkt8CyJPDsMTLuZm5N2W9jGlYq7CTz4llDhLJCuJ4mv4wu4
jqUhSlG0ChiVlB7lF41KzXCQ9inPjcoVlvv55EQ7W1qsohSBlCZtVxCuVpY0YrVtc90V2udIcnGw
/WQzW9q22soi3lSA+ODqQlJ6wkOJuHd671gklIo5bQbXPZikKazEHeaYdIpwi1XE/UXUwSSIP9S4
yfopGSkkNUtTesyk2Qwa4arAfebiQqODij4WW1oz0Ba0caoxv2OlyoYw1ASa0dLO1kpjWwW+VUir
26SbN0PZ34Boa1ZlApHKaRqAZdXhEOQ3RpwfpDa3x0QXYaarpKtOKaIVSUvAeolknmG9C4P0PKuL
czexSd0C9abDpDcR52dtVsJBNNkvnaNMRfsUmu6CijK+KG0A2ABKexjchStdgJVmR1sNYyCbKFu0
9AoiNWEfkf7BTATVGtw5/he8hYokFCeRsyoteL9KZS4CjIhTZS5z6SD28+6sw6qIp+EAFwbPseUd
CN1YObZxNDTZVS458Go5HJrYHRWOWh/7Y+k6gCKHcmWZJZMSBgTPtrVspGUS6yQJcDmvMVOamCrb
0Np50mRZ+FTGqjbfphhW2tTGDga30Je+TAXz91pLM3DA/DEizJsJgEBo/s7JgK3Txd5Zu+NKDbAG
9XG3C8jECi0GzhDuo6S48ErzgA712vHB3jbuB2wb46KRiUNvnpf1tPMUdaWU4koE4Z0nrwK84tAU
9MZb4wI1K4CQIJ1mdjd8AIkeLkXDyWG3I5mYOYCmNFMbgIF9C1+lWpaTQjWjGy5CKu2szLGfYvto
C/XORKxZZsF5oGT5YQxZaFEDLZwp5Rie1CZ8XDEOI4gQeDhWc0Gb9zQpvG3qCW8bp8N2mgJcPJV3
MAErn3W9deY4xaYpys0gfDrhVr8Levu9mOqrQtWWguJ6rqOUCV24mNQP8/JaC5PTIt+nCcyTgC/9
4AHZpNEZhoWxMGpUHFF1+b8Stz8ORHqVmftlto/86f1Qn4ti+eZkpB+96El99vqFfgzhpZL2oir4
YL1+kQnc3/J+UtObl3k5ClezfmnoGTd8tk6/9yG/ZxR/f503P8GLhXilvPo7C/Frc/7+ecvwitvn
d5aBNM7Wod/87Gjkv38hnn8vvvKlf/mLwWjH5yOiyYHBD+Cg8hyTIWLfDH6kss06PR8V9/evwzcb
xGuujt96IKT0AQ43/o2HzsGLWdk6yseXw2z/cQvxqAP55QeC9Xz5RDi/Nu71ZxfiJ7bTL6fPPIzS
u/tzJ/okXpvJ96MXPJ063//82any5dvz4tUXjFx/eAMP2678918vphfq90fCs58+HRH3d3v8/ceP
+f0beHGzp8/29J+b6BMF+9twvP/B+PhmH4Zjv80kuT+c5b3fGBf/1tXv52Q/31toaT2aIv/00vea
pX/9WAj/37j+4puRx4+clwc51dc/1W8uzmPLsvn3y4m7jzd5bFj+6cf4mUmPf3qPn7G2/ek93qzJ
vn3x1740XwKw779KT4HVa7/2creQr7hNP32s//oPAAAA//8=</cx:binary>
              </cx:geoCache>
            </cx:geography>
          </cx:layoutPr>
        </cx:series>
      </cx:plotAreaRegion>
    </cx:plotArea>
    <cx:legend pos="r" align="min" overlay="0"/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'2021_0623_0943'!$A$2:$B$11</cx:f>
        <cx:nf>'2021_0623_0943'!$A$1:$B$1</cx:nf>
        <cx:lvl ptCount="10" name="Departement">
          <cx:pt idx="0">Paris</cx:pt>
          <cx:pt idx="1">Hauts-de-seine</cx:pt>
          <cx:pt idx="2">Val-de-Marne</cx:pt>
          <cx:pt idx="3">Alpes-maritimes</cx:pt>
          <cx:pt idx="4">Savoie</cx:pt>
          <cx:pt idx="5">Seine-Saint-Denis</cx:pt>
          <cx:pt idx="6">Yvelines</cx:pt>
          <cx:pt idx="7">Rhone</cx:pt>
          <cx:pt idx="8">Corse-du-Sud</cx:pt>
          <cx:pt idx="9">Gironde</cx:pt>
        </cx:lvl>
        <cx:lvl ptCount="10" name="N°">
          <cx:pt idx="0">75</cx:pt>
          <cx:pt idx="1">92</cx:pt>
          <cx:pt idx="2">94</cx:pt>
          <cx:pt idx="3">06</cx:pt>
          <cx:pt idx="4">74</cx:pt>
          <cx:pt idx="5">93</cx:pt>
          <cx:pt idx="6">78</cx:pt>
          <cx:pt idx="7">69</cx:pt>
          <cx:pt idx="8">2A</cx:pt>
          <cx:pt idx="9">33</cx:pt>
        </cx:lvl>
      </cx:strDim>
      <cx:numDim type="colorVal">
        <cx:f>'2021_0623_0943'!$C$2:$C$11</cx:f>
        <cx:nf>'2021_0623_0943'!$C$1</cx:nf>
        <cx:lvl ptCount="10" formatCode="# ##0,00\ &quot;€&quot;" name="Prix M²">
          <cx:pt idx="0">12064.540000000001</cx:pt>
          <cx:pt idx="1">7217.9799999999996</cx:pt>
          <cx:pt idx="2">5352.4700000000003</cx:pt>
          <cx:pt idx="3">4696.5100000000002</cx:pt>
          <cx:pt idx="4">4681.4700000000003</cx:pt>
          <cx:pt idx="5">4347.1499999999996</cx:pt>
          <cx:pt idx="6">4223.6000000000004</cx:pt>
          <cx:pt idx="7">4058.5500000000002</cx:pt>
          <cx:pt idx="8">4026.9699999999998</cx:pt>
          <cx:pt idx="9">3765.3299999999999</cx:pt>
        </cx:lvl>
      </cx:numDim>
    </cx:data>
  </cx:chartData>
  <cx:chart>
    <cx:title pos="t" align="ctr" overlay="0">
      <cx:tx>
        <cx:txData>
          <cx:v>TOP 10 DEPARTEMENTS PRIX AU M²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fr-FR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TOP 10 DEPARTEMENTS PRIX AU M²</a:t>
          </a:r>
        </a:p>
      </cx:txPr>
    </cx:title>
    <cx:plotArea>
      <cx:plotAreaRegion>
        <cx:series layoutId="regionMap" uniqueId="{E0B340F6-93E4-423B-8B7B-32DCD97E7DF3}">
          <cx:tx>
            <cx:txData>
              <cx:f>'2021_0623_0943'!$C$1</cx:f>
              <cx:v>Prix M²</cx:v>
            </cx:txData>
          </cx:tx>
          <cx:dataId val="0"/>
          <cx:layoutPr>
            <cx:geography cultureLanguage="fr-FR" cultureRegion="FR" attribution="Avec Bing">
              <cx:geoCache provider="{E9337A44-BEBE-4D9F-B70C-5C5E7DAFC167}">
                <cx:binary>1HvJct3GtuWvKDQ25GyBxI3rF+FEcxoe9qRkaYKgKCoTbQLIRDt605rUvD6hBjV7f+A/qS+pfSjL
T6Rl+TrKUfWsUBzqEEBiY7drrYT+eT//4756uOtfzHXV2H/czz+81M61//j+e3uvH+o7+6rO73tj
zUf36t7U35uPH/P7h+8/9HdT3qjvCcLs+3t917uH+eW//RNWUw/mYO7vXG6ay+GhX64e7FA5+41j
Xz304u5DnTdxbl2f3zvyw8sfq/bBevVdn7u8frAvXzw0LnfLzdI+/PDy6ckvX3z/fM3f3P9FBSa6
4QNczOirkAYBx0GAEA45xS9fVKZRvxwOXmHs+2EQCEGo4ISzz/c+u6vh8k+GnX427LsXF70ZH5r7
B+/Tkejn/3APLz7873//Hz+uQ//52q/a/Wj13YcP/YO14IDHn3/+Bk+c8cPLix+jH1/+jjt/tfrl
i3szNO4YLgWR++Fl2t/BI7x8kVsTfToSmaOz0qtH737/NNL/9s9nvwB/P/vNF8nwPDh/dOg3xl+A
s//SDBCvBPd9giDGPGAEh08ygLyijISEYSwQw2FIyOcofsqA13lVQYQfXjza9d2Ln/979eB9ePA+
+/Abmfr1iP/Rgs8ivPuQ/jbAT9f4v47v03h/UT1YvEJMcBb6nKAw9NFT33k+1A/CNMCBzzH1g6Nv
Pznkk/PAZz//L/vdi8NdcQc/LkzvzIur/N58Pu1PVMo31nrmsse7/dZpnxb4jbO+NOp5QVz8TkH8
rsMIe0VYGFASBhiHmCH/SbJR9Ioj/3gYjgRUEPHZEb/6Kwc/nZlhfIC0817fVdXP//MBsu6/qaV1
ULJ/Ot1+SdtvLPnMe8/P/KojjxX6rKn8auJzJyab/w9d5ZlxX6vWJ6f82bHiv/IJEygk/5n4X4wV
8opxQUM/hOlCMArpszj/sTlf7x2fr3ti+n/xfr69G5w9dkz7kDffzuA/OdqhsR9HehhCoXEO/f1J
rZFjJVIRCuFD/0dBCJP/y970q13XR7v+gsb+Rws+q7OvNvana/ymxj7H/3mJ/ZcY3NCsjmEG2PFX
hzkIAoYEBFpwyvHTlgql5ocUQ3gp4vw4wZ+G+Uur/oIgf3u5fyXEX67w9wrwY6F413d547z4ofmr
UVoIKAIRTkPkE/6slFkA4DwMKcKYBcx/Vsq/MewvCPS/sOa/Eu3fLPM3C/ndaPK/tGnzVwzKGfAR
oCSfEvGUj/mvGCOQBZgHPCRBQJ/xsetHe7578SMApF41D96V/vk/4McjG/tc+H8CVP7Bes8i/Dt3
fXIWsNlPi/69Ar3Je9N8+EsjzV4Bp4bBLDDizBfB05r2AAoHHCgDwgH2w5AT+qxz/2LSF3D4x27I
HbSfb5v5dej0zdWeRPCHl79C4C9u+OQUCPKvDvs7YbErbf7AeX8SgvFXIsAECRwiaN8AeJ/0bfbK
h7ntY0QZDSmFPPhcop/ozqfi/euq+Q/WexJCkF6+3kOenAWB/rTo36ua3wJ9hDL5q2UUzCkEkwB7
DZ/LKPiVAAkF85DDSeII1p6G+rNFf8Fk/v2lnoTuh5dfRdifr/57BTQyvQXZafCuhw+fHfvVMfcn
6xfC5sPE5T5/LF/xlEKJVyG0bQF/CGM+Ec8p1JdWfffi8ds3jft6Z/7qKs9C+cvaT34Ltfnlpf+P
A/r7CuivcnR85+6SRyH7CxH020cfPQQq+7NLn8g+TwbOZ3/vPvzwUgBY+lUcP67whO9+5o6fOPDn
8x/urPvhZfgKND6oap8ByQKV76hXTA/HIx5/BfqeALwmEA+gl1P68kUDOp7+4SXHr5BAiIcIiv4o
/4F0as1wPMTwK8pF4AvmU0xZ4Pu/biBcmGpRpvnVD798f9EM9YUBamF/eIlhTrSfTjvayQHyMxEg
6hOYJ/DtmKbt/d0VbFIcz/6u7HjWZ22DZFVPy3aks59kDhvZj0QfptzpQ8V7mpohGK+NSOapeUeL
yculcLyRwbouZ/PSTgeztkp+4cR/yTbOKMGUEwL0BbwYPLUN1V7rrLGjbOqWSjUMTcwzd9HpBV2a
qpYmX0gni4kWm4aswSHsRm/b9L0XhYsY4hE5EbuBlwdVUBx/2zgOEXjqOFCpwP8YShwmdOBDhnzp
uHzwg0L3npHLyD0TTfkQbpQyp6pl66khPUvbQMQdEi7OF23O6gpXycjxHFW8nNK5WrDsKmLOirWr
49VSF8/zsJw05cKvdV6/D3v/vGLzBevzfteHS3DKveqClhW+CqneqKleTnRRNLJclT2fsplHIa/i
wlYo0qRRB1us5VmbF/QW4Wa/tkEr18GRnWJrf8CzihSt8PtOr7dWN+O5y7tEIJqnGSVr3Ia8uArL
UG+ZqnrZFiS2dKhv6LCu59925VFm+MKVAYAcSnwMvAUHQFJ9ejz+RQ72eApQ02or+xXXN2LwsNQl
CxJBKT9ZSKEkiOT2SoSqSWwYeNHgGDo0g7gmC3+vbCRITi8fLS7z+ezb1h0L9AvroCY4KI5HGYyF
x78BVOmX1pmO5yZD5SDDdp0ls5RHaB37s6wRPFneTg7ps4KGdVK28xKr1mPXpcfjht+O7WjOhv6u
rWaWeqLGh57vM+7TW5PlJg5w1+1oV9A4s1bt5rbHkZ30kKzVJCBpkN1UTEWBN/l7Out+4wlvN66N
SPyxNkjiNjxQPOnzx48wVGGaU0SlB0X9B9mOj6X2pE3AFAMkCiICYxTkdeCWXzqBmsHPnKK9/HRr
pNCOmnieVvNGByY466dcVhW7IaGit6LAJ7juxA5N1bp7fJraovzUZWF/WRaZTrnGn/YHPm0HXHwy
5ctGxkPxtCIhjYD0ItiMAuYDahby0VMba5H74cz9UuKpWONl9qnsXXg2z+SyKymTHl6trBdONkbY
OCM6TLz1LCtpLZU75IahyMM+PSwtfifqMOLZWJ+2/L4PWH6a6ZpEzASBXKY1KfIwOK0sYXLAHonH
Fr/vFdERnxcW+5p81EfvrCR7O09VEgTrcLJi7EnNy03ZTL0M0GLjpg37g98RSfW6RFnRdhLOOhja
k5OhGm60R2TQIy9aDb8ShbgdCyRJ6b3r0OpvW0NEPPfFbe/QRrXdng5JWfs64UAIZcPrs6FN+LQk
vS6ozHV/FaDyNNeijUEJOmGWlJFH5crsla4nKJ+1ipa1OxDfVjHLaEJL8b4qittKVNelVm+8bI5x
LrVXtRIATSt7hW9t2V8H+HptqyaC3eAsqjBU7zoMESfFZe2Pd2a5srXbDCvksi3xfF7rj+OUs9eY
VTKosYS9cn6yhvhCeF6xC1EeRu3Y0N2Ur1qOhrvTvnFzqitaRoWxzWXTnEJPKa54eT4Lz60X2SiC
uAYI3cp69NsEN2AEtDoce14eRL0vslXyhSRYTeaCILVphXc31ShMbb+cl+VCzou2+eUDNux68F9w
blpitsFYrz+RsN0H3aDjmRG2Z6uq4lAxdWV1MSVDqNvzYFHFhnaYH7Cx4bbpmgvOsdhMA883fGiz
CyGoF+Ggsm+wXj/qSogPU1hEuEp57ZMz62F9/vgRuoxt5gW8rDIVUTxmh7HOFJV+w/wEFqijus0U
uPk4V4yeZDuX7IGVb1qjtJakbnflvKgPbVa9LcLBvMu5naRXGfY6q/M5EoxP12LMYtLk/mFgjT1D
qIrmBrqv7aH7qjYkhyDb44oFNxqNb9nQzmd49MltzYWsVnoShPN44Tw33ORjmRC/Y2/Krk1z5da0
y2m36Txlb70gfG2XKdiwfu2TttP6YoUmGoaOX/bcreejC6VTsznrhoZFDiTM2O/LhIK8tQvHVUS1
4EtU5WaOVkF1Oiwtue7doiMNOXTLMnU3B8S8yzpyaRZcXMDIsJHyxnBvmgEnzPUfH7/ZQrT804Gu
llkzsf2KtNdIY6m3//RBvLOOqlpD7+As1sca7/I231cBvLNh8gtS1s25IkN36BgaZdfo8E2YnVVz
GSaodVmiwnVveOjOnfX9yGRmitjcLCm1ZITEnlUb5ePUR0dN/vDpg/si0jTqimgYTRC5bnCn//lh
SVZuRwOjMewgOKPNNoqU00+ZRf62AFOivNFk741ddiiZpmlYsfEkIPhQao0uCwQPSFQ77Eg1ZLsg
ZK9zfOnl7iGoVZ/OeXnZTEt/HtSdf8JL5kmi8QF3mNz5Y2pmPb7PO5FJ4lZuUwYFsOkpKg9ty/ie
FTCwj98aPWRxy5b5YqA89YrRXgqa40Mx8lMDy1+6jp3Y3LldXiIdFeWi0pKvXdwPhmxxWHy0NSHH
qWEi0fE3JtfX7YLmqGFs+aldEY5ItvCoynyYeggNdlP3zu1HXLo9FuOyRXUdN54tasnX6coWs4gV
QITNPMReFbZvkZsecG/f52Sy55oCJMO8gZFMULXvBCRe1tbkUtlm3869uypzv9v4/Sacib0qvRhZ
F15Vqr1qKOuSPDTuYlTIXfSLBvdmJNsWYRPuc1eotFUiCViB9xjeF4nWpb43aioPc5GRHZmyBJk9
WnBtonAYZTXm+U+cF03k+VM0s6DOZDAp/VM1hsu7tKeuueGjQ8lKjZe449eyLgH4riK4Cpf8YRwg
evW6bnA9q53Q7BqN7XLy+DGAVrzBpqteUxeucVMP5jD3lYv6obexCsJuw8KliceZmk5ObHRRketw
w0R2B4jNnK6eAzjr5wy6aMMSf2rQFqKsoqVn4xUJFrPvmWslW+vxyitUfVBh9Wbk/nBlvGG4CmrA
QzlDpfRGr5Aj091uzRBAurJRsivqClo/ZSdTP86bRcO4DoemOMk9Zo30jv98/P74L9E0gxS4TGYz
qItqyvP48dEyW1aHnr3paTfe4cK6RIgptRDSSfXkwFtWx21ezmk90i7OBCZb2gGohuoIN7rETdTj
2UtbugIkh2GU1kVmZVYt06Ffyn6j/IV/AthrpaSoyCKhjpORrOQ08Pt+sw716y5rgktvXoPLsBL8
OOk+PD4nUu1uKER9EcAgiQLboyjMg/5yHcs6Zp3eYOKapJtaeqtNCxSsGRKaVfY8nPag43cpvEAz
yS4QzWFcHDT9ddx7XW0OBDXQYJepllOnm5us69YI52MRKaezVAUqjDytjKx92l2rOV4IxVceb0S8
JDX0dlnYPofS1jdrbw4w0sarYl3dphZhL4tCXLZzpmWBpmanuwZ4ykqHzRSuZ32L2ksn1In1h+GQ
136yFqp9W4/lno8JJePt0rRiz2bRp07wOjWmg0ksaHUWrAGXrdc2qXbLdQic6BSq0VzBVoRrsf+m
ZGsTk3muLnrStvFaI3vtcZ3Hzaw+ID716ePpdU/yvfKP6MNO7we85oeuI911XuJ3ZsnHQ+jy/nqo
VQob2DwGDmfSQZhLNM5NPEzFg1iRiQZ2XhTrfN45X+Y+EEyYKu1S2/u1IB/oZPQN5dOYaMYi1Q18
b5fxrB/7Tga4FadBVZpDX8LoApZVKd2lagre5oVzsiVTKV0zXjSgBZysLcJyNc2mov0Vg0G6B4gy
nRFrtHRjeUBhiyUXhdRtTuRc0ojk1wWLCs3esblQu4kIuGcOELFdXZ6O4pxOQxiZAPjk3IRxUdf5
KQoBmlb96aSL8nZx46kdzaXFHhTLZFdoFjSdM2Ri05WvC6z4wQJlkS4vleSWXPsFfU0h60/Ad+Na
pf6c8aio3EnHlnzfTkoWaTC2aJMtyyktnEkEx7Wc1/F9COsoNSZhLeSgdAVR8+pkHrzUdWM0Ejm1
mXe6+F4SIiC+wVCPB78PiiR385Ks7XLuCwDMbPXiBhX+lg0sHQLXbC0vZTl1WTpbvqehp6E1hPPZ
oK7yAWcpCT0AsY0HMI14Jy0V88aYc1QhKVqrLqugniLecQt4r0/ocD2r0UBuffQKRNOx2mdIHzDF
NjIA7uKlRHG4djAFytGTaFneoRIVV7TeeLaSzFwBswr2BFESEQOmDHq67Fabzi1tT1zZpo5kYu/n
R8yGNqEeAqmn5hyoCEzDnsxxf9LlaExyHvfAkeKGjE2Uz9m133jh1ltxqlrjYj8c3vEmDCJeVw/D
os6Yb/KzGYBZPw9NSpjqZAivfrY9j3KH1u1cfVjDNvaUBjJM1xutuNl2RozxPEIPc/O8zZfqMCxl
ZGtIy2CBbBd69mVWTDd4sCbh4dsAZovs85ZEOmBim2Hzpqj0FI2hl0elBhhT9oGc+nc9DSd4hqyA
efgW5APokpMnx9zW6VotD+FSztE0oahG+DWvgykqirw/0V57OiBxSSbkxYRm7bYq6lNVhqdZj28D
R1U8GZ5tOlucFzjgSU78jwM0kUSTcYH7Alpb8NuGEidhwv+ULx6DmPAhXdp1T4WXpSybq7hh677z
3RQNUKuHpZoubHk/+f1ZHlb1+VK+91AhNoDr5uu6Qe/Q7QB5vw2nuYr02kRNaGmKtIKM7dbDaTaS
eM46EQ+BzSVr/POBz+YglraRrFjfC7Fsrd9lCe6siP1c8f2Mm2RpqwVoMFCo0kVVy8t01N2caEev
8AIErdROLhU94veGQ7t0u0njMmraPoiCqkFnRSlOLW5veDh2qd/RM94O3b4CuW0YIZ1pP1vgRktS
NRh0umY5UcrNhwBaPfI7SdhUyWlZHoq83BDF5x1zLItQW8MQCfsTSzsqOwCTBfXMDjSy27xmF8vc
ruk4UBQ3JnwolkkOS8dTZGu1aW4CUtFIO/JOGdTKrtN+nBXQTtUCYpK10i5Y7NtljcpxDLZonUJJ
fOXHCihmtbY3qoSnzSoVtdSKQ1iXI3Dcoo9HXliA+vu6HodN3Ra3jZeF1+GYS79A9sor1RQtvgsT
Ub+f1oZJqwSNfA1ayLyUEoXlsDtyosLrjJxQAMEvoEhKLwJJ1UsnoUu5rpDCIbQjSXHWSgzD21fZ
VTHm64nfdZnk7bztR+j/ekBmE4TeXaOaKmqCVYa8q08qS5Wsw2mNQHv8mIO2ELeImxM3e1FQioPx
qhWmAT3JFMsum9a/BFCFiGfuBBOXMzA4Yqo3qwkuC+srSWeuYh70zWYRgEYEbeK1YM2prUDGrG3V
Rc0EZGrl62btBCgsDh/02N2bcILRCIQKcnKReBhM1GR9K4PZFFEeDOWpH4opARhETehiUQ8tgOVq
3mo333eI+dAQul0ZKBuvbc1iK854UTOpxuYDwvxKLYbLZgWI7VPFYmHqJgFlsoo4BnCHcDzTbokg
Q2zkQnCrzkiEDbzPbldoEU1ZxKKod+NRj8h83celq2RuNKzkB5Ocm+4UFxnarmV5Uo4l2y0TxIz3
C97Ci0edBL1CMnglYU8dfwuigJFkfWfxXG4qrxpSp7xdRYI66ni4Uzaro4mtQ9Ks9bblWXnVGD9p
hzelr1RUT8amYuWXIgOYrADHRTNpeCxIBvyW50CVOwy9EfOonNQgF20XCRpvJcmM26hB4IPa1iAb
47xISF3IykAvbTQboyrIk8ablmgS8xaPebXRNVB0oM9xL5Y+GlAPMVjyn3ok9Ti2713WQN16JPVH
3EVUmzBtAaHP81rvPGp3Ipzejl5cKv6w5HUX8SEyhZa+qHamZybK/Otg1UBhpmKO8Ih3jNZL3Poi
7fREdgN/U5Eyj7ip4WmE3RQI8Oug12jq8lGKJcxSv2AbAsLCVdAul6pwAGFLXMa1Dy2BNAWP1wx6
2ZQneihOFevmSJeZk2IC3ZJ3MIoEMokq5jVyhtJIWZjdvud2pQXO0hoGc4whC4k9lDFu/QQ1vYj8
JdNbkvEdnptz39e+PIr1ueiyfTEq2XJd3U44SHu79pGoaLtBuivjSZshXp3EaGpPe7shGNt0qsHr
cx3GQArsCUhD/ilo3/0IjTQnxKS8BMmboXbvhM6TAM9vlhAGfNuA74ZeSyqAouUmj5c2yGOBVhgp
xD+srJhiRAeX9BiQUTmQJeEAaycMVSFakeKq59BPTQsDbhzj6piVflPPiWDjO1KPJ4xU7+A9Lpea
xgMLuIFU6dipZiauRxByhX/tFsxSeNN1gIKL+jXTEbFrovmxocHOACM2nqgYo752Nire+Fy/R14w
xHnubuoluHZD91o3QyabsWkTIEkxXyDCfA3wVpnI84iC0ZCdMpgPqcjmrXBTsGXNCBOTNyYpOHpP
QPqKux6rxPpHWIdAy1esvHZjlgI49WXhh95p6YA7rICDZFMJKltRJv3k1ojnYpRzvsQMugM0fwVc
a55BOhWrtAFWsZubXtZNdxAFufV0FsiqXT2AbkFzWiMaLUNDYuwNBgZQ4O1HDT0OdruhhpbhxM66
jHxVEXhAEPUzCjO1zlUiCltGkKcoLRFc4423NCzcXiuoK77iZMK2jG0NVLcbJeBZPwrg+q3NAcuX
UwMBLsa9yaySK8Dqg63NmUUOICSnIyjkcPfVeGvC5zWpkToDpA9yIIPWPgUZqIYmj2pofNMKk9Dx
bUtBwGnbuQVd18IdnA9UVsesXd52YrpALagrCjRdUGL4pV3mcy3Kfc7RAGSHdAngzSXzNhXRgWxL
dupnwwlmPoeWVtqNyFsrOctn6YPcn2J/ZWdloBOgszchFivoaTBLIJW6ztvADkUfdwGoJMD37N6j
BshFX7TQfpS/byrfRK5ULLK9aE5wuzYnPMhmAObQAPsp3KqV9dtpcD1AmCHGWQBUjGRzUhgh4hL1
YVqpWaK+qPbMdW87iM/pTIddyfUu8xqzyT1NTudyjcalLva9bWOFu7du7pc9dl4pW7+Goke1kh7e
A41cXtOe8ThoMY040MtsgAZsR+VdAL3MtyU3OmW2EnIMksBT+Iw05c6Eyyh7fx0kbJhdzP5Fuc5c
DtZ9VP48SOfrM05UPPDpvcf7MyAHMWoTgL1noYDhp0dzZxEekl7QMwAacl5MGrpTPbCfbNfeBaVe
5Jz6U8blapNCB/fzAr+iVb0V/rITw7QbFujUvrkZOn4PaOyqBO4Jg32s/IfMbjXsDLxtIcEtZYlQ
42vLMyS5Cg5d3TlACvCQ3dzcoMphGdhA+tPSRTNaMQzl4G2xlIHsMfBjXjwMdXG1dOSAi8jPmrM2
48m4VCArhwVsD41ybEGb9O/bib23I4a9IFUYiTMDem1ztdwHM9RTXc1vcL34EUCGG2eBtvBlR5YK
R8Dil5j4dVwALpN+DY9ZhviDZjPoifgGJDDIO+jjY90lasqaaPJ0nWgfjCwWHU8WhpDr/HhZBhyN
QZvFIJp0Jbp1ZgZ9Hx0LIz9nF6Np2n2WGSvHKhslLaobF7hzr74sshaQ7dT30oUFTwsx8l3Woeuq
bF5XgQdS8tye9WVmo17kK0A/oBWD11OJmGWxytx92bnXQV6D/FuPx+HHoK+M11lT9qeceFuNBz+l
AacwSEbYQ8HUpoNXkWjkZj9ZrYDi4Y9h7uOj4LJKFMTBZNPSt1vbzyipuhI23VgwgPqtoHWMKnHw
X3ZkPrP3gHXmtNfvYTspoZNg58G95UelxXdsp0GWj5e8TGBDH0WqB1zqBcf5WpwNgGJ3xWRp0sB0
kXOYQbevAJpX4Zyd5bV5cGu282d76qE5LSb+2oF+Dva0vazo5MuyzAS06qyPNHfRXBt1lmliEgQN
7LLtMh7riwWZ4bRSA990cK1bSApPWx8ag2OUd++mzIuXSdhzZImSM6seJgRyAirvMqCnAM7nn1rg
p1JYH1QM2PxMMsvq7QRaeRzmdVS4fD7tQQuPlA+k3NAV9jrJclLbzHuT0TINqAUMlnn5nvvTGzaN
J2GwtNIzOk91CRJwR93VQvI29bBTUcGHXDrYZz7Y8RZmudpaI1KXyzJw753Nb/2ZlVewC9yAoFC+
7uw0bVbyuhEFOkd6qQCr9jAkLfik0rMGljPnaQDvUECXGF7rDuhrNi7noGbnm1XfsR701KEvy2jR
vaSwCxE0HXCibMpj2BWHJCO2O8BWdFzzOhFj4ufu/zB1Zk1y4lAW/kVEsAiBXllyz6zFtfqFcNku
QAKBBAKhXz8nPTHR85Jd1S53ZQLSvfec76jXL5+HeQQJJOtqRgupmx9ViIUzjXzJcL3TH0nS/ZlS
GLSqcx+8q85UuBSK7TkdTiFkxcyfk4sN+YfdIsjB+sfcxX4RBmI3tMp7JK4dssmgDSdb9TyFZjkD
HX0eQhgAbEplLnSmsUrzbenXU2PtngQzxv8pgkQwDP3OG4cNjfqKSVCYE9gLXqgYD1aUkD7HpT8x
2kP1C9bbkvgnal6TYVh3gXBxBowUm2fNoCykaJaWuZh1nWTYsfhOQVJJDazsRaHAYPsl1fjr7jNW
5COqx/YQkrjKtnraOeK9q8RWmQi7e5sYFqBevueGDYd+815Dmdw6s9RnkAVrJiVGBNlFD9q7Rsac
lPF39ZJmarR+MemkHKt0J3uZjfD8Mppg9OiT+qUy1UeXNPeOufquIcusIer8Mq+Z9rCzxOhU/eCp
X+KPgTjUIkFsPs268Ew8ogHg6NQhn1Us3m2BBqfyVA0sLHmATQg393lDhBXNC/+kCXp/vGOWL5XE
hXgeRNRl4GE+yATdkl6DlswZVQJaWQQVy8lDqsa1WLc1hiSx7sI5fRf+/LtT+k2kI5iJadpPkI5y
m4bTfm3HR9nxwrZzX7QVx2SxoDuxqzgvC3+h1fSMnjSvrDdnyo+r3Qy/breMpbzPT5GgzS4MF3Rx
EZy+dQ1LyaVEO5L2GdNgPMIoWYqQS3iexAzlwDqZxTOJ4d4BxTEiWh/qUUId4w63axtgoEGTkdh0
rePiEk38NkjV5v6W5DZZoszaURUwezMBaTWr7IiIa0bWasnrZOl2na+Kjb03TfKUVCw4IGmHurwY
DmF2QJPJ6ZqxtTrrIPyBSEl96j04laSrXxiGsSKOqc7cpksGorUI5ibM24Ef2y5ashp0A9YvyRd/
Sgp8zK7wsc1fAwh7XgMZV0xQGtd0sI+jnPa1rZ5dMuIiqX7HRwH0AHI1C1r37u36CTgNNL9gapIc
48jz5CU/aTh/Y2tIcmySXb5A0spYH3x00JXzeJai5PwcJPCVbZBFbQgpyX/ZkmDfeJAC6EbELu3M
Z+eWS9yp6mHdsp5v7AIhVKJUuaoYUK6IyNqqcqf2Kxy7YD/GwzddQo6C5lelsvWTwZY4dfBXWdKR
bJ7vowv1j02K7hWOaAYULN1T0WLf7E+B5w5d3H7XEaqw30KCq4I1Xzl2pxajmG1menDjZDG5YvGr
funyyI0GUwe8lOpxDauvRcMvSwbIaJICCehqt+3raf3JfVmaFW5fGqv51DlxnrauLykeh5M19jQ4
Ep44aas9r0Q2bHSfJDWalM1i9g9/Gc9gofndW0WrIIfit9ZDQZfpqCTeyTb/Bj+2QJdgMWRf89pg
ZcQBurwk3MJrGHWXphhE/LODM/3W9OpRTb3J1sAnew7hslTcssJEi85rn+6FbWERJthoRBLe6iG4
98afceTJ4/JYzYLvN2hcmZ31Czp+gkJNF9wNqnNKAKmMJIlgMFn8x6R3q332IGI77SN3STBLlnXP
wLE03wOcpSlkkAwiL5v0TH5Ios5JwlEb8U/rFLqYqSm01u+e6jCJkXHOZthH3tLPp3jTdM9k9yNu
+JMQfYKWCe4oXJZyTcegDNjs7dzZQZJP+xSm2MDBWnBY6WaoC83EhDlooPlcteI09e/ooOTZrMup
J74tKExULF6+c6t3HJT7FQ/LmtU+mnaXwcTJ6p70H2KCDyzCGyZ6tbBrh+ExoPXvZpxQAz1bVhT4
QYu6VxgdtDu42FXGmhS410jwRPZoVMhfjNzFFEDBhxQyeE+KfvA6oKDuQHnMxsUPtu72lOCi+221
YzqGaEZ/ND0EIZqMQ3mHo9gsp4NvUMk34CBT6r3MVdWVKRuWckvXJseEKoux03/HTkFKUyZra7iK
DIo0fvwjmNOhDITn9iZdvHIcAEHwdi1S+L1H/TKKZryGIzuKTuuiM0GX4WnCZvJr6eRjasmay2XF
sKUxywuK1QYJs2QxVoqYGtAa0tJ93Kgr4DfvsqYfalL1JRQa2kdVd7lQ5qFbwXEw+qefZHJK9PSr
Zj+aYeIZoMz01GnqX2O/f3Maz2Ubpyv4jGa5EVY/NRoKx+Qb/4OH/ZsXh4duHIc9m+H4jo8EfVe+
DqvL0C3/EbJoFH2fPCApMzoPxMVP4ejOvoj5xWBOb8xXHddo5CpQfm2Dr6aq/dNvOWeaZzWlIwbz
5Yz6c+kknQtfYK9uJ53HG/nWTdocm87VJVyPXLEx9+J2uck4Plg1dGVt1kftVxxsXe92ifWCA9PV
eTSrPhJpYWWCAIjiBzlv3q9NQCJLa/RToo/rJ8v2bYrtHgaxfxK6XU6NrqsysrY0c3IOE3bqTZAN
SwgwgkzvVEI7dsOce26+rXTYjf0Q7aRpoyKtlQ9NWtJ8kVCEgxRDr0+WBoqWL58CIDpZQCXNIrrO
UJxweICHsUN0UVOShl3nBFt55NWuaPs+m6ZEZUZ67VGmnwoW43nekiOCjzwfw8YWAx9K6rzvjreP
wdbsVzzYO19NB+7gsw2rwtpwXQn5LMpmGzSZC2N1hF+fu9VZXMS07NxQ72Z9HoX9ie0qzZcufJJM
oQ4IIXbdEEeFUGl4nSZxE92MtzrvTMwPa9x2mGvRBkQ+5F5aobRz9LTT3DX5ZsWF96HdQUmoiul1
4/RlY93XFtRTRk18jaDkFcCcQEtBI86XuyrriclB3M9sks7HJt5e/WG3aVhzom6hi6csq9JyksOQ
ddz7kgFv8rGhcGIx0jWKoSvY0gl61MmKFkREl4xY6Pap8eZH+MbhPlT8V+vSBwbZCRJNDbU2hPds
hueBmOtkRFtEvgJ80kE5pf6XtfxxGzy/WDHxAcvFOOhHY9bwrS0q31wdQR9aM33zPf/sc3NKGgL7
ioX9xYurG0ip56ip94OgaLuo+zC40UPj+xn7SO6zrC6N8kxGvCi5Srq0BaANXQT3UXWexNs8u5vq
VDEM0KTCVb967jSZ5g3bxJSlOixnWIgnObUCbZIhpfWxWbUmzVd9JYSdOgvbduIaZWy7zsH42XrR
pe36sYTh9+IWLk9E6bPZODtSkfxRhIOHC9Do9tDKs6VP/ByAyAQyzLzTcMOkqlB/eZs2gO0tkLwK
fE0dLUfpQxZvhbdmDWX7JK3AbHrkOY4vXVLV2eYqiL+jOQxTf/DFiD0J2NYB829egTXLGhtN5UqB
9vhbrzO4JCoj7fAY+90h1ewXmjOXrXRkcEl6wEZourJaoQ4Ezh93PUlg63k7D+coFFpuLjMk/NvR
1ju0GnyhZp+rurNnd+UU3LQsCaYnAyhPgoNBMZJwpHuDOpV4j5oGe2qBQTaOoW9EHQNCcIogI0Fu
9M4T0e91zfDQshptapIeN0chn4CDaeOtAwpUHdt6LQCjt5gv0J/1bG7AWsaHqDmkHVDFXnm/hyax
2RCOe8vjM8SdCpMAKpoCk56t6/AQQPasWslyM8TjjkMcOLdp+4abL6F++U0ZLuR5jWkWSOvnUMlJ
HgN9wPhRVBV2Xj50PAts1+xhjlYFzPCcW8Vgn7dYpKQ/9+s1NsABqPvbt8EV+/FWKMCZWAM/xZS8
z7HLq7SOjo3BbDkHvKwnpdC19+gAmx8pqcciHeXvtI8f25GQYplgOqkNIJKIbsrjT8vsxh1bW9iO
BCpk5zmxh8TT+953NUn6CEU2UMm+h13aeWikZyjCwTLAncrdVMW31O/jrBfwmntUjrmZ+8zjld5v
ckKDCB4qrBYs+CS88HjlxUzrHSa4l6BPfznT/YUFw7PZkwYESVcAVT9hjiL5sEZJ7tfyj9L0JbEj
POQIDyBMz33T/GIEKEJrfDj5XTpjG6rNgdOoTAPIcq4fHyCDL1us9rrrwfZEFUBXYefyr4nCXSIn
sp9pALciNSQ3KRdZCBUR3g/ECOZrlBomS35frkQp3DZIarQaSzD2qKFLlc8J3jNpp1dar7pMGuze
Cu66t1ZPPAxAW92bU5J+6chemvu4ygTYhcS4w+Drs3Ddd6uiZDet887N56mpbs2odA7E5Y80wx5+
5icaMyBK61osREp0kBPUNPVkOf+q71oBylGXbSCaikorOC/sFraYW4H9wPcRri+ZbTmU//FdQGb0
KyJ3sYY8XtemNBHbcjkTMArh0B/I8l7ptipXQYdMDCtqEJOHLhrOtkVb2sNAmhN/KapazVlvwoug
6/PgJ6YcZ71lg1GfG4MdNW6ezSI2XzwA6ZMH3dOL0Pgs9E3BJIdF9iGa73C29WFdUdKX5mub3JCL
BMR6lFS/sRDjfdUyCISd9rIRpEvmbeJbjYlXNAPd92R5GFKvAHZ79jq/39nYPKNkYKMT99tFgoKO
0e8taUC1pFjQi6DoLC1oj6O33L1n4177uTFZo9Ymi5vmYyNkzEc9oysLSrj0T3PY/DWNd3ZIgIBE
Sb5lksUaD4KZDQBjMoBVCDHOWxSHArYvy8hdRPblbyKf9FtP/gJmetWrf6ErNA4rY4DGaf0Llt7K
GnC03PzcZoZW1XYRni7R7qhmU7GsAo4Gr7KGRaLgEQVTK86QoMq6SrFodPyLNWg1EeY58I02eeq1
1/4uiM+SB7t1Nhp3yX6LpQEVV4mPtKvpYZc4vOHYaoZBKc0Gpr5S4n9Ouvb2MrJoL0ZWcgtkbaD0
S8A82i3UvTsFTsBC5fJ6ELDa8gEdUvDL2PmhAooY6EQf4xHUFWSgESpY81YZvQtAPhUe1udUwX4x
m30zC2w08PpT+QzE+UMGFcu6OBE7ZcHuJRay6+aTE7T49tZy7zm0bRFjQWeOmer9nx8+eduPYLY/
O9MnWcCTrvSN/gv3/w1XrStm8Dc5RQONP+M8i/2hKqe2D/Lcvo0Re2A8uDWJSHaSQb6TY3wcoiCE
KYgHMBr8bu8oBlpYvGOBbffk1TC50LeGaGYG2AE+Nja3NMdQ8Dcp8EQ0bFyKNiUm89GZ7Ce8HzSH
Td5t9IN1nsgtdr9h8V+kHv4sKOBFXadPOsSYbtj6dt9qs+2aRuJuRsSoivB2omR+D8nYlEE6P/o8
m9LhOZyhr5lefnqDATK8mD9OY+hyYTfsFbaa66CGs3OJl60escUYGRRWF2bVYGy2mBtP629a6y+o
hc+r8R3WPdhiHbkq8/rIO6irH/G7NFyJYoupheHLy8QCSxKzjzIykK84eFkHisqdTE9wtEzem/W5
TfdIhdcXHM+yqzCTA8XGeCdkk1WrfE0S+xhOcbNP5yrXuj2vBsS1FA2Wit8VXeJK4b33Uv5IhyCB
6uww92xY/ZU6c7eBkYlKkuATqB7bqlIXWdd32LJrMD/NB12LM9NoiscoPISjWoGVYaacmGIZC2UO
lODR34DWwH4++bj2rqcnn9p6x2QLlT2A5hsp9Trp6AsUGLbWhqH2awn/tYdrROFFVAz7Wsv7AlYQ
pFMvtJmdBi/vW3VZQMvNS2uOHlvvFhEsGB08WSGanPUN3/uYQwLemn2N9j83NX1upIVuUWGGGGjy
KMHeExLyguCwDOyU6hUCPDRTh2W90C81K8wTVgPLU8ELkgLoMjgvtODPyLk8t3iK0L9rqIjupQqj
chnjGgUW6gmiWNcVHnK2VOgv3ACpQYn6Q7mG7lbrbu3I3wZRwh/tjoZOewfX7azT8OQHkNwocgro
VVBcaarO/cyLzXN9xm3A7ymxNp+MG4sw6fQZAcABmtLyMALr3wEax/bnnSaF7in2t5cQ98VPLGBe
q4J8qGV9u/PQQwLyVSv24FIPTQzq4IIJamsA9KNsTyQyWSBgB4UYKJk0X0Hk6H5NhcztBix+QReK
0t754K632s+RKvypatPm3JOQvcUQ514CHIAH5phCZzrR2L+SuoBgDe9esb5YefNFI+At432w0uH8
OAcYulLYk1nlQln0E1yrebwkkf0ME7seDMJDSz1vRxmrD1X1N9qxunRGom/eodlLtuA6ksXsUo8j
ncWDkm+dyIGKWIRU9M/xTvaD8c1NU5MMCbJxN3CTN6kpOraVoeu3k5NvJJLrbuG40IgaPFJNl71I
lqmI5J8J6Z6M2v41Tt2PaVUAAFP8YufrfMQQB6AxOS7besAE/TKT8Idzus6dQKMzzPP7vLG9bfVD
q5DnQEkoqzV4a+LlfVEKtp3vZbb2xqOi8JeWpS6SJnlLwv67Ie4TGnmTt2K+dcP6kFY8x07R7xAh
qvIUD2TmWdwEBfI9DoK8QtOW+ysaWaVPlTbvOB5iuYKKYLmboXukyZIHZDgMvYtKRNBXkFFTmzdT
+7yAHcafb2Xa+ehTkbBM0UJkGzEFxU6fjegO0JLZd3RSR8ZRyMYa1XTxAW9zpAP30m7AJINvGG/Y
ploBUIu820BnHo04IKn1OWghdkIukpc+YoeV3TwNj4saRAz9r6aTT1SQGjozVMZFiUxvess9WIZl
NQxepjvvnSLdtCPJ8MUatNdRyq9Nqo5qiMiFQUw5xBbWvyNNZlGMISGxPk8UQ5NPrmsFzH7WBpBg
T3PKKDoNigdoRBeb8CBbJoyqJsYCWwbSQielAZQs5B9noERoV914kAAJam+F+wTGJAcG8zua0xs3
eKQpuauMZ0iLTQbEEiAa0NMiUWiUh6mm++5etRGdFDmgUGgQ6YrufQUCEQlo7m5id/j4Ee5Nm1XQ
7vKUsR3zwjBbgh7aq/ltEQzcSW/8ivoFRf6bJkTk/hQ0ua4agkRi65U8aQx0fbRO9/a59zAreRZO
huHtKR0ZfLBug+5LfiPG4l37yV43zO8H8PqvMG5gLCXlPAvAid1js063Zo7RBfr52Nsbwindk3Dt
0yY5OUUj/7F4N8vsc2K2ARNQe27E1hebrPaYGZLjOLQfK+CWoxW67LW4bsLhMdWNvwNvkZz9gVf7
jUxeNtyRHi96F2Ej92g396OcS7kgfAdPuZsw8o7xrQPYWMaieV2oYNhXocnEbzFSYfuuw37N2jpP
67VGcs4+tEA7sRmNXwsIzbnGcqSu0BXAypjyQ1sHS0FSBZazV1jobf/cNzG8YI4oW5P85F10IKLf
IAQB99pSd7VrtOTG2q9k3Fc0Xc51V59WiOn3Z/+ZtHX7BCUI6y89Sntpqdl3Cde7ikGwMfzNunYq
0zXjOOour016iSzgqi4djssCzAamZdk0i7mk/bT3eM/3CZJsAE2TPJ1afBF09Y8aPPlGt8KvmiKF
1A/xvelP2/DaOuPB6qNFKht12QABBqaJCk//izs/jFUg9yTGZ539M/geWVLKZ+h8omynCh2ogxxr
x/7YEHnAz2CI5IvOhiSCTnOni5VVZNcFKPY8Ta8K3fodiyGn8W4LjIt5Eg2IWZipd7dUZS32gGzx
EJSIprzdkMUBXBGidw2izJjqpwT/kxOPfiL0wgCNW/adxH30NsNei3hSqHWL950BPtC67eqZ9rH3
CdQd3foZluGDNXFmo57nSzr7O5bUP/pO0GM0or8Zol+iTSE3BL63CwhRQI7aY4+saMlVGdp5KPYa
MYNylYph3RmVeZgxhL/ra37y5vaxc6xFdeR3vxI3LKW40IiDBbdh/OWv8Z8uQjKbQyL1KtKd8Z7A
VsahPFAo+BjyEUhJIQRY/zCF43IGebKXTP5WiAAfrY7KGueq3RXM30hOPM/o8HYTSmvuo8GOPfNr
TAq33L11nUzAmm1QLswDO2zRIAfQSLKtf4GPhpT73ctUm/7S/QAYlIEtiRS6k6jvyrnlYx5sX2mI
oatFNipToBLgJmyf8agloC6tIOCJU2VGgCaxf4hRtIcZyY4BIng5xUzn3MFn5APas7hrq3OPThM5
ZyDAjVcMwYwJjEGBBUwY7eUa7BDXrzM2jUAHcVbnzhvczk2oDOOsEFeaugW2GRX5kOCXRWipQvCm
oT/8wm8jNUdf4gSGWXvw2YSEzrZiWsRvy4KovSLb0o1gGkMR/vFqNeRTdZLYdPCsub0fPQ5Q+6Av
mbYAQ7HuRtO8Gk2/G6EeAWD4lgOS9xZ9cw0i2dgVvBWAKbNntWKGaDWCSKRsJtgatBE+fJ356k/h
57jg4fHxY46bS1CZy+aF+qHzfILbh1ZMzPojGNKo1Ky9QlJOwE2ZDTUdZKN9CdDr5cD5m8xL1XMI
u2FfkQTkhSAvSOf95RFpjgS5KczC4X4LIa5DTEX6cF3TBy6iM4P8f0Di4dMDOgacKA35TUAGydMt
UKUvGnGrA1i2VjSPgVfH5OBJRFv0PTXqSEozRqGqiEk3D5Ki1Iia7eNlwH1lQj6tC7Ii8+J/LRg0
IR41J9AmY05MBYCXqKe1SlN0T+JpIPO1sps6j9U8jSgw24shyoO7D30EVu0JJVYdvMpDpgSc0BbM
565rhhOTHhykOnQSCb2Z1RhY+xgnePC/vUjaY8ycvU+U4hDFwAvkvDxj6tHAAlaZMxK0P5VY58yt
xD7QNZpvYo5+EtjisrvgWe6OqdC/wQXWxy22l7hi3iM8jK+RWkRq7t8t8ZJvccjOgxj969SyerdA
2a5grBzmar0ouwKajEegWRoyTgPgtoQCAkJR8K1cnCdP8zBMIUjOujsAiWc7uBhbHgg13KL7y7+v
lsCvT3qprv/9e+2Rft9T1h34FVPW9ENRRHwcCH4cU1DnASCcZ2JBEgnf7qeFgOWfw3oPPXnKmoZV
x27WzV4xdA+g0BFRRc6+6IPQPAIoTBF9xc8heQTHReAkYBaHJVr+oPQgkmaI26RIKbbVwZ/Rc9vU
HnEMRIH13H+B+sdeBwBOeJK+bL0DLx/d5+8piV9CyX7qtr33P6F7izoYBn4g2huRo3uT2N3Wtp+f
2zWhr2G6/4fywd5snyKcdfDvrwxpkF7Wjc3QZXE6doPTCcIxlqckBoUYaBm9/r9vUfZunkretAmX
p14fozqQz/H9BUDHcATs8+UDlIg2Q26Vnw7naFv3S22BqQXsbDxa30w/J7clinDSgK12EhTmuZKM
HEXov/TCRTRr+vS0NhIsvku6K5tJ3qogPgeuis9Y8biwFvtu2yXJ+b8Xu4j0vPAUUFfSuhKZCWiU
KZmPCOWRZykMvQUJPTDVh7ns9XpoqexeR6TbRWWjZ7v63SuOI7kRsUYPLO2aGw2XN7XhxlPfBAc9
e/Y5xjkmT7J6F5uzz9MWdznp7bTDwRbJ1QsHRHoR5piW9HmM+2pEp1/9CbB6U9L1J4LDWY7CiThL
VNrtHE3mksZpdYjvKFMCbqSc0Z0ceCfU58hRCFPdvyNgdhoWFu8Fgh5F37TBZ4uweDbIHrsUYqbZ
xgIGvm6Cd9VOT12U/v53UAgAvXvM97UVA4KqOKQgQZAY0v/GgFyKMJYH1QT88O/8jX8vMx6iy3/f
BrAAsrYdDwHEsIO3MgYUCiQy65dXtjX1NWVwu2KgD4UhUwx8zxc7RCN8wDR0fQuVbsFEG3WkZC4b
M5pzH8Xq+t9LUuGhlur+eeUxSKMAjMj/vdR3PHVl/lWDGz7KfxF5kLETRiOcZkBJ1OQIUm0YBRCx
7NZ5voBZKg3Qkptozf3jjmdaw3LM/AFBopiBGAca1TUX2k8HRNLrA4lUfPKmJkjLf18urcx75Gnz
ieHAiGAdxIZNEAUixhkX0zg9bR3wOzlu/Wm9H37h0eoLZ/CM+4CkwTldXXDm3kc44uSEki1r9YrC
7mVYy/MTBjZwLPx+1A6QqvESb+etkrLwPYizvg39fIileEgiaGcOnkOAavPPSVDtfOqRVt753XgB
WG/+hlF8TXpCnwbffQzhNuaQdHycp7LlwNPTsrfO24fxLUF+6A0fziCSYddLDC235+Q9EMZHZrVD
XMIz4I4VlNNUsl92bdpzjNg4zIUNVmEV7hbZbscFEQK0DQ3GmH4c7imWI85PAW5nA/IwjjI9hD06
8R6xvjyRPfi7+3X491L7QHCMsruJ+Gg/7mHhJaRXEPXhkdwz4HUFjbZtEc8LAjflHfIqOzF//u9m
0SE94KxAgefdGxwY6AT3o24UiILCd+OS/7vzvptMtvCW4hZGAPwRJVJneFd6OoQ6eBNIJsH8ivpH
GI2klFiS6IioKoSNkBEX8so93pSpbezZR+4mX++K6wR7FqgJO4P1rc5BiNSr49IWPPQRERbmGQB5
A8gsrp9BzB2trVHAmeuvQ+MFOfOS9uyBqlhN0ma13o/0RnWgn/73ZR3GhzYZgA/LFQiAelyhgTxy
7Xzo2S3bT8590pFGhzmu5D5E6welLHnspwRIr29WEMNuvLiVD9jJ7JGPUfeGG9Wc6tBrdsgE9IdO
Bac1ivy3gvRzfK5b5bJ0qPjFDloBVySfYlwhENJohe9EXzStl9cx0bygDn3lTKL3oNXICqKkEhkv
exwpMPwIYthGcBba2TNviYDcuy49mJeu/4hsRItpGrtjPPO3NnI4AmILf+hgbW8dHqIa5718uY48
csi1xzqAu5OKVbwT9Filt01yB0wur53rzpFLOwyiKWK9/UpBmuPbVKXq4Nb5QGyUDzhs5bg6zEDA
3bFrD8jIGLkgRLWFhcD/4uJxUASa8DppiLdK7w1I8FsHyPOGEAnei/H/4FwgVyKGANAFI0IBy7y/
6GYEl5RMYfbvjBvRpfUjZD0kSiF07V28xS+6tTRPU8S2+q0XF+X1bK/bBK1Sb88Ex1eVWI4wtfi8
3UT6hvDiepV+7OXd/1B2ZsuNK1l3fhdfG20khgQQ4fAFZ4KjplKpbhA1qDCPifnp/YHnd58+3e52
OKICIVKUxCKJxM611/r2gE00TzVx5ixUXvSl1UvtQiHav5pax6a6euon19giGFGbyMgm1DMN6WHs
lFg/PvYimzuaa+13W2vtFyv5NXQUvzbCdIXp4h42ZOUMjJCsExExuTxho1sml3pBOpBDNU5/LD4p
+IUOL/szwuEroitSYjAo3DhRebMErvPS1Fc4wKZvEsuHYXrZtlm2EmMHDGumtPP5aGYBD+kE/Zjh
GOWpfi+09pfIsGVVoSnOTVzqVIyN/WLU6SUieY0xC2yDRXTVqW3SHt6Y+mADivucRNlWw2GD05+g
gS3a305l4sXif3mZ9CK/dBAjDk1uPvcGsSPVFOSFyj44RYN5jGX2iCEj5PXATKSrQ4cpbcr4wiNE
K+PtEBP9L/GYrIiQGZvHGxu4/bOpD+Tg63w+BXIy94Qnc6o0x9yyYAcEiDy2wFGnnSNzKpbFARlU
V9N5tKjAEhlgmVDVT2VwkQ/ZBDxWqI61cEcF/NsQsbeJEhdcyeyQNWjd4CiiQluTOJopigcCEJMi
iB3FHyGEi5cyRMCm+HOODvuTtd6bAuYDBy0HloUbcIF39ZiSbq7y2HCx9GmemZEUFzZGj0z3xwyF
vAJVNUaAKwSS4GPxn6I5XduK88DNsFqEXidOj8NoTOy/vbxAhPEok1MR06dvNHsfWcNXPByEw5qI
NcSzoSNFLV5m1xB+RCtxO8lxPg/LYWxd5bdInXYAnYF9tDP5ySLppWZylWh3UqMmCukM3bjQq9Wo
y8avkvxrBojtQrqk8Au8PitlSp2TNMrR6uqeiywOCpu03z5Tar5O5VJGD+Ed2I+3L0Nh/bH3UWC1
3grgF0uo8QtwA/vSC6meivnQSKq/x5IzRsq3u7beFiK7BVPQHm0TtlURNeNVHxL8xCxF+7Z13b2G
71VfLeoxchitmCBPN10qpkMXVucaP8AzFnBtXfGofWjiQ2+KQu6LWq4yZglhhE/aszfKgb1Y9pKz
8GwINA1fKGjqXdbMEeqUhKXTT2fCLtq+CpS9IwDiPPcuC8ScLnt6O2azKaONlEa8NzK5aYP+YDV9
9FwE1A+KdHGZOOu5jpuzaqxoZy70iz+e+RgP38ZlBcS+e59tgxpzYoMDOiICtNNa+lnDHlwnhNyK
pho3+nLKCIIch2y5aWZ9tJ+0uF5jNQlOfFHjWU83TV0kYC9wNQtbdVR85SFLVYB3s0UUjHUDm0Y4
72WF6Zvkc3qm7Zkcw7p4Ly2EyjFyTT/JZXLmN7L9rSvrqjtZsHGydiQMlH9xScodSAtmbP3B4LgT
zvkqmMNLAsHLk9m5Hz6GuXNudol+oaNUhgT1bo9zzjEqsUmc1rkEg1X4kW68NYnhD9qovw8YqnZt
Z70Qom1uFkq1ISWYL6rSFU9tvMsszzZ1XS4uXrIiOQ5kkYff8nmC4eRl88HVa85UTlgEwWQ8P75S
0XmUP5Ys0CzD+EbqS94FZeldprj66uI0ZoHA5vN/7sYeB5jJLsEK5WzjR3ubpE3ud1mfrgbTLjeT
ru31WJpX2dIYY6dgHpLeM+9C1buJzdkFFW2v6qQ6JwsYkAhCcHKa7mA5DSUPbItN0TcpDMEwvWh4
BFnONrM5yVe97N0ToR+5jtGxP6be2XCt2+ZeIZ9cVOl91xIWaGRV0a+Mg/Nkd/XJmJv+7iZlfgRW
DXqtD/v741AL8xLq+aeezU9W7tDzprj0xHjPgjk49ZOCQ2XjtPGm6hTL9lQmdnFqks57suWwe1wM
hrmuN398VrvS+grb7GZofBxEm6avte3wZoSGu8ELbO2hZ6ZH07PtzQgACl/zBJ2o6dZuNdgno8sg
64yc1TPZp1NZCVrmnqL4m8kIQCornpNy1j5QP+lZ2DLcy2JO1kFOmKpukiVJ1YTXx0GaIry2oTX5
Tdocabrqm7JqoLskA9TM2BwxaxiJ9sSZRy2RBs+ewKInOry+pTPXNAzJTCe1mDda6GlbrY/TZ9N6
zQDG4fCWXA+hBbV0SfdG6SKmVHVKCZ1a4tQJWj6J4FrdIDpNSVQGu2jS5M5h0V5Fy2eaDCzgBhAY
W0nZ0YSN8ud4zM7jcpBd9sGiMHLJidNT5ZT1zqtmwt34MF4nqobO7miRjq7aVUPnHYjdPEklglNn
sAO0sF77iuzpKl7+krmY8Gqn/lYAmjvZZhe9xKTN17WRR4e+7wHZYJ7aYxnCmas75NiRmnYOCCCs
r2Z2H6R17cPM3tqRN+2aQGV3T8jrAwSV9mO3i3t9OsUdpq0ytpx9m9ITkJmCsdYUX+quHsKjbVcu
voq+XOdtVp4wiYWb3puHtcbeaVV1bb+rUE6L0siveW73T8Seqv2ChsE6ZFyC2H5C4lEv5oyWESfZ
J6Xv8JGSTRq0LAOI53FlhaakiYm9l5HVvhi838lkNuc2qh0SF/St6O/OxyLAaZY3ItqIya3vltKd
vU4+029kBOxiCk2Ud22tJUV+KwLb3WiJAbCrcd3V46l3CNrIlFm0edwkYMOKVkTovC3WCgxI6cZm
csSqk8SaeE4XMsfI7Ya3KQfbOqXCKclPm1hhpYZ3OjCBUTqBeWXZBf1QdyEGZWK2yaipe99CFDND
kh5V630xLcqKlt3eRswu7oTFUb82jUaeKdfk2TaD+DhG+Yusy0MaePF9LkT4ag4RFyCVaHuRYRks
xdyc9Kitd1Fk04935abTjfgrLlLAFBg0r9OofU+k0ra5bRf3wYn2jwVVa6tdKuSAAPFUhaF+ks6c
nrVIXrC6L3rq8r+MCZ3YXFM2msAYMnemen3QlersOHijdYWUZJ3xgsGZcKzwYhkxvX2PbjGu1Lae
7pZMzVvqfgS2RvXSDGvH0OQhi7urEDmKVcvfIEBI04XdC5KKafqTOlV5IkFH6h0hiye96+mCLqoW
u5YViol2FV374lVByoJpf1Vymo92ROqY39jTKD+yrw02f2y0jKJZzwgFpF+8cN+42eLZ9PLhIOhb
nkbD5aLGOo2YDK7RnL9NM1iNBwaqM7x7ZerhKQ/syJcZpXqo5NEIs8+66zehneCThsuptnaW9jRs
S+9mBHFy8WIdAAdb38boATNY80F5uHIwxpebga2L/+C2SdP5qOeGTiFp7K2q3fZcpepLRADymiwH
qeRttJrCr+GJmOGwN53MvnECDCCGFiGTHF/u10oiOdbylzJKcAvpEL1MPzriHLus4JGa3s0nIbut
03ONqeBwTq3QvtQmGhnMp5A+qPgStHl4B5IUv69N9OZT3RjZzsB0sMsT0FmPKHIxFdGlY13Liu8O
dI9W4K1cKxG7tz9v5rXV+xZopj/IZ6nee/uKNi5JnizYR3JddG31Jgy8t7amTdsOSAtvqKXWFrTg
veFx8VUptuRyKSj6tA5BESSkXuPqTQ9nX4sSXGHZy+JYvRLwj++PQzpREMi0Mk9kkrU3zEGrXL9r
rRP98BKy4WT+Po2UbGKvpfZBlCMym7WPhhD9CMYVFAFif5ugIJspNa/ellof8L5UCO7z1PV+8FkP
Ze83ddt+pUPNuep+dRTB0yoL8hfPrc5Sj9iHN8W8C1LPwvldNwdb75unrNiMjlj2KZP+Ueom75cX
P7s5TX5H9a9p2h+KWQNmV2MJcCNb+Z1bh1x37OnCtivchRZ4uEB2gY8pnDCOA9XQ1JqvTdj1xwB/
1S1mc7zOMg962mjNpzQOfqNU4Rn3PEhrLJosxvjPRB+5eIe64qqNvj3oNVgW6LWaltEbohrWVppl
nC0Npkcu5PfCqednOzavYFatm8DZL6yUKP9yKyMga4qs3OnQCb7OxTMSqvNR2Dpi6pgNO3NUzkeH
NgR70n5DTyOmar2Dweu35eSYL3kC1VCjfX6CYgAGlp5nF2cfpjbVx4YQz6ZgfS+g/Lxo5KA2j6/i
hEbh46sByY987rC1WmzKiR0bT4+DFTc4Bh1cTMtd3ehm16Uv20iXJmXdnigW8+c2n/V7zBW7SxRA
U67gVMvNBHCg1/GJLYfZAzCAFt2uqSmeBpnrOyul/w/HrsSiQyTfxTNwxmLkrBILRIMcIu+YR7Mg
ScOOoB1M+r/acCnd8SxmDJ2WQTk0dkc2p8nJWqqJemDb4zXpq4R49AGD5J2csUYxAKIiFll7SSeq
74H+/CGD5buzaxzsJpQUohDOZ03E5t5TSlfhL6TH+OlxoG1rHaLlCTmF6d3136ND5DPWwv7JNskk
Rij2T7iW2V0uVVk6wlcpxbhKwiT/meKFRWNX6a0mTLBhX/tzKGX12mvdFrcchO0s8KCHSbkj23i3
cZ45Wd9hai43s+59jiovzqYTVu8bq6OYwrDqPsuWF7EaQTqUy0lSpvUT26vwR99TjzVwoPAnqL1j
V/lbndC5x3EgsFHHmArBVehzux1HjdCCclyBzmhBgJltPqch+IJ2wv6R9eAGe5yDW8ir9nms8J+n
Tv01Jd22NqPPBjfzqaFCsFXzVOjkfx91cF+qq4c7pIBz6FmYtyrJhZINl+5+J7aMbdfBdYr2Fmz7
UU9O9egluOkdjMYDq3Rf5SdqjhMtoR2MWO8YLWqZmKPy8LhwqBiLS0Dlvc200u+zYfpq6UW7VrlH
u4PiItU09axmfeLaj09vZioFb31g+0SwDP7+p14DChlGr3m1cUtCNslPhsg1gONbWYfDKtPxA0xT
KV4dwknbpFVi97jZGwUMtUa8gOGCh+jSTbej0f1RV/0tNvvyy6CqZq80Fxt20yavkTt9N5Wwryq1
8xX5M+uaT6SbCjw1h3LGsrfpyjHbppN+oRdMMmTRRetSqacFJMO+kfs0O1RPoyEzHzYRYLLY4SFh
qx36nLcz17qz4Y0TYEG00Dxr7e96Mv2gPq2fGccVebO6sdxVBwCeOVbiSt2UwwKjzXG1zw20cYQo
EssLSd1SbMiAIZNCnFCeh9n9kmjmpZtl/lNBzQotYwcSSH+mbhfPmCmw+es4ry2PjoIDY+CpKRcb
ZO2l30XZ7fuaolE36T64TTqfe8shdLS8rLkznnoXyJCJhQ47bGfsKrP+QSyEZGAZHll6XD+izbsJ
Z6d/0dFtGkK87zRxMbAIIvKhSowTEku+nUnj3sfq06UFtoYTMrxTBMCmdpza2rsjb3Bclt2uM8r4
AuAovrhBSaf0z9tml7w0iBaHx11/3v/4qoxaeioaWCUvD4YdMBubdJM+X/88OArQtiODX4kWtofH
/ZHsR5oE4lM32lQ7TIjQpxH38mmSyjgGnSWeYZD2b933xsAhSIKApGbTTndeabp1rp6tWNWaW1CA
TPJaL/7ag0fahJGVHsUCIW9adSD0ddBHSguIKPZzEAQXLg7T155GKHWGAD5Wei9lgpXHMH+VJrmK
UO+sNyPhAh8P6iAF6K/HfhVLvnXsRmdX0rfldMM1pzwkw4coUetwPyYyMc+1qbVPabAXX+BTdz+r
SfRrI0FNELLMTlgp+DhIuJA9Wt3jMOgjnA0Mtrzgb8gCR6/svIuzHLRer/TNqIzffC4tZgsYpb75
4zskpPdq0AmC//3R4L5mcAEzZUivqvvozL8QPIzj49bjUIOMPnA5rLjSlKIiDoWXq5HjSYqm3Fgm
qcue5C/2gcb0kc2fVBpYt8ddj0NWRoKTH9zOP33DCdo3IetbU4HedtsoumizGUJcyd7due78Xu+t
La/uTKFl/B6Sqf4gvYT6P4fyWNt5/jFtsqV/WVpSHJ2mulOsogw7hvWszJ7d9yysLzhm+IRpevUW
O8Xz3Li7squmb4P01JaoNo1teH1H2HS7iUTvyzyUXKODydw9quukOOGSXpdxaPptVuN3bDNtlU1N
IEiKsqSjVf2y3IgdmFG0h3DCJgFH7jccqyV415TQbczmXdf1oxYCz1KifIHIotZmxS2QozS9ATXR
Qp+JjK2SxrqnSbiudfP3KN+R/tmaGk6yz1pSgNSXWJOtxMQw3yc+M22X/1jjO0v6mJaWh48wW9ZU
PKoOMkITfbCt0Ink28jBVufgCjBxggSbHB4aQdC52WnJD5NO8MGMXUB3dMYxrWwiB5KqTEife5Sb
Lp45mtsEOipgiqBZypNuqnswtFiaVFStywlvdcsJUg7BQgzEEmxr5mqqvXFFE9lc45ZM4Sws8TRU
Omzv7ZMMaprhyw8WID+RKNKtp7k/i0X9tDpM+bT4151o4HawMdzWipotitgjD+GvEf3bps5ckw+m
SwOkuOmL+kriCqYx8l7g3SZTSwBiuu5Rl+kxtkCW0ACt/Mw29y5MlbXb1CBKxjMaZn/LCa+ViVWv
6mpuCaY6Bj7CPNrONlvrDjuaJxRATAIvMqGA4kr2PQyQbUL0WKwQS/TTmj4C7G+rQhfVZaqwKodW
2x9a4sjZQCwUAdIflZU/zS3LRUw/t7KQwpYIvGclxz7Iz6orznWohnVLnb6aTRMKRsw1Ev1tMzH7
PWCMAzU1gN0yvHea6Z11pjZUbgdQpWeXH1cktalmUCz1cRV3xHgjB9t5Vx4Toe/LkWkSlqu0XWnr
YH3isWbBJ9RlQ6Nft3n9TdcBSGR9DejFqIJtYFU8AmlTE9fYSat1FOJhlbikR2la3zS9XweeStZq
ToAHC3XMcXIcypiEZm/eI3q3b24kyV1MHVob1nXTwbRot8EdrzDi90IUnQNtsV5xRWMTtNPTwTvW
vXFDg8n2NCNXGkj+Y1DG8bGvtU3DnmbjMmeAoBf4tTkDAjIF7kfU5OvWMtvtMFvOIa42UfQZkBt/
DiBcDl0VH+cOVoDl8l9uiQf6RUtGIUzEKlts32Rl7Jb4FBDaTV846XmAyNiELXIpoaN66sC9hM4I
uJX287RqyrHBPZE+Qzegc5X3v8DYfQPCMYFQNNtdVY+3sSIkR0A0WziWAmfWZnLGD9eKICOmjru4
nH3XTt8w7FlbiGesRT2F62B/sonaGob9S+KJ2HhypqQZd9acip3Zq3ZpkqYbySZ4ZXSVRZQs3+lm
H/hBjWkyAxhHpw/cIghCWn0zRZyZv6UarePCDD9IqCI1lp8MnbF2zmB0NxMfqWNBS5yZdU3i3P5S
sVCWnrmf5+A9yQmLNhONSpsgpj/GxofmEKMrpX0PY5ETmiOArUXWZ+w4vNKR9s1DKN0VY3dwov6p
gipMWZzt0oachS8cL7157JCq2TsLtv3fzKjdJ23ibAVrL6goPm9W/anc/jNI6UI6E9mYPmQmRjXV
e9AC3yOn+DHa2QICWcBIUNfXEW6uS7mcCq5uiq0NTxbTS98cgQG/z1yWe4ZMbDvntUI/uJkJBP7Q
ALUAxX5nRKV1juMA43QzAlBhLA8XAJYqo4JsY8L7qvFpy4lEhN5n2UqVzIwYLCYZ9Gslqx/Mv7nG
pqzukNXRjBMAR6gagCKb9JdawD6SPiIqrqg3onGwYNvHVtc6vxvkbSqscyWwwdMjursGnHLLm+Nj
a8h4sXcveWVKDqCgOA36S8dkp1WaYP3W+/yZMUFk3oPqW1/jw5hqQqDB3NebyDC2c1NYPvRDTM/J
qQA9vrh5rqNT3L2ujbeVDE9pLX5rSD/bYqgO6ZBpfjO5gS859RB15nlDgH9A2WkoO8oB43eHGxnw
+m8N+CPoL+9Ut26MJ11/55P0XsdwC/HO7VwJB8VSwuFUGwrwrLxiSjSb0sDFZ5U40jQbnkiX/4K5
BqswXhd1SJhaGOB2v6gKoGyWdy9prXl+G9zqhqQ1OZFqjasUF5JNB8NLQQ6Og3PLaog0UzjggWPd
2Zl3TXHtQGMKnxsPr6RBQ556zziaSsuOhAxJ8UfNWc8K78oUnXgbuAxrsJ67kAkQkNUvs8G5Jpop
uWij9nvM2ltF+mxf6YyPmAbxuyqKd5QXfFFB+rvq+reimb82s3E1I7LsRHQqC/szFeFCOjXh3nhs
slNIxk39MbagaTp9+FpP0vGFIps2cD/BWri2GRXjLDh3onLyn7y5pBHf6sUhdzg/nPZAh33rDLE4
cWq9APRhl5EpNlkTgQIIcZjn98mkDX6CJcxNCnkEP32WznCVuP99fApwwYPYz72RCRUhSZNWqwu/
i+Nulxd8llLSqOPEPiOo82s6yB1Bhl9zqN/bvrqJsDQurkr9ugkPMi7Eu7vYQ7DpZNil42+eF/Ok
Ym2T8L2XIQgLRCuWdTxzBhLuqtTiZDeagX41prdJTJhLo7Pt6JgTS9ZgwySiZFj4ReCna/ozOTyy
66ShD2Nc/PDg+CRa52ztNl/ruoHabJTt3jWoPGpt0NfBFOIva+1tR7r5YlXs3wtwULIxsItgGenL
/BOJsL/2Ld5WixkKCFhrb4njY7LcwGd9miXjL2YneeoJgQXjeW5/FBVDJHJp7VSu76ss/Bbo1a/C
HnEzgUVAeocLIZJroVvpgYbCKtX2mtYh8GphtjXIX+zptDz1mvEFSl3ilj+MpPoWj/3ParRx1hDJ
2SHWDpiZp8vQgIh1suo3ibzfiVk8kYYiiUBP4OCOVIR969He9+LKF2NT+dRMtJAvNfmXVeVB+DEb
5gtgRLR3Lr2K12o03gV0YaLcRbNBXc4CwNtFWgZEnudnzLUkqNPikMaASaPefUoyTNFe6YFkAkax
NdwBE5iNg8y2unVbjce8R511BPNhAgrB58aidyB0eJbjJk2IldO6eooFOIQO+XRt2+GpbZR1HLR+
L5Wzlo07n5s8xV3VePJmV6i38y3CJPurH7QnAuDbgXE0by0rV7MAKA35ysdaXWts9nMG5Vf27m74
3Yai3RoWUIcWF0mJU7jtvepYGYRVrDE6J6rkUId7h3jsTF7r4lFcrdq0Z75FJXeNnQNo1PTvbliJ
W5UH+g18d+tq4cGDIemLIt3hpqL0meYv0QxhtLHSb0R+tBdLqPYYYnZZjYF8b2nbbdJAPCMgSMxo
dnbAaWIfJuWCU2AkjsNZcqBRC924gkwSmONwy0m15nlr+myX/3s00Biy0gWh0hY7sJbDsSaLmoRM
9Zl0VDAYczGhdg1BxB4wqjMmJg+rK1E/81WW1al3oGGN5gZ3j2Fi5x3FbSyi5FDEzpG99K7MPJor
tDIPYcoUhXJ+lmnARt5Cc5x2/3nMmf0vY84YDY7T2pKWa3jCNJfpWv8whM0a8RvSe+bTFDW/UCFp
cttxS5A3JDAyCX+q7HtQiOLeNBGh6bQMb3QLfut1MNw6cIoZ6Xoo1sjd+6Dxniu2cBds0d/4Wbnv
pqm5ADb9Uc6FuogRNiKXOaBM5N1XpWtplxIQ0vj3mXhYwA3iZhkc6nqMXkYWCiLa3dmyNLTf4WxG
MZVLA42FRrk9WsS7g1fiQ/XHTK2xxkZFt2UE7jKw1dm5BH92+EV1E9XLkc1TzzCIW5PnLzHK4UqO
cXWNVPELRY5hV6PwQ5uW2X9+fY1/mU7mmrbuSFswad2VNJH/+voCu2H3NrV0pUOufGkyMm8gzIKn
zt4Rj+TDoJx4Z+f6Nk+t6VmYLd6M+N0W0YULp7ZTFVxA9MMz4QcBXIa1sDDQxnPtwAAT/X0miUSa
uvp/PG0+ADyv8jFHchkQiW7oubp0DceRpq47CIF/fd6NksCLsg544KPlo/Q2vZJYx0HnTfKM0yx/
Znn9Thi2OMzUiH+4eiD+QDjTLGYfkf+j9W4PKInNtNOmRvqD6ym/Gfstfqr01TLS19Cb8l2I85m2
W7fjOtTh2Mz1Z0Ka+nNHNE1TUPRm4ubM4YDtoNcumMnsS6/b/bkrkoE0tDKgV9jRxm6BmhK3Amdp
MZChLAEkBG58xrKen8JyHjc1ORBKPXPbBXV5bzuhXngBLNBjzLDQKlBlKqno5gs01kwv4lMMuXGN
A9Am/DnEXHRGTpQ2iVnX4c0dFGAxKHikt+rKdXl3bbhyNUF6dovtqS9gK6WxWFrUkENLr+NTDRN4
NlLPD4k0wswFysvvMEhqGdo+KU11mWUZ7a1oCtdRZrU7EgG1b1caUwSWw+MmIPgvCU7M3Z93ZVER
7VD/vkCboLPXpgiBXOaYqLX81OPnHz/qRJJJDEy+sYI5usnlUBeEmA2jO89NRYikZHMtAI1v3Kmg
QUujjFXM+FkPyr0TWVjVixzahIP7gr7FeBIBrt1g/5b27QTmnUOmIGd0dkiiSCbXh3hXCXM6ih4z
TIgUsx21ImMT0TFMJTbQRUrSxY+DFPINR7W1J+2VbMkjlbBiaufgKe2nSvqcJDWsEmYhlv7jppXG
t4mGkqv00Z/z/Llr7fqA2owSrF3nlsles2lceg8zKwy0r4Jq9jhFJsx5USXMZGBQwKgm+WQ0FeYT
l1kVgDOC8+NQ1BmYDUcBZrUi7ZzrJVW93jL7hkrxqRkq8y0GCelpyfwyF4WBJXI2NiHVoIhC51vo
GQPJMyAuZsiUIWOkWdbWw1oyN/6codnTpSWjMPFeeLN1N6pL6nrurTVK666mq5Na2s7uWs93RywR
Q9OC3jXliChgmz7zdODUV810vo98Ks+krBt82nYIAUE17Y4mTtCtZie2zi07S21p9xJWy/yHk5Ry
AQ1pPo1aWFwZiVbTAG0+waYy4tLJW1Il1dqoB+GPpkca1pi0Z/QeGrvouWtE1gSpnYEQRS3Gdbqc
J+1ydhRbL5TZgVmE5XtfFekqpEFnNnn1bAFGhPQxMwxiQSHQE/PONhGO7QCKlZlgNWx/pqSBBta/
ugJ0h9UbBMwgcd+zkLxDWZTOJpLLLizO4A0qByvenKu144yNbxAYXjE7QuUKPm7jEgVPcIjQUI79
yQ1/KczF+Gum8zxbeJGh7RtGzagPWR5bN2mOhlexuUC/O2hTrK5xoEjDlnjhgtqj57Pcl7DeMIGN
8EyjXDZbbALwsLp1zfuqmSdH866Mykt5tlV0xgXyM7DTkXb8hbLHOgeWjQE3Kz5wEtgnJxhCeE0N
kcZU5dvGItQ5sXsOlkGhZmWxwdILtY2ZI7Yf8wILiSY+8YNMX6MF+O6VuQUdcaAFBeVY2SNhafzs
OWYwnKquF/0md2wc6LxWxxwO5mZguVmrSYNKOujVPTHn8EDo9+RknrqZcWNTblfpWxdximitX1p5
dsYemex65epXzUGocRsv800HH7JVDheTHPvGwq1I3ZnA5pn81E2Sj25BUE9p5zCIQaDL4NggUI8b
xQi6H48kE3NA51WivTMwYYSy5bsTtiYIuHb3Bb/yCcnQO3j56Oxjvf3dR33+FGdjfS2E7qxa0+yu
eDCt7dSa8dke0unQG/1H2aPd9ANx59EZNznR0imQ6l0VX2ML03FosktqhqykwoLhmfXX1u6W/pBW
7gmc9DdXen4QiUvMEJhbEFjacSrchpEo0UoPTFy1cL+uVIP0FGf2TWIoNBJ8Tb/Ly255QZdmq0m0
TmMcBB0M+auCjnROBrhXbRgOfrMcLDTAddcb9hYeC1dQpxYH2oX56wxf/OCwZWK6EcWuGQCXygwo
ScA9jzETPjYagscPrT8ACSpOqE31PreDeR1O+K3oUuAVz/OLxavwng8BSNYgGH1azcYfg2D/x1/m
rP4xQPpnWU1NjPT5Tzf/12uZ8+9/Lj/z98c8pmv/eesS/2xKVf5u/+Oj9p/l9Xv+qf75QX/5zfz1
/3p2y9ztv9z4lwng/2bG9/On6rL233zzLwPAv//KY9Kh4ILjny2Vzj9M9LYN4ejc9e/HgH/0n1lc
fKr/64/9MQ3c+JtBcW3pumUatot79L/91zBw8TcL7Vow41p3PdMlA/L3WeCWxyxw22RIuE1W2DME
38LN+JgF7v6NvowUjqNLw2OWvPv/MwvctvlN/1jr6cKQOr+KFjh/jj+1DAv/hz0AkZYJ33nSrfIO
SH7IyGdRvQWjuIdoTFbBWQuH5dyPNAW8OXqaQrGlkX9LvRxiuGr9hhgsF/v0gF+33nudwegUKwhI
+1evRmcUx66OIR4bgd9ZmMsIaaJN7VpmxuEJhh46hmd8R1uJLXsFFOotoFsgYpQzz4Zz4M57W+jv
ujedmByxlBDi56DHSB3Az+1K3JmIfcDg+MSQG5LlrJiRLfYhO10MojPuETfddTEWMh0yDpXeiTlc
jNEDO7qrBZx+5WBgndD9V8wiO2GoZhgtuVYsTSaguJExHsXsV0NBgwWCMYMCezBUDvNI/jd5Z7Ik
O3Jm51dp6z1ojskBLHoTgZgjMnKeNrAcMc+DA3h6fSiKxiKt1RJlWkgmGmlk8datmxkJuP/DOd+x
zqAoefcjG/vZcKYa/BSwt/zSGu+8ob/LkIxWuiK91iNhKqTObzqHDYzyjgxvr4TkbhvsdsmIC1q3
u1ND1neLWmjl4kBAk0Jurd594qD87EaOjbiLHoeYFQ6i4XwPN9y8uqUUKwuGNBf91h6XnwIZyPth
7nDXhmdWY9u4cHFogydCbP8pRnwfbSn3cZ2/WyjYK81dj6YGb6XGV2YzX1kYgq57NO1Q7FHs+qQP
rjho3mTnXYdYXSMrfkURuCJZGVw/QnunIu4mrsndiXWP9iu2fgNneCVOEqFYhXYNjxTewMTDasDy
Q0PnqivCTzs0EypBehc1BrDvsXrEQ+ATeQxZgKioNdS9HQMBF3sso12hMZDJD/rU3+F4esam+VVm
OOZbkZ4Ku/gJRjRzpAQYDeA5nQGU3znBpjDrmxyyMvrW+hYqMiFVBfbYxsNlxvT/rGfRC/HLmF2b
4iDn7tmGso0J/cxj+WRBXqk6WGZq0neCgMVSb950PjgTGGwA/IBlQ30rQgJ63GqAVkw3pvBdFg4A
g1Ef1D4wIWWQ20HkJSiinNBJqzkHUh4otV90Z7xjht4eBgmKgUHA4xwmSKzQG2wGc5AHvQd/V9Xt
q8EgD20FtAX0VwzHRw3vV1vumH5cmbUe25SnIBu7druMZBl2kxpjRzdmOe8ZyUIKNKHDJxFMWnME
FVd4Lgj3kek5SbagkMrqXsv1h67ufYgUB5hnJV9+D8xwIQ14TWwcqr6q7qcA3Q6I6HrNjPPWbetT
AACYuGsN/3gcxxvNbe+scDgblY3MHMBYXgsctUb4TidjbTtbRJTHyZOSRQqlQD0kVX5lFvxuWsO+
LmofEeqbDIk2VX2ubSl53hKNF4x5CRFglDymNSu/DvRbp3bjTW30WyG7B+bOhJLVCk6p89haTLoI
HH6MvVSujd5FAmo3pFUFP5BNvvlmkHZwOZO1vcXqsu/bOFqbxNIeLXYgu8Ypb0uwy/SHA1F64raK
s3gf5g5fkhgPpiRvIwI0Q+MzsKPTXN+ZsG07vD5qrO01qJ9wU+bG1spB9mM5fE307jt1qE+6FnTd
xHx81WVA36PA84N6TACg5cewbuu1XlQjFrdFx0oTdmMabnvDgg+tsIFEhvUUQyPDArIBfHcEIrnL
PPMUzfNxdqAmxp6mNlWXGq/epJ2YZDarNpoliQnSgPiB3KSPrENXsjiWc/lYdyZUUeat2F1Peei5
NCDNfvS6Gt4NXfgwhRlgL/fXwqYXtOOXxqx+Bc0NSZUNmV1NIF5nBHaMA0N5EkLWK6BT0R7NaLzu
YZ3o9XRExI64qkMMFGQ642D9dxLGlv7QAQ8bvhsh0GL0JRvA7AgYdKsjWUYB7imGKzqbSweWgQzo
s+hBa44lOiuL5sAjehN9v/lUooN5KBriH0OL85EuapV04x0Zewo+KC6xCVihi6RnS2zLsNFn/s6s
se4qa+4hsibfhMh8amOdbfvGbDZQkV+bpL1YhYUKjtD2CQU/61TkqsW6rOwHhfro0LJQWWNV2lXp
8NMWxgZpK/NEmOlx9hLPbomsB/W1U/SXGvIZaXnOg9WMJDEYhOS2lTxU45Dd1LzULJZ4NJ1Mu8Gs
lqx71AOQel36rEn71RpmL5OYuQ2y6BPL6hOwTp67qvsUdvuAo+2OAerRThaIJDhie/qZIBT4tKQP
Q6TfJWXsXbsKG8nYLMJJOESsk9cSqRVgp+IyZE57r5HAnuj6O1oZY8EMP1fKYThb+Rgn8FPPHTa5
1rjPjC72MYU/1r03b9EIP3tF1R6cxH53qMDWXQYFttGS6YEAm73pBY8I233VLBeDKzpA1sPBjZAW
hQRE+BU8G6r0/KnV8l1vNogF6mEf2WyrpSyCPWvEiz6n73NHjuJCT8ZkyFNn1MBpgXiv2M4jSYx4
suphwBTIwAR/UfhmuvW653YxORRgUIZMCuke1+kUnOBmdJDpof6xQ4ScXBrxapCg7aKIo0Ob3kGD
Kn9uUr7f1L7LREK7SVJWFGtrBUJtLcvulGuNs0qLsfnoXSShY6F29RD9NjkUJFTz625Sz2nobFBW
rYe6NdepRC4EhpRdBPAhe+YURxh2noNuG3Z0BZ3CidnjtsFLb7FazYnx2KvJsLc9VhmEv6BSMuOG
UKZ7EiEe0TLtPMyWPriQfSFyWix3a7L9VmjuViJyocm7WnT5o5b9P135/z9W0zPnNv+rmv6ZiOWf
f/v++bfbjyb+58r+r7/5b5W9JRF88W9pug6SHf1vpf1S81usxD3XpC4UpsuvFGgbo//4d8v9iycM
XQppWTbMS+rtv1f2rm7bumMZtm06uvD+lcpeN2gs/qmyhxhj8CWaLtpg3V5+/U+VvVcTOTEM87Cq
wpsQENQwwMjMuvZZwmFeqZjhyhyTzYIg2y96lC1TB9997pGjoAdj/Z3/ir4+Jqp/T/Xq5A3Ni1m5
V4EqLtKW7Gc75TmWDEFv0uSlZ+eEZcMvO5ILq6Z/jTPyXMNlOBhv2/gSqxw7AHx+2WNqAySUmU89
NLGQGJcprE5z4TDE7NVqmKYDRS5uRA5nCHWAzZ5JM6D+sTdaZV5IHjgso+iQCw6/zgMZlhsWNSxd
FrFPr3JGX9yg4fiSho2grJkdNOrd3py1Qx2g+cun79rSH8022OMbXlXd7xJ43I3zPvKMVd3X75kL
lqiv8IBmI+JMHLnjWpR6T7JJeQhDJ/yK9eeFDL8gWNYSReghrjNugoxgPOpjkDYR6wn3JDUYphwU
R2TAbHMq9Be1i4G0YPS8Eq71FEzdwXNLJF76fKk9nQt4wrgAPwYbB7c14G7kk8dxMC6m4uthfgTv
IOuPk0leKcuqwcEpEEfnofWee7B8glYFKi7h7jPUYT11yKywqEDyhgH5LMSmTYDj/29MCP7X2v//
fI7wf2fzv2xA2Jj9j5v//Ufftdr3j/bwwwzgH0cA//03/+2gMOkLOA7wTlomeQa89Oqn7f7j342/
6JYt+RX2RLql84j+w0FBb2s7lmkJl6hpzpC/nxSOAR0KyxpiKQ4Y+a+cFIb8pz0VMwDbNTmwpMOS
Srjusif800lhNkOPRKYdANfTeNddcJnhjjfRYxE89uZ8dYAPGVI7FcL0W8jlbug8eZVxELQU/PdW
Ds6xAMIx29UhmzHtMeAcZ3xHFIaYuJ0wPUB5QZY9La8/0+j0YpTms2tAPEsld39YHCp4CTHtWzrh
iG8BY/qzdqXPmulfdB5qQhyR5giIWF2FCVrBwRpGUhFQZWHGPTtDgAwLPTfct2C2fFNR8CsFvD7Z
lVzDxh9vwri8FOhZEHcUtKSJuyI6Z4bBqfEKOe3Iq8RGi1drEEBPlneNQSK6MV6/ZCK8gNexXd7L
mBc0Xd7UySR2rtcvhNgA1Y+Gg8icJxQdWCZVC8pueeOdEkW6vpwCBG8dzDE4lTrRRjkrjkUQBBQb
fUmVFbvQNdCSpUQiTeZdUYyvVMei1Y+9vkOy9lblKZk5YjjNefxUZc0t41oovVPxIkinoWT47QPt
NimCOy+HRUEyOfSKxW/YyfFt6IN7RdbjxqoWN/bk/kA2HVL7FECUWas4fu4S/V2rZcRPLERfDaEK
1JxjPSXBnPlgX7tVP8N+0h0DrId5Ebnz5TTRhQnXOk1RxZWYqOcWWI3ONRNCHmowQxYIaAkfY+i5
GyD5TvTBNmEawvqU0bDtXLA09MgDO/MseanFQ+scggVfZxVMvCFq14nnTxXeXGdC+UPCbYlyyCFG
bsg0eEycmxF+MfoFBPrmUYzzoSLNz5w2JAIwayXYR2B40G2D59c9ehXoxz67LWjmcQ1spw6Ui7rJ
intGzaFGrkG+I2tk7fTtV2llW/BgTzJxj9JwVrwGQeC+h6Si+mUDoJ4uoXA3JpDMNnV2ZfvWITIb
h/7VBfoxGWm/Rp99Z4GuIhLCW4V2e1t73HlMsVxvN0yMB/6IU4E6kSJBdkLmatmOWQaD5nZjaSOP
gccUgz8GY0IYJM/SS65mMz4WIls048emQDvliUtZ0Wukyn6FVb32FFj+CNyCyi4JEW5V6L1C5icn
NwY7RtRGySg7hh1bU+fG7MEWjBqkIKYpmLPAvy5P2ZgJoiXS+3a0/F5FN9zjVOGhlXCdaveBB4Y5
0rXD/4/V5p+vAZ3D2XX0/3KCfPsxtUuxmX3827nELPaf//6/3iPiL8A6pOBfuqvrtMz8k/96j2jG
X2xmuyzu2d7bNqmQVHt/rzhtxs4eZmoKUSQJfxomy7/w3DP/Ndj5c53If+kiMf9RN2Bbju3xZTGX
NvimpeEuv/6ne8SwCMjQRqNZOWF40RDI+Sz7sfzP+nrK3BvLXIatSREd5hHBtkP8KHFCo3dQSNxG
bYzQ9XXjiqEnkRD6+B3bxnAYwE40Y5Zd0Sk9JrzOWyuCJh81n4mc4Hxpkjsl8LOG2LKGITsHLIzL
MEalJ4L02JMOovSPIkjm/4lMgs+VG/hPFTbfr0S1JCj0DfSGQi7Vwp+/Xy/Ninn0uDIxB37p+USc
QNwVO/hMjM7LGUdXpm+QCoMFJD5v3XLVw8mMaP6X8UIUPqTTArRHje5VJE31sSKnpWrbYzYx/qP9
jc6gWqen8nkI0muUAiSGFGojjcOw3mj1t1caL5C85vUotL3Zb5irHiVArm1Ucw3rw13fAvUZ2FRH
MmIQY+hXXuB2A/zV1+VX0TTPNWhm9GVQxvJmrhFItvat8GLGk8UjAtj6nZpkOrWF3m0JTQ4G3xHh
j47ioErin6xHeeOW2aPLUJN0gw3aNA85a3hXVqI4ZJ7C+ziuzSDtVkiWl9gy9SqL8jnElr6f0n0/
LeheksDiqf6JS/epK8cfjWvG7Z8CDVFkazEgl/digORFctIZexpan965NVJs2dBEmdkYOgMZA+jA
jE11ZlrUFvHONmaARFF/VKQYB8oMdimf7lBfunbSIRXQP3tleF9ETN8KAlSIGBCnfgS20eWEzxdg
Xxj/lStKpqsXQhaVxPCBVKS/H6ip848xMX/CfsRTm1ZkQdKNxGKAlR30R6gYzHH1KFhXgtRNmet3
mNxxc8GFXnnTbAMDELvcnVGHj+OXRVSIj9Wb2CdtJxFq7boCNT9kYx+3FWt2vSD0xgI0SrbPYk6y
CZKrQAU1gdjVMFwwxfkePzA/Uum307AzQYICAPYpRYy4lnbwATzktUY+fVyWVD4uDfC30R1Ex1eg
lL8SNTna9fOsY0YeTSy+8eCQUsnqOK13LXXaMXSSt3Hu450u5uFEop/fD+1RKlIjme58MTPt+bFo
3XYcBrC6nvblUra0WtRyBqClMEww+XkRmiu0c4HHXVNWA3vWlifDziieyka9ewUMy9z7rs3yrZiA
qTgko7D5/hRO+MKQGCt/3L9Xycdk37hteZJBAx+xhE81x5hD4qp8NuBZ7+qQkS3qHeg+M7sP6BZ4
WDVioLGn579KH+q9mxv3eZAXPnPQCFuSsLcefna8C+KYzGwtstLHOPRSGsFz7/YPcQCww/2kksCV
6oTRvkgA5USRtWfHXvhbU4GBSeeEgJeBZCDTTDY1S6RVqYOb7iduTtF2bxXG8hUDWfjVhsTI21BA
R7hGSwLxZItvX3hyLVL2MNhPGTFlU+d7uXQ3tubCHRctOpMa6yeY2XVtYxpq6hHlRzJjr+YPnUpm
WIH7wzcWH5keX/LJ3NdReNSIM7MtPvigu/Jspr4bQRREX3kTi9jEjDs39KTRUQgmZKXmvMbpe6+M
lxEf9+xZT7kLcDowDbSjEy8u/ob7qaFpdoeMV7cVxdqgiVmKLbTpbANUWn4FULAILdxK844a3jfZ
UZAUUV/Qu+L1y4nQzhDUcm2RYZl+JkIjaYEPph2873SgMDTD4AbdnEKFq20rkn32AY1Cx5DaWuT8
YVg+cKjvDQOlnFb1eK4cn1i6VzuO8K6X8h13Xuw3bsvA0SIzOy1+Uz2nn3aoKSM7IiZtuFczzOyk
hnYNIXDm8DA+woz6X8fGDLhixpvRk3RRO+megFyWJNh70LNlV3TzyPZEvwYje5OFxkAj03+SxsfU
L8i/wi7iE6fldqpGrrDfkj+dzSwyEMv1IuhRjNpnorq2hT79GomOBK0jr1pXPF6OV75muvoaRIxD
ImG40dlrK2GMWOSET9tyWafaCbkg+uQnXndhbYRHNsKKj+2Hy5LYZXZXxY3MB+o+zG3rOd6FnMg+
IH8YsN4TSQKbiGjzYd4IgicujtyOk02kl8mKghTr+mFQuyZJ830zgq5nagPOM9gqwcDWzBSEqADH
HvYYJPMtaZz27WjmJEFrFOUlY+VcY6FjRSco1Y8p3IV5rM3LROK2FNVFBouZIByfNCvaBwWJJwQO
2dg+7mSnGz4Weeb5UwZyVE++G1zgnT1cWadEiwz5Yg9tCvOsxQPCTYhh8resWIGlGK1MmG97gHg5
6wRvH8jZxJtlHxrLfSfT6JzbUYEHPkHzHaU+dOpibZlBxIa2M1YRvEiZjnu0JZIuY2G7YOvYBui0
9i5r6TH+GkrMLAlKqk3DPjMmZbmronptL1izRm+OWpbUSBL9tGHMgh/v0UvtA1a4ntnWNq1qcD6d
dm8MBI/lqbFTdXWIEZyfhgY4fpGhtZNEsJQj2yeiLOCyk35zGKvppuhpq2A6ATex+5EnxbTu0nHm
4yZ3MqNTx8R47WNtYtjORRAYpV+KMd0VlXsYGqNfT5MtyGnvd7YVk4jQ0pLQ98Jl7Dipk2I9oigt
zYCtEI0fPmvbt9EirRvsk1xJeBZbqKmrngXJajTq7ZxkhzblLWmGBgB8s4+Vd9t5vlkidRkd9Z0b
abOd7RrQeU6weBhYErIC3Okksp2NmYs9Ti2J+o5CrWhZFckJ38FJkyPCstAiBnwghGNysDXTs8Yr
T0wlr1VPN6Xu8HSd5OClvuj4+r1cYWEtnkU8kkdccz33hFjsCprvCA5hx+tdoG1j9ubxk6nSRxgH
7zHhGdt5Rtg9LNtg1SANs0Yo7+2UX3srfyWlbWdJXhhODGQFkcGeYiHZtj1pdtnOjcDuKItTw2r4
9dqIHhS0AH+KumtbGnLV62BnWrO8Va1kKaRjbcVbcl86HRFuqIpWQrQ3Nt6NflniE/Ibw/iEFkeS
5mM48Mmm47GurdNU4xaZPEV2r9P1D3pAKv0Aj7IW+osTNdYGN+CzXYFi6zBPLqqmp0a3L3lABd0I
aDigv78cLOV8o8VdOXov7ew9VDrqxIQ2EK18slJOFlOt2iek4mc2ycHKNUGsu616JWPj5OXWIzGh
SbncmZ6+ApPLlLPvSSeN5weXx4etssVdxu3LevXdakxolnTh+rJVqc6V5V4bF94lloFnZ/EgDenJ
EfWDafG/lzg8ds5cAfxF6gZw+Nns+/p2lEPJkpq9t8vx51tJdbryYN4y4CQBri6/cOdxlmsHr5+L
M7sXHiPIS4Dvq/I6JIB8UmS/K6MOaI95jKLgW0E4MmaDVtlL4r2DAr9p8586TTCDVvqvMTAN8Bhe
46I9MBPfeoNWbQAIQgkakYVhlljhdkAy5zgZmSAl0X40IGqU9/SAz0ac3unAJAfYiBMKzxVy3450
DwXJos7Qa00zI+GLQDlvdY+5DjSgLbVnLSLDZ+yseysYboycgiTrk8Af+2g6lWb2LnJ5yXS2yymW
wVWtF36aqzMy/U/4jTki/DUbIWYkDqFWrNzPkzgwUCMrJO3IamMUHVN/CMuDfTcamxiQyioNxG2n
4d6V07kkEGyTtuyzgwEOWkO0WAG9eDadb2SdJDtjW1tNU3ZfZhH/MCk6JCOYFejcsA/e56JmA+k8
yWZ8Vl2cksRgv/eWRVBI2OCYzkmvy6JjHOkIP0miwvUOycZtvjTyguUYzFuYO6sgta29ZRPO2g/E
ttTJcENYbYqwiCAWSkNnVAee3W/l0P3JGaGBMX2WVUTge04qgKoO5Ide2xhfdw7Icl+WpGuhnm32
0oQAX+3wwkybQTTn0uGnGRuYU9sEuU1xhaVLSCW8QypRjji9So+DBuIrbt29gu9JENUt+S7pYfZO
Ngk+Q+VGCxXqOQjtn2DmtkwoleYq4ozkKkI1+D1yZMFpaqxjVgC+ZkN5B2Lc2ud2F25zUAawYQuW
ys6MSNn6nSvFuZsTi9KEGM2p9GFQU95YDgIpgxgM8lStJVOD4qfXvgNJTxJa5BwGdYWKYO4/CfdN
JwLokA1ia7kJTI9J5VQZ+1HeVaBIqjga8AQRNO8shI8qUwYEalLwEpYQlSQ8UEPo4+ObMZHxEGAU
utlnbxggGQusu8HVTeGnKVCMmIfdR9109iITN3FunNCvwMDPplvmoHQNk3wPGm7lOXL3JMsTFI2G
Nu9HEkfiq6tNHyVr3eU/WdM/g0N+Cw1orzEEML/tgH8lBCVgf5Qrkvb2Qmt2rtfdRDGiSBg2kNet
HayQN5moB4X+1jcc01kNXf9kazzknTGJDc+UOg5N5U8Nx6QISUGSJrRRaLzbdCCEOZ2VIIjUeoc2
C55xib4cFZABDvJVoatdqUprZclBo/1yANng69GdeWsMpLT3Mr0EBbZa25lOniVjv2dtu50CXHOy
OIdUtYypE876IGFVPcUHlTs6pADOVLiMHJhuto5Neepd61ngON9MYfkURXF8GQKDpFlu4LrP5KH1
uFpSuMq+a3KkAfQZsEU4xguaqYLZRoZUrgfTj9raz0XIBS85gErMhMRbYgtxDllfP1mNuLPSsNsA
W6KtG8k+Fk58CpT2BtvkKhd+mJeYxoqG6Jx7Ijjjrm0oJYkZD/0agTyFb3ttuuqj0IfLPHaElMwk
afPcPzUdlHtkJ7xNCv55rmcbK7ROc6o9D830hjf9kMr5N7X4uMNWe8un4jQY7VPU9QdU3uuxorVg
C9atnaFDR8Z+fKBU3kB84Cdfy6MRD1sOkYtyDlObvLuaE+5Dp2Z9N+iQ2rzdTEKWksT3BTVp9wh0
BTF90q+6bv/Hx64i9w7onbuBRn2nJS3155OjQtT/3q7Q2lOLS4FTVcNI2iwJayzxtFR8OBPIzfxL
x3dNKe2eys46RdAJqgT5i+qo0FBSeovDDGUk9OMcjwcFosVJ23FrdjoGl5EBeEV5OaG745tsPzXv
kDgD16uZfuq1/LBD+eEoD8+leWTXSZ0B17fN+exLhXSNs/i+HLm+XRNvnoHYDu5Fv6+TEfhgSklA
+Ubyt1PRTMufWSPOCf/0d1WhNW8pmNZtm1xjGX3ryva2lrIIVWCs+8f/nYD7W48ZRkSvODD8vUdn
Z30YbuSPTvDZxe1r26hH5pqCZMP7nFNphTn3pp8HggO56Ghm50MrjAfky8YmysHn4FSI/XBMD7i9
jjUOFYZYNsqoRD0RYzRVy9oizN5SspukzV/0BnkIFE3fgW2/D0XDA+rsXLByemS9gBC5NaAa+LZb
LBh9UpMS8kBXpiILWWn1tDhtyPAoQb0HfL8xLJGq7IGHk4a1KJy49lnFkKpY581tQg/lCwfNel/o
voGEzIqHh4TV0cGsWURLIpFXAs8o+4uJWHULukLdDPUBCxRQEQP26Yz2RMdlUQFJrTyaTJxHv24H
fUaSPO/n5DEx2Gh/VG3eqVyehwm7idglI2msoprOYOQwbzSHilw9jw9x6vqEORqfrygXkmnfNsuI
5NiZxbAF3vhVBuWbSvGPYoeIQBFidaiSO1DqhOYt3jkP94qU5nsrckoQQ9vMY7yxq5uUV4M7gj4p
liGLtyl8h15xnKnXmPy+G6rGCF7hX8L6ge+00fcldMr1yJ5r1VjzO8IEtS3I0hrb7ARjbyTe1iXB
p2uIYPGwWqTlGsm8BnXMJM7TfGiFnZPZSJTq1DEGapGg5iGngRw4l9PU+25TmlY1cqICBt+0ZKUr
1uy4vKi3DQYqiacTyyavIRXOOqfclgaF4zwOlzLFvDU4HllK4WctWk49CzWca7U7Zq7bQUFJSgsq
bcXMd9UygQBeAga04EfGEiZ+zZcrv4oJULIi9fTHsQYaxI/qgikcPXacnHsL0k86BwyuGtrugCHQ
nny4D50mwl3kc3Zt6GtAef1zSE0UB160DlM+XruIv4WOkNADAbCSXYuNWXsxcS7g6ycygeN/i5OV
xOxXPE71OYxuoFJHGLi8p4UQ0MIw1Bs7RsRDUqE0OL6gDlabMezujX4C8RrDmVU6YxpzZHTXvepW
dDMzL9s0JU61kf5SBAAZ23YbOB48fmCFwK/RMLDC5W3uooRAw5RK2WW2QZzQduoXi5BrY4yMPIuy
ilwuWpi0cPkYc91PeS3RBoe+CxSVsWmDNBiODC/9W1Lw0/Ly7tNryQmz4U1nwFHmrvjKpfnjcB94
NQcs2b2CQCgZC5g47fgUg3lmektWWMolf86V6I5Oj7WCAd2xIvDxKEyLhjbQzobl/HCtzrcKQpDd
w0vzym4rHfi9kULZZOIa9SyBxci6RQRer2NRnPSqeOvVgDRatg91RambzQHmDZ2avCP4c9Y5ry3C
chi2GwzQGmI6VKTEikDAU1XBZCEDHacToK5I1B9NTViiyvsNc3LrMDniokwmH5oJsiUhSFqrZ2ff
AJjbkEx+q0x97eg81/nIDy/laKATlLdRYSAwM6et0Kx9arAl0xxGVQmQxWKMCP12KOwShnuOrfxO
NTu7xj8C8Y21b2i82vo4+m7LUlFjsT3Au8cquYAQOOj1bngVnXtIw+pV13iTsZ1Wm4Kvdp/qVCuy
HYmSUJ9RGn8HofYSD/oqFcuTMzGqnfgo20LsYm/sd13ck4oA7/fG1GV/w02u2LI49/byV8QszBcD
C1vAaFIA4vbJ8D6CYDFXuZDvLHjU2gK+XeslkrNgedFJOcV1xZMDvCT0mm5Th0eYTKCLbowB8CkO
Wc7w6dOB3cnBlW3JfsO2R1W66tz2tPj5PJIrCd51MgQGRukhqFTFNyTlhzTq/RQA25VxJZk6ajsG
LhGuI3Mu9H+XqDNtGAwURRDd1M4pPYKnQxPFrAuRrCRbfVXn0RZ0X7ilbn0qUusmnFjY4MEjzjz/
pZvlTyw6j8RmVqREVLtsWFe1x0xH1ehz4mDXw4xcMfV67ah4XRd5VGbpNlTnhFgb16ihT4/dtp7B
a/ameDKl2ujO8C4mhreaqfO1FcCHECmjLTJeHCmxE2r9quLLw92faZugtfKbjuREwAYXiegAncZS
arHNsMuixh2WRD7AxK8KNPN9CF08HTId82GI1L+CO91E55II+Q121OfCIjahah0/JBl+UM3W673x
ZrK75gJjcSV0pF2AHwC7ojlFbLURppnf14KQNkeb+GZDNBQTYYGOs1XKPKU98yimZntDNh8S9iFl
HMdEBedp5m0OTehaBBwxDI107F9XhcWVRtH50IDqMYMhgWdo1F0KQsqfGOmw2Rm5vyrrvcvmz8wi
S1KlIYYOxTiJ0b+KcmBVFKBWQqq9PTjz1StNtjZ5vu0C0CbmqOEtC8sDXSXl17f1IKqsO3JAgHJg
bLsyQ/tj1P/guTJ28IJwl9kECPzRrdVEN2CuTQ+dx0UhS/NlYlbjx0ZvbkaDHQbGTeKzigEUgqFv
9Ckk27PIpT8yqdKxd8Q0kAH3Hi9QTkPsAmxO2/61Z0Xp22J89pJ6ryT+CTBSN84CqiNrkjgM87Zy
u3aX586yy88/3El7m7L4jNPzECKFcJoS34vTbc2An3g2ueaqtkEopGXU79xp+q1DjmivFHBXMmZ4
Lm1WGWSPIfe/RDiwSkPqk6mKEdtVFytr+03/lcIN2LhVWW/6SP9GwYavcdlBQmK7umPuGyMmW/Ak
KRWDw75r2CTKj6bA2bV5f0QL3HCKVWBKcP2v4gaamzezX1Nkl/ZSa88w2fNV0wQ271v43LCYgZke
UN8Frt9Cr0auO3zKGm02NYa5bgkDX48RC6vCsO7qdqQmKKYHFoogEyy2p61WnPWynnZdmzA3CYm+
DMrhJanfe3cktil0Fgtt663LgSgfBsti3dcEt4o8gsgUIXG0BcVE9ZaEjIPj1HmMBnmqvfY5JYZi
TfYKGms4aVGUbgV5fWfVfzeGM5NPMTmrOpyvioDllePg5CT8yPeasrgwuNnoLnE1sPaNBm5EV7H0
KKhL3IGyPyGmCJ83Wu6xqfZG8TxWAV0IbzDfzsY16DsT8gyjQQtIgRm2NA8jbWXFHCJdxtu82l5W
6ah7YWXodkH8Y5SV+z5L+5RdUjCtk7Dq2R4sfNNY1DcpZKttjIkDdV/unsPSebeA/W45ARhPW9nR
BYm9MkoHBAWuHL9V0Ukso1ZLdxkuzPYt2YOK+/OhXtIoergbmJbys9CSdCvxuupe/13alL4xmfTH
eoCP3nj2ltUjiYi9dfEabqagWAI73tNW4qic0KJHQ3yJ5hxNPCMrWNYRjVKIib7s9pb8STLQLiDa
70cvIW2iwPkPzQXYeQICoC/kRi9CZkWD8ynJSadMg7omcaO3XQIo0FQWzQg5yHEz7uwQmz4RiM0e
pd0LCslyU9jk/LBSZWjPMqicIHBGfCcrkJswdqEo8oNDo1Ml7mc2EP3lUS9rmMGwAffbJCo+7eIp
UjHi+AEcWi3xR+Ru3mD2pH5NgclvzDDGI6AxK2b/xuDBNkHksvrisXenINqWRWSCYuRiDfsHp9Gn
Td7NqGWi7Dd3Px1jIgi3A4nmMvZTAeb5qe+qPUtj4JzlzmBezrBC1YfURKJvJ03oQ/9016Il6QGn
xaOL8GkN9inYm2VjELH9yxo/O4wTQjJ95CB3C7IdQaukO2sk3NeTAWG8LPqXmb2TMMwHiUBjXLuf
MHM+szF+naf/Rt6ZJceNpFt6K72AggyDuwN47AjETAan4KQXGEWKmOcZ67o76I31B2WqMpV9q/pW
m/VD2X2rzEqJZDDC8ft/zvnOBCa0VzcRmz/WdJPBNcS9jrICn5L5DrmEvD9HPe5XDc5oGG3mwMw3
s+bG7G/sQ0QBcuhSlApZ0l2H+isTvXWyUubblPIZIlwU+cjgkgkuUMPK9Vtz4wfA/LSymXDEM77A
pMiOZma8ZSLjwhe3z2NYDJ7q2FfME1vWBRa+6wBz2FFwz4bd3YWPah6DG85bNHTtRO3t8FhHEQDq
yl/PU2xt27rfg+WGHDhEvSfFhCRQup9i4NkTNm4AWWcQXiUm5fkh3eANDV5Kask+COrxxI/vzRYL
81n5w8VIZH6lWdi9GjoGs+RV512yoQxsY5vQZ2zD7u7zpcvdGpFRSeHa54mtTRw300YliY/ESlUb
G2wCAW36aBTxZxTzmSxaHGV0Ew+U8kRqG1j9s96l6TZewEfxTEg8ZhrbZHP4zI6x3pPROtlqjHfk
1I59FCa3LLgHOZ8Ej72zboysDDr31q+Sg9nE7U6b24uZAY3r4OcVUlAszVKbOh9jMoqbmFeC8Tl/
qvvrgVGV7ZribPNZE6Yq1vdCuKyhA4fSHYdqAHAD2mNJUV0Vji/Qqan9oIApr7pbbpyY6+K+3mGT
YYEg7WA1FM6FQmT9OEylvoEPYx1g/zOlxRDZ+7RFpaS6DNvmvLcrMu02fKiNpfPFEDWqfQ7Psm84
9cxJtTji9Ndw8PVjT8imBku4139U7+aArLEzHV096w+ZG9brjPvGTkYJx2WBGOu4Ad6ZKSyh8iRe
GQbOyfHTT/oSlncwiEgFD0ykFM9DqHKHrDqxiuIZjzxZqiF7tn3jUjd5CVhQVbuk7/8fHNP/uRf6
l4T1f81U/e+VvwApI/6prfrhrS+iX3xwRKF/+0O/2eDsLwZ+q+VfgZpbLFh/t8HJL2qJbLuOaSnd
sdzFgfbTBSe/EIQQiqi1hauaWMQfdmr5BZOVKXUhF+SNss1/xU5tLz/Nn2xhtm5IvgjxDYnVDlu1
udjG/mSDswu/guFYDCsroieQqTa4pmMXp1drsIMq4gnnvmyBrAhsoV29i5ziu9UzGM4OQcg84Lzt
IqYOs2f/4KN7sjEpx63UfHNfdDC5qBfQN5YoTWKXIK5DGgkR0+ZD1UUbt0Poa0uOnqn86Ayyz2DN
UQ6jO4bqiSFAcL8XNla1rvKkLKw1tUrhdSfq+DiBv1r1PZeUFu2DCkKQimoo135Eqiqqq4KlWjNx
M2FpClUKwBeVocgz9uSp3Am5ilMsYE/iChWGHrpcfB0j+9U16F8tcSWsB4Cu5Ai5LLT4HFetLMDl
gCdvS1OtfV3TPbdIbmYzvh5M9Is2sr4T436xZWFsXRO3BOXdqAsuK5vUAPdd9qyv6KyBBltRcs0P
yJ1P/yRvL/goh806MTN/vTQhrqwm5DE8noK40kjVmczlKc+lVrfeuBB+r5PxPgpgu8/m26AxRKAG
Yiro1AeQMLzt1rDnOhIf0pjOkaINfMjw0yv1JSwmfbYWuTM/hn7y0qSAHQQSAVPqHtRTv25rn3VB
fs0FB3zQHH3l4l6txnz6rszQWW7lqMFa9GTocNj7sfk6TNO9Ezo4tcEz4480WYC41bd6xC02aqB8
W1XuHFTWRAL3tHsup6ng6q0iGj1cuzqp2bwe53w3q+k2BaS2sSpS8A0OjpWw3bcmmp7SqadHLxXX
zmh/lmHzfZ76m8JM8ytHBGzUu4pn95I0x4+S7HFCMFmlbAbpOsUC5LTDLs8DEixxBkRwutHBdd6Z
Y6Wt84i0O3UOlKo0iqphA+5VNSI6ZmZ4cbKe38s0PrvTSI1WyESLa5k5Vkvahx9St86GGZVU6nij
2f5aXBWPQ2VoAPb7VzbAOnTY+oJL9NEi+H3Qyf8xTvgTdous3WEYPJrVdGrZcrIbLl/SOdK2ysGK
o03tdRmTDWLaQFIbZzYuUwzdJCEd7/rTey/r2nPbXN/3Mc9mlOQFnMIKSU/4aVn2EWqNxPWUtnc9
nY84JTqmGbRbxktc+n3xEvhod23CZYfaeXQpOzJAGw77phM+Y6N4GWU5ggGdId/x3VDpMG1nbCMB
RxKcHZbWNZ12uya2r7S6f+8JgGzcLCSCYHU3ElZrEkdwjlR3QGxpPLenaMeIDdrfKZNfVVww2Dn3
w6YgPXBP1mtbhsNLEylcP4ZlAG0hJOD6xsbXa8vrRoTYyQ43ho4kCKQUFks330TEud06525WPOEw
H1ZA8R8Trl64c28bfBZY96LqyM30DF3lkDgAELMQ0xuQPG1DsO2CI3rJgbT3Rjg3UG1Dilpaz2Jf
sKFHmdcts57mwQcO7nS8GTL1nGT6fNOYiEwW17tWOZBQAxh4KXxWamgVM4uOAzO41BZJhSImWNp3
GUTjof5wMv9NJRAILRaGZgqtkdjtvQHMEZ/CBNbTmEiOz6TAOqJdP6blDI2CHm3eelN9DPNGPDSO
Dn5MpKmH/r6s++yzqeHYJ7Fya2jjkyp77qc/YLCVuBWU4lzoH7+eFhi71mpfY5sj1R3sp8Fsi0M2
BK9dIoyHqtXqgx6nLhir8sqKWdIlY3elmi7zjKwb3mEX4tJYxCKtY4FXwgnA/t1sg2XgHhYD6qyV
+HW7mwjXwsmMw1d2wgDC9WHi2QD0c3ZalkWN9cJafvFSWLcVLHv0q+FjyNuHMAYG2RTum6o5yW0W
i742lGzbcAI65bQBrSTXqd70uBngp0KZwm3hj/mrM6p8M5GNZXXJO4M6XOlVs/kJEz5AtbDSXTXW
z2WRPPc0KpJuxtbpBuO5hT+eRPk7gDFopv7ZtvJNHbetJ0m5EjjEYGdxskhjqrdy6B65mSvkzOZ9
ampkfgMmRhxc0Q5K/p69DFndRh1Ux0ZoHLKdmw/HNFBkOhZttzVydzsStNsazLNg/8FU0AtGw0dy
GHrl9b5xoHYJznE7O14dOtsgNz3eQ88MifdShFepAY0i5TY6a8/cTzkdqa0ecuNUZM4+nDnuplbX
YEnNt7NL7L4LPiZr+nBAB3kg1/XVxJa+kfGOytqr2S3XrWVfYSV8lXK6mGAOEZYK8IV2zbEQfkYk
glah5OwwNapg9M7ZRaEFELe17wljnFNR0pXH49qKz9SQ9quIcpG24rUQ5bIgSbKbYjSv9HBGX9KO
JTuwlaR6B5yRJ2tbXXBZU7JHfdU6FfW9SCNqRXMgy9WijlDXzN656M+W24Jy9J1+40bjFVRuf11P
4s6wAPYHJf2yK7vOInItrfagxoJrygAjPYdxbvUu+tJc2rxfq/nsdFHo4dUAB1La+towdLUy3P4I
1jVeVWl8gVVo7WpFXkljDWlofkOMyULBLKPnEgDGKHwMI5whyBGl3FHB8hjI4bvQbOs6kkuXkDVT
xzbRGUl7Y7evRQxnmGUWpeKYNpj6NzWevL2f8VLnvfqKq4gi7VbSfamX3Zo4AsX1Dt8Mp6LZNzd5
Xz2E43ydVPLZ7sDXOJDDiZar/RjGb0MGVrU38qcuDh5gAijwX81jPYuvyGmfTuYQRlII6nxMK5cl
rd3N8MQN3jcEyd56Nz3brX1d18JYNW3beaMY5C41xlfTbICoc7PCf893ykeVP9IuMNpMoozWinLS
0rjuMXBB0L3BmLjkz0AGZzl2Mpt1aqTjEa7dflEO8P3xmt4yHZurgN07iBT+qqpo3xvffRcmjMQS
SdAdbly75xDvzxSFdVzlsR1CbrxpHRQ6Hto7va/FyiobAGRiOCk1PurS7MCW+0RjY17kkViCG/MN
Z8a5UyXPmLpsT1FAKWU8dp9igWDUNa11iuKHYYTLH6c9KwtaemgDDO/bwDpVthXeEtV/KqZquQhP
lIrRdNunjH9jxlxGYuxU0T51jiFexzpLWak4sxPEBKazsMe/M4AHn+mdm2cdi3P+HRGDBKAMzk2H
F4Gho0fNDZI2OUJ9BLCOjRuQCDJdVBqY2cgUbxDpn4RfDMeu9qlOqtXb0DisezL/OWkx1YG2Lbxw
4dnPVfPupsl1oQ0PUzwvRb7lV2t5KiGPdnsunHKrWgG5nXwzBzMFWiAK7AMgHJcmTJsvRQjST+yn
tCtOtjvmQEu0N0Ao8Q6BFDMr53lX2G+RhGJfzKUXOWOw0SnDWBUm/9im4xXxvPPYMls6tHlYCesS
BdsAXnWw0qz53U4i22sblwIzJQBOa/aF3QQvcd94UrPViVrCK67zb+XQPs/BONHE61wyZ2x3HZsW
6AXLYyOtryaXXl4jqOhFakPYP6w7D0HWIbDNRsAEJ5gC8ezjo6/ihylwt/FM7NK11YoMhY4piUb4
WmeLwPNsPLRT9lSNZne0anwhMIwX7hHRE0218ozP19i0OWJFpL5Ld3ikufFlikp22gFI+KAZKvQE
d3zCwiSPI9/dWpfFLQk13CVBCOcJLBD6m7OuMe4choASFe5Cmy7DGJXwyq1ZLWwotCv+/9zU/73u
4CYpMm6l/zja/PSWLsHm67f6r8Hm3//oz2Cz4qJGtSL4MmwvNtftn7lmVjYKP56wXPE75uDnRdz5
Ar5M2tzdpW5wSf4l10xMWkqbOJrgEs31/SfB7fY3Pu1vXLrgOySeH7za/5F32W0R5W0DWcEiVv3r
RRy8MVgzy5ImWW4Cbr9exAlhqqZp6d6e1EPAAxHux1vjO3dTASIMMpO1B2XsMSqtwMJsurqkYDGK
gt3svo0cQlxeX6R1i3NqG7HgNzBQUiR1PflaA3kAl4v24usZShktzhN7W+UEdz63dasxt91E728Z
AkwUm86MgWWDoMZfZoLr0Fi6zpULB6Y5Nm0OKqjY1U0N1Lg7h3q8xe99M4TjfTqOL0lrf20mhr4C
h9Ro3CugnCWoa7g/e9IAd7ponjKze7GcYRcTldOrG4Ft1TDEB2bNjTXFx5LbmISIY0Bd6qv2NOTv
o/yYitGzHe49OccQfixoNq77XQCwTXkQYZI6+Uvxjc9kulB+Eyr1ZPBEd+rBdLA8676n5596RG0K
t4sXm6e4U4+o68q6hcF/n6iHLK0PqgfvaYgTV+rnrKHpwBr3rqQ2xwjdrcVJ2ZBxrXCVtlV4CPJX
9sBPY71tdLW2oehrGd/YYjvc2kjiRm9x75sRV8Kda5q3xL4rpXn8SUxReKKuSNHv08reMQUzMLGP
XiXS+ACtgMGF5WmtP3O7YuKNb4IgOIYi3/rIt1XdnRvu5EUE55MKx6oiwELQwidyk5eeGWn7Futb
PoTXZZZyzMabJMZi2GYualZ8YAfz0XBH1S1yM1bwMPfkHAwqcdg/NP0OxwKAJgaW/D6E5uKMp4Qh
nlZntqEG95lmJyh1xelREtNAcpTRlh4HfHF69yxlvMnLigoNtBfLAHDhAzZGtqeI1n1oFwTGKNYB
RIw4ltcmhIxIoE9CzAiLB6IybJQXkgZEDX1Ba2gB5eJtfhLUTeCxOiXWI8upZSJZ9WjqDErpRheU
1IZEn9N1DMGDF+elXJAeCrZHD+PDMZ6s4SzhfgDuVf0mNUkaiYOADFIm5XMKKSQZuq8G5BAbgkiB
3Jz3qF0KZXVVJxaarr6ICjWtEjEpB3uBkVAg9lQ3FVl4OCWpeS1oF8Vlis+lc2WyxvHYe4JEv48/
ICThP5L0VyT+zVK/QtpctRkVNy3Yja2mgwfwh+kcwguQI+sZht9h8iz9RnO4CgJ1V/ezDQKg2qXV
xGPqkExg4YhZmivI8k+LDu8m1ESJlTJ93tDAC0R93bPtMkjYSdAGCdnKifduBvKAzNubnXbXXCy2
JM3uwI3CdmdRn4mrgd8RVBNq7VY0qDOP2mS10Kd9/4Q9eNNbLcl5jLd2d23bNzr36l57KdPsIw2s
OxC568nJvlJFhLWlwhQkXvWkBzJs48CxWAVImlB7iQSeLnb5yrPE9xbzDNPU0ZjALMkYijrZNMfM
NibFO+iaicc5NwQOqSnM7A7Odn0v4SFBRB1juc2xGTE1eQCRyIjn/D5EiSsr69nVhXzzJJgKtfhZ
xk3MJ6OxLn1uwXv0w8Uu4GnNgaqZ1VzeAEpYzf2uCgU6wq2JEV+r8Y3RKRIPNR13xIAJrtX+uecX
YiDOtwbW15Z/3cXPfXETVi+CC9WY2puhmui/STdzdXAWYAK/ToNZlJDQaoz5gOcfPU3GE3KoSqsb
I8JDORXAvGi6YVOLQ9d+quaj1My7wVw+NZsOfb3CyuX3Aj96sk4Q3ojV1tKj4gKz7nNUWJ8tDVeG
/wCnZoeFdd9QWE50YNUCDB+oWljGPrDUubnLtGTTTJC6WgjVgd+ei1G+JLD8FDXFvU65G3wr0nME
ceDttaj3Ll4Y+2QFSwvQx4+ClHyEOcEUU1OHlz/4Xbz68eheqCl/PAn/Qmz9yz/+VwCu/14jjLuI
rP9shPmfafm9WSaYqI0Azv45V+/I3//0Tz3BNlwC8ArmkqlDYmGh/9sYo74oCP5gnBweYDaslT/p
CeKLpQzdwTDDH7Rti//rJ57F+iKWviLIrgqQPjP4vzLGLKH+P08xJkIGEodpIGjphkDY+HWKGVSa
a7IYuxXx+0tdspnCp8Z4XCIfAKKjeZGQ0aou3XVfFDEd93HkIYTk2zwu3v70Cv4nI5Xzf1YDOODm
HMO2mPlMXhV+BX9oG+bf9CxIi2Bxtqn+UB9R8/7mx0Nc5zUdSIq9FG7CjVVGO1xFK734Zgf4MHQD
0LMLb43Nexbt00ScAqe7L4sSoLi2j9LgaEUJOiV1W/OI+w2rpHA3bsjT3B/easoaIYZvKx4Zadd8
ZgHnhy7rO46IfV1/pGGzhZf4FNTtbUs6L+rzE4g8Ih7GbYnrN1NyS24TlKdNYJwKdRqNW65jKoyI
RcT7gZRS0ZSUX6oZNFOt7xOHmATtJg2fytH5blfTeWCFkZv4EP13NiibEN/JynJJry+0/SRPV31Q
IlxiRMrprN1rAiJ1nsE8GIKXcjTOYUI6Y/HdsozvyEaivzj1QxwfsQjcUAYKiyXbJWW9sczw3Drz
0RzdU9cEV6onfQC8Ng31u1RRiwk7aid4pJD+9rKJ0PEEidd1tGrVx1F14zKBaHr2WrjTFvfUDY6n
PZkwghhUDhotyoijTXgK8PjMkfJqtmNbgoTnEA+3dIrjZPiXWtavAuYO/zVCt0+gXp2dmVVA2XKU
G73zLcO/WdoNUQCiFoG7N5zxodT8u6Yvd3MC053CxUOOSX6dkKvj6aE/TEw+oOlBXDXJg2A/kAgB
AXNsx7VbuPqa6tI1VcYrSi0riAF4GojFczBHBymz+4A5lVQnXbzBxuEaLWfltRD8pQAvoBGYSvtb
DEunUG+5rvc3RpydQ9CKV7w3F8ZmxW+UoYwuHILAcqNqG+He2qYxGjACEvxsaokcWBFJsAEDhtPZ
n5t1kTJS9719wmy4pnOVuh2dPdDgrtsQCICiZMEOWXeVg/2QtePLXOGKdvonDH2nssseiU3C0YdS
W2vBa9jDYnPjgTqZUU/4yYZpT7xDbLNMUHnf2SXOAuIHPNquJQGftHZvnXSgZrQxrsq2E+t6IDqo
sJ2T5tCfCq1+ZkOyEsTdWEmJb5ql4d+OP2k0vu2ANgBKpq6P2h0HAEWi0bnHHhGSEJ0Z3fCqtcnt
NI7YTXzY8z1NyLoT7JihNpPhnEZKOvQgmxh0nIM9W8+9r50Jz4CknLKzyxZWVILdBfKDw9Vmqqvd
aDqPsjC3buHsJMDOoQe3Uwl7a06h2JQllGQMnmuKGR90sO8tkOghYQxI2FgaXVqs61yBXQvpbgyH
Izf/S2+Z75CrYcQt8GBSGB4FS8uUvzEJusYqpGS+vPpBtSgd8r9O/Vw3sHjCKKSbh1Kguju6PU5F
CkNfc57/IqMfLZV7aBsXHHcH4iHBVkb9uJ5G1qJEM0KC6orkR2TSLUeEo0Yu20cWAVajYFOFVVrz
1TdpiC37xz09N4uDfD2ZpkdlH9HfbiNxdEZ25LV+iu+3IVepkwtKG/sUjcTxQdh92lVeUyDiZ+su
019MPpDM9f61PhNqatOOGBb1UN7AzttHg2hM0kCUy2CsASfhwaDbDbZxGkV7pPCI7BJhPSKbr4ZA
tA0lp3KsPfeyoRAxM+ZNH3J6CPrWkUpbTschfe6yfqNr7r3b4gpPe0Xr1jI74SnFG0vxMJmjUsLO
z+JLoKxrw0R4w+pClsXHXJ4HWF4jd2P0i8dtrHDV83w9dHplsNsdPlOtoR5VsBnENv/CED97A2a6
MutBc3YZ7ZEivqaN5yi7fjml5zUv69am43KdBcHT1M0h9kxwCpVuP1l69mwuvnYsVPOmrWYuMNrZ
bPMZiqym01bWY9rLvyl2yLAcEA1i1Y9n7qf1FQCOcIPUicQ0eqMfOdsqotmbBN1pDmekO0Ft4+Lq
LLsk8/xk8swwo5Z2qQO0SYeO0tlEpS0R6OMMySy7pbHpduCj6XTq3Uode9tZzMI9lSggb1gRpCXN
h6XjkjuZLlWHnbuy+m/Ayj4qAfVzbIMrUemfSkseZJlVzJBwSAvoaTj59pXrU5M5Gv4madGhhmAp
QGf6hISu38ZRKLZOZIUbxOCvqoNo1cwh/d/tk6Oir2Ia3pWm0yIoxLmUPzDqN11lN/tBLMZqn8j2
XCVHkyvcigxt6QFH5LmSFVuyuR+mtN5Yc5B9HeZLlS2QCj+91XKeyIXlPpax/Z1DiJul1uzqzL5M
SX9XiOq9kU69iSsYYxSP43aewrvQdW/72uqOITx7Dol+9qAQBmuCrvkarHPrJVb0TcrqPudXsgrN
VGxBsh7iwtjF/JfkketzlrsM6SUuQLflYNZsh5SRCI5pg1fVNSJseQppbQUhm0dAX7LT7anRwLhk
ek6OrFb4ncvThCe+i8R8rO2JkSGLx02TOReItdd9G5Aiax6Kig85hWd3vm4A8cKGFBpETid8UKvZ
9Nl9quYDG/VROdym69G/WUIMnhvVlzRik+7jlphbdV9xI0swwEZO9WlZ+RXQt2+zNA48DAGREajJ
mI5WPTI4KgB1qrV4Ciakdph1KI1FdMnr5jmedZhBWN4jmR7MyXyG7vW1bTjvOkvcO9AkNyNZ+kM6
lveicd5NxidWFOHFIg4I7iHnRkhpbVJytM62OMZ+mG/bxCJvFE50c9cO2JeuPcQui3zJkmXPStry
WD5nGDiyeWvZeMT0ut6HkwZQN2kPpiocyB8j3sW2vcsMkjj9KGEWtI9ctbciz3ivj6/UupMd98HQ
ueMbvrbAi2n8SwyZrvKp+waEYrrq9P7SF8vlU/pgPrHReJLsUOiON7TB3qsRaWPUuU9GJhMWsRvH
iykV2JV6wvez+OsSVtplmF0h+6pjE2Cz0ILI32qdHOgzd/DLt8Z8k46Fc4CFRTVbMN3lbfCgys7c
WktioXEGG4kwfqq1MWFL09wQgSeoTNv9BpmCilmhWjJs5OJFNYXbYa7MfS/CBy3hIUFI/bNJxHVq
y09XufXJWtTu0oihixTRXV+IfT3zKRoCv78Eg+xoXgzrbYzsimgwHduxRgCIl7IZYIt13j5ZNbsp
R7gMy12/zzoCmrxPs7daZHJn5kiH0zQmXg3x3XJRGGITQnDZE7pHkX/t5sZ4LKORy3wp2bQXLepi
nzvfOmpa+AxAKZB9fU3G4Ru5jFsrpyyHoO0hkNVlphPiTCkubviKRGtoAn4PfjT61QphmcafxAC7
PlTVbW62KE+Gf8dfINbzaJRcOTCYi5H5t1PTvJ1bo6KEsbw2xZKXdumT4v1Q+9uei81aY6m2tFav
QwNDflBTnilh6HtxXt1wWBPhYwMrJ/GJkP5tVr3hKdG8CldRqJXLd3wuVPAuQOmioh1xcaoit3Nc
WMXIii2B7J0MlBNNFS/eXESv0zKklTw6SR64mA8MphU37o/ZYNLGl0y3g03DtEuiXNUjiA9bLEku
zjChUzxdjjfQqT6SXCOpahWXfoo/mmB4mwvzknXyvcrxKRk8Q6y0aTdGyzObOxH5NU1tDYPV0VwI
mg/A2nITuG2UczQdjE2Afcywf3QytbU6525ErFnbLHywxvdPSp8VPBfSi4O2AGdFtJsd+4Tq81oN
LYHkpFnPich2+hyi1wU+rn4uhAQHjphtNrBICOLGzm4MZHuozPhk1/qDVRQ75eP0CqgQr4rg7Njd
wbfLrcuL5evRdWwuXKmyOBqxS8Dd3jQt8pw9ILcXE0JQc9HKaF0C0VqNaG5YYuHdB2XMM3Y2z2Gs
XsoaE3BNAmutxzPPdBZi//zC+Zd2Eu6+v143uWT/cd00/gYZyyK1zY9qVu8qilYDpYPGtyg/jsse
tL+Qbf+/fMWlk+83LeH37rtfv6L7F/MesCFaBMA4ruoOrJERE8TgcpuvFYB6YLrD+p//gH+RKH78
gAgkaCHoFDyflhfgT17BoMA5bqfcpyv3OXb3XCA2dvTtx9f4773/MV3b5sX8xxLWDyiv9vCGOKR5
3/PoLxug3//833UsFhLsNHCG6qxZFsvmTyHLhJ7NkGrZliP4j9jO/BSyKOkxcJ9Sz/P3tdHPDRAa
F3/PTxXL4jv9V4Qsfdmq/OlNyZdBDTNd6Uj+h9SXb+LP75LZNgOjI8i66kT3FpOA46egqCLWb5GK
t5rLjW4kslWyXBnEZR7tb33r15ced2iXm4gm5q2rUTrKbsCX4X0NEzU1y0Ndd29J6XKHZaOg9jaW
f/Zcq85vrzETrgNnOs3S5jiiAZY9Z1IzdrVfeeRujObiWlgNKzziAyvZjDhSCoCCUOVOmccuNNdN
NHoTbRImZRGde4qJkWUWxWnNN/qE3OouKFCMvlkAejJyTmn8iBPSgyd2rfrvBekRQciYm5TjewEh
mj4otkIvj21SbTBhriOt8UrEp94Jd+0IXWYUFCTEr9robnu4+plL3I61mFVjx7BfLPPclScRi7s8
SK9qTaxGUou9vw+K52RQ+854wNV6wCi+Q8V6wtZ0mAYigM1HpVKPB90+UHdw3TdT0V9XHWU0Bk0X
zbszGGfACWPNqzUYUFQyMsJ2uTcA+POkMlkehEfMeF47ip2vupeMBCmgCi7I0QV+b+gNLXK6xX0S
Pkm5raT4rhG2G8wXKwA35pavZW6t+44NU9pp38r+luv/xmIT3s0XSvY8CVaAlL9n4CMdDcZBOoRm
c7yneXStsmJdyINjqqtgxiCr48U1DhgTdwhma3xrd116L0vPHtdO0KzLaPhK3Sh0Tu1E2fRhsm7T
OcO/4KOAvNUGccXxxLiwquZyVzrPEiVmQjaCSHBTBPK6ya8o/PEiQIUTzxcYdtp+cthf0MKtunIl
cb9o4bBt/NYbUWPm6Jkmo3VIW0rjfDi0tYa0gVbdDVVs27ljqY99jMBVrowbyTzKLpa4vQ48EkQC
pR2wAy8MaQCUwAZXdIMbWbp1jeagKFThV5xMA0N6csgaXKgdGPghvxuIYSYd7tc2JtblPkCfuOrw
QdZj8lmX+ZFE9wFoEleVZvC0ItkZsf5cM6y4BvNZKi/11HOJYIKnNYamQZnEJ8O/0sqlQho8Z6kp
UsPmu9NGV5AcV3SYMg8i8hqB5q7nzMdjOe6WdK6uOdd2xHzOG5ebxEttYnTWHh3N2YtuhJeZBw7K
1UtJgirKhpVM8BtFrknHqgsHIgzqvaPBiKCWA4bGm1WUu1Akd4M1vZVEmP0AaFgVhQ9t1twpt3s0
KdiS/aC4TRG1cxZEtA1UY2XJdEkhRivmoG9hBMvSx2iD8HsRQXcyZEAyHPp01u2YNmHabDLI1PFo
3BUAGKmbKWZ9erEA4+um7Na2CWw7Waj57cLPh4sZrMoFqV+YlFDO+2JYrJmfLeB9EwB/CYg/B8hf
Aua3Y/9gpg1G6wAOQWpuCImX68H0PVHjXEEstcNqFyOeJvayErqH26zwcFOUzE6x30l6PoBAWEVP
3Uf04KT+y7LRinXjY0KmleA440W3FRhDC4Rc0pnXOLUQggKkKc4pue6RfaMqBEih3waN2tXIwrz2
5ymtvQC5GMDdIUE+rpGRtexZE8luWtTlZhAfxqI3V9PID40EzUNmr+KrEmG6DA9Qdgi/Xo2Wfgt3
k8GezCJiNmU1LBJ3AxJ3l2drle8buJspBbrI4IHx2izSNt2fNSK5ieCoI5o7i3ruIqNj+8KL4zz3
yOsSmT1Fbo/Vg4/4LhHhbc4xHAli/99+loDSbILlZ/L6x8PEffi//uNXJ8wff+q3EUJ+odMD+PGS
LbHIn5h/98KILybBEppCGFgUz/DFefNzhFBfLIpACKUQOzEtfXGo/Bwh5BchhUl3h7v8xVL9S6EU
pf4yaC7KEdRovhS4AGD/ZFx+GSFoIpkIDWDdaFz53Rmt0gtBCxLmI9wWumkDH4utdzxrXD1kiyu/
MnRuvDPu3bab4w+ZCbLVkT13H+PITsOnnuc4EjLbJFnPUqS+6pZMapEuPmjc3lwQoRYXdNJaGszL
OhIeEukzZzlrJAObaUAz8arTadEK7dprOYtWIx22W7Mkmzjmjw4XmrUjBjzqY91f9Y6yXt3QQE+q
SQYanf7etTFe33i6bc1200PaPDXsJcFrpZfRJGHfKnGeKkISvZ8+CZVSyOfCYKE+bGKt2mXtuzL7
cvtjEat66MBoBSybwqg6haV7Lbv2wYzEc1s12mkugPlazpOV2AtMh+ZiN/b5AW3OsWEeiOzHyXpO
620AF7J2wa9Ow8ZKIJjRpKynSPKYQKM4O+Cy3kUJpvuuBfZARJ64EB/oVkNs16YHy6buCm/VORY2
Zg7A+I0WnhtbvWqynVguu+NKBgliz/y9twGARpV7m9N56LNFLzRjPTjT0n94pPfcX0OrYldpHBU2
DEgmZN9n4GigQaBulKn11sb4krsmppEtMjAF9CiHXXoduVm+M4aSAJ4b7Zv/Td557NiOrFf6idgI
ksEgOeztbXo/IdLSexMkn14fS5BwIQESetyTC9RFnVOZe5MRv1nrW/6otp6ZvgGujW6lq4rVrBeM
Jlx7uKAeGQ48/3B2WUOklneJK81ccgY9nxpfkxXYV9rbZtOQW7yOmhrD6MikRvFlnNJoOhuCwmwq
z1abf+Rzc5zL9KzMe5zMqCXcM3bx19AUv7mXnaScruXgoL1tkACaxkQJwX7Elmg585zZBO/Yuzs5
d8wvkJ9mHp4JKl0z+AKPER5xk7wlxfxFKC0J9FUTnOSEBCSsMSRNTQrS0MmCx8iYeKbneITxCdjr
H3t8H6CetVLxx67ZPaGAf5Ru+9cYdrgFZdY/tNBmIBTVzzrlthlQHW/sCXFMhWRuYxey2Xbo5NZO
r5iQ6fGlModpXwZIuuDhiHVcIn8Qbp/gOIcM6owK7YeffOad/gtdIjhRL1nEw+QIYO0m+gDCIzZc
BsVudpNyPeWMh9q4Vttmzu6Z1r/haDj3wse6AA1Pt5+57373WfCBJlluO+dvXBAgKs3u09nZqzS5
hF5xKXV3Z8bR89iIPbUoxtjyG/E8hhgiOID/EzzPjgQZ1G+as3Yq7O4vYFa+4RP6s7vuxgIFk2Bh
2bixh3a/UdXJnuwbtx7PyeC2uwxN/BrYFBTxWuyoX45O0u7GhUNUSV4BJva+7598s7jNFjibP8eE
bDePtEbrbPGOpAmZ8waoaoGTk7VQlyPYyGZ9qSfAs1Stb03BJC0M9MVojRNpWi2+aExhbWPc25ZC
Xq/vatOipmNlGsQ6XOfCRyCfRkiwc2B1tYX2pCJnwv1nEKodtEOCiXmi6V5GgB4E0JUYHgBcsgsZ
b0In1/dlr5hPpikMesPdiNg/9CX+hBhF6xj2hA8Pm5gK2bPzO6tKPpJCiJVdxmAtOmKXZfPESeSu
TVt+MmdGec4xK9lgrdyMDErJclu6zLGlVd+TJfjild5Db0WPlH0KNiDZdokP1kPYiNFJomJ+Vf9M
KBa2HtuilV+Y+6xnqThofSEs6mPI48cUiCArWU0ytm6RMFXF3UAyOdEs8aspppNUyVtRNMzO8zZF
npRd6nE4svsNQSiwovO1h+E9BolMJhNCfA/DeHUP//6Q1m29H/Lq3i3aO6AzYuXYhjo7s/seWeMA
hjs7OY06JA3y+pn4W+Lf+rfOUsCre9c9ehodtu46LNuGfxqs+tOfm50ew+uYxA+4KR8iPXhHKy0J
G1U5v7dfnMeu7xkfdhl7mjw4VbVm/cy+1hutDoMfESMYDkQsMMLFUHFnA45SZUdn6Ffh2nZJRzdl
ioGh87O1rEbOkyx7IpaHdzBpnmsiI9eGb54La/iNe3gfc5EuA1B5tRU3GPSC+sBBde0ralHA54c2
6ZFS1emDYJdJX2YD2pgWjVOh74ow/PMrfZ8x3AcISTiqaA5+UT8ol016kM9vjVMeOpNTLeqTmoW7
wzHvP7YAEIm8SvXKLM0LaagN563kko4Nl1W1ZsnCOhaC4L3EPelnPjtbY0AGir1UF9N9HCTfk2lV
+ERpTBGA/4YjHqq5hYpku95PZYIQ6UaEFlPGRrSFC+YD+TwhvWaMH6PUMAd9ccj9AtuTwWQXGyPl
QMY4xnvh/LohdNSwndkXG+Ev1EKogo2XH9TgQHpwsUsMnv8gbensF3EjSx7WA1I0GHdihswzVHbh
1xs/5BbuNQyLTGfbsHPvcxXs7dx+6ovoj104LO3M0wCNeClt4TzgMR3ZeZr0/kLfdJam/RQJEpDh
xTOqq2mrY2rF4EShpMQBj0lo/trhdECg1oPzxZPRzyOLV+5jSVsC52gPCYWbpzQugNxPQiYXYsRH
dGEWlpvkr/IXlRrHBvd/wwVrOfRCIB/ZcA7rDMscTxsmu8ElC6yboBO50ngeexxopHmszMZ6Jnro
alggpHGE2msmUn9miLGmlIMNW8pgupCd3IwOj5HtOfDGGywL4b6e2hO9FfS5eGYCTOpjaPN495M+
g/pGmyg9m30r/glC3peZbEo6mhgeeO+3WvkZFNAGmfJYHyyTnXtEZHJTu69GGpD+bt7YGdbMZFTv
1uS/s0/AqNdNj37obIXS8bbo+2ITzuZt2CRnhlSLqWiAr58ojYt32VoDFXfSzlzF5cBdtGQvw7Sn
pdFYsmrDOavSnHYuTHC4Y6VJzYjrrMG6xBkT3qHMSDbZxF3dlBogtxcAIinXdR2cEpsHU3POrbyu
18g7mTg5lCwbXj7cGpN+IDWzAWzvESgCl53E3xeIoeADIJr4+FlsvAZtz/UdZPqcW9gh+3I88KdR
x4Q7nonioNjcR4RIraKZPX/piAdngqMaWNxxxkmSmAlvJze2IC0+q8B5IJUA18do7hB0PHcLhzgV
+FmgvJ6GWb3U3Qx1xWe5ORSsnEI1PxUtyUtIWA4mGonIJmO05OUkM3MM29u6ya5m1jSXoWx2sq3l
WgaCX9oa92YK1VLPKVDfzgXWyhho8/9jP/ev4j46a+V4conHIScdx6T3P46J/28//DZh8Wv8e4tn
/CMb/F//vn/v+RYQgSmgEPDiKagDirntf4yNaes8xsbMh21cCKS0/0vP5wkk3UyTBa3YEt72nz2f
/D8mfyOpkXgVkDeyfPh/GBvbSv23ZcZ/+SQWUsG/bBdip0rTiOSpVZujp2q7apfKCBGvdrbER3S3
ge2ATq0ZE5pzwBC5Eca5shsX+Za+pao82v1SxTC2BViJ7L1ip1YTb8s6BvIlkh0NtQQBTwOSz2CI
3AY/uProZki1dlv/x+0HsnGHk5MCYhwXwk40uDuob+1eFMM9vM4lXRG8Hmi3aCcadFCqI2BrxuEF
zZ/URSsgavrPkhlRKRHBP+MIRtCwd3ll3o6R+dT1GSNmKioyX2gbmInEtvGS+v4PF3OB4XkqdmYb
PUclqkJ7bO4CtmDbqVcfYes8gFenwUKdgDTntU66fidr9+LELNhMT++ygCyj0twUKl5YPFCjtODC
c8yt1vedtsSphywJ7cy/htVEdk13LsY/a+b3NGqzw9yLD9CjzmE5SFCKAI5bBlAie9rCWOUrE2r8
Ws7+j+ciZsjmqyknYuBy8RdG2HgxQ7CMj1xkS4zYyyF4J8eSdar2b4GEH716BDuYsQONwH2xpXJ3
4UBqQsTB2DYg3JFIhMC1CeDpChChiT1hSCMebQk+EPIWMrXapwrsAIdMSUmBUVleewjIpOWBNZzn
8LOrX8WCpSXhDUp1pB/7asL44jSAkHFYDnD7RRk059BHVabz6aoKEkeAuGxg1jFlLM69PZQbpdCH
kdqm5nx4CIv4zjIt6wDugqra/UYiOdu4WHuD4WyUnsYw+OH9MWDtK3wTI5vttBd/QkZIX8X86Tj6
y2fnrcJAPBntfSWLM2EYtyQXXJ2EWsC4BBFnbDczQA9eCM4xt6Uhq+NE1ektWNhGpw3megrsbGow
xvjQi8ty4nFrj4Nd2jCNSDGxwZT3FROGI9clfVCBOtQat2ZW34hI3sxhAVnmayoMvY8ttOhxke1S
m5Qj9LoKrIZXvnhLoFoN0aFugcmAi9ulDsRB7BzN2pAdE9zy4qTVngiQaRvCqlkXXYJIg410ZyKO
CoJwYxldiC0EnX0FlbAmeQGHN0EG5vxZGzAE9V4SfKNRd61yGWyUAZ5ocKBN+P2LX7pvGDk7mBXg
zTkEYuRPlGwqfEy8zOAnEsHJgS6PRJcSPuhwN6TcQBFMYuXWT5ZCHVF4Bb+cdm6Dvr2pOis9Bf60
jUVLvQxYYeOLYuvU2UkV7tPgG++lQJCDXEiwNDVv2453ZckYSZe2CgYsB+rVkNNnMYFVh+mPJA18
bGjPn/H0XE9+vdqhFXsO5BzccYCiCjPSTzrcuJG/8PfeLIYFZCgwx+9KdQ5Nw1xVRgMi07tNw1Rg
JyXI3o2ueU+pZo0uRm2+P9J8mEh0wTNH3hKiErzgtCkOXYtoxp6JolmIblVyQdGdbbrZvQvoX7GV
nEWBZSsUek8r75fMHKIUTipU3W3ihLfzgJoni4v3rqoeO/dQQqAK2/TeSh8NI54fUiPfgZjbeyPg
QN23QEEMcUsG312LcWAxAYDuzpHAtAoWOAx9OmQmHZoUG5Tc8QuJNDdewOcpc04eeAp3miygNVAt
9xTGcueMDNTHlD2JU+BkQ7BZdfapEUDvpc1iH3RB6DvVPrVdIhL5K1rJcTuBjkNLgl4Cad2F4ulR
ZEDf0PHd0vWM1ala/FKuQOlYdh9OYUItc/DPBU337RbKxww1MAoom+do5J31YYnzsxk/AofzmZRF
qOs9D61rtUTx/OPKN9Emdg7ZlibDMmRv/JxozYBO+DBtvXs7nc5ZpC+jgfFzHsDQSCeewTilxc4h
5gcqjmNx1OAx96J8MQxhmyNIYBF5/6m8/7Ii6reswsxepR+tk3+zFlbbYFRPk8DnYXlnGZv9vgki
sU4coVCFM9yZBPllYUyQTVyTcGQGHjJ1L99bKGaAx1960h5XTpP/JYM9rHUi7jWNKBg6HOU91r+0
Jr4qdY1wO93JGrInZAu89l3+Ei1mvCbMQTM0kDFsbHsyktUjq+RmL5ZxQlj9MZ7RB2VxB2VINpMJ
bdKk+CfFbZNJIBABb+GcXNBeJ2geGQyoPBUI2Dk9GA0CEFa4yI5DKfZTW0NJif1rz5MAxXIDQ27g
R0/cWzNST7H/VPpxxk/EfUccx3oswaISdpCF5a0O1cry+uQw6CzdWdq8HdB5U6gXsKYdwrW6rNio
0N1IM303IvvGVOVnDBoNL4z1IwFUCj7tddcPN0nID6S41e3gD6QKrSbpnSf4kMWNm2A8ZulqNtFP
XnKLoOQ6wfUY2VwQrEOHzCA6yuIrgrioZ8RLpdKuM3RSxERves2/o5B2QfqipxuWYBBhvBQLp1lz
2+2knzG1Quc+dM0d+5v90LqvFmLaNYEZDnhyCpUMsR55fZfM93FvOd233qLsfMrd4VC7pHXkVW8Q
/qnUerAjmgqTPLe8xbrgaaiZNuPpjeM2xR7SRr3xbEYBiSyubWZBAEdCtrwV6XZ25v1ce+Jod+Yl
GurvkvyWjVUbIRpUcGk9fPQi4LxyRx652O3Tq/I9vW3kq10iV/LyviLjLRsPUTd+10ICHwVIjoay
3cxVzsPs3ThJDjxlKH5YHDyEEyMpHlSHqINQbrwyL/DQ4d/DGyZndqajDTW9t0kP6xZ5UkSlZ5Yl
nocZAH6Rgu5lLj0sMPJARQ0w64w2DusWBl/NrKC+mgnktTlNz+mAjWHSkGecZjIPdOBIuXgxJRX2
iZwWNMhAFKz5ozWZtGRG1u+6kDQ9y83JK/OPiMDwg8q5R8efHyonSB+KUm2r/pUzlWmcLtsd+WD3
HlULczxOidEqHBxsQbYenRhYeI3PNjC5sDR7ySnCGv8P0coaTdKRBJ9BjsJz05lxsoXBRYrbwL0Z
ganJXNpYJPcMyMeDOcTZPiKxKuxlsWm8qSGVq+E7mOK3huSgYai+ugDFWW8s6cYgp+2o9CHqyEdU
ivnRsNsj0S7vg4GO1vmdYrS8LD9LcK/Ky45lI+GJq0d3RsvJOh9d7WAepZ1Pm0qhQo60deyd18xK
Ua+WOb+N17KnRAXdU53rmgGkN/k0wYncW6AuH9xqug+TDqlgChU8VxUgoyJxNnPw5Xn058yKrqGs
R+6mgOxEXd70Tu2u2UWV2zAhGq6D174mUy7ZKqMjXp35TlVKTH5StMAL+3RjVmorCrjfCp7lwSI3
yxyLW6UiRuWw6NG10oyzN68IG3zWoH6bdkbNkdnVXkR1uoEi1nNSrEyhq2vT7i3TbHcEMcTbMfc3
hmzbM6NRdbWjfYMkHZGnVe6c1EFdscg6PPiSrjm+giTITlXBZ9djmJMywBPaLiECKOo9wWmsETPM
Ek4tpplu25ii3KS9xWYE2ihOY9zITCd1C5bGkiWhEoyCNtnyVCJwHbcAiz6sfDhLK/tAMtQxxzT4
CRx8U0hArxGy+3xoEHirx25ClEGP1/PCrZuZoDCrnbeRk39pgDK1tHgd84jhlaLJT16VE30Jw2XJ
E3dP+eQ+dn39EhU9NPShqCCVjBtn4htmFgrToiS6yELPbASweqEggt05gNVyD8zncvYeRUl1Ib4s
hfwFz0y4bRWpj8kCawpl+tgNwa7CmYbY3TcodNE3zBM3Q5EhVwupZskQmNdO7FFfxxOuCT44eHHZ
pSQBIbBQObcuhIduLBp8yaSWJdazEQUuN+gMpki7xTVnljwhHtqYxmIqdV3jNKD9YCNn8g6RwdWO
EQraMGNKMrgGGuHp0OYx7hz8PWueUypJwZ8xhmfbT7pTBNMpIgl2q02Gym3+KIaaINSQStnlzx/g
QkDE1QzcLaSaZdAy3alwYbR5edMKHBAo6AaaO/7rc2nMW2ecyd8Lb2xHo0WRQB5JzmCpxmgm5+DT
jIYoOA6VXUy7qhqrDah0/gsdI78h2shqeq89fSeqiuiItNDYXZ37dhpvIy89xY5gexil+77ukUKN
fBzmg9Gbal+X45NkzHgRCvd3PeT2OoJ/cpEO74kx4BBGDuxnK+J1Lq1uJIbOWJ7JUgkwJSN+jWrQ
pvGQqW3MPuZIdkK76cUMIxwiWgr36qCw4mzayIXbGTVfquPAtypGyG4FOs+Nx1vAWff+EOt9XZQo
XIUD0UnSodc5SRGWT76CG83i4icQPZT0EQS3sb3OkJRvXa3Gg9tdUrcIznVooZMXKXe0JdozdGe8
IGZ2N6q7dB5JTGu7v1AhvewUrmBAsD1tl+E0EISMjai2dendwHjoNtFQfraCnI7GozRgzjBO5c7v
rlEv39q6+iR3c1qNO6XhRMNdSyL3e5z4v+wsP3hqOnq9PvYTp6sqn/ra+W7N6oH8OPJFcMir36A9
RP7aea/4FlobnnWIv8pZVgsUaHVOvkHfczPUY/EkYIAwdwDfpifGFoLc4SwgwWBKEX2b8Hyj6Ncu
s4epti7gRBRVCfO87UC+VRuRowCBaoVX/VSq70rLr3YA8euGoOzNoLzBefwwfbsj70Ceja+sOxSO
MfGE2j3f5y56fRQqFVf8xlL5JhHLUjjn10x98yeSIz4d88lZxtWkQlZDXm9D8o+xHkQ5g0V+yGRC
DNZycXS1QizS8926FZQFsh1SwWxh7NcOvciuim/lHSi26hQEZcs8HKKNnWRPndvdGvl9ElQuTO8G
6JSPpTvxBuI2a/GYpcVL5hKHgHngpkmDdt14VNhqyZTpjQYBumzlBgfzd1p3L27M1IBmfbmwJGfB
8BgUaXN1LOMQmT0SZqZXHP5EsgSm3e56IyNN3ilPuo1C6Nzmnx8TZylrnkHhblxN/KVqDy2alG1W
02y2zN9BO2Bn1AMTCV9hgBvlF/XJuGuwtWiW4NqDMI3FpJ7XJsidY2QOIORR6EAyFsyqtDoZ7nIn
Jjc9L8QxIbhyW3AjoFYGQF6zQlixLg9uCvgZrNhATC2PnkPthvMccVh6hwQIbVCVkQCMixMvx2YA
XdOR0PtWX/Jp/CTJufsJWwuQRQz32ZnCy5DM3zM4bI8uh2L4byxY9qpHT2MjxMjBwAgj8TrqfPwA
Zyu1l3DaoN66+cEtopS4HTWt3DpG4MYQTrXf3F6LztoEjmDZW9EVR6sx6pOV4nxAW3WMGtXvwzZ5
yyN6qNROlzaMY8ZwkIMGAZ13HBzEo1DGfBAR4T+FmV/h2j3zZluWUYBxGMON7+hvcAbT1ouZ5MRV
xRceFPaGExuFRkNLODl/rcX+zzLXDa8jIZfkw8f3se1fs3b6K2Lvpgzn+8FR4FIqAtZUD/fYac9F
Gj9MlUOIKNRR28iRmSUC5QTe2CG+xybL+uEVveoj3xomR6hGtR1tsih5XADsU47ykmGOIfwjZRds
dyciV5Tjv86MPxQJ427KiyVxmAzJ2IBE0DyiMDhY+XudVI9c1DV5loCEHiEetRtpRXBSWL6lbSxX
4s8LyTMYMuRdhVgSch9GC20a3AL6NBCef6A32U1ZbPudvLito/hTV3hzwSoaUzAdpAEVWNT1Ngji
IzfIsQt44qpA74SghrKTlFNCemzGsue4ZCC6LCAL+p4wIO3ICSzQjzGxlSdCy4kcC/3VrAGIm/I2
BUO3Nizrp9I4Vycsd3UyPNZByGXb2BWt5980FS9xZd2qqntkEc79D/KswNCGgi64EjOV7AdO/4bu
ENISV2SEe4uQ04+Aimzx0RIJiPPEG8Wngx0HXo1+VjnxUfaY33f5bVyvRTCP6Hy9n7oygczESE0S
F56GO94RYJ6tQV1u69wWsDqG3RC7NNCa6A0QFWakMcfFP3XOLpz4RU7FBQOIsiRhg+v/+J9RweyG
nhOD/Kkuy/c2YMqCyPm3tOU5ZuCAwTc+pDJ+bNtLP6S7oI1+kN5vxykFGBoMj63s35yoDfYRgApy
lr4QcO8nUeIjRhjjuXx1TqbvlyBA+6Py04fYmxZvIAPMEGhgQtYaYBPnjgBnYuSqi3aHZ0rKl56/
eEuLslML2qcAjxZUfFpWSZygM/lfTen+eT7tQx43V1aSGxGE7xbfQu+lmH6Gv9HJwJfopxiFIgtG
kCNqmczWi2I1xRsXhL9YTh+g+K1jHUSrqq3A7Mx8hJNPrnBL5zERDiTGywAUxyjQMyX1n7YcLKSR
+ewh7qYkW4PvXYwsu1gOB6BvsBTHvUtFmI8jJSqGgk2oNFETqY88kpBTMDHXpGKAUIaCrIaBHGn2
Wsz3YObhixWDZkQ4YaXP08tUuF95P73V+dwdOwTmu8BwSZ5wsqdmJpTZJ1bmJO3JObspkxdFmkhb
9JsGieQRPukbtWiGfb+Tm5mB1Y653c72apwxqYDKFseQfa167c/YK23DHhgPBR7+wU1sdgWhHJ08
efMN5D4mYB5bAh6dviefIuohd/RR+zUxy4mGMGLuPmxVwWHrgvyIp/CnKxO5M1IPJhI79tknUVo/
94r4TCU/ioR8ipjQlQwBGIqU30W6ApGOcvDZ7azjiLrWn/ngkGIg4QAUm1rlXRz8ekV6AyLiYoEO
0p7rr9pZQcCX7AsN6zWecKopEV9aPOgJqN0bwumPoujeMgsjTWswe/eY3jp99FMajIDdxRtlCESz
tH6bbtoxL/ltxyWKanzOhvqXAdsKHQYsRrMmvSm/oPm1tsBkmR/FEWebALUDs1ExxugEsR9jblzS
OZz3oGwoppO14eU7/HJE1+Y0GAzPj9hGSyQR32HmXFXC79Y5ZFL7aX0meeMS8BTvYkM/TDbtQCnY
By9hkj3pj2sGaxR4SfOFbZfjBQl5W8NfhlctOjJC8iCWUFNBvnmM10X10PcI/nubVQHWq3LF8HmL
3fsDk2RzhkBHgAPhtqmXiI0ruGFcOo7aYbmDS3bls5ptRPYAqZOFb0aCQT3bv4zEgs3QWLdJF1B6
pAI5IDhpL2xeW59nmE0JvNJTiLJjIxJUUnWdX/uenDN6O/qw26gvFwaTWW9rScRi0j+2VvjIRpwx
Xyc/CM6igwNnZbAKCYxT1HrvXsU7jgeMVqkUP6iuHjl+HQKH2Mb4cXXTjSZTP5+Bfd9y4JQjyL50
cjZE3bzrvOTdHIMHw6/JupuW8WEqrkY+A7lZvO2e3TzSeHi7XMpfrJcEr8Pva00amMLySXmr79mE
h7R+sb1j+vgSJ3ShpWO4J5e06BV2WC8k5TiObqeSIYhDwFFTePoKv5yoX7fcJxTccCeiZ9MTlxEe
xCXI/GsaIYBuidnYzH2FoGzyoRzvTFndhRwtBhp8KE6pxlVYxZIaA0MICpLg3WvJcMyTqD7NXBFm
5XGsS3A+rcHNArnwHLvl+4AldmWkeEPDGcd78E2c3rZyCfAtsy8tuEd0cdY2+NigVfmJKJMTZF1z
3YUCH+TkfPWa7UoQ2PXREPJlGILXyreRZDCFnzvU6DouD2UhPuugvAx8CkbkV0xyCO4Nr9Au210+
eICnlZ1sLKt7CHzrSS/qQU5q+IAJuDPTfcDqwujuBqW02FVBfi1FfqrCT2N4Mmzuc4R0lEadfGSf
snXSgO0lO4E1lr0z3wiNFK481E45nZNxtGqTItwaio0BiQqn1jWdkuDghpTFGN4Y5Q2vdRoejQgG
IRonnFxGco/580GBdHaM7qPi0Yg80j8clf1IZnz7UKXPNdWpAuTOOAyOS5A7dyjrwH+0znsaig+3
6liugH0yFc19UdQ/iG4/LA+/qfYDmg5j2OseyUjAX4zBEG0HOeRbYpoZtOIlRHV2mFz8owFqPEBv
9gHJwbtihbp1GvYiOqrWuFePLQ3t2PvuJurbx9zGP+96xhtDx2lvdsEtewLCJydAHA4tQlSljJgS
mvKYLQ1Jaww6xzdVpjdNRLsjbFQ5tP/ZMULgQqwoqtnePrmQg/MJFrw1orJqGWGMBU508ka01UXQ
LQyfdaiLV1H7HNn5B+8Sjpr2NnMHItCq5i8F6LaKT6Ggmq0LXOFuOH30DkVaw1cLAwALBc7I26hE
BOaTmOzK+WJX0x0jQ7YCBa5RT04MtcS6NiKmL6gnQxcZqzTjKw4q4l6m8hVendwVJjtgzOQrM/ug
2nzn31MEqDAWynt3P2XeZojbgMmJwssyoZwle+qccr/vqyZ6/jWwGK0w91J8DFDVmrR8MDP3TbbO
jpDCkk9w+AotSJVsA3OnfCIFLdjHl0nihlVGc6i9+li15NjNvfES88PCb0736LnAAc/NFx6ObeDC
Le6nkvIpiG4bq+L3WFd7U1mvUdQdOLLeei/iLWJGQwYA8XLDLverXV6Kq3D952Fo3rIlDmMzJl11
I8m2RGVk7WbKwc5lJNw6bCeg7jL0i+HBLBJvbXNtGv39GNuvqoZZpv1h63VE2ea1S3ogD5OS+X0Z
coKRCEiujKialRXRoknH4hJTILx744jQDqQBI4J/ylU5Ez4dVrgf6pBdx/wX9mC1jfYt9uInyDLJ
WkJD2ER2d9cw0Sg9VouTvLb5AHePDX0dfLZE4qzLOvnTzMol28y1HN4mxQmIXQONeY8XaSbtO8+m
SyAHyh/XBjFQuz8IDrL9HGL84LgiKN36BoVzC6d8VSrg6QRWkRzAKsjr/GBliRgPDdPTltti1bTf
0Zxuddbcl7qpbtlVDyddDZeSBCijoxo3Af4RxmW96lA/j1365+c3yuinKyzC92qJL9gYUeexobWD
AwhE2CtiTM+OR79uLJer/mI/MupTZzpsWgl84fqnXIjqo8J7bkSusXMJnEP6y/jK1w4PzlgcgW/4
1p03kNw+n1F2DjYi9LoYBjoxIt20RnXuhLQdRlFuDPN5wjbf2hjeg1wcagsoe21stdPf/1P8TkP2
XmZYx+IQsMe4lzkfLyNY5vF2ioOPwKYmup+8KToHdX6wDCzZGtw3MqpgZxvW+yS5OeuazX7ewlui
NbwQkHhXuDSpYUyfIK0iwu4OVr51RcaOu7wvgvYuJ8SQTJzkqe2dw5SOh5TUQwj3wBBV0y9hYy67
GvuHFLxwXXfWazr6V5FOzwPlxdYxWYj7PMLa0c9mths656mcOdKtVB/IE/KxPiYn5rkR1in3jm+A
T2YzWUS8o6f/jAOABzI+h2QylK46egnXXz4lD0q0X8gZN4zTeOPAuve6g0pBW7n5Zwkbq/pKFLZ1
jFi1jtn8nakMc5GJ0gCZWBXb76HPYqxdVjeMtBlIj+YrWA+ULo48y5wsMXiXG10Je+/lBcge03p1
8mZDffba+zLER8c8Ko3VJe1w1wkzPU6xbxCC07SrBkd7mN73tnUylE85wE4qG5J2pXObtEcBTTkI
5YfJlmNlBMHLNDbRbUukmUFX4snqPkjnnVE1ZErG7HeT7MNtk7vcBQbfB4um/HcCymDbBPNFWbf3
E5aRM2w7Tgu6sBpwcG3MKwQkpyzNHroifeDeXIWaJaY+W54/3bsoQBm1JeR+cjGKSryI2JW3nnWB
QQHNRPNAeK34LNLirWvjm39eNfgKYjMJBapSIrn2wJO22mbyOskdg67wOCzP8MgNbhL1YEc2Qlj9
048snpxUsfCfP6j2nY0dM2KoTe2coUcnKKHSFryNc+oGPVz91kLxB5lyihVfFofO2r3jE06X4ahQ
cLOsxOJL8cqLIgdrFwtKa+nSgSC6HoiCDFSZHNTsPNWCOxhCOuL5sn6n2m22oyyD1TRqi9u+AiqB
mL3pZ2MTzcafTAi0D+KExHr10w3Rni3WTkLwyaOWnKucw35gvR/PPemv+j6I2ydJJAqIfxr7l4TU
LTP4Kaz8e+4VBhmq1oF7nbEjme6mYUTUFvGm8ctDkzpA/jssEEGYrcgrm8lRYjtu3qZBAJDWCzC/
GO5AbC1Eo0myBJjDQ9On1bVD0z7TqK/DyXto66tSUPMj8DuJpPhue3odD80iA4/woxXZq8WMxWE8
ewoNDmJ8izP1D4Jh+gUvlc95QZ0gCCqea9RHfh38usX861l1fQoq68MJkBMEbdnxP+znmVqRVBwC
vsDxcBhgWZOrgdChkukV3P06mkr/6EfGfePMhwZF2xaDCSIz37XYUKYPZctnUgekVAmgpwQkOr56
Cv6NuDPLsd1Ys/NUCn42BfYNYBvw7vvM3NnnC5EtyWBPBskgnzwNz8Mz8Ew8En88smBJvlV2AQX4
QRc40rmZuyGDf7PWtzrrrVTFbeDTZarqvrWEvfRNUkfNpNsxU/2VaOBs9ELAynHmA6PBRJCFNfw4
I9/po/9SZc4bxLQc/EXJ2tSIkm0OCd50uRkmoCTLEmUYDBbODgWsRrUMQoOyugSTf1AUA1hg6PMa
451sLPiWSj1G84eCXxNDUFV+oVRjX0eZsyRK+9QRNwuxf995sOIjZW9c2jQMIIxPcw1LaoQhWvo9
+bU28Sy6c/La8RxbOimrrCkWbUuGj04at9caP9JjINqUr0rNBX6XzeWKd2tpHS4TPNxlwH1t+4fW
QO0Wlhy0oTPnfQ9Pv6IvfdM5JV3zkWri2JW8iNw2ylWkX8HS2IsQQrprQBIzjALQFQt9FIgOZz0P
HygdqqqKVeh00xLxH7jO9jsKwMO2Uf8ZWXl05gsizmVkhNpJYKzEmi9J0psJnQx70tY4t06ztBrx
rjuIrSvPfmu9mDZG1VuG0nSq0/uvey/IrWcVdj6SuJHONrxpE9GuHV1vKUyJ+vZang44I260mNTl
sudAHsjLa4duS1f/pmnqOYq5cKwKGxV6XyfQHiTMX4czFM0J1BqX5pQxlFOI6wSoyhnFSRjyVOg3
Wgf0LJlp7ghm5C5Mgwp2yTyOg8i8KOP0HHRxeAgacaNHilYo0wFNl5m+JtSAuXgWPrVVpW/TZFxi
yiB6iLWMtJy3IYxGBj/11aycfp0zONS0oVxlupEv40m8pnOYgEDLvQA24TIKbC2KuD4+SrSDeHG8
vW1A/sVwuLJzb+O6nQbSVNU4nglbl6N41lxtL4usWZOlMa7jiatbeB4Xr50gxHR3LKBz6uaO0BKW
LUx6cY3PkogU+vtGYbCV9oelvHMVwlduzR8Y/HKTUDSs6WwAcFFpzI/LMwH0gmQch0+nQB7nYakh
hFqHoQNob3RIpIIkdB099yP3FCkNRS2ZFfUf/jBty7KmoL1rNSNfe6KRF+nYGS8Yv0M46hvPxeKG
rIEdOENzkAfuGq0HEVfB4O4Fee/TxPQ9GQ0yjtI4PoqPVo97vFM+3t/h0RlWJEDmm7po8aLn1blM
kIF0mvzB5UU7mDaSzEAe4iTGrelO/NfElpdEWT+R2Rag8tR3oAH3jSHiJXm8brtJrgMLj4qvTm1m
YAXjLDRqSgIXYw+CexluJsOnw8hZsjaAA6Kaz5fZgsu4BjdlGFIlCVIKOEjpQY+Z3pk0ofpNn1CF
uAUXj5kjhaqntygcf4jiGbGc13BkIu+o3PHBZdl+6BzIuwYxNpeicrMd27Mnd6IbXHAhb7sIPUjg
uQ8QTu65n9R6h0OCPq9oBd4/qH+x920ojHJF82jUs0wgCF8DK3xEy3xjtjzx9Ej+cN+2F1fR9vmZ
sxkdau1hFhcZ2imIvxWTQ8uO7i2bzHr3iSUnDxTd+4LXy62BDUTlw3zymckdNPNLNeKb7kdEI1HS
rHPN+nY0298Y1XCP2xwBKIUNR8dAyYgxQfhoYDW2BBzvoJ5N8pR6V6xA4XX3tvqWOmnIEAvvUaqQ
EcERsahRsCidkU4h5Icc+FJIJtlrZYVtul1IoAHAeetkP+LKTFzCOQPB96PdNvF9T5jXMontN8ti
gtvpT27GOmVHQsdjxLM1kTSkukt7pIVCYwNA/c05RYg7x+uMSIvqN42m3wq+BF8OVCDR5bss57Ug
BydNNyVG0sB4YvbMKvudoOYu6urUArspWZYaWnmJ85zg1eSqa8OLw3CJr4DdILHjWpfsCofzs+2f
QlMHTRXy/IxVAQ7MaFE3JksczIJyn00JS97HvErEoigIRPewlMKpR6WWqkcVFj8ihGxBTLwsOAeG
FLFZ0XQ/jZnFSNIQ744zmoqbghfwBngTBbE4oJLtVyi2MTxRHoZZhU9MDSffaEC7NVwdtdh2FYN/
pmkGGgBjFXRQykbctApQEYVwnq5S7TbE9GVE5pc+uHcdWVhtn0xQ6g+hD5sKJ+eEb++hn0xUfC22
CIw6qyTvaF9QPEPmD49eZzQgvCGyZurLwuvnc5lpufk8TwiBZ4VN2i5ql3WY6eSHDkUErmG+C59K
btnH/ovVDnsq93PpWt0WT8k1jdRtWeLQtICAoQCXOGT6fYIHZswuBOMwC2yDbx+XDSXD1pLErnWJ
Cpee4mBo5kBKkT5G+aEYxZuBx6wb8NrOf5jmyTrmcV5f8Olktb7X0X8l32EevNQdx28+UcpPDlMq
I3He0AUpfp7syMbsmrUNjAVFJOaTYUL+IXnI+kDem4zfyq58TKN+XesuhKw+2QkSfk+FS9Ad6rtA
smPSSDzoVPfUqZOv+2iW7fCEToY72kBc0qMyFso7TGb3wylVcpQh+dM4T2EdnKoRb6PL9QVJkH9I
mFJkY+Hw9cdNUzj+Yowew969DTPi3xti+YoouSGGPL8w29rVzTrk7FgENsy1cmBx2DCZCy023rU5
HnNJwECksZySQ/XSSzc5hrxxdPnSUZepVOO2mNI9WcuUL5Dbq0sXlqgw7W051afALbbKoQVp2AJV
RCkuZd5oSwmwrvDbp3ACgKVPDFfKKFqFgb2RGU90x2XioCRhuM4YHsIUrYTLBblgArL04BAehX1f
ZMj3USYQcxyP3K1sw6h6rDej6N+KcrhF3YrknqkyEdh0PPRHQ8GW3z7pnCmbStL28ShhU5OSvJZ4
zBCQVfZx+RjrTBQiVPBkKHX3pWXyfo0Zq4WOjZr47Cis4jDN0Lqk5qIzJlRL0MySlPl/nTAMslI/
2mMZpZ7z3Wjp9/qICQnN+XzS1kqdnNF5bUb2pzdxbG6ziseLbaePbKwEkROR4+9aO+FROnbbatQf
dT++mIZ1SUpdUTFIbrPCfBGs9+3YYm+s+QQNkqXHbbi2dWUsYs//jiwckdLAvGjA1Gc2cxjQwR6w
mZyLjvrTyb8U8Lp13zs79ub0eXvT9LIDokX8clnREhotTZD2qK56iSTKZlSpTZxRyrrKqln7aLdJ
atspHoyYGAjioGd776lBma4D0aAdiko4xw6FMKrkQzVKFtO1tVXSQTFSQrpBYsAiWPZsOeUbuGrM
MVQGS1g8b7qHVsd1lkyY0K6rDA/1TMxTrX/Kw/Qu7jqslQwqPEYhS2fX+WO0R+9GFHkFX7iuzBU7
0G2QUCEMS3pef2fWJBewJ6uZdva2w562Q8udaQotOXtNlk1rSL2M1MPiFjnHEyKXpy533yDOrlwD
omloB/d8yHn0lbTRegqHfUaSOE4w9mElU5ERXM6QT5+Fj+faaVnI1FW3U2116DtyKJjWD3gSMaST
ueBFrIhHxEbCZ50mwv4uL/dDnmEaNrj0cc8+GQz4RB3sTPpNVgv9S6nbVw16Nlv8e+ww0TqZcJwj
uIPmJDYlhPulAGfAZ+imK7Oj6LZsFC0qJijSH5lm0HuNHv3yrzUrsOQ3rcYvmAQx7M+3unTlWZaI
fVlj5rHpbGsNIx9Ph7s8LF4JY564c2yb4EkgmHWGy1bjFjKNxl0jXw/wX2Lm6XkG4KPFEJCzgiPz
bc6zZynEYpETpf3oulnS77h4xM2+WWW1CFeVptaxUUMIAKvFQ2FcSS+9kjGabPrUfBC8vBZs/0La
NK6NYzwYyaXq+Mm+6GZgS4E+DOXMkPNdx5753GZvA9MnxHXEs8kaAUjOkVIIfx/QQ7u8iJbvL68o
zRQzSUsw8/sl6VehBOI0bLNoHFflRD8TjtVT7paPjHE21jwfMhTLnibl2Ql7gbrs6mRoGNy+/wi8
4WjL5Dg05X0SRjS9pk7gCPv7+NM10Lj26Dj9adz3rUTjLtSGPDLXHkkBS+87U36aOLyZ6Ht3WrqR
7nDTdmGFVIqpEIVIqGW7XDNAzduS/wk2rcdTHw4RmmpPu6jeHhZZFFIreQCTgnDaFyUEwYk+LPTp
hl0GLstBJc+VFV6ttl53af2q+dGF7Kut0advo2m+1XXcoehJfiSB3FFcr4zSz1YDdNfVVHP2MhMQ
OH5nVHhD++8Z0zfu9THnWNPbUWOIzUKG/AXh0MuN05MTFGtlslf1hYWLPLnGnfFEINW+sTLIp7DZ
M1c+Am8mjSRkS15NwaEw4DaT+AHtPB83tom/ux0dxmtwThzBNKfHJrq0xXiXMTbkJ9dzMzVbjc1i
05WMPJuANHeXILS0tR8A+rFkC4kpJzT1WvOeJBoJvEw7W3LSeCRWbhAJHowWYSeGT3Lz+J0rcUXi
19flJZlNNz3gglWiNT9jPifA+uqDuoobP0SFlZafTeuSQInmoGULgPQey4ZObhxga7Qaiq6hz6mH
a53gLfrCKaOiCpIJTw+Ldt5IzRjtHn1N48BrGFONDX/y6mILNCv3OnjuSbea8ZBXTIx9E59Pkogv
U2/YoM4LQDGrYvDZEYNuzAOLdmcU17KcNnnOTaZsblEM1sOqD4YfcpB35MjvEmM4WA1jWDtHGurz
VnOu73SqDn77jAPFpWBmyDYC6sV5w8qAxAZcM6ht0BXFd01QbOG583Dpg92gUWYlwjY3oe495FHF
uTWVuFqKCgMep0ti8+xo3KtweaFdOz74ns5E2YGab5CSa/pg7FEsgtOTH3lfnaYMUkuSIFAc4rxb
03L3sXkOyCovL6XHiNLeVulcoof2C17xZaghiXGCqEatqhTpA3W+roX5DBL61g4dtIJkHWYodtoK
USohWS0nHi4AyGuZshZWVB9GcFJ+RvqMJ32039j7M5+mps38/ZQE6cZ32SM0KfKZAueWrkmGseVR
I7qUDFXYsdYOGl9u3sWieIfiEy4BZHWrsPpKSsqqjN0351KAJrW7ikQ8GTXD6rBubooS8wiq+jtl
4NZnxLDlsbZuvtn5uilvyG3tpxDtBFSLxaRz+IWD759F/FUVnrdNeHQtrdZLdqGVsRnMWXuFLidz
eANP5sNwyanNA8SHMDtBaQ8D8glDMdgShb9JauYEJQeL8INVNocKN247bFnvf5M6yj6RTzgWE8p8
8MNUyOWrZwMbyHrAeJrp7AUNcDOa71HIAi+GTkxpQFk3GPMlKYKap4F+4o1+eBOutCQoXod6+kGb
8BwG9al0ybF0BApvTT9bQ3yNR4LnnATxdcFjq24x3RHfO64Mh4+hond06nOg8u+opcYuPFQ9lvuW
N5XFKKjX1qTWupPX71OSLEzZnKtMzOGnj2me7JsOr9uY7MNmuBjDYAI59vakqPK7FSM10e60Phe7
aE7vALJBdivL4qVuoQvXC0PbaoPzWqSudWJc8YPDat80PpKFfRLV/Yq1drH1Lfni8cGSw5xiwGMU
q1ixRm35WQs212HQMMRHM7ydkkLcNV62URZbXNuY1wzkh7BxEcQC2fZt7GGI1Q0a1MjhHEhxttji
QS+zz1xNe9f9Iiy02IM3mJnD2rqpbRu5AkPSKG54yOJHSPRk21j1LivXZZT1uzRU75M/PPYOYz5U
ij4xnmZr6ZhgYvhqfmWxL4ZO4WPmc+z8NXP6S+kUn+0IDHhEVcBVS0Stck1iWOu7qYkZk+U/09CL
PQ8tdW2GfcwQZ/nLbOn0dB0TEYMxJ3aRMHs1EqzyjW2TKyFukVcg1yyTHZSfdNEO5Jyp1AATl5S3
vjO+uQ4nVkyd26ga4331Cqmr2ZmNN6tWoEJblULCGJGziPlN25QUekCaid2kk5/l90QSrzgrJSYD
90fm3fuU8sAY2OydgpzdYO3hu+yin39vW7YUCH1avinQlbp1wm11xuhCkeKjuMEh2q+2EvTVuXDp
gjqEIG4kEejPBrG+6G6JT5TbtmO1GGN/4X6hrFLRxehj9ybQtSvXJsN/GZlsj6V2JGfrnh+wqy1o
N0n/6bGcOijYiFFT3VKARVgem3f0NGRijaxHTARfvacuTNM4cIKJmrjJ9zo9hJ9HBJQQ3I0Zmelm
DxaffxoLABY70SYsg8PQsP7RBSlGKvyaJ7ENW3zo6Ayo3GM4+hVqE21czyEk2La5IZzpRbhgrGL9
McF/Bt/xkbRZsY4+7SC5Dkjmd62kuCqm/h7fAab1aLgbBPQwHXykzcCSSbj+lEX00VFQ17vE+2lL
54cIUKrRQjzYNuG4aHOz2amRiNr5ndz7b03VPSefTdmWP/I/zD/5s6zGJoli+Z/++kfimv7XL169
y/e//GFdyESOd913M16/IVXwf/09+Gn+m/+v//Gfvn/9lIex+v6P/+79K0941rSyST4lHLjf/9sf
+OOAQbjnWkDsbNufMXL/PBVvWTbtt/bVaffd1//1x/yOTAh+s3XwByQpubAZfMIh/0Am+L85xGj4
AZCiGZjgecAU/sDkmb+ROTTPrQ0vIFbJ5EW3ZSdjQh+N3wD3ui64BMcwwetZ/xpkwt8geaY+vyBI
Do5HyLynmzNP4U+8BNUlFmdWitiimIgPyK7YJFn1wUv4/eL5/Yv5B0FKAHxndPWfmL4mvAjmgJAe
eD/oH5y/gabJTi0y8FEIWzSNZj/7aSsqEtxsz6mGNr7B/o3b5ClxpwKlD7lIYVPjGhFYPbnNhwy6
gWOa924R4xfJi12pjzv6r21OpGUOdcekgV3kxNVNRXcmtOPH0cMXxxMMRpMqXjlIz1i4nBGSIGaS
bELNRzVm5zoKLoXyA7zkASGKii0ibWVLQm38kMXGCQTBrSeKW577wN9teoHExjhP1dWBuo/y5OAl
5Oi29rAJ0ha1H6EFBdkJN5bIDRZD+Ona8Ul21pEI36WVOyd8vw/gvCCcOwVoOvMlifHRRVgV2jpD
01jf1iI91hPZ1Z18UT0adiNe1S0CZgu/TdlDhPCnm3rCPKR7lw5mmnrHKTWQXhd+oQApFyIEvFdF
m87TVuAHyIyv3yzPfIB1AA53Lt56m7YuAqrguq99qn2BWXvHR/TjjRqSloJ63iV/qcu/Q6ltVTjn
nXTl2Su7vWcb98if50zn9grxZaUVxSUicWOtEv041SNnrnEB9rMTFVKuMnUh/EY3fWA9KhPBlIoZ
iCYWMsjBNpcupFLZF/tJM/emVr3bfKPRlOyGKuCUDsig0mEkTO1lSrKHljgO8hEZTEzHwGeNjOps
8phtl5Zx0lGczykevhPtYKH+KKsP98oe0LCY7+wunp0wu/NMjYbLWFcNnV2ItMNgWgDLaIl4Agbr
+DNOw1NVRp9RHINP4E02PIfcENkk/S8bkQIwaiaoBPtq30n7E2F9T1ymYmI23PppfqtI8CISfPZi
E3DUeAbR9PnFx0Rh4USqhwqfob3VOrXFEHgdWYRVmXbyEiiDEJFPTFdK2nbtdaIxsvAuaqUZL/sq
2yCf2k78i1aJL6lBI0IhcGS3cl+E3W1kxrethfa9Cb+tsMAkEkdPtgU8MXU0xPThqx2GSMmRjOOp
RfLTDMDLUARq8YdKibuZ+vwyNqYJpQwsnesem6G5Cd32Dk7+CBC3Q12M1XNVJqZcRezHZ/Trg6xa
sBqZu8hgnKBqGrplVxpwYqe5tDfp/afq3AltBgrYNzYu3GWR6DztMmfJcIw1mxeSd5ZuGxPv4RBE
q6yNn0JprbsxZL7CnRPTR0nAyqVATib9/Gg0yOqa1udxnZZnredNR5hkq8Haln1PPWxHa8rGbRSS
WBWY7NI9lexUAngbL+JP07jxwiRXhmyTax2YCzNXn+x6r60Zw6wzbxNlXPsufOi68NDm7aF0elIN
ZLjw4vrOnezu1HjaCwNEdNNEXS9jR2uQo6D9b+RoIjqX6Y3TNe+s3Kt3hhI1rvniQZJc5kMG0aC9
rQjMvXFT0oQqM3rvwwRfDUPxER36ps+cBg3chHyhQ4/tNtHjKAoalxI9iNcS1SISJIqRIb68oThM
VY1qYERahfLyWDZj8WqmKkfv0GwqhirL0WXuyf7Deg6GVt/hFzwPOpRSyx4xDQYObglmtjETB17Q
qlYzxgt55wqfMMAS2SEyjdO926YIUWLxPSMTllqU77ss+CKkjmEKNPOl4UEvR25O0FgYEfzQpMau
GvOPFPX7ckwtqClYqrceFAUi6HQU1zC6ETdh21Pu1zDY+k1TdxZYLdYyXGJPvhLPreqfciwKSPKm
mwnt/kJkyUOFk6skqftsDJgg08wJ4MxgGyCqEsi1320gMXyrKH6zpprYWc/AB2QTlBp6mUPbwcqJ
zQRBVTGKRGXW35YKW5AMisA3jD5tFX4XePmhyiHJqDnPo7ImiT2IFr3UHouJc08PlLEOo2qD5H6+
1MA+24LEEFPZ37iFOA5QmZdVna0LA3qXjK2SDJkmXUppvg0xjUfpp6zwK+1zMtxZVJ22R+iyZ8L5
qI/Tn0yWBLIyw1xakZbuHCujwM5RmPZh84YJzViJjtCkRD2WhbhFYH2TuCNhaoV6y0er29Q9DB01
JzBX+nQKGXPhEVkmbrwmlWSVqezqe/lrEVQnktNOyMQ+EkYutV4SIFaeOlSWPgpBJdV6atm+4hp2
nHQ3MO8oE21fpvVnkvj71o5XE61l1siNtMxVa+snKeNTL81z6VWXUAvvQT8RbRcBQgh2Lh4wO603
2FaZemhLy4k2tIGrFtI+wN1zEPU7o7V3RR0esTPfI6a8lkQ5+/60tgzrWRZIdHWxTXHqY15dQR69
KfR+i5Bs5zYMC6d4ZcbRpvLiEwEz6yFHSll2L8L3r7oOEae3dwbaINFPd5FlHMFFshjVHQQsSCwK
4Ni2m28bXAIjxuAIkuyAszBgr54hQRsEylZM+m1RI2ZJ5FLLnK8qii99VJdr3UO844YBWh8sHwaz
yxV948qDEg5vCPbncNuk8YNphefYgW9kGxupvK8G185OesFbic0N2gdzhCFHvEUgNWa1TYm9gOaJ
F5ThOOuyjebZ5oKkQAQt5rMlkns/YkwShp9u4zwVuNmwxm1zo3/MM6ao/PLUVCfTGey5oSMTJoOV
b3oEyOvOOO8vACA5FHfpkV5jjsybTkUZcbyX7Uec1jBQevLSJkGI3eCm23CAQplX/o0BCaSroiMH
4o2Mp2sxIvDRe4/eu3lxreDH6ZJVKMvnMjBpQ9WuGI3D0KH+C+MHV/dH5pYYeEc7PZVZTDcaI6NG
aS0yhB5SPqHTPrWOte4ruSqd8Uqe86kmfoHYomJGEFZnK7AElg3n2nj5SybRzRdxf2ZVCdrQ3JZk
ruWVdQ1lQ3Fmv5okL/VZuoUssMvr4VHk/mHOomLJcpxopmvLeSmtfB9k7LBa1AmWpgE+biL8UOaa
oC3M3NYeGXaYPNXjqQiOaZw/E4S69szgu+i8S2llS0uxc7USscmFNztU1UUO7pl99jq2I4CULfmQ
JH217YoP9GjmkBJsgqec/jOu/HMDt7CL9ftBINqP3cd+GN6Qf91mBpdOE29dFKWLqsh2tdR+FCwK
I2JVFETintxiwuTaM0abNca/4NSlNpyA8Dkw8Xa6+P8Wgv5wy6AQU7av3wUTIJom7s5NIDcVqMt8
8O+9Mt3pwLGWlttHy842t4j195VWHlxhbJsAR5XPIjQdxNFkAGZYs6xYREdpG08OSgg5wTQl3c0A
mFufvVzcadivFoanO4Q3luz8hqeIIsz1y69iMF5ly8XEXumlGn20Gr9ABMjy1nqivbkwtFa9AJVj
BTysyVQzGYqmaiHi8qiQ2ZcC9ouY7jUrfcqdiuGwftFzwssESE+6dzzxdR88GV1A+e7v/CF4jWrE
LpNuMlnGPjoQf7hoS9dBjIW1mT0ut3AcnKk2NxQdyyGyDlU5XsPW1/it0SGpmZW6CQMgq3e/PY8/
cZY2bF/VN1vbYBOTcOgE49WeBJovItQheq6ZPgNjclrowGZ78dMMx2Hy1k/pLTFpD7XXkKkRel8I
JzaeHeCiY+DIdButQ72I2aXSuW1t4Lfo1tQRechNXmqfPWiFhQbdm97RxKyorRAyIpZt57U0TLS8
6A5Nmq6xc6q1MzSYMvrEpYRLvTUCMOSfBlmtmRmfdJNtX5OHRwNQ8BKXIj/Acbn1wMvFFRt1QGLP
Xjb9SL3maRhVjzou0mSMT1KpGQS9CuH5DPPyuUm2BQg1HWeK17GE1lJ0NB62A8YQk9CQLMDYwm5X
ttmsOkZzwAbTYzXo5ogF8FUBpRqCa0waaZsid03kJkUqQeG674nBjHVt01v+dZL+aQwyFicBnNbI
F8MtQZMtVY5XHko93mEuhWrttLtJt26TJgW5nPNNg99cSHb/mpj7F4h9k+OwWaoZFOUjNaMCJRKi
8V06OUBUQndZySVbqHn7KAKfnPDKJ9l+avhPzBxFOwvnWKYXrXN+xjC4jzrzXjn9sISC6iHwnn4a
29pGUbIaWyRSdndTeRmpND38a/1XBQFJBK9AYmp3TjIykK0YIupnM9bvqpi4vWTSIV2hy26i29rn
jEQ6cNthaBg7nwshmfkBB0bAOyvMP/SaSa6Wtk9TytKCbLaxocnsTJ6QwLtM48YIokMR1lvHwX9a
F8Nzi4IfJqDJZD6Vd2Q/suViNC8jY1N4YNWg4LvwqV30iAKL8YwmR+/wIUkiWyWl+8bs4nHsq3dD
dTay7eoVdhtb8diAaJRFGQeKxWQ7R1bCxHdl+H18MdJJEghTvOqCwtktmbzKCMle6A2HPq1YlZuv
Q1Ksk2aCrOROuwn4J4ZZ8SHC7FCY7TE1yL+LezpzGzJXwV+pE4tZcMbB6LnGQy27Gz02YZMX1n7q
PHDyPiR+mbJ5jGT1XHndm8gY9ZF2/MPo7a5UEjCd/4Sa55O+3LgNA/2LHSWylYIIusiDRuipfcv0
1cFTUlakEaY9sR/9etSZYftceQj8ku7QI1iE6iG2ZAag2A1iNCp1dGs30FCMcnxoY3JQgTEtHbRa
WwEsd1HVRoDgUlKjacM6HexTE2bX0uxZ6PoNqof4rPqQ+hU1Erw+Pk69PQhtuOvj8JJ1Dl9dQ/8f
WVaMabP+zsad06k1hffW9gCiFfD+VLgxCX93nXaj+8WtWTTv8G+XvdBInOkumRvvyobkIS2Hz1jp
JIa4gAnJdbSH3Rh1J3vo7+XMyWUFEFGX0NFGENhRIVUs9Mpog+76Syq2GNMYvqUvomxJkDOQxwK9
m7qnXAvUeijqla3yB1Zo25pUar+al+OwCPn+/VtRa3epGs65nL5Ciu5FlMDUyQKKANAfVYXlF5Qj
D6Sm5LE8GD+JTi+OJYqylq+g6IxrC/JyNc44NE2CfkmDm8CDWm0m6dZvmOso/KZdpX/FCmCUJ8V6
HMud5tYbMeSngSA7HTU2iyt58eBOCN4sEQLBjTahuxs5ttq0f0rG9p2u5zsHQr6siuqmSuVBc8Sz
XSKsKqeGm72br2jj0ZWQNrwhPLeYhtjqxPkL0uitDFkB2f2pga6YetQyAlbvZOf0ttGt6dvTTqpg
VRnhYdSKt7JB4OaAA5js2yZw9lw2UBJQVsT+dqzsfaClj1PVIP0z9mrQ116hGFHz8aEmuTeR7kAy
GJfCglhQa+NVdsVra7BezsL26ihMSVZkfSS2QTVZUEpUMfSxMn2vteQYFP2ltstXO2VaVSQnUl3v
YtIeQfDBRonwuy8iQCbQH87SMw4iLfF4mOWLnzs7zY/XQWYeLI5ZxgIfrUpfWYyCiGjLV/zlV2EU
DB/scU5klh+DkT3YYzgPY2YKPeBFFzeiPz4r0R4YIDGIbHeDj1xJB6MBcLTz1SbHtkh+VHnpIeKr
JrhvZXTIa4w3LXrlIE3f9ar58sdwX9f6scdbzJwATeHMtIqaVVAVx2LMGV9Im5RiyXw+Ytq6YYuI
lLwzn1oxwjom/NKtCgz042eaQDm10g1bZiSDbvohII57lU+QFHtqr7hDhXFqq5F2Fuy3z9JtHJSx
6np1MLoR35N+DbK8XHtNaa40V2wRi1PUxOWbSNqDXnZP2uC9j8F44xXji2Ts86cR9T8Yvf7juStp
bk7AFNo29b/OeAND9BgQRmZuRnwJzOHgFN7pX/4V5v8RW8hsl9/AuNrx4QBb82v40xyZGMjYFi5r
5GqyiU1juprVH47HdaZYqJbVq0buuNVqy1w6XIVmwDxjPCVIJDwtu7gWsFsoEWVaPlpksFEfQrOP
qfHo1hGVbUInAKOnPiqrXGd+sW2YbrDpOSVGvfmX34kxE4L/PqX2GMdbFnIyR7f/NqUeCunVXGbg
ZQ3EWUmtDoTG0cyl60CrTbRRvCStz56BJKPQbNdKgtCDV3h0HRzeeYjQrN8Lv3lAYrdJpuL31/dv
sIT5y7bl/9965c9rEa41g43CP79PuW3K/rv4/P4dQq0t//t/k9//9PU//st//c9T1/yDn/QHhdoz
TNMKaHaRPOmOSYjQ7xRqkodc3QsC37c9dif2vM/4Y6VCXhGBQEFgW8CrLd3+U/KQ+RtE68CAHeia
/6rgQp8f8terx3VMljy+zdLU4YX87V773yvP2u2cZawRRkrWms0ZcGwl8+t5V6cn/k9Cb4n+qd7l
8zqPcICnkscGCqwOWTGqjYLdX2ZhHBG2uke8xnogcDIaDOQ9n+O8NiSp9XHEiuHZ6jFlr5iwXxzn
RWNkQXH4tXqcl5De0dTsYdnOy0myD3CSoEFna6nm9WX7a5E5uzzZbAo2nPM/oLjYtrD75K/KZQu3
EcXTHj8V8yuTlzZFw6VL/ydz57FkO25t2y/iDRqQBLvb+53edRhp6b3n19+B1I0nVUkqhXovolp1
zsncBgQW1ppzzO6QRTNY/ZKGUpyVcIMorKDQ3aS4aoHTmoco+KzGCEW7QeDDgB4qSrRjFOCe7RJw
IMAs73BrOFe6RYgnKQnUiFcmNlYyNfbtmP92glKhqgaSOoBvHYhGWDVqXHzkboLu2gHu66lxMnf7
c/E7YJ5W/7Ac/8XeqZbSn75Q1xNCt201GmTk8aeNrXeS0BEBbRizlwdl5GmUSiXWdnw6zDamKF5O
RvwOEuRMjvq5j6NHHGcvsef6S3p3XFmt8WqgyM685J4j7J1rd5vYMMXiW3OSYgG9+KTPbIoJ9KkF
4EmGVOL61+/in/Y0GL4gNQ0g0xInmPenN+HKQJYQ21FVO+PbIPtNbcyXwepu3KTb26iKyqHJ/sPA
71/9TpcnynapTWzmfX88EVDJcgGmbbBI7Y7MOKHINXhTi5xurntHH3Ahtf77r9+nwcT0T98WxxA4
ZU8944Ko5T//0ryXRFQhLR8UrLbVX0RCOEThWTdzKaknAvM8Bzrc5elNd9yd59IDB2NVWP+3T//7
eec/vRRidRmtug4OO9vQ5Z8+c7SdLTNIpp3SnLa0/UCU4MxOEkik1YFwg3ephEGinG5Lnl5/ZqSE
JfOmDuz/cKKZrNQ/fyyMLYSBq5apq+VYf57yihnRGucVBnXHEUs3Y5jp4Kl0U+Ub8pJbyqyjnAxY
vUiJk4I7CaneP3gIJDQ4CiRfRXC4NMT13CMfB/uPy4dnWdz9K6fZeE1/M70HY9OsfbsaN1FLPw8S
gb/uavjMaPcRVKfGuq3sh6FEsMNWB8ZhwLgbYZubvScd6TD+Sqwfnlt9JaH2LZiXL0WDr7Md4L07
QMCU5q+FtrWsdYfgw5mQ6Yy4ASpYoGlAFGnCJ+kGIf9WzuNNyw1jVSDyKvzgQbP5Z4g/8IVn00cK
86qKFVIAO6H075IGQXIrox/uESMhAHT6aQDEE/0McgafcpriizmX383gVutZSw7J2H4ZHbU1XA9u
TxpKvaR5tZoE0Yhfnf3COpWoWRBz4mATjYTezMVn1PYQoc5jG6XLenDo5odIk2SyRkKukCFFei+k
NFmtXBS5oX8UsESndF6lLhGTaEI/ZvXksHFoExZVJQBMB3ys2LfR+A2rgsQMRCO0Zc0UF44R348Z
W6oNdhydV3JruuX59wOTGcBbwrS2oKuuaLq/NHXn7UOsgbrYVUSZdFXy1VT0I8rguc9CscSrBAuV
dUrYijq4oPNU2TcdhGXbQPLi+kutZNB7K7vly2T091ZD3mQaWGu70NJNl9nQizwsE6XGrC/Vd0OL
j7akAQl2KN/RNuHMGTV64Lp8tTq6zsxSUOb7S+HVr3WEaaIsM9wGExdrYvt6LP9eGF9l6H44XE1h
Jv+IXLyMNrF1TmEqiPVH2zO1cTogcjqXiqXWr0i3YWqNdtcoafhUwT73W3Il/e9+lvAZhfUy9yN6
VwdVMv/CHMNmmwPQNAeMP5UHY1W9PuR3r3Z1axjw6BQg1DdAmfJDg0vTNXRFi/lM7wMIC6pOXXBJ
QBf80pYd4Zs0UpSzDEfbs+trbPo21II5VJ0zPboSxzKuuyJ9MVLiT/XoeXLkfcMkCkZte5tZ7mVO
Gdck2lJr1lh/uC075iN6rS+jKh4qWXz2Po+rk3PAo2VLFlUOXhmmcJqmK65+mJYxaSK5AAsRuvwx
Wuvk96lIQagArDrRkwBvxP+dgOT4EW4cWsOTh/lCSviiARqKdtZu8J9BawwxCec1lY1yBZBhlJX5
xpPJp59zMDPmqsls7WK8g96LXeQ/bdi+ZDZ/NChReCy5vmdg9fBlnJsie2lNRlg0VtkIcoyW/pH0
DCKgaHtVDct1qm8NFX3rOf6P1d8jWZyW3r1reA/8H57j1HMWlYlYTat5i4ZA+2b2D5VPg2ryLIkD
Yzo1ZvJYW8Cug1EjYzXEf96n6wR9ziFy0AlkmCkjfdzT/yOUdPwYkvmV6AfaVRmjRnImD0ZWbKXg
F8wmRzasUzjhpngfymCNGeiQ+va4Kirjponozfhde1eSHQJABm2qUoPkZvXq1Oj9soYppoLdQiWO
1l5XH3ODiW+tX32MXHkyvFDJaUHxFBH3PKXDT4H9Tau6FzG7TwhvmfvHwIflLqQNmuGXSqz8Vhf2
O5i5i5EarwYRLujcB+L8xMWdewdtYK0vYaXdlam7Mjx8AVqGYKCV1gFEeLetuJGiB7zX/P6xMDLC
siM3YVOJuHmjYo6scl6mzq4tx+/c8IHSktyMBJc2DkwBpdBAfqiHBBgP3mZ02N7ggtP+rE5VxQ6Y
g7RYBLOzwnxOKJemJSsEONskdgCcNs6LP/nRegi1En/djegRZPyuvlCD45D14n2mz17xmQ2+d46s
9DiDqkGPfdun3qdZztmSjLaRLnP+KrAvMqofFUJiUWj+eyfGqxL04j4F4MznAWuftIRUCz7QlHpW
SkKwnjFUJuhl5TLakM13N87BUicTA7Be8p57NTSDABZOgEqZESDlKuxHkm4BZVpZd84z+sAeM4HA
KSpEzO6m5VRYzIW5IfntMZels+gKZMxxHrz0Qba2teSlncNPO/de6qnZ2PkA8ZRGf98hA8pjkpBV
y7ryB8jGFG7MJdDjQ6hjDvxd9TFMBOQ6Wn5PH8dmviSwPHX2AUHppe7rauEajJRQ5RenOmk9rhOn
FKvBJhjc1yhu4VmaYLHavL/JGTEc51I3eLH5NrXqOxHq5Nd45XAxG1o7bZ+QK1XitZFQDQAUL8bE
WprRPQyBGFeoGONgP6jiEl0RvrS5xVAir9bQecvCLS6AmTxuCFl01r2MYXJ9HkKcgVPbn5u+uG0M
pr/jgKyhmK3N6EO3LqrkKYaTfGpaNEIoAjjDGnRfsfVkxT6T8pPXzykoQwWIBkZUiSk6lJx08cbt
cZL703S24rZYSxWThkPzg3W5CDAGeplcdEGI0QLwyHrstE3LkIXh0lD62nlytDVxtyh5uqw/OTX3
oqgdJ/AW09WRk1gJKBZktjs70QmUVW2+a+xkkSAC2YyNfQATjFG688ZLF9xFnUHz1dPKlUH9wPen
cobkiJ/7qkMGkGUT3KZuNiztym7WBtwMqyMcC4GIOf5osW4hBDmAtTzRT2Vp9hnPEmQQbyarxE94
HnVVwhLNfGdlW40NUhR3XuC5B5PdDLAjL6ULh9tqbjZjaZXHNik3LR69A/p3VG/61iNyANN8fh1t
x2bub5LecKwivV9H9qpOU7Ei/w/RwOijuANYpc3GhhlAi3WzIyDDU6OS9Bsr1wWIQXQZdYqascs3
pqBM8FBjlrgBMAfPuzH9moECaEGon3JrfiCfqdhxn+tXI6x6n1HSDl4C5ViCD41l6U4MH2Q4OlQb
w4PREbpue6/ujIqijkqTMZKQO98onmOEdEvyV4D6hw46s5qzt36rCUDjPeAI0ZtXA8sSOWiEJEQN
oph0+vbg64BoIaFIZ3CZuQMZ2VF9ZOc5d7q8NQddWzGmL3dpnJ2DxDv7tQFI0QpWQ2H726qJrzFd
sHVkOj9dXsp1aHJ6DzVTncl4zS0y6jTYtdGkCb4Tu9tM5XywpOZvMMikK4LiDpXTDktMGv2JnZ1Y
lE+KwUtEj/A6JR+aHku8nFz7SX5/0+E8xhb35zEFekBmi9dYUJ3xYZXVfDorgC9dSbnqXCTTIneu
nT0WJznByBLxDCsfRrlTKXRUI4EfBvZhNPL1VKZQwiglnKRdpqWdbPqwwh7WWnd4Eg5WAq5+StWl
tcztNW9pPzDaWRLHA2k5zfVLnMhzY5QPtkdzzqmsi112FXB38gN6lrNVjw3I52md5orflU9HMI/j
SbEQdS47pgAFN0zTN0a6rRnY4160wl/q6NIq1yPU2GLUXoWUnNhD91wNHqNM3ExjOW96Uh1WeeF9
x1QjHf2Pjd5kwTZ/oOblvENfA+sMdBKslZUfF7d6QKwTTrRFMxkSc+QMc6F3d7CqYdw4AXNE4R7T
uXwIiETJfPBKpYX5EV4ewBbQ3qse5/3KAVCT9fiiy/gx15j3QV+GbqM3d1pCxOvktN5aKkw+sUFN
AF3NQbtygOqKVIgbto8FKdZQKQ66y5cf85BQwiGQ1TYEJClGA0vYYzuirY0bzaB6Jenpjiib+ehU
1Ep2Oe7q3umJCdGLretp74CkYTiTxezZVXZMGwRWmcdUv4OiG9k4E0vdLo7tSLpHIk+U4DOngXWE
iOTfgkS4BTWuw696l0LejtTepGc8z4zE4uY37pTwj7whBiQLCWAaLMaDUoWE+E1JgcTOt8RqucPh
/QBcP64/S1wW+zTzT1kPAYyoiUWaEUFiqTCSAZynS0Sz25U3skbNHpjJFjVJsynCGQ6EDtenH1mO
pJzYKu6kVcEnOT4dfB8LS0Wi8BsZ49kLI+PYdjTyPLFw4jxUUSoVmSq+1gLAJWVlUnErElAiBGd4
loztB6A4ONN+BhXRkpDV0nX9xVDhLTYpLjCKvybfz9fEyrwHEcuYvBcXg7KuAmCwr0C6wYI1qHCY
bp6vAwaGTVfnGFlAx7i9kV8HF9t8sNEzBFMNWTPkR6eEcD2YIXyJOnaRvUouM+Mq0wtiLyLvzOmt
bWpt2sY7k/AzaEkh9nI8Sliv9YWhQm8aGFMXUilOQaCvknLmQydHqKYQtUwuGKMpn+HMsARHCF+F
/T3DEuUCYdZbKxTlPQoc/GgOMTzE2ry06vrdWQRmxRLxcJS4p/EmVhE+sQrzMZlXOFU5rHuUaYwG
9duoJ/oHJ8QP/gjuJaV9MgbrIwANp//GBangIPSKGbz5Cceh2mI1vi9MIR4+YxU6pIdwTQxrhbbv
oQpyYprJJ8rt8M1ucbBSiUN4qj9qkoxw2ePdAgGLuoWiGiorTAymUukMVt77DUNSsUh6D/xjUlFJ
gE9PguykhgwlH4EIjst52XT0cMyZHcEmcCmPnYkCm3u81SEMIlsiWPslBmBDhTX1pDb5Kr4pwmYE
aql8jG1Ij1KFPJlm9RnIiA9WBUClonrrA/FRqWgowqoOEnEWWUGyq78627nvSJJKVKSUMyF4kA3N
FD1hmaEjXAt7Kre2CtsbM/OQE+alZmWDyetsVHAVrm5HBVmFJFrlgmirQiMDqcu1a1GpHzHQCyTl
6EJx9cQUESRWN0MWRQlMJnT+mAXD1XCMpzoIqDbXOelaCC6ApHTNzlXBW33jbHUn3dSJNd2Z4k6r
k9ucpC5S3cI0v8cu8WpVPZdbz7/wQK2NjHQMX4V9SYHYYtgaKgTMh22aVQV9T/dmcuHQevaRwOt3
oeLDOhUkZqpIMYdsMd5wsq5IGwsDRL8qfqzzsAyaaEmVTOjsBBE9ZGc+2uO1VTklg0bvjSrNOeJs
QSeEcETo7UtI5lkTbrs2ek9qMbLRFP5NQX8CuiBHR0UUSzK+O4guOdIze43kYR/Y03uiuWepwtZ6
Rje2EZ5rUtgmd76y5ejLgu17wef4OgX2A4kYh5D2oKWi3Byu20vTHXntsFI6vbpMk3UtJDu5bwVM
n9zqISIbLkUsvbTzXKdGRZPFTH05qig5Jp4aO7Z/p/LLUhU3h+WVTU5F0Emy6GT31NlE06GaiNc5
aXWjiq2zyK/rtxNGO3C347viTkwGp8SsUyLbFP4dWbgEP8AoJncI8QWUgxgU3NAONBBjovNEUm5d
svR8AQFTheslhUmKH3l79MZLsl2I4HOBDXFJL54KjdAR3SFfJiaxj/GlQKot+JKndy3OMFOYF52M
v4ysvxhUHY22eUc0Sx1zC4zfBxUNyKYMY9Zs9raKDRwJmFmP9C98FSnY/IYLVsQMzjUhvJoo9zbK
oXVCFmFKJqFGNiErQA3zIrRhhDdf0zQ7zuGtrQINw3hEmdh9BHwSs4o8jMk+HHWgESMWYvAQkkAl
EXwbDe0/vndrdiBwzc/ocVA1ANp2OnxzZCwCiOzvQLCw9VVbH/38SvoH3XPrFfk6cmVjIe1JbNQA
ShCpQohjp5Pv45HryBZwzuAp06Vv7ylu0LlNpMY11fNEJiTmf7LcsE4so0SccxUcyYpIMo4mW0VK
Mmy6YkhZOmRNqn5I6ZvROjPoME1wDBZ13QybTjLxEaho58RhZ1H8ChVkCSMJK5ib7N1Ou6Yj9uZC
C94sFX+JCxChqFsxZTCR96T6D4V6vi29M4wqWF2z9zWacFzIMcXoKrfC7FvAddqT34My4OFUYF/i
OP2Kdo+hIjqzEcNYe1SIziCU5zZgtdI41Q/9cCuMdSDYeXQ7TyBt5kiPgFpjE1jo5IIKFRAqZlBo
OCk34Tg9YxdcctxGqt2Cit568ySuyngubwzLDA96Ez5KFUU61LRI9NSF5uA9VeC6QaVERwOB2YjH
bmVAbEpJNnVIOB1IOrXg9e7J1GLM/6XPRnUUKLMx28B9iJilG7Ug+UtFpxYqRDVJGYzpJDt3koDV
iKTVSUWu0gCAZUgKq4SzLhs+p4kzKsXUWhjuV6wT3JqS4BrQiKUKJgoWpe7ESAuHNEEWoG0gqiNP
NbsBPHxT7Meiu7Z+5i4Do9eOXDsREUKKXfqpqtRCs7kWraB75GELKooNCCku7DggLWWF9PFEDhF6
FV3ZJDv8khm+SaEMlNYKdzNWc2WsRNxEc/S3fYXpcm5IckGEZS6ksmTSoVRM76jZ2fg1Y2XcnHBw
smWsZGW8iai4mZTFs1Vmz1rZPjVsXPg7gk+7Cm+qmv6AiUe0UGZReC/7fLIujrKR/m4KSEUAsQ37
XllNdWU61XCfqliedirwABm7emA4OSqjqgyZiosu+8zwsILARVbSvjTK3Apjw7pYyvBqKeurN3tL
ZwAKxxPKEnrUB/1dWE2/g35g8U6YJ2xzvLShMtVO4YASUxltJxy3g7Leigj5clV9Z4GBJTP/lH76
kFYwrhCOob4lT0vZeDPbvEkigKYpC3MhPOh+RKHQ0DE5CdBO3TJiQPerzMG1sgkHVvo54Rv29a5a
FMpKLPEUN+nwAk0831aWkqttc3qcB8/t9laAn78brFMdWq+NwAklewlloOghqFNsIk1VhSBZGbs+
2bmJBaaVQm/Vtg7Oo5LcgbG7SOR6Df5ofUb5U5WPaRmhBIrrM724qJn7vSyuCW3ydZfFSl4IXgrv
ddD53iJ04m8vOFd4s01l0kahPa1qZdxm15LoUWFzKlO3C6411thiMXsXM8FHMNpPnDTPQ2L+VF36
ChIDjA9Occ3UT4myjgMapiGnYyePlLF8GOGnW9r8rrnpkZ7SPusxoUtlRzfD7NVIaI2mUZNuTWVa
zwAxItj+bpSdPVPG9kQ53AtsC1wpN6UyvyNDJYwrrvmxfZmt2C0XZTinVzNpj2Xwo5W+vMxa3MNQ
1bnuWQ60kHTeWE6iEc4rKhUkgdh2vCti98ZAUd11cbTQh+w1McUIUOiG8NORrwGYXm3hg+8bezm4
+qOf+OWq0qt9GrO+5hl9hk6su2UTuZU/JHm3S8MDMzFMz/MI3FHQbQCwiLrMf3Yba2Xq1J5iFmB/
y2gJAZxML5dOt8vsviWshSpwBGyN9tbmm82qGNpS4H+3gVtupiAH1yMeug+vsqyDXQiaUrlxzM2r
qAlb8tMwXLGkyXCs3X3GO5S94OLK+ploRZkaI6TC9O/tVCnYEXZZAbKktrROfZiA4fJwi9iCxNAY
H0Shubhv1hmaSBgUNIHzGEElU1fAYt2sbwlE2GGwIBjJIKPemuJTn62sEIiiSwsCKaXfbP1OWw3A
jFsuDsfMrzrGFzjQ9Wkb3dhezZjBslPys++1qQ6ueb1JaxTncUa+ERcUOoDBmxE5K9nizofFP5Th
dQ45NUYjxS1HLEqDGBKMP4nvDk91T0DgAt/6b8ZmtxYO/kbd2zWz3EFZeal7CMJGMAxL8G0HWKjd
EozERxu6b7lQylrdvpSXNOw+gVjNGItQsEaz9xPN2bSu+puWlVw2fGtIkAC8EjFiivyxSar5gAW0
Rz8PEFbQxmXYtaLdY6/HnrOiL8O7CjPgIhRWSe/IkKsKVpKblzfekKC0XA8O8sig0J5tpGu2ER31
jPI10+ZH4gjHjRcISd+Yk1O3GvB/zovltxLAkGYsRU7fd9Ahlbnl3G009BKFd2fr4+dswegITFqz
lIQagaxLHu36YLQnq/NAhpftBtwZZ4rDxZRWrMY7KQmCe4vHEQCyjim/xYq9ZhD1E6TpIbS699Cg
afdpVA5bBK779yEAY9YbDgvZOEQU0gs3IT/RdY4cbyzeDGyOflcOHjnYqbayMYegOeU6Nrcr1+9O
WmR+dTN0mWTqH9E9PE0d1v1GWsfI6nbsdc6zzgimwO+Jzy5k3h/MYwKc0HwMnYY8BANBuk0hDQHr
ZWhtb1ON6SdDuXzZ+ukxwTwGtXP4bqtSngIHz2iKBNFLRzyGfXbUWu21TiriVupGHhKUKGB7i2RV
DSNJpQIdrdJtGikUDr2uGR5okOH0UixnwNsb3QS2UuBjsV3nNkWgeUhoPbOI2J3oDK0yr6G7kMzR
BXGmibfpdmRTROeXERKY59fITj4J+HgICYi0SGShfjBWackooYsy+FJosWUePbsIz0m/kNXKi+gb
CdWjNbEczC2fSZhjLHUgdK4GzTB49T2z7wILlFX4j2QKN4YVb4FFlOgj0KBPzIvmqFQFCS6nQXyB
GExXttMdrN7jXA9Gc5N/kt9Ip3dGgEvdTsIybIJ8cg9Tr8m9XVX3EOrkgwjiTdJ/DzCja+0TjgnX
p85jEFiKdQA1bNlGZsh1cHwBqb/CMcW1paRfixLxUhlOvYFrQqtF4gdme6sEEFM7YU1mkX01+4Y9
mdIpdHOyFzwMDmRULlOrOtudqDfSDSC+j+E6qOe11JgjItmrl7Xd70M9f9Gxj5YWbN8wLWHNlapL
VxqnwrflQmj0dkJjPjLyOQGTzpQKNVwJm1/iZd7B0mS06oFOxYO36uYhXnuNB8oH2TR18jxLZ5U6
DJ6bMDoWjITG/kOTaAgCu8doQO5uNATbkAuaUoOUMPfGYBVrcqXJVltN9nPlgKkLVYNbRsHJn1xe
UppXhyCDIG+9ObEL/9bY+r5frkudls9oSYyppFQemsB+7sj7bCJGMGLujLVmNncZKXYHq9JwivI+
uVgGatCDWB7kGqXOwq3SIwUX7UWdlhtEblIK6RKnGVzBSXRPCWLfXR5PX3lNn6wfKXSaWSkoY+CP
oV88mGTqgQAyBHtNtXJlSfwqInsGuvUDeKGDFxUFljPJ5xfLtWak3qZo11UwUX15DVhZmB6tY4AF
SbyXYQre44x+XYpoljy7ZlOyVxZ1gUmMn+lZ1vsQOzgm4cfvsrhcexV209hJT7ZN2HBXnw29ghXk
EiCSofPKLJNwQHBSdFGpH11tGG9ZsK+2Y3xYwPfu6/nSOSFREzZm5bxXrRQXkTrs3YOa8jdEIi4b
Y0RDIVmNQXoPN31Y2TGnHPPp9VhoXxOamC3C7TVFOipxEEq2VTKPZ7q48ntY0XzTb7WP5MOJX2af
ciOK7DWC55uK02LpaqSJDJ28rzxxm7ms9xAVyeuk7Zj51euK9bmcZHhb9i7Nxty1CRh2mi0H9gw/
yyJMKBuiN27St12U+ojHy/cpNu/02OMGOrDQ0vhMMfroBvlXRdFnuPVlDKIjRHVV+FfdihhzsHs+
Rn+7+PZSulaMRlomasOIGIHZIfZw0OPMbEszS8jAbMOV14MVzF+h2iHimSrw/AEJ3LQiboIcEGvQ
9Xe0mG9teAipe2xaazgmw5PG1V2F4Rz74WNgF9c1cj16r2EWUBJAKv0HOGUtUVrroJ2OQixQk2Eo
Dz7c8b6ptHeSUUCE6c5dM13SUX+RwnsQ5Yhcm20UfFfwlAckqDUx3uaAe1UfWqeKfjSOkZgIAwFr
2ON+giBGR/TkLSGsNduX2uyQ1YtmkSTpDYfprdc2HyvRjTjfNUFFVHwwiKYLFr5C6adXTlQvgkGW
beprO7fagb5H6dPKzRzwxSElWFGrB3XGTgRiazBeGFP6dNUZ4RKltEeLiDXJRmzjpOadE3ZQiak6
FpFAlVJpfUXHMX3gqCOGdMyX3DQMxk48sNSYbxaEH6jaSEzGsb7qIDgrV//SnUlbGzyd+8Ho11zu
SbtpK2Nb2vGHgMPLLHd2tyzJXefSUrAS+hxxtCkMGswaQEv8QDQjot55naLmruWrrmgtaqUJcgjp
4K+WMHXmL9QFwCas+BKbHlDR/QjegRcPQI2KhH6PUyOIYJvh7lxjvOEChiJGKRHg38ScW76FeEZQ
qLAVqK8YFguN8QYEUY3G39BQj6YZLLrA426NaWeRWuAXHeRRyz6fX0hp3+txuWdWjqk0InQ4s/bc
IEib5QhrPZMJURbceBQBC0bfEJfL8pPBNTu9uUrJW18MHz6Sh76Y6Qa1bNBJ8xFYyNIIiUbVhI6S
6LEVVBRijnj6CZNepG77rNWEK0zDtWbRLmsZ3muhtq2nEfyiLHjvpEyDE0HXMg/n2Ow9BrXZgP82
WIGYf2SbZszCz26FvHOEeSpt7/Ir+5IY3ldK7TYbuKz6SvvJMJ6mhfE0uHWw/KVhVJZ2keGDHaOC
En3ymDH0oX08/tzO8TZNzKcqz2+RfjMpVsKWznrwDbFv5c+s1U/ar4vviHny1eP51/Q6Z1Aw/JAq
s+jG4BAmNXtXIz9g+b7VkgtLioyewFV6vze+aukDbUKaBN9TSfWkkTyawOAmJ7yAqaB5ntuvbh0/
ygTshPY64vX1mEX29Qao9VPY27cVGx91IqQhpyINte0X0CMwwBcu/TpSlwbutr0otzFXKZJexQbC
3k3lFG+9EmT1jf6jpGCGQ3+9HobNYOuH1PIvXqvGHQxlnRkbZRwiY3XqM/mb38KYMODPB4ZEl87l
lgdmpIud9VQ7G1sL4tVYYUyNNPfRxhscGg5qFXYlI0jfYjWY5b07Xs0eT4YXJ8JzWqHJKtNAsBYd
ctV6oA2KXKCHKBmCdAcfZlo5BaKMEkM1jZ6bnmibvy1cIAA6Vg9n02hEvgujY75khNwq6Cq1/d5B
pwmrrXses/BVKxhEhFb2k/9KHExWaG91jBj8G4ycu1GiCaljrFj56GwJlFinTmEskjh4sJCb5BZO
IrSlrQND2zT22NofW6tYFiMXj06p5JDdkZh19Yh0XUCMIsK6OvfjU2tfp7LfoUt4QXz4NfYPnt2H
y3oSBX7OgcgFXoRaKvbY33nq7h518oWIJ0YrOQ5gDhW/3VijvGt1GOcTCgZNE+lSG+meQv9+iGMc
apy+aI3he+g9iMVcgK70mYhXLjhiObwm7BOLocPEx5S9HX7sNnqtO0Jmmrcpl+Y6Y96YqJkO8nqa
B7UH7AZ7WpC2jzndOby3CJ9af17OotkKAGfrzqRnqHst0dYbm0H4khtmt1xHWX/DvOoTxyhxfG13
P7dxiPvKNVe22cFkQc3J6Hlc/LfSYPS4lgtkSSJGxqiiNLL/4FAJJsKwUAJ0SkpuHZLeINmcuTBo
NH1BR/hbi9R9boCPOoH6oB44OlZrLcaCY/avX4r4Z2kwElwdXTAnDOej9SdpcDrPDNctVCFR8em7
On2rmut477ZvZlG+s6FE6yLGiR1ohKsbqEM7Tne7Zt+vjQZZXl+RtWTr26F2fqoSrGZu3BLwa83T
Y1oMtAHK7lE9g3CKblyseyIavga19Km3BqaypNPVuPRKjbOFyzojPqR6VZdfIIgxsnGzBzonVzGO
w1KY+8jg++k1q8O5Z7wn+nz31x/HPwnFpWXrBPbh1jANzoc/fTEmECIWXNUsQAI8R4Z2aaBVcgvI
v626RHObv7sDGNq//qX/bFhSvxXDkqXrZIIL+afvoNNd7hIaNeSvAjOdMIbbzqcbkQ+vlmqMCVVq
TN1lcdFUM4TXZYsBIPtwhRT6PGCSX03oh0oyFgAy0VpAFLTWaPHmjPAzABKg9LcOEoAxLo5xAqDm
Vxs2JS7isvbw12/nXy0pii7Pti2MLALvyx9Xd17yIc5IZRihxpd24lQNSGwYfCSilc7QXG1zIENA
UHMsm0SkJKlxY8cJzuoyevKltSe28vlXs9kV1OF+Ge/DMttV5JHCPblao3iIZrm1s+BnzCJrqRUj
mD95LTTY7vns3M05eIse0QbIiCue17uOoxarveobQzXn7kAejLGm8Fk2OAFR5hH5TOshFtb974fx
X1mk/i2EDgH/5/9D0j0UGf/9EUz3C5v7+1/5tz/o/xO7FQ6Hv9PsFMKNXNB/WDsKmfd/f+HynoHC
24IoyL/wVfyLf/U3d5X+P5Zh46LQEYq5BvHXHha4v9mrNAN/lWEK/sxm3zIcwR/93V9ls7l6Opsr
vVSsVH9H1on/MZDYutLgL5jYUP47j9UfzAxq87YxcTmSJ5efZxnKivgPG7mUo8d1HK1QpOMSpLWc
nsN+/EG0xIHsO2ID7UGc4qL6D9u2Z/3RCyRJ9xA23FzP5owzLSzyf/zNepFXoS5Z0Yygi9vKkdWD
7wShogoNJmFliKnK0r2HcbQEP/ys13G4qyenfhwY+p1aCCU/TmK3e+I7uVO06TV2shMQCoUC4kou
TGTsxvSCkBgmCiHZluiwP5mKgFEkj5FmbvqS6ts3sY+JJ1SvzkYWzt4l1EwvY4/2OmMJAOySqAs8
CSAI/JX9KzshWJe2Uo8sxDI0Bg5MS2jIGw4RVB7QbgmFJmznF/gpIGH0wITiZPxQYhLc5ig/RNK+
k7+yLyxX4fyDrVt5ezRmeLBbIqJmr9uRGjWsAZo9FGoEBq1/Q+4gczIxo27xrWs5FhRtBpipPum2
BrEICwMD3ULo4r6Z64k6btyzLG/N2n9zK667EOJ+vHDC5qszWxq3tUfHNRfZBQ8/gBkugLVtHuwW
0oATBgiICWYnedLp5Ku0M7ENJ1ioZDqJNGMc4tPFrZxjgXzfz+H+9E6FZxfAkIZ52HYeazKBhzK9
ybsJrXVtwqueCBvK2wtUQIzJkEkI//4uUFuBbQ7upabhCDCjr6o2mBZDKeb8CofF5JVMDhO22wBH
K9wBJtFaJlfS1C7IEQCy4vAKe4V0c4D6QeMvuQYAqprxWQO7yao9cXH1Vlr1vMljqrwJLfkBUzXk
KOKle2NvgM5mEH5jltGrnnUfTUyLjeKKtDi0d9HUoYXJCDYZ4/C9B3eNqkALzqO0HnX2arKlTr0F
UMytcuT4/8vceWxHjmRb9otQCwZlwNS1Jp2anGBRBbQ06K/vjaju1RmR9TK6Zj2trKC7Q5jZvfec
fbpH1CvweUAXMNG1p/7k+fEery86yhENBPcpRBFPW2FvWdrOp6mGq39NxNlGjog1MVYQVzMiPaip
DyoGMpWgBTT69Csy/DR2Px0SKPpNyNk1HL6FUDc0rk99UD2kRv0dZuLgzBPGgWjZBAPT0osgvIbt
qcgtginS4j4rPaKVAS4PTg5lgQJfuNM+BLqJM8YiN6uIABmL9lpCo4PZ5WMVokO+gZ/GObsfTxOq
uIU0vOyGI81zYBRYahr0ju5g7cbM/EhhjJOS4HwwhV4ao3MXeP4hdfK7bI4JYTVaEiJ0T7t6U2bd
AUzxQ200D3qJSrKva2bzvsQ2k7bPXhL/MGX2qDfYRQZiHgYvuA9qbTuZjbsmUQXd5pwyZVoF8yR/
HqHbwbTpSRhYeZXErK6fxs54CDLzDAFr47fyFap+fLGG2mAaNRuzdG0/GISdNmrntxGSQbOdY9hS
/sJEgnjsdh5CGp/+PJJX3thcwbmHulTZ23bo0zXnhM94ctRdbjXGNkbm/FJpxU6q5hCGwBBUgNKu
cbN6HcbCW6lhjFfokoB6438AL6ufbM4ZqPSr90K15XFwe7EJXTJ0Ytovep20q0Zl/JuyuQH0XCKx
GpB8I54IStWsbYYU27YL6SlPnrqtS/gUlhei5/X2PfT5IEiWoxbwnrhkWTWj/yNp1DWbCEKLGRQ7
2S62rHMKhajocLlwjr3kMuIojL098r+spmO+hEISsSCR1KLIH62GiJUCjbYGWnCZN6G7toFdrpLR
+THSAV4nZtwtQSytqgoXmjvBGQ2KGcAjw3eN0JdV6ft7pVS0tW0mbV4D6itIx4/YCYyl5msYZPv0
6oIKHfzixQkmIlrK1mHpxf1q9tWtX5fPWaC92IyYjmacvoZtBCSjButrm+2lwRSzIp56jlCwBE3m
2e7Sy7fWbk8whDmMtaa3inCygC10ZjF08sz2TfqDbd5INd7otc75E811MXSgLtwcLb6OF6sY/Cd9
8BwagAknfcbijC+bZWDQhalgbdDdkOHREMGnHzbdNvV00p0Bmi7gY61x2N4WJBkzYEUxzACvOOvw
latEn3PJCfgakQ/UIFc3XhUC1knT8+TLCIlGQehxOrwFlX4K8slcS7Q3icmG3TQmEV4OY9RcMZ8a
p7rHHsFkRPRVuJSK90RXF+wp8UoIWv7Y9NsFpWq3A4EDDyPLbn2JCCwNnbe8TUkZGRiBqdoEfihk
u/Hyqf8RGsQQs7W8ZUI6aCtCHYzPmG0CC020PTAyHVT9nZco4RST+KXet+YaXcgm8toCX2q3Q6q1
961wtgIxePJiRkqlWZNSwORrKezOX07zKDMj/WBHm71ghBt9l3LiUJ01N7yzDHgM59BxcdlmkqXX
krnb1Kz9bV7x27PS39VmXh/7wkORQNQFE2KUn6qlJUplr4MVpM8ueszOxaqyUPkOFWkBJoVJHXCP
0n6a6FmxvUxNjpcXMbJsqkAtBWnlzM0K5EookKdHVLjjRGMvs841GQofiSrjG30why3LMUcQBCyn
BBfNKQum5GacmmED5GNdmazbemTv29rBtoelDOaNpt2B4GoIsPcCtJE56dn0t7caqMHdhA2RKNhY
PiLLFGuh8vYxgo6mZWPI9MQjprIFhQFWpHbwD0TlsfdK7VvJiFwm1QFAcoApZQzAblM/JTw8Hu7x
T5CzbI6PUeQg4+WhcaxmM7lfIRjBzhBMjIZpiJfzDofVakAEPkSAmMxnhosIOqvEzjeyt903KQpa
P4UZEAM2Dm9uk7aEnGNkpbA5I0DN7wEG20BBSu3dHLppQ1+bhZWafEO0q7gbK9Y13X+UIbP7wAr9
k+420DVpeWx8DwibSFilALUMjvkjH5u3ZhzXrT4SNqeueaFo34fxZx1AYsxsa6n7cFao4Cejv1S5
Vmwwf9M5pfMQzeDSpjtkJPKBBdkx07tykARsW+2DVOwmN9ooyz6jVNEXhTNsApnjMvS7JQSobkv2
VMIjM6JtbuBTyXbg9hhWiVNQI/wVi+g1EzwXP/1ouyGp242LqIhXPpyRv2nlZkuCCxPSdwrK9V08
DhLOXxGM2TlxeyKkCvRP0bWUkSJLFcRNzMnQ+GEjePgoh4GsqcHY12BYOEkJKstAvbuJRGWRwHXM
b23He+60imi6IDolunEKxjRmopnBUtTCK0bPvTFhm59GIifZstkXi01YWSRCgKOR7DzGKHeZmHUA
IAyQuE9sGxPTjyo4tK0nln2drPR5fzHcozEz3bRsODrMy1wHoWwfQLMnD2XPnI0XxBHIJH0F5L9i
CXdGg16jVG9ytD9b8qeYhREEOAtXnPDWk4G90yz1mFts3wAcNrnOp/ctRJgkC+9K4hVWUdefzBi7
OWbeoxcEVL/dZkidh2ki31wjunVnxqhj8Rp5u6kbyoPfTI+1jbYEeP4H5cxtID3clukGSBj8XFfs
BjM+lra5KY16E9nhXihIr6bWvZk+R5SBv1EpKdaQXWgVZcMAe6xBDz2jHc0puSNg+twJSVNnHspj
k2N075XjskQ5HD5IHAWoPRaWeil1ZzNk9zNqAdDsyihxozuoKMZlXX0JPAEjGa4y/87xmsw5x06K
fkI8RR0BtFyatH1sgxOJgHb1Plqfni02MruQMWNgsXZqfWHmuwRZrJ8R21EmpwwmrSTIq2dSgcJv
JQN3qafNwfV3laEfSerYlepURO62cR567exPaDMo7+YWr7gzJgK4S5TkAzw9Bu51ti+5PRrZCxHp
Ug8aky8o3vPS59JZJDRRk9uyJ0QnzXHbh6d0Ck6ZWdyMZneU6tj4yHnUBA6uWA4mYKog+s7y05gz
pGcfz9FhllqN+9F6iDGUg9Val1FLjEhw0J2KqOVr7TIyEpVnL6oaB8lGc1ZWLg4WwGZOE2iNOXnf
tO2c5rlyoyMGUgBC8QaJkQCWVJIKZyiQftveG7eazvUtOyRO0siP41SWS9Dji5FZHLFnDcup3OL3
OGM0+B4dls66Jqdab5pDmfAHwwiEoWfFH7U0lyMBjWP7UBaPiCjIAR4YzSF9OTex3IE4xKNDIFYb
ubiAkMgxH9QPVYvAj8ECq6Xs6MEng4DWlrz1OYDZusDZTA2Y4JCjf845UAs5wM3Mrn2v2evCHAK0
0QHyot2E3eDD6jm4VvVEA0/EyviuigR3aGrlB7ISGXcFmIiCBvvbMqvGF79KT/noeS9F0sxdSidW
xPGWzBJNQqOnNToPlCAQFreer6NCY56AlgrsMo0vtnYE4BEEuMlalln2Ja3y3PXDWcWgT4rKBsOS
kt6ziGWNL8l2723PzNaqr+9TEb6LqMYAZBWnWX0wDJRaFQXsdzD1w97xB+MjFBY5kuZswx72RWYR
tGAMeOLQiGBkTscxfW1MmRqLsTeSFtNzGO5SrXmUEWYv3YouBaERgUdPVQ/YvDyC3VadqO9UMj21
tV1jB24t+ynLXALDsyzYm9VI4A3zwR80z6cff2n6/Aeuif1LE2VuZdjShk6hC9MCCiJ/oxy1tsJI
xsFgURs452LK3hot8+a/b8T9P7TYtt/F3JtSv/fh/j/psP21VUafGI7J/8wzWtTfzXuQ/9Je+/e/
+XdvjQaaTv/MIwEBQpEFn4jZwP/urdn/EmgwJKs67VvDseYkiv/TW3P/5dGspjfuSI74pkHnSfGu
z3EQ8l+GdGGo2TaVqCn/q9aa/BXjZc9fiQaXKxzP4Q/yWb92uEgZN4ygw4YU9UgUowE+XssAFv0X
XW4MsegfK3OfaesxKqxlbTZvIwmsumk+2Zi5G6DQQ4eMYBgYLyX2fUmIC0GnJVqx4JwV0IbbWzLG
j1647t181753mb5BsSJJvqvUDrvPA20Eph9wG8qMgpAt3cjuDK9eM6s5C5ezO9mU8//Xr8oXIyo2
c5GkuRCLAL+CDKM1Zc8KWXOXB/ptlUZb2RJH3mjDzXPdGvWqMcVN6lM2+H71JOzxEBoIlZxh14lN
X+kfFcRkmP8DsVX2q1loq4wNvsvgcHQT4hWsYuLdnxxyt9HHSbWuQNvWDjxK3dYzMgmaaveXB+g/
vKliBuX8XyDZv+8JXVOLtxR5J73V3+5JKBp7GjIdupL2CGruNgaI32MeRR1zHvLmVRbDnSP6lzRr
/v0C/88Qm3kK8vtnMxxx6N1alvjblKQDK2Gqwp8WEWcZmh3miYhvszdfdESUuWXt6wbCffikCioM
DDvYkFL5qEMC/OeL8Oty9e9r4JGUIog7mUX4v8GEbAUlTukUQmFHZHSrMAxpKBQXdgXV+p8/yviP
v5nn3xOWlPOA6Nfr7XHUKoLEnhBwseMG4W3Xm2+ubl4IqKP/WB1dTb/FIvXRclCI02tMsquZe2Rt
Noeagm6szatt43CaKrnXWvMCj39XO8XFCbxTb0+vAUycf/7O/+kZYYEQwgbx5Bjmz//+l544rUQ7
0JXB9dGcGVQiboLWIT2Cb9GaztEjiMiECdM4xaH2wz9cMcHM4benxCarBr6QNA3d0X+nLsUZQcO9
jnEIIzURc2oklSB/SatorRUmaZUR53pxyfriZTSp1aCj42tA6PuHi/D3xYuv4bm2KSGwced+GwwI
MtmgbvGawnINViSOnpywOpF8nmvG7VQwc4r94X4W/dZBe0rC6Ypn6r4Ekurjf4D7ugky/cZqhkM5
MOSPrWz9h2/ICOT3C+UyerZ+LuIm5+5fH62+z3sFPG5YBB0kIT13qT8dMt7l1JwtkWwcWd6NRaRo
CAzhRk+sF3cog4MDWWJfNszymhC9vLQB6hdKxX/6en9/8m2GKwwQQeex/4jfZqJ6YfU+zpMRQQSL
YOW1ajv0ZE/KG+9iBFF8GjkYg9nuzjnog5j1DgMMwdjV1NL1NbP/fvUBPgGMWvJVSN415+fuL091
3DdOUwqY+k1cuk9NZb5YovgC6bFMY0yloZmqbTZewFa3N261hy2aglEh35O6aAma9k+v2c/t75fl
0DYZsQqSZRlASYPN9pcvRLFpVhxm5y+EmgmBJ7yHmk1v1D3tFA+fJFQ/OZzYj46IcZ40wyW3Gx3j
R29eSBPZdnG2JQqUVVPaW8+qr14qnx3kypu0EsfGRvDFKJ7kMGzlf3hJfxt4s4TOUysBl5DZHZv7
fPD468V0s6hjkqIwu3Tu/TSkeO485EMdknLMsrRnfUjdUUcXfpYfL3wjv9huehnbHF2EZXxknrwi
08EoCNcBO2Ww5NiLSDncFr7MAKbnJfCskL4Gzh0mwln7mATN8eeBIfDmLHP8V4bu/gFuOh99fn2n
yFtn3MjRBxa8JBjr199ld6xIJB+2OFBMUjkJ74bxBCi4XaoqeKnaZGeM6bNWxSgs4pZsJ8dnxoC9
29ZiILbpkV70bmwACDYScAJjNDwtX5Cntk5EB1mvTXPhoeiS4jOcwjv4O6RKhPAWA9P/wz36qUH5
9fmCGCccTnH0RNmBfnu+0pnIHYZRC78AA5sGsz91KxZMu552NTtS5HS3GpmfO93gQOaHeJhqUHar
MoxIvhDYHgYUgUGBSl7vpfGH9/Fv66ttUTSw0LN+GfNW8+uVTpUlm6CSWMZF154sJ0dCSTtkpcr6
NISuu5J6AIG/H4KNDy/nn9dO+9fh68/n13aZKjuGMe9y5m+re95QcpsulVUzYfcqwyxc9nl8QkYU
3jacREB2FZCQ6BZpiZNuByQ9FjOZo4iLe8s3wmPViScDRZNLPmvc9KBccU6uEKQEJPkOV4yn+dFP
i2fG2LB/YfctewQXVLmWvzHBxbh1bpwVA7k6jebgXWEtbNrmS9EIewNf7Zn1U6yazPHWumZT+4+Q
jiNfoyFPZVVq4WfuhRL4pbgvoRjtbKO74tN4wpoOfyWU19Jyum1XjCs55v2VNG2K4rjETzSi65SV
ceodP1y5Jgfyf762f7+xLrMbgHqc+5HRG7+9QnyjybV8Lu1PhXZX0O6xR0mIM91eotMIGSvVilxV
sBbR8z9/9M+//esjz2dzspsFA8izfn99DeXO/joCwUrsCgvb+tCDKVuRhPkeIV41RrExhs9mwA/r
cQbFwkqQbQIlCuPfyk2aGQ+MjSBTeIsrtNJBdx8ATcIn3oiFhil94VkjTkBEmzR7G6jcBnECf7h+
fz8A8WSS1QdSyxbCsvXf3gwOwpOfZVzAAXs2vskPGCQApbMjsWvlUiffIqESyQEgwREsL71Lu8Lh
Df7na/n3UyBfw9MlRCCWetRlv91HVBsEPjkB6lHT+8B2tUQItO46YOcawrx4SN8TjmoL9LkPDRHq
f/h4g3fxb2uxawKX90yba2Bbv0szsrgxgnKsEK7zWq61uqPxaA1PAPOtdfYDbEO7VtO5EkW0oYBw
lnbJJEoT2hqb3IPtMnjMEPu7hR5BDmJJd5X44TYFbLIQSXwyuubC8Ok3hWG36WRbbOAxbGIUyUMa
nZDqvgZ9+d4GAfkRbqO2VWnfMq46oMxHFdrFF4Kv9J0fVzsysZ6aGhxPrNqXQMuAfWSMU7ARMOqP
4Cf0GmZqwlPyzFnpI9YPZQgSAa3gOOCZXKRJgzMNs9d6ZCi9sgvzWXkzvD5N9gSYa0uP/W9B5BMB
1Rl3nnccsSgQpGmS78EoSUC1dG2rNLp2wZP/owLfSWMqKCBHB7tQIxGgVVm2CSP77JWcSotmwBBW
zQnZU0IIUed9udjmYYdcSsfkhbHFRySdN68dKNdHCZZq0v1VX/fXSCAnCTJG433jv/c6yCoXw7SU
oDI1fV2AhzpoFgz3epxFp+Fq7C336Kv2Hf7bLm5Bi8AuPY78g2i2/ft5tHPjfNqWuraeTDO7A/kt
zWwOSq/6rY7ZdoFefuGYZn0u3Xy84OXjaN2vPOVA3iqTg+jzpyCKiBQO4lNYeNdhIg3RjaGMFWF8
8upQu9P09BMsC8YfZDfLZCr6ZVRqzDaCZjG0bXNWydlTyEGyJNVm0BCJQ/PpWBtc4JvGsz2BCki1
Yklpi5l+xP86qPFNusM6C8xH2MvaosHSu0kjjFstpi7kB8JeKxdhG2/nsZ7Gl8abHe5kKg2V9RjR
2VuqgvAVCDftgnanH5MRz8TLJMc9YwQUbnuL1sKk2RfIBo89heSGrZwfnxl0/IgQThOH8X8cSnjO
U79N+oTtPcNRVOf5uYaQuWrsQC4slKgbVgnFrO7G9RlBJ/590udfZuH5WzfVzVWvmxCu8ktWHJSr
jjJCZVwQ4It9Ids4DuL9aPwgq6Fd+xYN5ta9+AKHeQCxgn6x2wIvEPEqjiDmjISN0lcv5tT1fIks
tAe+Z9HaIWeO6d9hqvCjeah82w7n9MgrbAkHaXcp7wgj6vfUpO1FcPi9qIgGdRRD/NV7sTUgo/FO
jelKDzFYxwY4kPAlSqKvMZk+CCbfxgyUFnFfqp1J9uPa0Coa9k39ojxvX8rhpWSpX/iQC5eS6ecq
tvulx+zJEQB1psB4KYhhWFvMKxf0cbdBqkFBBVDqhFoKsUiGlzxbTl6BzR+C50Jo1q7xpk3TEhRg
184tTjggY9EMFRUFuC48hUHo3ZoTKWKykHKXwJfDgo8CK+jJq9KNs9Po1r4jMr0iI2EX6NU7nIeU
sCLPwAw3fI+je+zFpC9SL2f3lK67tshpWXQWjKfQc2jojmqZzROhukzxgDjq3oh0dFtl/loR5x5h
CFrCabplhViTvrJsyPgiu41L6XlFswFYQiy1g0U6n1CIyW+oZBqUOAwU0hwIzFFgDzCL5lhOD9Rn
yckNTJ6Kcky2hRroR+uzLmLaBBEsAyWv7Mog85xvvck/s6bbOaTr+IpDvp81H0k+A8s7+TqWJRkb
NbcHyybVu0YGq4kRTa9RMoxkdpbMYRIYSH5i78YugHsmW4gKqPT7FtVRTBeOMWi3TQLrHXLOYpRA
d6t0h2YAOZNSG+H355GcB1WU84hLJ2xljLGVdi+q0t+HOXY7Suq9STDkZgyau569dT0W3DwmXQL+
E+60Bt18S9e89bXHwE6jQ1Fjv9eqk5u1L32286N0Y/i8vFakQ0a1w5eqbla+GJgmi4ApYB5huIST
ouIcFfreywp6XC72IUBwyOfybS7nyVxPpqMVeIsR+hWPTPHsmuKsnHxEHdQ8kcZOnI9r3roZA2rg
g4fU8tcGi15SQ3kAX7cSFQm0RdFtDUlfxkfrtggzhpwGSrgxhGHBDRDbqLWfhpQiM0RsZnHwX49W
+tGD3EBv518h1nx7Bhpm0/ZflA2BCvX3nnHEnUu5gkepxTXnBF+jancdizD21L1rY903UFvtIEYc
sRh2y5GzFONc4jSJ0oLd3nb70rWeCUpDoJvtI5+rw0MW7NoK3yUCOFhPfYjSObE4TfSTfac07AuR
dxs185zHMNtV6IIodlBVqEyeGIigTWmKT8dki49ltSeKZZGhPl4m5cgzE3s9SfLcSX8sWDWsb7a7
a1m19y6mvv1opnsOreUKEdUPZRa3jKmo8YExmpXCfUxOLEN/DBXwAsungvrhWA/ZV1jkzCcJxXVn
32dUBjuoR+WSNEHjyGIPjjC9wXPzEAgejB7O10rmeO2nLIu3hHD6J89I41M13jaD6x2bkOTBOkqf
+A3qmOKLOCbjbL9w7Gpr0WG6aVFAL9vB/STExD7QLmaS3YhzVRT2OognkjgbgBE60rqDoT4KCKzL
OdoU9SaGuqA6Z47BAHMS98XQU5JXvliz8MFT5BCBYeDRoC2vTPCbDXdcrwGI1yMf46VLWXRH9qZ9
ZDr3lQF9bLrX6/Sk+QRiolGzL4S+DSxIoC4ra5fiM3KyCD1qcGNBoeSMsQo1JFIxgo+2v4tieSzG
6lg01jlO5EOn1XiZfFa3JTl/1YUO+T7JiUNqIdXSkDrJvL+l+vxyffviJUSh+CNSVF5x26Z2YBAb
la62NHScJYScv2aAHw1bRw+vIdkr6wYNIRgkv3/Qkv6+TymPTC4sAW0kQ6J4Y5tBruIOBNsH3+QK
NghmohLak3L2jNMe8zT5MPQPV2WruUNe0dNvM5Yel8xER7Y3ZWFgdsweob28sNp+WY7awzxE28Fs
2jTvDfcjoNB3B65RrOP58vWUTFsi2toftmmeheafnKq7NvIWPsfBtVGetl5wasri6HQ/+tG62Gq6
VCkxu922Tng/vOkNB9G2cGBAFmmKP2u4Ogb1TWhXNwlGKH5k1Y2Xwgg+EWDPqTKS6Or8RlfputHT
hzpRe6+z3/TghPObqcKTC9prYcQCjWbZrhKtwZM79FeYq6916j/5wX4Y2GpSpJJum73ouF5JS21X
Bq+dJjnNgOIrJgecpHlt0cIiQFqgYj6KSaEA8ZvDiEpjxBTlGfde6FHHmis3HHdxYt14XnasRufs
4fBvhwPyhtukcLB2FvgJuaj+KkauVg3GpXC9N64jFhSF5U8bui8EWJ9abDIoTpJ9ZRh3WtYcBzQm
qIXOk6lugzpd1xMJwpnuMXIHm9wmJEOg59ggj0rWPgG/UA4J4ESdlDrOY+9nn1qbv1j0SBdlDCkb
OXW8sb2CpxDF3Ti30Sqd0Al7Ok92TLZo9qD0bCu0ad92yec0RicHBKnwoS1Hw8Xw0meM71sxlkeo
RAx9Nf9p/jZ62R2EnmCDNKzb0RnOqfWacctgi+IMC2exUnzAP3nw28Cgl9Q8ZxHqOEqJbANPY+In
qS+IcBsTW9N0arRoH03V3QwwrJoHoBYAqd11W4v7nre3yc2HqKtWRlBfIbLsw/BZQ9VZze7GmB0R
TCZm7695gJWB/264Z56q0TuoNVSYRzWC/XJTZt1jg5xUpL5ccfK9JKJ/LZOXMBxv57EcY6qXugAR
6hTnssrwcfiIkMkh4fdiIKXktvg7XqUlR90JXdiVwZffjjhgAuMLUNDFCrLXbhA3XR5wzdU1JbYM
Bax7S/OPey+fAoCoC12hg1ENYhnOGkiXe4oWF6sR7SI/53JYIXYr2dQflR5B1Gb6jBH3CK9FJxdZ
e6NkWSWyWLeB8yAsLI06pu9Fq313ob2qUHyt0AfoIKgNdVLww43B7daTkUbrBm18MV60vNzEY5Lv
64GMednDsmrm8aWZQups6r2VpscaODhfpDORS4irAbpoX1ulQM+BpdWINvBmclYOCkL2KGzr7ioc
knWNXW3RWvjcVZuvf1JR2mik6JLqlZINEkutv8Rxlz2aYtvZqNNlTkCsSaT7ti4h4A+5/Y6/NDzM
1DiLNMF9mO4HEC0Q2vNXn2tL7UcGGUkCYqcaS26Lsb1ITX0QUrivOH8CAKZ9S0zul09iw2Nny4U2
E7MLx9P3RUi4aFHjYw2rtXCc/MbX9Zu8YHUpeXM3yJmORm5jxq5ldWN17NhNHT5Vk82uwNFvTAvU
FVl5i9AwATR2xGPJcR1qX4frdSLXNx9HPIXa0Uh8TLUoKcA+MLS1Yt3Zm7PMXyQUDnXPSdv1oRNi
JdnYFQoRzQ2eRNMiXO3wlOfNgG5II1+V0x/6KxGcRhd15+BEdJpgbq3IWdYPtqR8TvOj4fpPJPIF
p6g4wZ9ZqRR1edF3lxgfIXCENjGaQxzC4/95/yw5E8HiqVutZByH19YCzBGEwZmRHT2awvFvPd17
ze+9OkN55zHMkIx5C3tQaCDDeo1bODxnRnTVuzJb56nhQiCMPfy69jWaGYzlCC/DDjS+q0puaE7B
NLQslkLkmIDqf+DO9JZYK+qdbxBmxzOVhOa1bPkforp/UNI27kSaPGkK5a6nU7kFQsWXiUKl6wmF
mKzmGNkNQsTGKbdhB3FftGiLhQaxBmtMsW6GcpW5dks23+htgwzsTtWlrwFwDYM6Zp1FJVx7qLk/
P73Vza8scQnpxf5FiZZjA+hgPmQwpz0J5TODupAUwlrrpfyY4jEnDkjOwzESRNNE+Rc7hAJmBd1T
X0YkepiETGQwtJE+NRAID24992emgtPtiIXZK2ExeFwSkJKQZSbLvMR5v42rIjyDszmPRprSDurW
PrBLhK3V+5Aj4ZIG4BwLawEtU6WtBm0u/EUcrUDmZ/BMKFuzEuOunsJPpa0bO7F3cqkbLK9yrgPs
Qc7k4cFVk32ye3OvO3F4HgrgB0Ydr3o38xEsM+Bog601murGtIkBgGWMZrfyoWg+VdARnoYcuLsg
AH46u/bSyAmSRW4ePI3dPgnCs1YYOkEyQq6US3+ki8yja0yY8TMs6HkO+5Hgwnpr6aywToqzlsyV
4VCU/Y1IImsF+8rcamhXc2Il0xqyqh3pVEO0sragHcQa/V31xUw/PbaqWthZ19G3BF3R1iv2ofIO
LCk8uSTk2Le1C6zWoJfj45gOn6ycYkuCqLFHqn/NyAbpjCJ+NMcMhF0iV4VRO8A9kUjPJQuuejpK
reIRGvKOgyRFbpEIJH66telKggwHxG55Siu7TzSIrIM+HqE4gGWHLI5mFHW7HgfVauqrcc1Q1rvF
Nb8upPiqmtHc2p4kpA2fQVVOxKIHHVqxxj65k/7oAAw9aC06e4vwILTb9mcBT+AIBMFvsvYmVckr
RzXmZElcb/octjyETAvVQ3aDNSKJcu2l7UmitYKXxAKo4kbw7TH9r1OpX3H0I6+aaJFY5rDqEyfY
+2Wdb7sgeA7ryL6qwLxWCHpBIvc3qRF7hC/3aPF8ZnpiANRfh/ojWyEgjV67UaYD/glPix2Z5k1l
Q5C2BUhgbzUZdXXqWusT38a49+ueNpMesoFZ2jIfMnsTDeUryUfHsNJXLl61VtM3xGCvMyPdDaED
dmluMTXi4AbpHEtbvlm0B1EmIPlFHkt2/BF98BGl6auuq41TxkRd0fd28rlobQ0aMtM1DLIbY4x3
HpwmI8C87T/6trXts/FqTv6jyPVrPnFSLwUAAXNVjlZIswXGHQH3q9aY3kOrutbsVegbPucTtK6s
C3Ebn5nW3DRxY9Lx077JN3Gt20kNl1o9u8P4rA/qGGXiDcsZMveAoRU9K2xJuyIK9bNbjf1GMwiM
FymjEC6lFhi08AlDB72nfznoAjrtMUKRuVA/5jYKBO7sPnSAkBFX5u9cLxInv6jvdSSVBGBgjwft
oprx1RjiPbm/N6XRMEYPb/NhJufBY+EQffT94tuvvEMhQ22d4WQ20nLTGhh5pflutuZc7+8BvNJx
rVdspRzrGSVZFLpvrQtULIKc6TTie47pmjy0lTLeOY0GJ7j7KnznXGec5A1pbqyf0SkA3xMbNpv0
jXvd9969waYdBSw5rW7gjrbw88bzXFAxpQQUDx09mo1NLXDEdOa12Zq5r3vtYJvaFsA0HjdB69um
bw/Q5OCY092Ivyk3wkskvEefiBBvVjTW0fSBHDbJpyu6ITbZmsIRYkHBHsdGe06HCiEWqiIOYNG2
0gQnVctZThqVlwymK4aXTa9bX7oMnvRcvxtxuiCptz4k09zJ/8oj9xpV1pfA1LIU8j3X8oNRY2mI
IQdibg6uAzwqp/NPQ9S/Nq61U3WwGedWFkcM6HUJVmrcdNukjW+kZu8Kw/7uUweaea0QyRrfAVFQ
sUUaCD2MDYiQCPzaSlP5LmXkPxAPKQNccd6j9vOgX+NIU+D7uHeisB+iiDwMbYaMcFGIA7tSIX6p
qjqWXfy/qDuT3diRMDu/itF7NkgGx4U3OQ9KZSql1LQhJKXEeQ4ySL6Rn8Mv5o/VMNxuG4a99KaA
QqHulTLJiH845ztvBlvQiDDnGajtRHiSyRK9C1ts84BZcIDWNq0YLHbzKN9pivfSd2kFLZI5Ayit
VU5YU5O5+BXbdCsKj7s6foIUfSw0Z+d1uN56zf+N4Jj1iMRjOCxxMe0s8BYAmEimSoeYCeyLmoFG
mls/5VQKieUwNUAsMYu4pLvvxC6etTp+QBdJRwfkNlwS4sJVG6i9AYyxMJI3mQS/nax+cGa9oAs8
03i8pZX7q5sRxN+aCD+ddaG7bQZnmXcIpN13XXoMh0rCyglyoffhWR03BZzpBdEwP1YQ7VlBYcpu
5Tbt+9c2FXeG0D++pn1F9txrSNwItUYGawlnuag/I6CM/nzah4NrbGX9zdCwO3pZsLUG9WL31nNA
SsBKFPeMtBYiwvRrnOINspgYAVy8ZKFfs3og97WqmW79YwhNW55NLWDQyWilSmFcmCJhgDrVv4N1
huLxMUXJJuvi1/l7ZpT6Q/95EWkKma5eycJDrpADwrDgTFRTebLncGOxrDXvN58SSPF2+GmPOlnV
ZoxvKPzLbPnE9n+RcaWAp2YF2GFvBhEC1NoKrHugqOqxj35S62Uca3T47lcgBKW+p+6DVx69xNzP
VNYQnVCPjiro8uP88invK1KYrea/JQ9scnvwX46Ovi1D7znPLl0T3OIifauL4M6CzEVxO7G2h7cT
R2fEQjfoG/dAsJWRfkIN0BhPEr5tq6efRiM0QK/9xmjHnO2JFWw7PsJNE2MkRLBnn0KRvGCk7Zp9
rZnH2vNuCpZwFMi71pU/KRYYqhFOk9zZlUrcCwFNLY3qg6s1R5SaX7gFMfRa8TLQ9mgnPptO3mvm
QO2ACKEiT2SRrf0gvY5SvxIwF7H653tE9zir+b+kjlEJruchqPNzqswzZsorQ/RP7JIPGAb2zFCY
EAaZeOhclhItcfQ4N8Oy2tBpvvp2usevw2DmUTahwB3FXxowlFjk45wtYxJ2Hp6lIoJMg/rLQ73s
c/ugdADtkl6jiqNtoYltlXtPZQxMNyEkrgbl0sbngYEvaYftz+jr32CNZ4SQqeDmon6JFpE5fAyp
e8ts5qrKMT/zgfE0PpzLFMBaZ7D2kVXNL6FznJHmS2dqN0uRYFKRzUP/jcnU8QCg6uIB5/eDiSGA
lLV2ZYT6pnOwlcQ+2KGanyoP34063nfqq6u6c2wBhWq8BC2tPj1aDBasAFtcnkWX1rLyZQkdexm1
nr7uavnodu64qTX9Oe39+KICxch00m6TmCCykHjFKcMyIX736+wxsHbM2NaZ5AWOrBFzWhi9Je25
8LwOzSGmBVGQRcAM+B649ndisCMiAGweM/svqeRCti2uC4VU14tpmn396hUITrCwbxzVblzNeXQC
u8dZpD4L6V/GfWGSDNH3DJP4PGLV/AxTz5HK7KXFSm3NFH2jwlMzpAjMQ8wXCu0Oj/c85KwOlt1u
u4o/ou+bOdSz2uWlrS8qQioWegaX2WTuYEZtAU1NYHDkeUokg3CPF6gzItT42yHzufn657IZ33u/
frfs/CQ5A2dlcN31C9b130Mx7w61+Y1/xkZ8qwHuSF41n7QvLxO/o/ut64SHdLzxqYmq1CamBFc3
YU2Jw/aedr7h2yH/5jsatd+CzbBM6zMa5g/aBjYjtc1NHHbbfwaaseBmZKf9WMef01QDCPEm9qAx
DXdmc7f4X72W1quwrjfTFhIsX32chQttwmdvG87ZIuXun59UiM8uT05+mL2xXQQ01n6VFbdWWYnt
1EePWjT8DYZSa5cl1MqGCexq1qcaefuK+JWH68wAdFrSQ4UlYLkC9OuSHTj2Wa09NRRM+GbzUyKp
8VvG5nFO41br3Ws5bw1j7TTfp63tnzxBJISBdAEIADEaLmVHWsRPEdrSlGmwEf3JybwUuc8gLkqe
GH888CKHz6nJR0Pc2yEtp48BvedC7zJQV/a47PwpWDVGQA6AfAdualbVm3Mah/rd8APsxVW2VkZD
4GOmbWrS7DCNqurstP3V9LIl3aIS4V9SBGIt/fAEWRHH7SiqRTUO/SZtKneJ+NvfSuV6D4nCeIju
dZPoBq4gt7wGnKG7UKQt3j+LmWwklkUMtmGenLA4io4xEFq7lM1TxnjLDB3epL4CnF0Pf1BQvbPZ
4EoK2yMNgbsRYrg3QRfs2sD7iOXYHNl1/agR1cHIFs5ltKKK2DqGHc1IIVW74rxnU1pou7iS4dqx
4M6R61Csi1XW4MrUQNqRIoQ2lHEIsTPagwMz4KFBnjoKVx59c9R3VZCjVxvW1PuEJlXezUWXsKwT
TW3bXtc3hFwwL4ORdUyoAtLK8fYawPyIxDBmavivJiGPNsCxvGiMnVQ+7V6pPRA92e51U3e3zjQ8
lKhd1npTOZu+CckGsd2jNLPmYCfCWaUtpeDQ6ldTJe7GGHmvxXzyOJqSa435HvMEOhE/Vd+Fbjmb
MmueC6dwHkY9BaQvx2rvWvqZRQsixHxIj2gtqor8c5W+W+5QHmpVvnadOxGrmIlT214KBGEHleCK
mbqXloNgyDTngRNyI0aWhKU5sSyE3901+ttozUSaoifRzCPCrwNi5IgT0jF/ZQ0uG94RkGAW5gc/
IA3KL36TFFeqcONXBpNyAxToxSavr6dS6pi1kfyIT6eDwZqyoXhQmVwXA/IF2M//xg7SsGxr0851
/Ncu9I8i49IdMgIbnKT/MwJaHxzWcMM84Je+BhlTl7yItfvqOsFbo9n9qoZ3hUuXipS77UwqX7I0
+5vooMtHfXjnd10jCGVqVUMpKiMDfKIuDYJNonwTM7RRFs1xba+73lfLuokgvYVbOBoCdaeDb965
BDGOUdgR17HHNyUG54HEZR8ihv9UCe+7mNfslc6Gvc7Xco7zw9J9p09jLle9Jf0esle9aCMmRfZI
R+7oyDOggv7zKfeedRhS63k0U6Zmw7TWdY6qmpCCtazb59Zir5or9qReZn6ZhnlpRorJxJA718PT
Nertl0n19xg6DPtTEsr0lO098/+MAAo1XtrwQ3j5R4aQ72KqeCKzM1r1QrdnN7t6t3UoCrL/jm3b
2rFvPzKSY6XUBnv6jIeo4+axe+exjPPHEnY9cWwd+zaZFjt7JB0gwWeOSRi0XWTmjMamCinz+BTN
OvIEJULFIDRjOZM2/sgAGge6jtRfyiens+1lYbIeH9rw07DF3rHT8xxlYxk8fuoimagivwCFHY0d
jFF/0Y20FGP3So3nr9g0/cF74JbEOGxIIAIhZ1zC9GxokjfBPGdbcKM+WSpfSs02Fk3Hr+SCTClN
+dVq2vMQmMdwZAarxpc+CpdFZ8YnmtddUtkGY3bvj3SNvV7I7GDxNU6tfXOm5KeaxNWI8/po9NUZ
rQaGT6AdXfM0suOlNURIwxI/WyZlv+wsnVo27pfYmF91hl+hqbZiaB7xi4K9KaZ7igLCq3NAvAS3
oUBakBDMRggJoUnqSeV2N0NSA8aa/legwAsI1UGYwoufifYmG/uzb2zwzOXG0qo5OOM7iVs8dDkE
7dg4UlHtA1/jOe62iZfttD7AtDuL2LyW70Hm7bqvyy9bQ29kvmHXpw3vswsy1S+tF5K9KwvTws46
8iJGGmEZrwbszjigvTvMa/5GJ3cJG2L9pThVcslVFcuUZVTjIAKDdD1Aa2NTWb3HVvGE0znhNjWf
+moOzSAjwplnNKkvTvrEqeJU41/tlzwW8ks46tqN3nNRS1jdQbhpER96k7wF8LAWXVIfh8Li7vbh
dqi9ndhLCy4WYpP0x00q2lksCKMkWZhrPkr9nTV0G6MQ74Vq7txS+8iPuKyDgPpairUg07mZlz+Y
ZB4cPn92BI85Ez88S7Sps6SzGNh3T03D9N1EKeBhGsrcB1/F750Ud59JZNlM98jJv9r61UXxKYCW
FiV8DKgY40CrHZTBKbUJrJUhsODUA0EhQm2XVeobyM5HTfkbxwYZkHgG2qD7hfLABwgAKOQ6DHpU
yZn2GYnoNbMGoNX+Us8ZKLs0VjYSMmcWcrYGu4AMRE48EiMUkinoWUww+MqJSgt+2rxm79K7e4/c
UdPprk0PC9PloO0g6nEG1nsweXMJutQEYyXG+V9NiGLL1dlquZPz6CZ4Pl0oaOagXjU4hUxdOaea
YUl1wtE4DfqSe32ZE0Y7xuiErL69AQjJaJ/1GcubseCzftSAaM7W9zjhd9Syw8JweNyDaiIGGyKS
3pmLvp5BIHBWVwglj3FpvHT5RnUc7pYFc3/kNcmAolXzIIjcq/so22sgSoC15UuuV5cS27AR1I9u
uHVg+HjwwL0CzfmUi6NRpcx3o22coSSrRmw+TCFq2E9EWKTDseQd9FCFUbIB7pz8U0H2BK/dcGib
k0c/sKyB/0SgmlBcZE9jqn3MMaeNAVllyp/CEDN0lTw2UY/UcOp6kk5IA4gYjST46JMs/ISTAH+6
RAmZJwcWboK6eEZdFhe42PXCmcXLJIsx7a3fvLzNd0xe7CVBSFBAGKultXlFaA69RgWodjJyn/yu
fqR+C5dDn1xUHC1zRVulJwXfJBoC220OCS6qRSqNvRerbhMkol/1wUC8FB8jLPN7wXOOmMDDip+S
VFtFt3aWbtShfTR7Z0CsBHNV71Bai6c0LF4S23hJivRRybxYZyYTeH+C21GVcKLTzVQ3P6GOXbmt
k31CrbHrrfTopaLfVmlJUZNdJp0BklHqr75rRiuaKr4c+Vd1/q8skj8AL1ReHVW0f1TSfwy7EGQP
Nu58llj1Q/bAqC2mL1BnzKIMsBEbDMxce0Pcy9riTE1GUqYA2uSW9Uo6KczU+Surw57PnRI7K4Gk
Dg1yHPb+HpEgRHjJ9CdP+hmL6r+KobvqYnhnLIDjcTml/jlNorPSCPwcvZEck957ycby5R8d8v8T
f+//wvZ7in+asi3/5H/0/f5PiL7/j8zBmKlBWOowPR3KGHzVLh6G/4NXuOyasMQsTNrfV/ET/Wpw
wuV//S//3m/8v/0j/81K7GIXhviII1QANvXE7OX9Nyex+a88Lh4RShi5PGHzE/17I7GlC+zHwqTV
4B/4vv+7kdj5V4oU04eYZTH64s/+l39QiOFvefk3wX77H/79PxVdfinjQrb/+V/wQs1mlf+h7P9f
f/L/YNjgHUUwWxB0lbiwMjMjfLY4LSkLxAfaVXtljYgYWnYGqiW5rAqdfln59SMTYaQwg7RXytGf
rVK/280wIQpnaIm974N5aTMmaxFoi6ryoqUTOJ8dWVILLpvnnKCSWHrHVKeHgtejbfJgOFtAigO8
TmS0ngzw39uy0wFcW9XBgZOBIvSAE+pN5gOmYYtduh9DRyutsyLgbRW3zm8RM/oSFuN7YRbXAfkE
0A6qG5spq4fcVOfu18tKp7WndIVRtLK9ujn2fQVDWV/rJrthKfBYyQ4B3FRdpYdfoTPh/ViNdWj5
78tIOTQSotmhVrXsukfEL7+tAZ1lVxJs4fDiF3oDMjdTtAWauvo6RUXuBw+Tn9bH1u6+x4i8wXlD
4bX3bm73TQkBLJYw+gGEgXoFzMfHyw7grLsIuFWuoZ5AbI+/9s2jicLzB355SD4UWmMc1dJcV2H+
IIyamj/mfkVcnvb1r1YPt2ZQN3bhv3azKWCS47mW5Cb9E9zEvM3porsSuCHiVnM3EG1PqdG/U0Ds
YwcRCQXwGsLQQzSm8UZq5ptDVrhukF0/4JBfCLiHmIhRlqWPUfCbmOWFYNR4EQpMnMKfSKLTd2Iu
bkd1s8xUrT4CS/ymGqvz2KBnTxKkD9andHqyz9Vt4go0yvQapHCtysTaEGF5Z7PC1G6OhWzJPO4B
ncaZtsyN7lsiwlgGthttkAfn0MS3QV3wgLEBt03rwJqpWEMa6TOy6puOZKLBdeRKR8TSEUO3qvhX
pB5Kn5UqG36XfDOgElsVdsWF2KJn7eN0T3YZBpZ6WPEGs7Tx7CM4xP7QQ2hHgl28dDVQDEzw4SaW
rtzDCX6PPf/blA/UQOaGOk8uptbdZuAsDKFTXxn/ZGgDPclRIGSNceqCApQbTrZSt/QdkxuAecPA
cssLVnUybHsLGTPaUADN0oi9uRJbuu7I6NW4WbE2rSq//Zu0Odi53jAVf6g9MIsVhdSQ9EhfqBhb
/EmRwlLMp7REDnT1w1/EKU8Vr/6aEY+5TEx6m0gM1V4oViIZJ0D/Z2qS9L2uf04lD1sPUyagMPF4
xUUc/KFM/DFKpic+lK6lA51p4RjxJmUeSldLfJiFFCSdyVAVGBf12An7EiN+pKpGZmRIMOboTx9B
PF3z3vmMP3lnnghtxzgwG+sGnWm+b2wRyHyHWrm1opaEIqt772z5TF1GQMdAVngb3WWfbryZVRQ+
J0Q0RTrK4UJYxyAVv8ieCrRmGUEW1iEiGhPc+rL4mSOPkkBLkFATHJSEbc2XqPMJVPG9MgpGdqzG
A4bJXYywp1Ibpic63sVwLUrqpdZF52gFxgL+2WNVGS1IYe+edjyQTkYR9NgM6RNZFDTQmrohqVfL
Vhu+9NkvkPJhITZmoR4Vn6GaXjSHnqYYeWeaujlUvNhba/JOeUa0Z4zEJVKovEe+BQg952EsXk3x
G7uyegBtxemW9M/FCLacc+DiatOdtGYC7qzzqGof3hvLARGRhoCuQVyyZAyWyCg1BjqMCtnCxqpi
b1gVN72I/YdE5N+cOcWyDNSmDVjjjlO994N4P9UEDmkSyt0YjLuOhiAs5Oxy+bKQLNHSwjJu+OrS
wvjrCtZ3z8qkWDIBDBvgTuMmrFa6iSnip4V6uBjr9CrMiEm0NVOkmv65agMSIQkxb55N/SNDh9A2
BKBCdeuCxlmjBETJVA2bKtP+RvZShCXny6Qmvt5NtX2UUjjii86fU8h02XPKnbOK7cblKlhO7vic
ZE3+Fi2zPn7qZpcalnLXrumDWcIvhso+5Wl8Ne322HlM/40sI5QgABwZGU957M0hBH+R8E/YYZ74
WOtuxD6om0BtCFMZ7b95JrXIuF+mea4WVZWgzSYCAfHiuB7S7kcr2hCKkFZA18AHZ91yIz9hYIBs
xypu5918QgmQPocbtMIoKYmbSASLEjaDNLZ29h42zgwmmui0O8yKYdkcdLfc9yhY1lgt2ZJ35kvF
KoWx0Vrrkk2BNZHxWJteoTGOMYFRGDMJ9BqOfqc9wawlTLCkLYMqOzJ7e4YfjzVH/GUeh20fkjNg
/IC5Qdoal/6qdMmPKDV5R9/8FT9GbeS8NxPFemuYqCu4SsDmo1DN7i22potWngn4q1dY3H46O3a2
nIMw5ctfbKF7lFgnkjk2ibJfpenUfNNYXzKhiKFgsgTaFtBnBAJxyMvwMYjMcq3bon/iE0IDfRn1
sjsRE2Vva/5fOZob1Ub5Q1EapLTWnyogH0h5LSpd5oODlf0qPdyjRf+C+begcsCvYjMWQZjsI6Sw
8Qe1FtLyUOtR3vNMyXg4NSHG1dDprA1GFXs9muhp2kB7CwThYQIhThFo8cF21Jul+qPvjtU/WY6b
COXTUy3kdaRY2GiGxGlrc01KggUe2v4GnIx1a+ltUEynrvyWbXxzBiu90vgWzJbQNbVKbSfztfAS
HUrSCL2ihzqUtHwmWYSWVo3srV3dw7tidK9RXZmg5sdzocZ4O0VfsPtIrW8IXcEHsqAefUXYSH57
oOJVMmFY78y2fmBLvcpt3LL92oF89K1zp+gSm58+xO6qaKLnYA5qBkSIBUQvvWfX5Zv1Ojb92URH
HLB1mbiK1NErD2YNBUvHlz2YyfswikMsm2eZ2frKhJYAo1O7WBMAxrYLW+rJ4NqaXX9syuJKwpKY
rUIFDDP4YMQuj32uDtEwbC2D54klgcFypMw3WlWOC8CR6DLS7jBN4E5rm59XuGzkiNE8+E7ORtJQ
j72rH5zu5pal2hCMYiNc8rAjh/4vc56D9Jhis8d0ke7LZAMkbeN1I5dbTZILBy6rvi8TaWtgvYsQ
iYxp2YwHwnYzWdpb7dLrsjXBbKTIQfD9Pxn55Q7hwM0s3Mes60NCGZE6oy0DjJuJc6OdRNcd6o4I
ud7D3jPoq7YBVBbApsspgTTWgxxN1gquL+Sv4D1zgVqJKPgLiSdTiGUWvWTsqSXZi90lJ53zqLff
SZ6aln1K8jI+rJU2O6XiFD5qFmH9InNjNFAfEr1dEn+YGEyTRI9AhSTNResmH44LWY+fmHAqNpR5
fS1TKG+UQe8Wee+lczJiSzL8ZvUphXYap2Ln1ZViGsJ2czTUBvHfW6rLn6xuXlOvogRBxtmmOkI0
z2y3Kq4uRUaACE4TiKgMzfKeShXbLcV28kII0BU6IWC4eQSsU33Bfs0Qsq2x5fCVpk60MU2iSm1B
IA2i63WRgLJgBJ5zMGb60hQu5oSEWVFusUos4QQw7LVsgtHAGnWpUOewKo4VmD++LuCVk6eWScFa
eJiS9EGg38StyNE7ghl1e+IjhqpeZbMBuGkVlEruRLINFMjGkEElRVW9Gv23KHKf3MA3dmXX24uu
55BlejoXacyGfBWQ5IMq34BgifIbJ1AWvrCVz1cQvhq8Ic3atyDEGjIyl3GZ7GNkDdQwSESC3iIs
qnVX/Jq48HK9B6LEninybbY4pNYprxwuVdFuwyG4Iu7lQ0K8biFNg6p88mHaklTPEnbASjRYRrTT
KpbF+hTdYzNpSaSZcGaxMxJGQXJ5to6HZtflyBM6jXRWrw/uVZtfKt+cRXPouwSbYRL/MFv85Taw
ceFUVABoaJv8Fa/aNUjYgFkOJcuYWVenJ6nDuOhO/ppqpM7XTHu8BD1ApwWbLLDexiRM13F0GEMw
hnmW3Jmj8N35FmQCnigdv+EiLugJd6ZTvJZZcI8DHdstrY45U1JTGw0H2YhhOX2Jydjbaf8T61hq
cFLvPXe4OX52hapNynBX/KR2xoWWBbvO4odRBgW37iClDEW840XkY2EbHHpUuHZDMq+lq5Wuhlvg
R5vMVc9GhOpTB2zPwKumYm6adu9Y2jO4vJkPGC3GsWQUGBIUN5pNcZwK2NKDBYOlh6GbH0mqE1uZ
uu8yPfPCQXuoCoKQTW0TetRPcU1AX2oR6TlgSMQJDupji7YAPq3RMSFy1MbGu7SQhc3i2WIUzpZy
QMgZryJAiAtka+ODXweIoAdqu0bHN45tLbAQhbYQmi2jvrf6qzWGn3HqgZ7v1M0snQc6mp2RldYO
5WaKIPjoDflPHGaIlwmGm7BybeQQ5YcSHjVzZCg7Bk41NNbakn3cAYl30WIZVpnIdtZc6SHuY+ug
2Xx4S6XwmeF01o4zsFeV5U2aVDOje3FVQxBUy5RctkP51DP7polz9lSBxNLnfNuxdwpsdbfS+Cu2
eLns0OS38iF9tAcUxdmLRLoHeZIDyXRf2hp7RoWGtKFOXXZdZy+13r3iO6tYNGmbqBz0F3v6QSIj
DwM1bsAQLzf6x9ktEvvNqSTzkHm++5m0gPHZ1+LztVg026AAWGfTVytmp3pB0FGfbGs0HIypUeSp
0TtRd7BlMk8cq812mAj0joryXgXo2fSq2IpE2ISgce1SxX4jwrxWutw1ePE2VLgTa5px2SqwK5Ja
HS15c2DtC8/eS19qU7u0jemssIARjSnRkIGdjpU5EN5X8iP05zBWDyr1GdEnPVIxI7712FFKk2ot
5PFNRdsvtZrz3JHJl5Ghn/TFr1eOKdxHdt+5fZWobtgQAeXE8FHnFN5TEn9WEgqwGasd9/QKnyWT
D9/npMnI4yxEfy45VFYYlQXYBuuazWIQzrROK5+Rfg72Q++9crkw/UzJt1S0ZYHE0h2Sj+wF7Jn1
9MXyEC37NX6jjI/bCvz4kE/pfspQeuVBaS8nrE5J55Mt1wDElPI1wWS3ZQYa1nKVa2y3TJPoHXoF
+YCh1lqKYFpFdBOgVLE/RMM+ruV3TPVHZrvxl7VGAVKdOXg9O2HD/ilr43s+9Eg0hPkSIZnox3Xm
WQoBKfKOLEeFJPK5Zu4okAMMUnqCP2u6jUn+4dYsD0ONIQkwk0VCfUaMO0EJ/mViNQWVlbWL10V7
q/JOpmduLUun8wxPNU4hfqHqAF15lpDwt2uMhDrCctHQVEjHtIdGhE/csANZ8VhWiEhF4Y7ozyX1
J832cXE2TWSdvhXEa1T3X7WJgo9Q0tfOw7rtThszQr8YsDmyoLx0YfGKN1N6N0v3SDyOGy5rDi0D
x8DJxrSOaGSmh8zcXj9vcZ/gzMTo5jJJL3NcMllBV1pgmsR/fu7nI7NARjaq2c7fcRAhnX1jrzV7
V5iLIARlqPI2YnjAusHNupON8i5pH53d+akDgLAfqoRk+urJhDijhxSGOnuqTDwpNsFlB+ZelB0J
C1itdVxATPMkE4XZwc0DyuP72YXWb1fw7ch87RbaZzZi/QSC2S5Il68XU0qH7hG+RbLDgLWP4y4u
vZMeTCjOYntOsnlkaV2SmkqiRSrFlzMJ8nSSnUHwVu2OT8r40w2U7q6ytgEYEwy2OVcCsYM4JB6M
tvoZWh3TKHOSPaEUd6IyPZY4rGY6O1/VfaUWM4spITNrZaKeXKbC11ZWlDNkctRN5aHcFxkDK46e
B39aK9K+Fk2JFDXML6b2XsrozLNojyHx6Ua5gs8gV/gHsp3RDzeQWdziVfCBM+MDr4VaRVkE0Bbb
jqj2zBObZa03pzQeb0HovuiUTwtlWYAbm7XbWx6qv7zbyJ6PizxLXPj6CvDrtmW9O2OJSAik1TUI
RJoVs2XBwUW4MMot9wtuCFjapnsmnWJk324sPNdjlvfR9B6pb/SRrePsU7Th9YQ7GsNIZeevTaPK
dQ4RadGAd4xKrtd/TNv/mLDNBkecSwCbn+uUldMh4MjftGNwaCoy7lxhvBfoPRa9EeDzRZpHi5Mu
Pb3V11lqvQ0MyuGFkKvbzEYcrEWhQfy6qI9O8OVCiUAkuelBL+Qj2bd+8aqUdTW16F7TFVJpBzHC
NcfBSul6L9i1EOFHwaJvSXWbv1uOkDJ+NtPm2yscOlQmVAEjFlifm67mWpj/pGg6ZWW29PzkhUfw
W5XqPSfSaa3C/t2nyXMnNNrw4F0gCYv4sR+ePTLOT0BEPx1HfCKmn6V6WGP0aLi1YOm53c8EsjyR
kHzQmxabvH/xugxoU3OwTJ6UoGy/Y8dmEs+TNVf/WvSXtJxHcW87G/pThLoRX7ZuBXe/IlKXz0Us
nHLcxEa2Bcn+6+IaXERN8x2I9tusSbRJMV6wTaX4CwUSksAInrOKTp4suh/i1pFwjq/ocA1uQubU
zsgwDQ8LQPyKhjCJk+gQN+mG6BpjQTiBXOje9FVRoyZRco0G76Wavn3qemIAGP9wQB0YFDnHbrJW
iMiPXi0f8AOim8SfbLkG0hjtOdAyNr0quxoRQHJ5pMxkA2imDM5t65B2FXAE66pIig7njBG3/nNM
/2y7Nas578WExr8qe4GsW9o8MAh5vRmSRguwCHp6Bsue34vC4nAc7JNbTufJJ/klIHRwb5dpjcol
Q708Ogfhl3ukx/0TZnIwhCa2zOwnnPE3VUs2Q9D2wakii7EmCoRGnIqkRkVC9gH64/J1MH8mW31p
lf04gDcfuVA3CkTCEroKNLIuPRTlnErLcJSMzfjsNb6xUGX/hOg3oOZhJQAkFBrMtBTo4qI6FYCP
DeIn5jWGO9SnJrnl6qmOaV3a6lybiHdyD21hRJkU9kVCe2U3hzx+rSKnuvQjLPgW2XDssZh3WHV4
qbNLrWg4OfQ1FJyTwzqzYTdbWrSVDKdqU+WboCdaSLf4zkdWHDRVmMYqh3hfGDdLImPStQVZZpll
A2PcoFqagM3QszGAq2aTDGb0JpXM7cxuN1BpLqaOTjNsKI/H7Bz+IyfTWFMgXAAtLrlYE58hfxEb
zoYZ7rdeISx9M/cMK6uN79fWwi1bmhxsFEqOn6OZuOhnan2ZOmyc+7i+pINU2yIc3ougexEBfkl4
2AtbBSguA97ydKLMQgr4MWaocMXUn1qbw06zRbuaGtJnnbJCpyTKtRvMcBt+kDj1X4iP0MELAA9L
xrg4kGBM4Ryf66Clreq3vJQ4q6si2zltQ6PRk63YThntXJrWW3g2R04HWncfIYVJ/PZEvVGhOMdI
SKUmmNLa0yzHATZWwAZqId2GHAy5u0wLe+S9goVj2+lv5dC2g/SpHyuEYmtlJ+927L4ASpsX75h4
Waw/s0jzSXAJRz4S6nVkZ+z96XAY2dhFg7mScVSTFwwpE2QlaWc/ZAahyYiEfSzpn607dVuAbD8D
OQuNLR9a6Z/mIS0A4TdL1z5QInzUU/bBc4uCKZC7oEe6SrOLZ67qeBccf6kSDLamzELWYOYb7MeS
VaFO8s9Ai2CW7lc9y7ZDNInLTsKIyQlEXZIwYgkeBC+NPuNZMd/1OvWmi51vZGQMKmQx+Ji0FZzy
dQEXeYnkDGxA4Z3stl9NDpOjISSyOppTfCP5ZE/OS2mxR6wlox6CF390Rv/kbsQLK3c5nTG/LuQY
Hg2blj5o/lrfuaYZlBh37lsL/AaF650cZbFIYfjlXf4bc2eyHDlyZdFf0Q9AhtmBbcwDg0OQDA4b
GDPJxDzD4QC+vo+nFi0tetGbtl6oZDKlVRWDCIe/++49d8H3uu7CCY0vw/mdQS7vq+XLTLjaLpSN
5KrYl83wPLjFahDis7fDW2Bjaq1pGuGy2P+aqYM1MX1kU71uAWfodOUpHEKu4sEjF0Yk3oGupzwq
zpQfv6mSLhZZci0iYItQhyVIWcYNRtVLI5hp6L1h+2jwlzzhLwEYupRoDJe497ZsTgnZit1CsRAf
2vzQmvzkTDACWzZHuYM6pVPIPpFx4uQWI4kTP4gmzvciX35aWyf74sW4yCXblU1lMLu0x4UlDkNY
W7DSa05D6BzChBDWYDF5QdKzhBWQ7DM/48jQVKLCJxtTXir5mHPlYzji8ttaAyXdDpWkdsXeJW2J
azXjSWNDXEP6r7aixuLiO8o8KsXDtwTPqsu/cp9pva9I9AQVjeQupnWbib60/f7qRJeJPM3ar7ii
tXxmVWIfBotkTOzWod5ZHGCBPdULDzfvv0tZcrnUr21Teqc0Y8kU4I9kFMJq7aNJ8pkyobcl4qmS
V3dk2G8Fw76S8pzO1kfZ88+BgLfmEb50Ll8kpWqL8SW9Jiru7oWzEKqs8EJme7vGlZNTd5UH8r0p
QJmI3EPw6MLv0XK/Jq/sj52+43nGOehadWajlzbqwGoa7oDpfWK6azyuOrPCcRvic0OvhlzCrivz
4hfqZA5z5W/ioHxMuVnJRTzaJf+dZ9c44eruyyebq0Ta2KAyUvfHtMaQJzX5mWb3p++SBzfGzjPk
DOftt22Yb3+xMtBrsOSzOAjktO/LxboE32wDf3PWYcEq0m+HquJVlUfsvdV9KigZJuZ7GNvfg8+s
FmhW6cInsxbFHv/WcgZIe2IiznDNyztoPujuObLR0PJFrjp6yEqC4v7MPn+xGfzZ3bFSrtCSxifC
aw6DVw5wN73Ds4Wo0zISGhhVoRHCAUt5BTTD+DBl5VdUF/tCecveL9UvQcszizi0tKLQ37GGBRGq
1eJ6u5AcdtsJ+OYV5Sj6/m5aLNyjWi++7IMk03rwCiLIlQfjgaEeb9FIW4P5ONUtS+gaU0+e8ppr
sWnnfM6ogEBTArTa4U/WMIzTaBhZ8sNSyZW3yV0Uj/ZG+jzHtK/Jdhw3JUlsUhD4i+yz8Isz8dJ6
s+grlpOZzxX5PF4jNFA0XOnzwLpvh/kurfpfgqYMMkeP8WS9xtjdGtN7N0o8vHeKLIG+nMCR6bjl
mjzwq8biTKzm+sKkfsI62GtZBsMtlXkAxkTv3A+N8yYNHyJE9ZHHxgf89MdaYb1ly8aR6bOuwlj8
Zqb5Q1W4QOcM78/A+XAEobMy+SzTdHwOyfusBBkkvQTCVOsx8NXpG4S9r3Dg6uPIatwIPmE2ritL
+S9hyvWzIcvFdj0AD+7cgM8hcBD+xOAFOMwYjCM8LxRB59ALWuLwJx57d3yt64yLfxS91DVaIVSA
waYHN3Xr22KZf4Brgz43w31tk00xqEuvAv4mDoCndeqSOwIYtbdC1M2YiglF4rtVDV3bubEZ+5Rr
nzufWvzRicNb3Uuxo+TVY1v19pq8GbeHCiaEI+OtUND9kpkLat5hvYU4peVZ61uZ2Tu9MZ+UhvS7
nqqeTSX9T3yMewb+KKaesW8jIpzDuxTei0NcA0cvh6o9og6goDJ2LfY2zQrKi461FAJ3jDyYwHvm
kM/HNknMcgBTF0i6hbj3OrIGUP0TD6VqAUJ1bf6iRHTwA3Ex3QKT+sRuNM97/a2HQTIrwEggc/RY
yKFHj0v/IK1tb6oLdZx4GwTyDSmht5F/M2VhTQ4500Vs3OLAC9dyrm9jadyyNMSq+9X1wbfFrrzt
l41L/BdTMrjltn1pqo1b8vh5sHu2f/8S9xjkyx6EUUVIcKpp1ZYEytf1KJ4ykK6rJCH1n0c3N56+
UhLZ23S27wax8qLuXQTkThtY9SJ5aEuHDmgOiKHnHkPC+5PSJn5w/x0DZLpRmfmn1urZ2BX5Lg34
KdiuEywvR7bwjO55+aFi+LDtTpG3dysfUfndNB959PRDFjwURrtLFM9rEKAgsxLBvBo2d2HJqcX8
/kvlwzuesjeTtJfsA8010gxlTnq+T3wDOcWuriV3Hp2Ca7W89UFTA5OGLNOI6CQk7xaL9mgh2QEj
rPveSzeNmCtxOYBNNfGKeuMlddcwaYN1F41smuPvXLn3LlFz6fIAQLcMjOCENwZSEE4IkZFRKvMX
HT9vkv6UAbfi+kru0rRpVXSa8DuakeqbGn3ZLXjcyiC4+eReUWhOdcH41liWfqa7SxTm3l2MSNey
r1i19H2TjUxfzTKWACDTB+BB2doM6UVfo6/tO4OLWQvobjZPdFttcTS0G4wyTxS5PFYhd7+kdRGY
q6/FimoMSoeuA5dSh1wW+yo5DI11ZUXYH1GQbUdRjkR+fYsQsweR46OMwh6bE5blrI9ZzmcHo17c
M4I60rhvX2nEqQ7psM3fJR2VW8/AxmEq8zqzKDu5eO7X1bC8jeVyop8SKoo9dbvE8NYEBiWvqU8a
Sp9jT94y4df7KgF/4TAbhnG0o6Ev3EsPioC/BOhaaRVeFNSqIumBYlXh/WBqbIbfqW3MYq3Qhp4o
mBAnVIpTzTyFo2Dp1oRfjZRbjFJiqyYRbLO63rakmHR8aEvvaF+QHDcdbacrfQCDkFPhqgGWnKyT
k7uPvhGiuCS8WQrFxTIsQAtCbfHKt2miEbwYTGDaiPOCpkQxDT99FSsoivlpYcMN10d7zGJ/ZQrB
dVdt2Wqna1gy8bbzWwexscHc3wIFkpheuRQHp6mf6KJWQ7vL8vu4iNVhWKx5E1f4Q0KS4niI11Nm
n830OoVdv2O7RsOUlX9MlAKtIPdjcQ4ptqtKKtMnzz6OybOXju+iJBfq5TjFWR5fwglAkrLIPAuK
6Y3M+1Ih3JGSHs/KIXZuw4KEZHGQzqy2+PwHTHOpfPc63k1/mmCq4NMoj8WXPPpLaayjRBgkE7w/
ITUCRyLKSZrQXW15MwsSdaq0mU/9SgPj6ga7xSTG1M0hKzHpRNSkDsEq39SRXM/W8kE+Yb40031Y
Vn8A5L5Ojf3W9KxjBU2ZK3axB9cgR2oWFHuUdvOAT/SJCt3tKH4HLe51MBp0Cpr5U8D5z/xW7iMV
R+vKH4edYEhqh+UhtX+jVFAMH9M2GAE236POf0c2aM8oxytmEwwIXNAMHf742uxQG7nirJUuWwJ4
MA7T76rN/nDERRi54l9oi3Cs+QOdf6GogBmNOkdneHTDMSKyADY0TYuXdBjfDSa6MVr+4N026goo
LdiM7V/vkRJGSzIQgdsIj55vPvw9wS2sjicDdtXK6WJGr5jVTevVJA6bdeTEcJ2dWJwVDNyZjuPN
nDpvnOBPKucd1PXE5uaGrRFCbufpHZdYUpgNLc49l8WCNemkaHPP86IN1sHwHuTxrarNSxU2O1fB
C54pepvleQiS+oAU8G5hgbN9+63djxvHpxAOPAfMCGbBEgzWXeSKrV/KXxEAPfpvcgg2RoLbz8BR
AcVzbjlpxqo/+Pa88S/soqI9xJcXEGFqrqxt3Iy/uh73pkODGkuedyMpr+lISeXUc5GP3Mxdfddd
8gpXs9nXxXCGsJqt+4ljVqa9/jGCTVFKsffBei2x8HXJx8fkfIAL0sYEuSuKjgaBuX4bICSvZ9dK
YdMwthlo942RHHDWrIN+Onh0Y60KKLgru5kfx9G6a+LgEtZmsV+W5GGOiMUbOdpL5DFv+/H8STur
Qz4V/SY5ZSREuVTUf5KlhVcg24d2Se6INn7yig7ZQ4j91NNsF7uT5iDaG1XlcEQKVns2oYpiRqxc
7D9zLZ3TSEFeze6ajbRW/BkfDWWTvq3z+7nFRtN2e9NDIRp6HrqGy3wY48rrUDBMzZYyh+ihV8u8
9wPjvXAI/8Syf1Zk9jddPb1kuXd0eZiGHlSDX1VAfZ3pY2y8Q4h3ajMJwekK7+bgZzSE1u19F+T2
1gpYxkvGDLVYlJa2xrgfw+gFTg4Jq7b6LKv2u3EQFhyWYXBYhnUWm59wXz+AOuOBqpzH0XVhgpop
xCKDkPecvjpOTRg1z75TmoH4h6YYxbrPmX2NMXrXxsie7Lwn9Z7YJC7y+Ei5xluhhX8/di/5IsID
UtJlSdl62GO1sW2+fEsQEsgjyd+grK1aPSfipiS+kq8Hz+sYJSCIYUNLQ15yMX0mwGtfwukTY/Vp
gEDjd5G5s0f7PiZ/NF7pvaTYLPoLQZE1VwHzJVq6a+Dr4t+F+QmFBzrrEl+s8i5KwmYrgXE3UX3n
mtOXcsoDVSv40+AZ0Dzj/MgxeotM92Z7Y3scFDJDOnu/elgb2EVRNdOZ6GXvlyeOq2o7I92O7D/s
uvhVC0qCE8aoRfwu0xk2S7uWNqG0ti9h2GH8Nrh4ZzpQ2Ewo4aPLjMIu/SR6q9iyKvssYpa/BWSJ
valoya6XdcQjYMTWq+k27EF3jYFRwsFGHTTYtc2R1WZY8BrmM6HV07yTcfKaao6VWqq9J+xi31aB
uriwmn23ZyUdpQ+YNfNNcjR60EyuVQenRPNYaMS+MVQ4u2oR8S42+ifOqu/OQgdZYPLgL+Ee6Lo/
FhPqjsD7M7f4iELEhbk0Ny98fbN/FeL8n+Uw/h/2rxFqcCgog6//P+cq1j/V0P0Yt6/iH98//yCO
3f38e6Tiv/8W/8pROP/k5k8BQeC5OG1Nx+Vv/q8chflPzhhBWIIUhUuWwqSA69+TFKFr8uL1dNCD
NPS/VbL5/ySQYekWHY8ghmf975IUtvmf1RckKeDp49Cn4QTTmUMBxn8Wb6SCA2Y2JSwFr7suzg+u
uPQ6+BoI2kt7JWbeA2qiQ15SEtuCMVv5HlwtcmGgfuyVEqzDE4w5TRT27G/QWbRY5OfWE4VIAZcQ
jO4WgmIbE6iGZL5PbeTEBv4owTiPY8773bTnDgGwqKZXvn+nyuZG0ZkOtPAg2wyg4gq0hzgelsdo
ll8YbYrNEsbZpsn8+wgW6sqg2dEWv/w4+wavjScvPggbaZcRZdPSYLyeLGYbo1gYD4HH2FCP5TQ+
0w6fMniEGMYaC2IaxtJ0zSe2wR7O/aGs/IdoGM9ezgS36FnEMep+IxTchsrvT1WmUZFucUqwTZXj
K663BYBuEMFjxKDXOCVN2nfQAeZjAssB93lFaA4jzEn1lIiYIAazpvX3SZw94k3ZZgWLzgGbL1Vc
NDYbYtqMLSzyYanohw+PFnSJ1Wi3GAznHmJB5qxS0Qdry3j6m/QwcnAMrRU+mPPyzauMX05jxhtf
8jtzBB9LpVWFrHYfSdodmxwh0XPmPyWQTLiRAzXtZMwIo3d38aYRFJNoIuIasM8b+5UE6FDbgt6k
n1kudIbkTXsCwMiStsUdSAv8h6G4ElhV9csb5y8BGxhnYrqpE7mDxjhvl4UYdt24q0bxc8zY5Vaw
4aqdNzfsUjBTAszzuPGMjHEpaNJu7O6oz1sIu9xlCXC7eN4mhSdPXR5SvhuhYmVOdBb0uXMtmVAh
hHihbCg7LK6/7eyVm3XQ3PU6cK4ohRABq/HMdva9i4W2Z+0MDGQVPJquTi0YBkmHgFtDwwK2Gf3x
Mrr+qTfanjQbvgoAJd55WTycajn+Nl3qmQH21S9YIOTQRJwFJ2bD6owd+qywiLdZggPL2/VdQJts
2GsMsUC2bUgQ5ZrXpi/fFL/TMVC99z5ZUjCkG197H80YN0DhPeSmfTNbtkwiLahRSKMtvKblyfXO
iTLWgC7A2hBDyItrnrunDmIT9tQjUiX7zRCJJSJZuEqLYe86yD+twUhsjz+hjJ5kX3w4Mnk07I86
5ZsStx3X6hwYk9s8xea465k8/dzWymV0s002+uXsf9oCDIs742opUQhWM3ThWIQmsEcbduUTu7H1
ZHB0+HEZn/usPPaa+5al/l3rejFpKFRoLIVvEB83g2W/9VbHEGAKZx8JJBjJht/13DNoHFbRgLfT
nm9dL3hoDKYTynG9jxHTuZXT2YgTdk3nKhJusK3g7Bzbub/42gcVLgR+MAJz4WSQUXCi2DwTmzL7
X2SzrkLDXtzOOxpRCjvzDHQ7WENC+fKJPmwULPUcUEEoHh2jSHBzFydnwbMWufJAaB5kZum8NAbY
CvXK5hX53VJ7ya5zmwfjazaFl2bgJ6OqEqfYT8m5t/Y6iRYD2XdrtlmDN2U+5MI/sBZ+KRLsBFko
Hxu/feqgbWwXNAK2jEgihtbjaoEZT5jdY2fVdzj3cHfJHFx+Ra6tG72Pwsei5/Abl42y9pFVHSjT
SM5OT+8FKaB+KO94ODDg+JTZNtqeGUOBK/iNAIT9m4pRvnoiPrpDQdminR86x8eExiMcWa+RUcHw
axGWan7feU1FR8MiBscFsy58o8zWX4KgucZzZ2AhgGuV29E21aNy28zHMa3oA7Y5gOIMaYK5WiXP
mR6zEz1wt3r0NpnBZz2MC6byLmWpbI0zaqS8ho5zrv4O8FE2kSBfo2/g0NBDfp7fT3roL0p6dqHV
nuyMtDtmShowdGQapw1raC0cSC0hSLXtLRjhhE98gKLIDAbDZTWAWNYCRIASQSQr2OqQlpYoeGsi
Vphv/Okml2QtZjANixt72EQL8vIoHVJLHoUWP3JUkMEhltFoYSTREgk2/Czfhgin+xwFZdJSyqxF
lRZ1JUdlibTcMg827tL8ZM+2wxsESQbPA/wnRBqp5ZpKCzclCs6EksMyN7wILe7QSs8ZGSL4RCg/
LgpQraUgHql6n6AO1ahEYfjZTIpRiqbtpHa7XTfJ6SFzzRPs/7e4ypjlpr44Aay/WnYNIIv4+7b7
SJet8Eb4FSHHoJatYlix5wola0TRApyWrwotcvFa9k8hulemBTBHS2ExlkUtjUk0skmLZQ2qGSEJ
NKYYSRg5DdbxV2j4v4WuTulQ3PJmfFq0BGfG03bO+TTQ5no0uj6s94hTZv3IgEioECWvZ07dxnX+
mi7Q8jHS+iwKKbfWAqCvpcAaTRCgBURh389PIiVLEtwo9OOlqF/e5cKJ76ItWlpkbLTcmGvhsUWB
tBXrPhTJsgef1KNRuo5HsSXtPmiXdtcQn5MrBK37ecm+ezROpPmAqNtaTNOlAVB55BZorXotjMok
eMlRSsGR8tv8DKRezqGkKi2pBpGq93Hy7mux1WO8Zga6gpsgXacF2UhLs6MWaWnPeU4z9y2ex3df
IRBoOTfCoG9aenfaETpItehbov7WqMB5xnsuMB6L6t1DI3Yzbj+Koajc8oR+5CjJrOJZNfTWsvEp
11NabnYla+MRBZolZ7qp6g+WFiBKav+z12I1rHr9WXL5QcdOlvC1oj3ERd/uxSpB7U607M3W5isf
47cYPTzVwng8hU9Rgm4C4YLQEOq5tDEMxsz9iLno6//6i4dNeug3nupfZoi/LC+wg6PLQ/j87tHp
xW/HZZNGjPRm1+WNQjx+InT9pAdSksHFySBp2XxCHEzBttTLgIGtwMhyIKWxkQldsTPo2R1EeolQ
sE3grRNiLVlCYm1QDWg+vkzsHnp2ELEZ4i/QawkyvbQpsKmY9coi1MuLiOaUSa8zeu68AXUUrptT
xHLCW53QCkdPU4cQJmfcV7AcmlXHen1lpzwGxFJ7K36zwSAj2KwdILGLEXxSQQS4oaOXxGX3opLy
3V3c7zhFPDOxB+gplh4lvbLhdr3tBq7gtV7npAQ4OIibR59NT6pXPqlBpQP0X15y9VFJvLBs/bex
IzHyl1sC2QVnfrfP9CqJf2mUbL1e+pt5a9g4TWyeiAbjxmAX1cryJvVyygo/Gr2sgrbw4mK+2gTx
/MrW4jjoxVbmHHK96Ir0youOKN05Xu9avQ5bOu9GlAymhiWQMyIautiddU4AuAXjv16qRXq9VpP4
ia2by/YZwxQLuECv4iK9lEvYzuWzi0cUVr9e2/Xs72q9yLPY6Ik3j9dQ3ywg13P4r57VHi2+S+e0
YPXke8XEbYLvh++yVURn/enmjgjLspPeV02YCcEWEyT2cL6v/lNksuD3w7GG6h0+hbQeYPrC/lWN
z1iBwNrlLNFrswdcHX/KuYm2SmB980b2sdeuYxPV+nRKE1cjCBZLVqEwvR6pCGuxl0QPVS/ob8lZ
MVEUi0MwclNAQGB+gQzPkm21B3sLjmD74ltEFmt5PxoHx8D3O7cExSss67MithLV06k1ne6ckedx
uu4qEvO34WXP/ER0/wlctpP9UNbQJtl44PwLe+qmDbYkxKy+QKLNO3dmnWRIY2V1uTjZHmaoXPBA
dY75xILWOpVCK6ZhUN+H4MEHr2VN1PEJz7n+TXusucy43U/cQEflPgPv71Z2m10jNJ1gjthV2vXH
7HvsEdnWLGA3imA+8sK9a8k2aWOKHOpbTi8lXNTmCLP3IX+dcYPEAOBTOnWiYT5KqHXbuHeP0cjh
I9iQbKaIHmTTyGakG/MrxvS7znDorUVnw/CIx3s3Fcdcpdk6dpx9uwS7UVq7sUxOo0+00nLvbCv5
tgv17FsIxIQA+3D+ooj2K614JcTUdqzmNNjWcf9cj/wCRzN7Nmyv3LuSXK0/Qm7umpsfL/dxAu/G
wSfEDb+7IwzwWeSe3h2QZx/eK8u8o4D8o0ytCJhQqe/B1UMLbuRgRzPPYhz2x943l0OSdi9EPa7Q
Mj/j2NupqfvIzEwcugYCDZ+2cqgIMoXxIXu8FslynVpWJf3XZLpfqdPKXVzMX1GQfRuIiBP2Mpcd
1KqtrAeViu92DLIjgnAaynvPfily/kBIiMLFwc+oy7uobNpLOo33kcH86IMJsGzWZ2PebCeJyT9m
9E0q9ocVl/tsQbwmD1x3mL/cZnpVhvUncsDwBmo/+44OuZT1MaCpA1CB/RbrlGntP8cSF2sdPLap
/9LyT6/0GIBR55JP3gk+w7FkZ45BiFKdkZRqeIgM92Xw+lcqAfosrlZjxX7Ll0cBScgTxLfd8Ob7
EkmdglseTnxVF+L3SfGK6gfVz3fOirhxJ6w9PsNVH7CKbJaL4e48ptHdX7rgIryr2VPKJrpZnQ0y
WPvIAyFB4vVHRfKpcLqju9DuHPKaWPJpE7XOF2Xb4sRO99No0gc4CQQgjcCkkdZ4Cdy31ggGLHT0
LnGB+epB08PZ5z0OOokOBF8TDaqMICbTTDceyEByVpbvEQeEWlLiCfZbirrp2s6pLDB8y5JgewpX
YSgFv3r3DtF5N2XGk8G7LpEkDeyrjXOgNsYd/rlii7fm2x6Z35HZX7wSk1QvH/uWaGwfRSzL/WPp
+S82PW2lTIlHsTLwLWRYHqk1xhx/3Q7J7yiULsiXkFBZf2TBzjuwACzn1QEUH4O7HZA56RS7oTW+
bSfYTinqpm2UAYyKVUGG14toJ5Qplrs0PMyh/0mo6amW5YOS8ZvkYZRchun3hBSaM3zxLQrXGY4z
bJLeCyslXLR5d5Fj+RHadOs07nxu6vJOWMyrHhedMgkpHoqn9AxAbNVGvNTmlHB6Nv2kS/pDFVW/
gQPMe5MTd9P62TZI8nJnWgWr3fEyWQq6B0MaM160kQNxgQiIDX/uIw/aYE93x/Mw3jwvefUASm1d
N+YOq08nvNaXVNuV7WI+QZgj3s+V1pvpbcwn9aQ8vRuPMpo9FOygKfoAr1gAd/DP7JYfAoffa49K
M+JVFULmtK/oKrLESddhBUgpQep9TDTa0RftzkcL4DFyw7UdO29hGg+bisY5As5bGVQH1Wd3f2+N
yDmoWnGP99oB3+e8+7hpGufP0g9QkyjGIrp+7G3vLh2r9MV033wlWIHNPH4W96hy3kwLJbTC48Ve
jJK1Vp9+huF075hw9Dx/tNaeWU17HKu/ghBbuTDRoqvEXE/NeC1a+9DSShn33omitw1pSBqtTHXq
CO6uadTiPuGcafQy2aYk9B37jG2pIFujLHNXLJRHNiRqV15g3oqIiyhfhbK+d5d434AFI2l6ox/k
FPkMy7wHPtIwOauCpCG6CMb5MZUXhXfJFehIHR11kg8Tqy98PNfdyQITv4jzZ1LlEAxBNdiy+jCz
DFKxD2UlTDJSxiXdCT57kTLhVoGA4kPWH8nbU0wkbBmc8lSwnJz7I9enTepOb0UlSOX4OAYKusY8
uOeUn5rHIEalSDpREUEDVaI38kGR3buzvV144o+UFXyqTsJRVkiKObaboM5xIRf0z8QJFRskJm+1
4K0ODgRQRDoj67AtnUbBoNvD6Sv5I/x8dQpgSyWSrW8OYJ3KxitFz/NaRFQ1thNWv4FI2cprgM/m
Hu4W0s1z6r+5IzrI1DLBB6ydzpY7X2uXvH5e2VsQLvF5phFKVpGCccmCbHKls3fowrz4Bv2keRtf
xmDEAlxflwhVzhto4U63SRCFvM/E+1xU+8aqb82UvoyUwqwMJ0EeM9jOW/TnsBbD6JXQAFksr7lw
D7GhwLePMGJy7L1DAGobtdirPXwkTv00ZQNr0+JrSKstSMdt3VJ3EE5uBR/QOqiMMsu5Kp9d9qPl
bP/Yusgtga4aB+9xntQPJck0mc8/xtzehRLIWOyK9KgecTFh9wsn0I+YlwsKAHcUvubbeSYg4U8x
/nrT2AmK/4x+EtvUtV4iLvo4r1Cjps65FhxoBkG9qh+C/dKnO888dHYbnCgQgmTYkKlu/VcM5nxz
g37c8xCa6yE6R4vhHU1dEFn3pAqWnkrBQQZyOxrjqkm7aWN3HJwt1LJ+F9JSitjOa3Kc1Z0l65sZ
FL+bjOuun5KaBvA9EhXaFYbz3I2Dz/iTBZuufbU8v2d/1wT7lP4ycMtIG4FI7oxUHhcOY+A2f5Rz
4FOw7oOet9tsU1vV2/UB1/qZHEV733cu0bDSIU1RODcbAx1Lee/q8HytTe+uHnxINU5Wb9GTabk2
cmzRSMEAoFZVVj91xZzvDtMAuNtvwCIEpIoSjwIJN+udI78K7mHkVssBGZ34F/9Bw6DXnRTB36K/
haSQRBqj4qKOOQc7xA7uNJcmjulfw2AE3p2jbbzCmYP8GNlP8+IEGBI54xXvY8vki6NFCP3qyud3
kybjzdxH3Es0+4ZIThfdAqU9uAvCpmF5Z6xAL5Gl3nybdHK+0Giu7V6zHXJETy9BawbHUcGXHrtv
tYCYhjDMZVG99gUMo6lp7qaFHIUtbWxjnUW4X2HszJJNDYQkKVpvE0PgOajAwzFjP9oweVaMa++l
GI+eUchjUc+nTtYuOYbAWeVkwjfSDDezyC7Ax4FGehyYId+GdbKQCCwSZg/gh4cR2+qqdXjL1b5B
KpexM+V3xnSo7LPfsg63PTLpNGSMmxrBWvlPGBpsUkOhPBFouc/GyT2qfP7jHsq4/2W0TbhJQMKs
bYujM5HG90gZCFdunn0Y+B7fae7ck8/GeUEW6ykeo7fSeTMWArLjYv2p4/k+sMhVMCSUCM5mvHOh
CR782ngkeZjAZEndEwveeGMnyXc3mn+MGTOeMSWff3uMw9j7sbrqJmGfrNy2Xc/hORclikrkProT
AGkvRGrkmmRS7psPDDFFy7ciZhmDIFk88IS2koVtJZjXF7yrJAfmbZzu5848DEPYHSo66zeF1/eH
LoV+45bugx6Xbb3C5k314aZYbZYWEwjAg2oKvyuotItHGXhmtfmhQvPkmjqMHSY5b072BpZo9l3I
8lNE1WndH+yg+x30PBsEo+l9ToBtFcnJrGHehoQRB5e0yyThkQ4s271uumFbfo3q5hDn7rVMib/y
FR2pmcRExEuzVdl1QtFZOaiN6yr2vs2KLS8oKbuvsLNR+YfqjBEmyae7SZL6jOZHYPQuO7vO3uaG
uMQBHw9S5arNh/NcMzNhJbHL1rzzETHpugk3heTkwFhPt+mvrFR3M1RAMBH84i2CSP3gXpAJP4fa
nc4TrLhNmTNAx7m85w5w7Rpuj11t3DCR2bvBHV4W9eDMFy+UGMuotj0EAvLVJOChwAbDCIh/3U+3
TPFPQlg3PSEInRWAnfsb8qw+isGypd2MqwAZviv4bSam12y9Hli2v9C8BDeLjfg6Huc/qcHjyrD2
M5rGaxFm6cFZbABdHZHxVnwruyO/QaZyoN+S5IN3L/ryofcRFfI6m0+PbPiruxjkATMl5afEpXRt
kds7jyelqjMZGXY8LWdY2Db1btqq0MMnrgQLvIU/aCAeLsGwcV3+B9aOZwW8kYDASinjxgHYbFuO
VJMkHhDF2iRt587WJao+oU3We6szxSrQXalJujwXUnI90RQTUaIhBlndHkDrlO6LSv1zbwzvoFuI
16M/wD9y7nDfnfG5pdsUNZYLNfEni8vwsITPzRS+qbB6CgJkxHyqoBah51WRwIZveRfiXa9ywXLu
N+DQfVPdgqRzt3PMzX2EpmVz50q9ivhkyBzSxin3ytY9Z9MpDjDHliXWz4jJv3RQC0uT0XHgXET9
JuIz8unRiwctLL8Gbd5hByUY2lGoOlgoQ8Ew+7CKh4dRcDg3dvJcx0wCo8vAG+jYC8uKvejl0Wui
uyymLNxs+P9rSfgzNcH5d/l7bucPxCCa9dgxqYtBqbVhcF9KYobybG4/syZ/sZlQNl0X64sFh65F
S2+PDOVLJGOX7M+SThHxqvyWFOM215OzN4Y5pUXy7HClHykdTP6249Q4pNuJ2dcYJ2KanlL7yJ+o
sDunBuJSPPIYhbzRuiym+Maf0cdnse08DXxwZn/rxHx1DVzYOE2iFqaLxIaCINTzxVPBY8a5Qi4a
yZhP1rCyozU1u6HjOx+UHHFpg/bZ4jpEsXYJZNesRkNaROrEh/DAidgxgCEu8e/fDPPeA0P1X+yd
yW7kSNpl36XWzYTRaJyArl74PGlyKSRFbAiFpOA8z3yIfql+sT6mrOrKGv4C/k0PQC8SyMxQyCV3
kmb23XvPVSp21n3W7yE7MbL1p3692M6RFumUUMOAn6lyxdp3xUEix+6yiXPQ13pC6TmaqmXQrIYk
XIz5s03hWlVgCyyKBsTiwhmMWNJjtaCnYxvbqSa+VQmnzNKLND0u3DkdCBS/GdONP/CEW4BEVGbW
gukRF0rt98HSUVml5o+mitdJbxEqJCAn+BwZDp/DtFr3XkQQpxsujlyOXaVvPX6Uw9Ltu0AE+0jX
PZLGeDNV3IHKe8f3dAV1b2oZ18yTYwARy+3sqw/4FTO4uRa9t7aLN9D2JVNsIhOJ19xqhPZsZPsx
oLAnYMS1GWDsrArG1Oh68cYQ1byvejwFWRY9JRCziUMRImkjPHUOuBmu4X3Qjsc2C4DQdtn3EphA
Y3PrQ4PjQttP5WNNRmI13YqB920hpLLurSreFg859Qo3nZFQzAPMeUX0ZNUoIn9L4Rt7x9FDAqT6
wKRywRkNBvaY2bzRwbc6XplolOuc3hJCUTYEVvpnEop8DmabvWdTuXEs4uXOYv5gBQJD33MDwJ7N
bfe+tjAblEOAv1BEXBKYHyasKSs1UNY1SlftRA9GwQ2ooAwKoGc9sHdb4FoGIbD2seEqfStUeb7z
00W3J8DwDj3CuriOOIhjAmFkcXGK8rmhXOMEzHk5qSC9YQxXrVrDe3JISG/RmCSnQejUoLp1Yau9
Hfze1LBqxNfG2hpMC7/0VQA23cUYORzHkOHIDg0P4PCQvUA+7foyxnorD6T6MxhB5DuLuWMMUE+r
noHcydZzFLOZ6S5kp7kMIwOsmjI8yz9NZrtrdPpzGOdnVw67qGtukjqdYe8Zj/Ysv3EwAmTW42cM
nptqPrkpvpglSMjnBHAMun4/0iiwnmR4NYp558vog6T4zoNR52pWdFLg1TJrolDNaF+NFCGrmsrV
ELHrsPTMPIlaggL0ONRudiPj5q1lQLFvKxNoFc/DjelRq2E1BFDiimgKP46ieGMDKejgUhF4ZFic
bVu734Pxuw8d51wHiudSaDobmYW3RcNlbEV5uNM0ejzCTk0dbJSCdBxMrBp2bb4O5aNjJIxRaHxs
lU15p/ONju5xg3T2NMRsl0M1gjQr5b6wiNeUzg5/0ggFyEdvt/KNKwqLGQ06AehzySM42RnYzU6m
u20VClyv9jaPdI6x2HjdWQ8/yQVDTgxQYRiDbMRMpLSf8A0xdI4oiqKgq+KYl2Ls0QlwbYaGDkjv
9QphXDHsVRL/ADZPgR/aUrClEtTOgtwFmwdU41I9YlKgtRT7abu3YsgPUQO+iYFNwAr8MvfYOmMp
jUPtps3hKwYzO941NsP3SDD8MpgTToXvbXnyv6ZVtQ+ZhpcEfa/EiTkVGfEjmarKfkw8OtcLVPBV
43bvc4DYA/V8XOPL7dYweZBlOQKj7y63ZTvTYfNSqBMtqGwSAMyDTmToL5f7SZxh066FlTLzSwBT
ZfhT4oXdPJZV0NYFnaa2wXIfP+NyoAlgQiLlljqwgDBIs4ghq9BlwMOTIu/GRxXijKXwnTAj3TNx
iBClclZGh2EwKgrLv3D6dkfY4WcFMo1NevBQ0nceRO0ubJjxIkzh/snEtsu9zf9BYPPNf4R1/r/X
Tmj9Wzth2bT/ykDIX/rdQOj/hnNdYR30BRY9qd17v/sHvd9syydjg24hfWFLl79SlE0X/flPyvoN
uc7lGG3bUvKXgSO3JXNN/sjEPSiV69qOz4SNL/nPcJg1ZPkPEGYp2Cw4NiFZxzO1dRCXYvX+do2x
Bfz5T+Z/oXHWl/ZMoaK96PPxrFackbSRkMF+2zNvq/PosizFN7f/nQIOnPtvROg/EqBN8c8v7fDa
SviOZaHVgZr+40v7Pp5yTK0Dz5bO3mfUDU6l+96RjNyBCBVrNwS/mAdLtZFldJdVpb39w+f0Fyb1
H38CqNf/9CN4Ap6WxcMMT6BSzt//CIXFTZ/lA/sjs5Lb0AOz7KRjSrHGeGVeGRT9lVkSNIwOZwxG
TkYBXarOwjDOc1hIhux5sR9d6glj99tAh9heEVnbTdyjsKPWSWb524SOBlLz5LJCBwY75hY7Gvad
dLjJMTo0LObrVNHm42O7WrUNyZrIkYeFStINOUcEhUxusZPUyInNvGayAmwP4M1mHMJbttzvbarW
HczkITZKmNhRvZnKAaiAn93GY/4DYRKTIODQmvCVGGscNclnFTjFnqWOxxaIRxwwNtJtHG3tiWNp
G0ualKyZET0aCPBVFou+xXngBdjdKkknecWHxZftpWE/d9IyTtaYb+EkjLtijM09eTQSj/ULrTAo
1QuJuHxGmEoc+G5R2ILbwpnolLAbnZxpwZQNaxlHvwaJ0DAT9oVHzbtiAL6Y2rLa00QNPLZOYjog
3F+pNkG0qX+O/Oa9SSZ2/iHTWSok2ep4Ollf3VJ9sbx2oRM9OE3jHEaz33NGoDYa75jw5XONQWvt
JKx1jDbYvEQdquRk9jddOAkqDcb4fBflSgC5SDgCoJziN8i7He3A7EpbyBDLZPx0rBCkTe9coszp
1mJK1LalimXFzTNsYFFd1WLxHar+ZkY837opuUmX0sJV7wXtaZTWJbaZFjKwdl4aL3yUC3b90Zl+
BE33fYRL931KL6nLZTfXtnhYgq44xj350q5y96kcBjSWLj9GXcIJLQSXqIUvI0CljJGIo3Gw986I
CFJF/jVrOpgUWlizgogLxkvbuzBBVZGdb2ybhUGgyLHSW3PLD7GUzGFaWFEGvixcKqPxMNnxD6rJ
xd7jCzozV1vfp1xiwNVCQu2cpx3iSFt3R1s0b0Cq43PjA7ysyvJsOO7V8Mxok+SMjGu5vHiLKg5m
bn5HkBIMGbufabvcVm3V3Pe5YiCTi3pnsVUIxDIyhPHF1uCjBScdfVg/60LeyGLpHpvKMM+MFInS
NPP74JtvzLfXFYHutdHX4z0s5i10HnVJodHS1OaLHWci3gKiXmIBCKOyIV/35A9OCu9BJU9OZt4x
5bUPRc6YPsqtGY6dRfnzUobw0sr0DuXdY89thnt7xmAQu6NOx9GXOwA+2JphowBujNHWaBi5OuOy
7A2zAEKX0DrZdeElMRRGauzGgnHdZkFs3o6LnevTM1Wp6rUr6cpV9XSoiIztU6uLsbYBJjIMjskT
mIrAQ7S2tkESd3svZASravkRqOlzRrvDuIqbzwAaw8Gu1rqJ4ojpWLu2pb4CTNN+0POzDnLlxkxn
lBwnuzAUonXRdyGLOMByGQuW1LEhUNH05uYIX3WwBaDE/6bcewvfLOd21WE9Jmujz7wPS+awYfY0
boOqI/lKTH9r9ckl03WMdTneM8snOx+5JwDc9RYPi6hR/9kgzXzU1LllTflheySxc+qrMP51txRv
fkshuqB+corIq3JbwFup7B6lMfZr9jvzGstJs7WED0mcrVjiJfYhtI37WA0w3pRE7jPuUrlA6R0S
cshHlDLvZsymT7AP5k1iMxSwC3ntCsM/GRS0cHhTTPCZgDOJnPcyj61taIufTuTJdQVDeYPLiwTr
lB0KmEFwRuLNTIpu7Y/Dq9ktDLek8k/hkBG5waWxXVJBRWPCrtT2HrvI8wBO5FhaEyy4WQ2phquq
5Qi0l31jIWFRX5JpC3CsSKgYok2uWQcocsFd4Q4dvzAb210Z5gcE+asaORi4JmAWlc+vuQof6zjh
2RIVuD+6X/VM32M0z2uwEcN2iUl62t4Ik6vLDyRUEctY6AAf+Auda0vIMkC9K5a+AWUnsJBtFoBk
EPOijZczsIBB1m5N48KgE+CiEaDm5fKtE1AEAG2sw9CQa1x39AhGOS1gcXt02Xwf08pMN03X1Ycm
mVddM/zigMGj0E7cFbO8tTvYFLhA+twME1djmPUX8oD8pk7IDJN4dEqZA7ygoNpSsMXzqH2jLQfE
USjpvYRn2puVWCWzcQvhQO5yi3JiWF6bLuFwBBeW6voIrNzUor/w8EsuMgxgcLYOsMGYQbxnJwYA
IFaoJn0vXVwUS+7RUBRqpnxY/ujAn2/shndvBJhgGi1t9UEjyDBGCk1oirZVU4Ic4Uzhd+FrVlRc
BLXhbBOeh6veHxYuFYgy/mhvXI8Yg2f3d0lMlXVt5AzeZueO0rt003o6LItsQ6w38iCPi1u8a2KX
G+Y9eQEP3gSP3d5YOAGaiXdwwulMXbo4uhGnFUJ281a1WjWD4x1xc64GD9u7by48NIpgotWArxCa
cww+j/4dM4IHLqF0IDR/fUZp3mjM1AKcyGGkU84QLR0RrKd41IQH/j+t7lRz9cYlMMx+rRySEIXL
eIEGEFgWvvM5DTwtWxOqpsLO7/ySENwOIm+58ynXW9M4Q9pOa+IxznM8uVayawVissuxu2ZqvPYT
XJ1m5jM0LHEbcOmw67Kqtc3jat10i72rsbcXw8NgWIqnhyc2o8V6iFOQ3qmOiGeiP2Y8NRgE3M1g
E3/1huScqvIxsbx9Iqdh1fhDsW17BPeIMoqx8yDd9hFdWHG9KRQeXAdwd6LS+95krPd1B7eZ+F6Q
vFuzOXhuzC5hjMwqLucsPzHmHqr5cfTvSnbL5hii840YyuNAsbcAyogIRb7aLk52A5ykKehxKBAE
kro+Fbm35XK09tPQ3kZMCViYggI+DEKuCasoGNgY0Wb12VjYxWXr3RSDewvOqV2HtuvtyhESYJvu
bT9+8K30jqiouZ14AjHWcdCd2dQsYnTW2LlZdhkngfjxNpWKftlkztdWiSPb0X6xmA24qv2PuZz3
TGLZq0Y404uw3liuWQG8bHc8ffFO6f+ai2MaBnAr6dcErxPvjA59SXTqiWK9Hqj2UO3mOf+WuCnc
OyM75KV5SW1kwWhq34VVfW/6BtGtoMyIcehMz+xxhp2K12/cAx5ly7uQeUWFOIVuKddwMZ4zufx0
RwK6Zq33ofFwYSMiIATctlxAwF96DGn+p6WQbRMB3sMp0ng9+N5bn+W3toJHZnDXrTwtjQzB2Xdk
dUfk8FurhNyLgd53iNJb8nzoPwkMrfbDRKLCYvzs26nchBM7aoZKUPXxHwLexEx8KtN42oFSHmDg
Vk/86iEm/nXW53Kf6NoqRib1jqgk7q2U6oaF+3XT2ibGA1IcBI/cTRagIpgIX6IlRIHTjD5ujLmk
bstdPvnvfj+bCBRtBtKw2LgMgjs8IEALvtWhWxEtmjkL0BoCqQOEWJ5CSIjLcsd+NdljGhO1zypt
tebWTPFqtdZngTFrnQ4VoO+A6tZ2sM5cZMtJkpj6npr0faSiYUc++wxEw0s/tnDexafE9ly7Y3KC
qYCxF3YqOx92JZR4WwOtNjYmjCj6FYVfBh5sRspJ18Hs/nTx66MyvBW6wb3G/WAeY2yA8LlzWBRg
7QdE6iDpsRzxCzRL9MusIrmlKpg68gUqZkbT+ggXJOdeplGObrYicfZjU9yNInxeDN5Xv++uWUqA
yffmC3cpNWf2Dx6sM3rKK1BdYLOysVeyIcMLqvxHHo4QaNw7jxqXDYIBXuQuwmvuMPfD/yKAr2/d
Bu5hmGquEJxQZQJegcuXSoZ8paD9HZfSFTD8noy4s5MIsiu7D07A7j64jX+2jnU1A09nWpLtMJ2d
kY0CUG/7EgkedZV8dyxxFh0GZ+p1iSsAyDiwp7EpztzRYQ78C+UvX6ziVrL1C+kXwJzUUCJAejnd
f70hETTGTSa7fS7rY1rPPXjbCEVd2iAHtMqbfbYUUK9blT60oXqSzZmjDg3wmYHLYwrYoEnu72ym
J4yY3LQRuEN3//6A/c/DBU/Ab+B0L2yTHKSeAPxhuNCmUWWpHM3ZQ0+GF5mffVyVEY+cNcf8d2+p
uSgGX6+oy+Hfv7SeW/z9XIOXtj0mmvxj2+of5hqd0RU2SC1y4+Y4UFpjeAji6HP0RHQ7xItVko4X
UpvL6ut1/7dlav9f7Tb7S2qWAcp/HLz9H/89+zQ+/lJn9q9GZvztv2ZuWbxpMfAxlXg0tTr8ye8z
M/M3ZQsduXVtKRjYMP36XzMz/zec7Yo/Iadh6vKyv83MvN9MaRLVVQ5JXmUq8z8zMzMtn1zvHy8v
Qb7EwQAlJF1ptE65/3hlKx/36oiRsK9oChvxbpd4uJXLRCXA1e1E4t3CBHxlQ8SQgG4XB8ZTxvY7
LLGE59ocrnCJj4yzE2hmWItmPORKm8mdUEMY2vLOkLqBBsO5oB71NgTdCswI9dHBl56XCfMgu7g3
Oq2jEnjGbA2xxHmy4C5E/dVQw240wru8SgIAMLjYPPCvEjc8ZgLcPPjjmWcQ+yXqvqTGg60t9DJf
ZjrevQeZIcYZfrZWfV6wj3qL8N8PFuQVMLCxQA8I4V+s4rqe6M0gSBFp735j+PWxguNVwPPCTvNj
hu+VG959X1ngv+1b2rRg2Fu7kXOOTIz20EEIa+qaCkqUP+ESJwEdLVZ5ySsMGi0W37o22J3YeyWS
+M0YzW9YJe4LyoojuGROIi6tZd2yGD5hCq43lGqRtwBt8MWN7YgobXgQnAt4ZzZHbInw3S9i2CQa
iTY4b4ZGpFmiucCzuLKr/V7VJLtAqU3dL+sLrcaBJk3YCNBg6xms5CR84GJpIFsMmU3RWLMhC70v
YbY5Gt7Wp31/IGN3AMv6E7Yj67jRsmho6Fvc+Pc2jgqYx9SXEvrkAArcwj/bGhiHTgs6zpl/phom
h+VsT581qEc1ABTAipchqBtBSHYzT+56l+Nv3V4MiJ+7WqJ1Ls7wkGbVfagDPxpoN/ceZBeLBqwG
PkZbg73zEhjfEesO0jc4GdNM7gIW9cYFl2eguoS+XON7b5hQ4ttb7PcMwl4tYvOE5e12AUeQuDOG
eWh8Y8PhaezLd/ej+YL1WfM+xjptaYxfyU5tHTTWSw3hj4kp4wRCNEVyN0MA9Ir0swWXtvZj9elU
Trgmr3yxe1pFeZ9lDosXmmC3uPdRgx/eKe8naINFNB3Iej7pxq3WY+siS8WRJ09Ski34DsLePxi5
fR1BxVJyRcMeMBRpoS3NZYgULx5DOhlWdERfBpF9xJ13j/p4bQRmvWEW69jvqJRg20wqjlhHwkl9
uMkr56C7uee8vw1mcohSxR/9Mt4C/72Bw3VK7XZbxkHI2NX8RarotiauS53He1IPD45lJ09BzLed
eSHLfrdmRcmSN5RbO8F47QCQSQQaY0PPBfhBAoh+49JKeu2DgPkeJdzBxCVHRoKjrvFdLPO3KVI7
nydI3Zp3+bzcAfSF6Arp3aCMtmy2c8QgpK6si8GuwDcyuXGZzO6ySl5SyTEr57IrY3lTUmsepnhN
M9dBc4SXwiYofKm/Xg93eRoSUBqruzmpOduPo9gOHrBxiB2QS6KPVoU/CpPJfJGaN3aw6XLo6hxb
Sd/rECvZ7pT8sW9bz+7s/ZprTMkz/oBkzuko1LW7xN70dwMPECpYq41DsCKhEQoHKkPOjcy5LBwL
bnAz2FuzxiiTVdgZkqfFdc7+/DEJGxtheGSIxPSUmFFanRIx1Lf+I/CZV5oYv/HoQgenYWOxT0wR
2bOBPw2a5CpTCdSUMa93nIZTl8kLkoO6gAh485i3OsPMXLrT7MTJ3cs0v5bkimMJPDDRLnRGEd/y
kuqnwD9lzbS12vSn6sjmtCMKH06/xTr2pf1Dlhw2q9wxjnYRP6c5kr4uiY9NRujqcVIf0RzFROSt
F9YsqOaNOnPOZZBOJsnN39M+XDjGJnB7jI9+sn5QqgVUdqCRqA0524T+NFK0hExojOqswvCFt8BR
Ess6zY3lALMExuZK2PNLlxBoyQu+tOgVYriIjtT2cK+lxNKpx4QPlReHTF7d1vSZjQQ4ZAToXgNL
j6uIiAs8Jb5Bh51BedSMTxHENRNbipp0sMddzyPAIPgwHB+Z6nBUWbnIDnybwnO/ZzXu3xrqvX78
QTq+KFnewy57Rav8aH33Q+rmRq5ZCIwBM0qrfS2ZBlAvt+ytHBRSTXBd6OVGTdzBqo+3KTAWJ5vn
jTf4WGkgDRTSvifA2GC6XaVo8bu0n04ycO9JsxTHJq8Pbj9D3xO/SBodgPjYeEtyuP+VOmKSY1R+
3/nvJSQzABHezjbYC+e4mo8iqMsb1/PvUaOIWsRwxOkKnBPnSVXdd0dZfMWc3EEiuCdnfRsUb2NC
1Ck2GNlAc77GufoETMWwMbhZEtIQdp3spibBNcga4ps2HIqR2g69nvPwYFJltB3HI68kBTjeWp0g
L5zQLmOdmbgvL4j2C0wb50ejEfr4YhjDa66W7+/9xT8j9q3tLDvx1Gym/JzhnTCX5GAPnDGDfHxs
uX54C7clbUUx/Gifl7XnZj9GrBhNfhNZlrPC7hJAD5ypLg6Hj5ziMLqqc5g6TkUVStoce8o7FYVA
m1C7jegqA8wefYwDCaJC8Y0ykdPbF6vLVKpy5xXYBgcAwSNFWoFOd5OOdva4p3EquZhCnHa+H1sX
6z0LQNIXJ3oWNr6c0KXyY9P238PoGRwiXMZkeiB7tQKXePB8jr1gAD2AEvKXX8x3KK/3HY12nRDn
RniUoXPf97dO3NxM5P8FjkQRsadQMYW2GPBwyR4SDtTACpFG7AMT4IMfH276OfnOjOUzaLtHr8GD
wUrDNKRmYDSHGIZk+7OOqkNJ21m4lPdhOOHBwYWHMqZekrGShzglBdlgqI3IyuIGpMSFaf0vvANv
1Gg32zREsQjZx22JdvGeedXPzBEXbyrhOkXEwzRfCQjVcl+p4TTl0zXyfZ1e0EZKfClziwjjUXaf
dkfIY+X6K0tcm8UZMwaQWYcH/cDKRuYS5c4tdXHEq/Jw23gxAWnEQ3ZX791ofXGA6zAVwIWxIcjZ
wnyNA5vFDliEz95CBsW+Nexr4j156VBcLbt/lxPm5b4fb/NsuEVqPDlef1NTYlSieNA201jdN1xG
sEG85ifBDhyn3Z78OkdeFYlt82I01HN3ggiCmxAdg4nE6Kc4hnoD2HfpU6lrUYLCnQ7K55nZ22ws
KkxBW5q0rvMkPy0ZYxQFZwklojgWDe6gKniPjP6WPnB7i1npxiqm10W2j84QdmfZfa9h8nsZYYvS
mX+l0fDaZ+1PEb470qIm1mWq1OV4O11mZh5FIVivMZMr2nvCtjqF1QMdJ+90aDCJieizi4LwaY6Z
FU1mjHBL40eCfhl10QuZTSxGvX68NuxvzOy7yOD/tzyYwqjcKq/cCwNHJwmMQ4xn2plIxoWYENF1
55VJYe5S22eDEoMbDveKJ+4ugDC2Vvgsd63j4pX+bMb4rooDOjohUNv1yhIlwRg0iHRyd2NSngnK
tJu4xlqCA0YjCqYDKzkbULhiZtWwH2MwTn413Nq+eaqt0iEDbp0sG0df7WG6VA7XJdH2YuFWjPPq
DDDlErMvGyzz5yLNS7CwkaCBi6lGs8+98mnO7CdIGo96r8QOat7MafszD+t1OVxyt+SfQ5rEpxhT
+To0uOsjY/mkc2ojWl5UM8ybHggo7t5xYgcaZtVjaw/jKmT5loHxDmLcgFTk8hjxDfpQYSLMWQy3
xzzgpSeooLft/tg9c1u7z0lPuc7MWCpwqY+xohjWcHCchd1cqrbGtvk0NnrXSKfSKv+M8m32azL9
9IYJdS7G7FzQ1sOI4iTd0Nlbk6zXg63eRkudSLdtxhB4irxMUz1vK/PBW4A0lriEsF+RuB+zY+Bh
WMRdic0J0FGetajx1RMJ0WseYg9tISPCzcBSrepx4xXQUjqeM5IPexOG7kcBps6369shETd2xn0y
12xXp+JZuDDcmNK9AzzbNQ68QqgKFBzoFYeAbCjT8thjEouJf8CjeBmBbFAWP9YACJphX2chUeqK
50DqtKBhRixruTlubYp4tu3AkIxsQb9u8TYwhsf/5VHwsmZKUyNaQ78EGYGDiV+Mj82rbsqQBoXC
EK9Tn7/mYQbappludfKWXSn+x4WmBP6tJE1g3FSUsR4Ny+zpB4iQfGO6jonMfXMiMhehkSycr8L2
rtPBLEZJB2D1O6FiUgZYGC/uuHzFRj4nwT6harCZu4tjreTQBHAphEII4OHZpjh6rQQHXamYoC1t
onHnmHN5grku27PFUjw0GJNOwBn2Y82v5/nDFvQfaooxbbsSjSORPheCd+jCQJB040OZGnEia12e
OI6dZhqJVpSBbX3olySlfnCEI/ICw5NlfMCdTE+BbYw4BFjdTYJWwqAcb+mWt6DVDCUdQCN2d5oa
AhER2TTY0JtFh9USUmvQ4L3TTI4tt2reCh1to1oxokRCx92CCtUZIaKhx5fv+wV7Kr7TzFay18Wb
SW5OQl5aMRFTO6NsjkkLxSFrp/sxVytNDAeA3N8ohLgHxAW1jsjmIYh8zxMSRT6pPT+fn/2GgibS
fAOpvrfI4FnWzfNzqTN/IAfT1UAMMNJ5wHjEJb7ojGCh04LhYJ9j4oNc2hCUCBRiaUn2QME3oWOd
Zp9sAtHDkQhig0nVatFZ04mAFZiln0jj094niUO1rgF2g7GIItSY6nQjFbzFhvjbBP9r3rANzJ/r
bsLvioCqXpBx4qeGsKTdI2b1HMBmYpRdwaCCHYwlXsm5fFSELTudurQ1tQOp5tJP6KA6mQlRLKoz
jJtENnFb+et4YENKx8su1LnO50JnPCMxnCNj5tzJurFzdBKUi51FnhoKi4yocKc7PrnzF6UsjaIf
tc6TCoKlg06YJvjSCfA7Gz0zcnUK1SSO6jRUDJYz7b5gFWgkaYwDaRnSq8RY2+EZow5uRdKtThN9
p8xh1SFrofiSgPWIwsIVYLtEOHYhJOvqtGxFbLamMnRjAKZas/lpN0A8PuPpc9JZ20qnbkEIrWKd
wyWkIjdC54wtizZrv7h0rTgjJOrLrPxuEueddK7XltYT6U/3h/yK/OJWn1ldqDVFoevw64wJZdtz
epfa9UPdqh9wGA45rGqlE8WUda0IsARu7SFs9ognrr+lSe/D1GlkSSy5wypgOvZrH3NWTy3OhSQ0
jimv5etMc0W42Yt42Ps672xzNC2xOAaKSUWgum1GNHohIu0hwtOsQs6Y8DQ+BFIHCQ3pBExs4tWC
/hCmLsMuAI9RymtIDBunOON+/wFI1K4mpt0S13YCgJQ6v51pB7Iq7RPUGcIF8mUk7ykxEuM1eQ0p
EImIgk8VZmGS4dIWCQVnvB2GwL/ZluxiUogqoYSjUOl0uateBsLmYsbPOc9se8M6vgPCAmqBZLpP
RN2CZlmVwbpEU+HOb46jMT5wivzMO6YEC/7Y/TDReSuMoNsx+L5yVGHjrHPxQIgpsLlpiMtXuHum
hvw8YpW+Fxudq7eq4ltzH/r+TUvoPid8P+fjQbdkOm5zYxjLlaKJ40hYn29JtiY793b7LS/cp6T1
OSBoygBlhuwKF0L/qcE2wRc3S+XEPBuHQwUegETP/Tg5V6fzHlUVbGwhX9qRE1tqBsVxcmAMuONe
ZmRHx2z5ZQEhUDaCV5ASJ6cAbBrZxMQAC6aqYHefY8kBZSA006DuceRD7l1F4A76iFSj5h+UM9+c
H+lgU5uOteabQyeEh7QypekxdPyPCpQC6XVKZzS0oJz29hR/ANd7izR9oSvct8F9G4Ey1MAZcj72
BVhDKPAzN3oqOqh3izfyMAB20MbixC5/+KW4hnHz1GgCxKxZEF9unBg6Meac4o6qo3RNaCHY03X3
PTcB08L9KYFL4JMnZuYBiaGBKhXZDqQZ9xVAChkVz/jS8MpAqgj0ytkDryg0xUK51aP2EYw9v2r0
Rbpopzc8EG/lPL3ZoDCCsH80QWNEw2WpLEwAIDP63tz5BpvATu7TDg2yXOxjBmSj4JmMoQ4EKwd2
uDr99AaUaV6bXoP+M9H8AKMY2gjoDrYsuJeAedR8xKHJmW+GGAM4KLvr0X5bQzEkAwVSMgSbnf4W
msElBRUyf72cjqxN6kdd5JDJqHLzNTK2za6L5o24pvOYMasqVVHvfZAkk2aTeA2Uktbm6qSYdLsU
RXXLoBomS+sBJFfyIWHtXedzmNEo1LmnhZ4fFbJj57G9MFBr3gZNSuk0M4X9kPO7ivX/JR2gTJ9/
/tPbB8GYTUxbc/ze/RGECpvU1mhRF9nRdR2PBN+/U3duyyZ/Kz7ivxN2/uX3+F3jMX/zhEI+4Zub
vuVADPmrxmOYv/k8IlBq6Prg1YX1N2O0DXSVr4e2apmOEo7kb/3VGI3Igx9ai0auheEa4up/+69/
Z0du/+G//2gONt0v7/MfNEREHsQkxyaHbysLEVO7h/8gX/JzRFYAfWg1DuVPqpb9PW2XrPdzD3Tc
Z5kddZR3jtQB6BSrWI9nKdCB31xHf3sdAmbhuclFsMl0PBgvuKUPglgQyA7jjOiPBWnihFSxrLnH
yughXHzNY+XJFusIckUWmQIfsE+Ek8skw646kIvWweW5optOsaCMJmAniV177N2163y4lo3hBmHt
2BfLUy2B82lsl4A5Ors97b/Rwjanemp0iNrSaWqHqgshw5fiK2i9jqeczmUdwIZ93gjkU39QW+H6
MxQHVnE2GnXOxDIP7Qd8NAwk3GskIDkuBRA1v4i/2SS/3YYIeMUYzdSZ8AFYURL9GHRYXC0U+NGF
yCiVJHkfMVgVOlzukTIvB2EdYx08b0Xab+agPMw6lE5Wi4B6SVI9hV66ssiuWzrEHgr5rEuzgcoF
zqpNbpQOvJeYCnoRdjfLaD9nFhShTsfjDR2Uz0jMdyTnyRsToa9Zbjl2mNTmAfn5JWbfuQ+TXpsh
owvTRbpgZljuOpqP77NFRvmWSkL7rY7v5+T4Rx3oL4OPeSSYWOuov5jK93mpnqkivRQTj9Cpt7xV
tOwasIYaFmC2SGQJlYY9qsoWM3G1HcsKXp7Bo1iGJbPw4JxqAEHOSHuPwc1fO9AJUigFea4TiTRU
nUwqGsZkxy3s7V0DtEHqQKqwrmUFadPX8INImU+LsNytYRu73Av3bFHmVa34DlkEIcpORnoJvoAK
kBW4nsVJ81CSBBYQ6AVmQJfAE5951p1YrUtIMMErHTPdui9/BbX9iRa4maA5IDMWDJXlYbIhwEJi
7TbgN0G4YbOCBTHChJhU/cB2CswMx3kWD3+TsombPY4jAZuCDLLEAmEiLEBNdDAnJOyJTG8Ik5Ls
Tq/BFOUUPzH3e567EvOf+0p1jL9iq6yBFkXaUl0soILi2igDSOSzTyuqxmCMGogR5ng7GXnQ1Eqd
a6exGV5lbUdr5vCo5iunS/MMwr2k1Ip+33jwXuinrvAdf/q1x0zWxUjAvnrEAc8EiVUMr1rQ4zrB
IzxF2FrU/2TuvHYjV9Js/URsMMggGbw86Y0yU97dECqpit4FPZ/+fNyNM9PdY4C5GZyL3kDvwlZJ
SjLiN2t9K+KDJUshXs8NTaSbvAnKVZHkguhwPZ2DhHigFkVeF4yvpQrJ/0kVysoQiIVcJm4D2hKM
2cNFQRwxF/TIsEDmEWijzqr3Va1+w+ctd94CLBkjCwc/JTBMn2mrLBN6H82ItfSaS9NZLu2nSR8a
Q5qfcMKvGisBH9mXnxXFq6Z3nZcmdlmN9HAVT77DenppdKOGciuSZDXSA3dLM+xE2YRYyT0r8hYI
SpsIrKB1NumhYWUjiVra6jB0H6el0Uay+kVmMEvKpQlvlJ6guNOYz0uLHnRzcKBht3nxMRxMSyvf
2c5vRNIcnEubz3FCE2sB3F1GAA2zgBRP5E3WS8yDUUSbOG1fwrJlmZBk+HZBCa980jSPgxVdLZzl
O5fB5zp3zWljU03xW7l2leZs9sp3IJfv4MNIdp1pgI1h0y3DjNAHZJxb8VGhFRT8eLjnEftblMJI
1jvwlQBOhMXSTuXesEVRFa8+cSiiYu75KEqbtVUOp081023waEK86UQbUneEbEA1XDu1f7ClBgZs
XutY7pCGE1QmmWK7NmV6PflrMwHGlGdFv/en5ouZfsN0ydkrDp3JZiMf8msHdlv3NNf3lj3Oa4TR
bN+p86DapRvZJrRYI1s9DiROb71OybxkAcuYwgr49pyApSlKgnVWzwdZVsZdsWxlMCAy7x06aBi3
rECYxpbss0QHtO1snqu6i38zT9nX/nJiyMbc854t0ILEu5dlIc6xLr8DVX64GcfeEHAXAVqDcaqf
LMd+m17pAklQq7jmpsY+mF1r7qRLS5b76I55XoNEAB4sGGm5oXVMR5irAQuizTJv1pq8ssIPQAAs
e7yJa6ZO1T1vyR9m2MCARybhiGC3ruRF00s2nI6ze4YmyDkJqNpUcfmYeLi8J7Jfnntc/wksy53V
sgBJTQgEFob8akDL1aeE1riPUsxf1oynghzCLeHmv/PZk4j0B5zcongxyf/a9hABJ6vYdFmLF7nS
L1lcJjuzhd7RBcRQAsdDlvrdLtHiDYUsd51/aAIP/IjGhkzan7lFBgdHMVMEZeLqXTU260bE8O7F
Sth4P1QdAWzUseWSxFTStWcJI9IJ93/CZ5qLhuAdo2BEhGupMfgABcRBrSOcibQ7OWJjtqsgHgPT
xwDeFS8EYAEeM5qjnbv3xKDjZ0WTRezZ+NIa8MsZCj+OSl6BqOjyOmHOZapdokPJKFSKUL9Jj47L
65tbFY0JgnnN1MbwTqgFAtpbpzx0Fp9HaFmrbkzFQZjJdpbDd4GOYWNgjqiM0t7JMj85fANVMRc7
L3vv9dyevFBL4pFxYkp8AnmY3/XEWj4xFVDxwPTRrQ6kj2UnzhFGTSq9qrKcMD4A2XWSiaEZOKzF
r0ZBFdQd0BDFOBGlnWZCIiuO7KiyQZb4lzAMA6S+DEWM3r/pqLgjUuE+nRF3iAhhp0uER+CzaW5J
WzAsNPaxeFEJkr9SBTs/YFAaeDiVTCpZIF/9KoUDB8uxfoNrll2kdh7BFiN8gSq6pey9zJYrIdqJ
etvCXbiI8lqFgrWiqt/IWYvv/IVPoFD0d54qPrjK8HsLtOWiIGs6rSbnCcHDQxcPNyvpG9Y0CI2H
+Eu2A27Y4oYe+M1svOyu4sZkTFpCxmYde+6U9ZsoL5ppVh97iug1kBI2pLy4mDiid7PzfkInRU6I
5XxOxR4M+7lhocHo4DllvLDEtIv8pzHb7WCO8T6KslevtYDDo4PEmytQDDlq3rWt82sak00yuAFu
AByDTkTmHIuAVd7y9W2v9I7g7Z51nfGm2KwY9TCDKgkxt5pJm2/cxRLXBluntNqblbfvBDCg7W7S
L9uf3gjuiQ+TGkIcOjn3vGVDjwMdtM30oPaEcfOOGObEwACpTqlPbZNCXI+6W6HKcyQUkmuLRQP7
WZhKSfBH+mb+PBL1smC4+Q2Tdr4qrH04xYyKSk20K3/7imCUfYYOGNid14CCx+lgz8EOS3lzGex2
a8qwfKRhALpFrSrSWOx0wnLE66qvNsxsRFo4jcfPqlrSvPhlU54BCggw73sIboQNfMBM0P6z6Cy3
PFhqdvYzqNtkGUUMvZdu+VJcPHGCrjdDGKl8ao6pNFehI32M1eGKmG197+aGXNsZI6zBTYKNbYRA
hghy90q06elkzdvU6R+NplsW0ee+InHLKBlfRS5gr1mkXwFeNSQE9bmd7fgk40ffCso9d2p0jLiC
hXBbwiY1mQi2HSN7AUCNAoORV/aHO+TbJqJk4Ns6+graAerRs3IY6sd9s8nhX63xkR4ru2QlmrK0
i/QrNf8eX/NO+gIRa/BbsQLHUCCyc99UR6vb+RXclAIXpBdVaqXHkJKICADOvCvbSoPRyKYnbYGN
b3It1Xw3WYjLed74GNvmewi53IycTzYr+zMg8oTtr3cUnS7XzQAuzwi9fbmQEYBAUOX54pBrQg+L
ysb9YSUW1zSdndVGr3HlUJaxIJi7YlMZ5E6DGLgWMR//6DDIitjNb1AoGSuJBpx1ZVAANPDcrZlq
uE6p8ZPZDQb1ctoM/PRM4lt+77NgpuV03bqoKPIhfBUAjxL/6Ppy6/lKXPDIbkvRetcssIYTeE5g
nFHzReI4pHKL/Sfc5mkf9EN7TBIEwndpkwbPyg9go7XFNux7RHiS0t+2RXmEd36Lc7d84zFAF+6V
gKpH4yX0ouHBdlkLqsaiBgw1WkGzf48EyCdYPzffadS1QPuyToQwNu1cyotrTfIS93JX1oZzwPQZ
nZu5xbRD4zHNFgYuncp9MJq3zCVeF+sjUMAh203SlhdRMJMCR3jKmkSQLBhEGx3Wr5np9K+p0d87
om3vFoJxMzvTsYncQ5WF3V2r1XPGTfERMK5MWDxcALedaBIFyxBfnP/6Mz30iNqBCtxNNoNwn0ux
Aw/JtCord4MOmGHqZk9tWVF+wyGg8DlOmjVdbQn71BlWtsOz/27GewRm4q6cBnFn6uTN17QMOkGT
hAqDYaeXPYR5ZUMKwUpme86pabzusUen4LEIOXX+HxNWFxhZEDaOfizRa+zwG/7ukYUSwRawqFRI
ODMPXnWsQKvUPdtXc0hdDANRf9Rq2FBTpS9sHhtYJjFD7Lq4doV4Tsz6MMDEN2fzzzA21pUTmBPW
sxlRV5HBC1AfRp8XLmtg73kExLoYSx2z26kq8zczHNO72caDG5So1wZ3sC9ziqc497LoIyJJrE0P
NYFDTDzVg9Hl/UMXaWezMgv8m4TCUvlmz9NQhI/W2O4KyK9H1BNk1TbDoQqxWrgZS9Q8bdBxLYB+
8h1k0/sM3YvnUSjGx7U0nkXcH3Q0yTtjLpo1MpVVMrHNyGL9ZiK93TocUvQ0pNY5C/7M64pPgIbZ
3s/SbpfIYjdUdLsaVh12AzffOZIFcaLs6KSjat9OTnatIs5xBH17q7KRHFpkWQ4Vx2bhtdGuMaJT
afbJXWr/NARC3EE83JdjxFR6OaNGL/qWqf0wc8257mS99kwr6hSH4GxqxIQODjZnaM3nHo3ggeON
33LoX7KWgzKdGGwHk5XfBzEyhtlC2t4Py4mAtBf1IfIgZj2YfBZ1SIf1Or8GAyv9foj2zaSIPKiy
Y2PCPh2Zg7MT6cF+9oRIJN75KDAangyX8mZUE5vh3l8CCmP3xB34hjCp2I2R89Ya47hP47LZ+hMW
CJJVVWfgK8oAPgtNSIOtaA19vVZ9L8mHc9pzTyc+TWLi28SZKhNHshfon/GDOTtuEMJdTXnDcs4W
TXvdVs4BN/fiZe6iUG/BWYwblSY9jBa72pQtnnl72GvtPLjd3pOZuFSdH+2zLz8CvBXaOOKtdGzX
UP7xxvZ1v8tTpmpT2/bb1k4P5tC5R23mhGJ5n3hmEJtxJO5tdmuGPxPwiUSKv9pJzsjtShsCkjP7
/aaXmJTF1CYPhRGfOsh6dtVxMZgtEPMyuFpezcJGcSpj3pVnZCbmNmsbPPxFYtDFSvMKkARCB539
2irqbutnFhX78ktXgFJ02T6DMfsTNMZ4Q1yJmVqQv250nMO57PcQ2bAReLFmINO5e5G0cpsJgiqI
5gm3OetXT14sr3Mgl7eCXUhkHsh2Bpe+3AiJch78PzYjoIesMx9AUJHYU/Ej200bkcjgNbRGRfcq
RHVLtbs2SsyOZTEdYxKV7uLWtdZ1Tv3UZ9OO5LmV9GN1QtrRgKC/+/d/dMv/9U39XkbzdGBaIq9h
XuK/hfhlxykvxmx9hXKqierOf7ERvnUYja+tRA8H08zu+f4sEd87rHKn1ZjzmKVuGh8yY/DXcyV/
F6REXo3ByHeI94YDiFviaOkwIDS7430XEqCU4gP3vQB3cVo2jzid3iQFCVY78jhqK/wwHN3dDDg6
eBqxNBrrcsKD1PvTfG6B02/YoxEGRWJJ1FMLtIC/DDf5KSzLOecupCuznaGPvs3w7RKjehMzI08w
VuiQynsLRIqy3GozkvbuwbY91nX3VDb9g1jkoDXqpgHdjU78gSSnqaLdSvO18ADKUJg4kClWoGK+
e4ulfdOzYxYkYCl6D9OyQWS2LEjL2Ls35+7Qz85jqhh7/DXlpFadzTmnm9ywGw8PUcBQMyjQhkic
Y3CnA931x7+U0r4Hjwh+zxbgOtLzVJy71BlRuDGDiGBluy7FqOwP3ZD8hAItQWMyQW267BHxzVE7
qImSMvoYox5piZX+lgsahtLyEDflr3Js4e+hP0dsSNa89F5JM7BYKbN660t+dN+sP3Lm8wxlUHAU
Zb83a2hirlQbOoAKS2PxmsqAtgaTVI7PlZP3vi/pzfgBXrVLFpZni4sRlm9w9uAHQ7LhMsRMl1Ek
d35Z7O3Uv9RKvKu8lMcU1VlSfMuWZdsQ9kxYQyZV0A0xPBndq+R2XnvRTH4sml03EV9+M5uHYCbX
t4moi1vJxLCQ6V1LljR6zx1YYPz4GabRenpBOUrvWzO+QI74ntuM5TB1M/NqCOXqNRIWmml8FaDU
92kx79C37g17wDAocYOWOvmVGMFWjllyRyjWxbHg/mWMZ4yU3IzSvcVAqGEyes/zzAimb8d5o5HJ
tUQH9agdaavZyyYpVkoNCigYGd80LTrchSlE8Eq806ZD2I1tP2WRffRc34DoWJFWkXMZz+ERvTBf
pCYIHbDvueR7sjzJdkzOhEKSi1Qu4Aqimg6ZC0i1qpiRCpoHgEb+p4G0coickz2FnxHBFit0P+A3
LJYUmXk1xmSbjgrWg5l/x4376WB4IykASEGa8aZX0YMx6LUnwmWWwNcd+vxDB/l3xee8c638RIat
3jRo3wEeMeypW5HsVe8doKuh82mOEw9iGpp38QjsIurMfTdt+hyaY+M8ELz9OyuYJzIKkhTYOnlP
/OlP24dqE8ZwKM3xrp45sEc+MqRN/m4abIxt0uTXXU79eQaHsHJwNq4swpP4UPvxaMOYEvOwIepd
bMjYBDMYtwCzcn3fJtu/5ISibIJV5IltXRLba5YfvsONX7KfSXuGJ3jop3WCowXCYgm6qUKhKxUq
YMGztiHu+z7q3DcvzE985vuu0FvfcT5hH/7kCnvMlC9dcQwoK8w+agvPeJBvLD29LCgNKL1TyWw7
OkVjenQZuKKkQ/gZRASdmY586iJxVCOvcjvzWwQAcs1SHa5U85hqfr/pND03cfNOtvovwbA4rkP5
hQ/1URXHIVPqElO+0d5Etwqr25p7F9YjGwx82yj0+dcawuS6rPiBPdP+wVLobWmRfs9EMKCrmDbx
EgtQJSAliq7qDq2FWtSzeZZGPkhrah/hpxhbNfJqqc5HSpTjtx6Qew7+kwzdL7N2v1I7/WWnubyb
xVF4zS/cS9zaJdLqeNHgNRrnwMJ8UyH6owz5Bps/EMVYnNSE1KZvOc7YCMeLlORWtMQU5cG5mmlq
ezvn2EVNb32VbIuOtiY9ozPkRjv8WLhqzpbw90YYnwiI16q9uAaPmR1CAIvUA4N8kNTEfRmCs9oj
1c5SiG2GoWe3LVCuDAGeESnOcmx/8IhHB1dln2F6mmRzyUveOPRlJ0CaB42yYWsM0xIn2u2Dkiyw
qcI0aoXeOm47Rs/NS5dV59AMPxOJUyJxiToOUl5u88NMjdeSPZuRocSILPZ2cBVZX+npMfDKF55n
d98H1EbM2C69ob/Soru5ObQhYwbj9texxhPmm8FdL/o7lQDgmzpMR/Zk3vzB+OhNLz4PY7SHY+St
7DRst7DnHtKufplM7xjV9psoS1ocVwBlR4sSxDA97c59Qc8P1GDZ3bAafRub6dHnIF/oqmKRO/ss
5qsOaQ3eTnvdBdYpjOIYSVD5Mo+1ZJbpvbqapjNm4RkzwG9iTCR//drHKT6C1OdgibgPDJ/nwCnu
XIcHrc19dxdJA9Fsb55zpPsYZ930Inq1dyhIGSUD3EReZrvEMBXDsitF6qQky7NhwIqAOx0uL7OC
yJGfLNFMdkwNehtn3Dn89AvUnCtUQ0KdmaPWFbk6IwiqrTQS8vza7qWzOZeBI3BYGO2T2ciPYZBw
NbPHGLwccQbtVRh6n07ugfTAVaEj+6TbZcDievPGEEyrmTZ8pLp7Ldp0t/zPM6YvMC23IO/GAyf6
ahir/RSpg49OEdOZ/ORQ649xNt13bnY4uLDjzHq6sps7MDJ+7rNlwJqC/CMX4BYXx9ZCUfa/60v9
/xDOhrbAtRwcvq6DVY0D08R//F+7T69l1//OcKD+HxYXLeEw/ypU+I9f7O9CBetv4NekaSJD4HBS
pvNvADeECh4iFpJc4bQxgkRU+e9uVO9vYnGi8p+gIOBP+aP/J1Sw/ubhGuXQWtpbB03h/0ioIPhK
/2BG/evXQMQsf73t2i6WESQR/6hTKOBNFLA/YcdUaMTHCJ1tkY97UgPehsm/jZQT9+UIa6ms2w22
2V2MeJNq6Yt4a7CamHO4T4gyxLuV1Ga5Zk5lbGvGV+3AFsMgrb5Jr7PleScwVjvdJskmiJjKDhNm
xqCr8cyUKfyTxpo3TrVf1mJNwNANRS0BJpjcRSvFOqhIMEx41Ncdsou1NyCtS6pIv3F594CJza0w
NfMPh+UorrQbwcd4ROZ6y2kJ/QvvSB6SXAIoZzclVIxVlqs12gl06oaHIEjoa9zTO1omlV4cNd02
H8Wd0uMlNlix9Ca0n6pma1QPnU8yV+Rt4XpvjDw5E5qJjqItYPjoS401sa+bFyaicDyRbKxpAC8C
xg1OwBws0brvyKX28GstY9x1m9okpJokfaY21DX2ZFt4Ekdrion5cetn09Z/CNsa17YPigNDpR1W
fzw8Y6XTL+quF8OKntJ8WMJAbaIuE4xSfAh2PDBKQJkOveWt6ut929dPgu3uphcBouyFM+0FY7ex
s/ItSlqe9n97N/4TNt4/W/f//mrxkJJfbNMIS7U8c/+gfWkzl31kU5WMghXRfnH4QEwtk/y+NVcZ
YNiZktkiXL2q7Kf//m8W5j979//Day3+BQw4o/uDbkoyGk3Pe9qzdh+89Lkw0acrp1/5HYj3qDmA
SSnO0mQyNxg+IhRdHSMxw7Zh2PoqLVi6wHKjjTux7SttvlxgWW8JsezcTdgcRDNvJwu+adYhaZ49
FKQOrlZ8kMNmjqwH5cVYgwqWPXNvvUfcdZvBuLfYTKwi0dCLE6tHqCESjJAhSp30bI21023mEaNJ
QuCh0SFx8e3kyRQtnrXW93dFBDult7zjwATGb10k2cJ4xJ1ZHzoX/+SULntdt8O24XyyWgmPYUtz
2xiVtxNx/Bl2Xb5X+cW3i1/+UIJ1ohZbQeQ9DeECN6YzBzMyf9Wx8aEBCuUTrPU8pIJSCy4EzYeD
AxyDI5VQeSyN1F7rPnwswqLG3j1S6kt1nFW0DdABrOc+gHiVkM26hDYp4CRVjyCRtqzwDISytr/3
elNTv1uHqkZXbAXxdqjtcSPp27aVYx/yjlE6zQJS6Mx/9Rhhj9XMmM036FkN8TpahFD998+Pzen/
zweii/TLs1wXDRlef1OJf4E/SIjnSW5ADREmkuPJGz8WpdRKLmQNAyW6ctIXJqkUMabdbCfUnpS1
v9Vi8LWcH1fAY/JdXHfFuJNsyXZ2j6BcFg4wXrvFh9BVEpw36UR2H5xoNsEWs+mfcxz2rYUPErlC
ie4hB2Dm+8fCDj9qqLFFr38XVSF33mB1Nztv9qYIt4zZCI5UlBXEOzPZAoAoMYbgKryqgFDlWVhb
ap3n1MX+6Y2+u2mN50rHzm5ZHJuLLrezCTBWSfBg0ZoF+INmRWCB7ySP0zQiYm3zPwndy1QVkHwY
BgzImrqi8ldx7n3YKdDD9n3SL6l7BW1m75g1xktE5C6xrtGsjlaY16cabpE58iqS3rpYB5Mf5guZ
Vb8QlMyOvULEZY2Dta3Ysc+SeUfbu2SkUXiCxFrXLgtI20UelJT+i9/z8FfCA7DCmdy0ZIgSvcsI
smFeoMQnjrUzlN+/B0c2xqJ/db/EaOwkOvN1bmmi4hpMCWRu7ELLiTZiVr9H7Tx7ljOvoxxiHSOu
NyvGAO/RZS6C++2AJP44eP0F0Xm3YhL1zVv11ZTjfTVj8+gb53nRVaOSdO5g8WPWcRh3NfcETzKr
0sOLV1Ibq8hqN0jxD2bj+6ecp90CtzlY8QZb6CGTGjAlY8IO4fKiyndsbA6tsbMa9wIb+oPtlHeA
HFiMHi75eHxBXDMdOIYPKmsZSHBzjZF5Sob8DU/PNtT5exFZCBBc+RuK0iv+SCck/nfxQvrmg2Ga
pFwl7rEOWLylg1xjzTMRAtLZwqRKGtFuS47OPHbkii3MZxDTQy+jm9Ybt0WSvBoeQjE7IBwqT7tf
fRFWlyTCNgB0/6i5/gdNJ8c0Yl6jUGT6EPs/TT5+Wb39E3h33aRuVOzfNWrodTAvl2+JOTgPH5Ba
bCnVv7k4FtEOiayIaY6O+UNdwJeZhuxqVS+lHe/abrhVVfknI+l04Qdtiyh6wIXxa0lhnrT+lRt/
LGnwrbT5t+5MZ+uhekfK7H71tV3RrQBHSEkN4EEmmJq8AAtlJpSHibeb4Q0ZIrH9lrFLFLR+xLsd
gIAxG1aMtww10gRfa4+u3J1gH7WOgRigu03A6HboZ66wljA3IKwgU5sdnKoX9DwXs49yaAyHDynz
b+G3EGaGfJ9RqDKbA5+lyZEgir5qdkNq7LPmiZGMvHYshJVmQChjRdwIySy6V9VurhiG8W/Z4aR+
zUjEfi8xBaLGOCPfofk9CtI/7fEOG5zNlnsZ5WFVrAYSkPNWTATppUDEo/LgShi+gZwxlyaE2xtF
eC4M9OSqQWc3EwIENsl1gnsEicnWc2HHgyXGQW/UF+a2xSLO/3JYBbYuJP15fG8XfcqofhbfWy0A
nZRVMa2rgfyKwDvgkCHqe+Y+rHGHBgOz2dlubj3pOyGZJ/vE+FFVeTDLJ5Z0fK4jYyebBHEvB70O
mWO04VFN03VQ6oAK5sXUkYdzJYB/RawQQg5AVeFbLtNdcGkwEXAZz5ADFe/anB5it36S2fhQ+RfD
DtMdZz4qGwdTfsVRgLtWnlz4TWG7YB1nKPepMdzy/lIO3qmGh7xRlkRTUX5nqfscFsFlsfwix9Nw
lopTIpNbiIBnw07sOk39IejYCKjZ/D1hi10Tz0kiAML9HAuFBBVg1rCkjNI//OW+asxg21TdPp44
MCUYPA4QQlZ882i1JIAMqYfdpOeZG9aphRJMtFm0M7KUkdHcrcqKLFngD+4CDklj/8L8+xUG1kGM
S6QHqo1mDj9lgsjFHIsnZX6i6nHBj87YR3DdhpRDB+G+z23yYQn5KQkOjkPEnF2KgcG7A0d5mIzp
LG09rtsl9nEmX0el6Pw9Nr/hjIiJJ4FJV2rvUfuumQYeOsC264iU31XfTVdfYnLM0Gev3BoZsh/z
8/g3VFopV0FzcWXDa/bYgNTcMvNo8UpTCilLHWB88gNGXFppxeRH5QyBiVm5HwJjnzK66fy3RWWn
Xfsr08AE6pQJggPrwc89gB2YQxdt9AgIAN6vvs0R01avwfA+5LV9cM2cebZlcWRhnt82DcSsZPRQ
2PX6IQ095roUs4hofqxJh8cyH2qmdXwbiJvBBlztCrGXwGV++jEqcm2SLH+qDLY15lT7bDZt+GHe
c9GRc0fpz9oFZVXnvCfJ3ZhKOB8VnFS5mAeT+tuZyduuka6u4pcapnzfXHTv7pDrecRhr9ipIg2N
ucWWMEeB6CMR41tokmeZ4hCO219NzLETkFC/XqKbVYMJp2a7tNITUKGZkRHzrohTUW2maZkyq+J7
MrxnlplEVHgbhJ5MMWvnJynqEqEbtnPOrG5AL+14zxFD/SVUejLBFQ+6/spaAzJE9UBi3FtSO4/F
SCqIYxHuB4r0QhDMOm6ai1O5z51kqpnI4HWhv5A5SKYDNIVyQgc5F86jSDRuNNPdBAUqWUh3/v4v
W2y2MDa9YGAcFt9IqGNhPubzJoorrHgF8ue4/qlxwXM5lN9UG1hEu/HFaPWwi6KvLA1IrejUnVF1
wQYGjTDkZx5y2TmwCJgdvi1SaT3GR4QcoEM8igbeg2Trdt6hYewGluCPkRPZ/NdvtId3m9GyFuwe
SCRoqm1f1nvbMphr1o8y8uvt5MY/yqPrSxR9McMcr5l+V7UmQCEfn33vkcnlmQf5WiILYOVjvDph
vyNNYS+44I3SugyTe2Stv/Fr/Ti4kLMFtwpebcoI8yE0MI15LoMfW0W3wXfv8lLtoIRsc2exr008
GWHKf5QW2YOSqJ8yXMKNEW6WsqEwHHdN87Y2mD3nxFQ14XDuYnVfSI+o9sjfhmF27A2CLmyZ4s+S
53lg5m37cYxDECJOrdHydc0fNqBXrFw2zN2xxZ4ZgZbC3jSTQthGByKp6GVP2e/UH566nHSLoSjS
Xdzwx718Ko0IeX66U7JEWbn4TkUkblMOALae5otDGVT0NiMGql7sSe5njsV5nS6MnKaXw3YuocdU
uKNSLUkRyQGT+mHkAWn7GgQhTMTxIeiFW4JP7tsp4SW4U/XM6molJFe7aTpnaTAndIroXGAvzov4
Zxb6deTI22ickxs7bfZtEe1mf4mVVuI9Ng2fTtzYVCoqr4U9pVu08HT8S/6wL/5IUFkNqoZVwTQR
aUtzX7ucQ2iIXpZ4XpVPXzUn0Jzid/DS6sAn9s4FdgktwlaICtrxvIETxYrmsGas7bMVZY9ubb0F
jPNXmXx1SCFfW1EF+s6jsOs0j3OMxDXMCf2BweWW9Z3s0uc6ist9F8Em10gxEjY9q9Yi0rM2xC1o
rbe6ZpnCmxVvzYoqWlXOZ4fcnXfSMvk40xnoRlaN4Ky2VJ+fmO+e6iD+GbGgjOLb6YwXuyPwKH/w
82TXudXdpOG2kGQD0FkC85HtfgnM9PfIKMh+msJ6XyIstAKUc0PDjigbTIUfvDkPBWXpOHZXHwe+
qv0LK7hDWVNg1YQ5w6QiUisYXmTmgX5x78Csr1oDX8TEb2QzyvLUVOHn4AOxKR67Vv1SyYAIt0gR
Fy5zURCxOxKEEpMQHsNkMzFnuiKVbFfHQ7PtdcMqTB1BKD6y98HQHrPzcmB+yMa/5LiIEYFd2FQ8
You7d8moSXyoAl7rbdAG7lzauSpqf3n2kvxnpzsnLbnP0FGRblNspGMDDJ/CM9p9TNBSfIiM7pUo
lcka0TwX2NmRFjZrV6h7yvKcptYumeUuwq+8uPNk+4lFdNxasTiEaFG2MW07cudTVXm/R9VRlfiv
tcO4uhED5RhERr9sdvS3r7HF0jq+GRlrm2VxNYmTJas7xFD4HxFob+JKXxRLQqv7TEFgZ1yGuGSd
J5XP7s6f7N/VD4Jj5iE1KwvHsjqGBMg3E6jR7ow3KfDJTNbw3zo/2bsOTmWz4chvmXunt0rYJCzG
PppPIsTMEPhwRl0Fc8xYe+jsdImltslgysp4RhqPn5XifVUF5V3gtr9iKnsGfmuE7qxwrJbqxAtR
cDbujrBQnqkcqEDNWGAQZC6EOftSk5UjMFtqV0VAe8j127ktwkClMFsUxVvkueOXzNAbOhCmAQ5n
zoEDggG7J5Agxj+o/n5Kg8WxgmRlxIojB3Eq8tEXuKyQzn7LzuxOGGB7tM3066Jt9j4iEbSvCysg
D9e88prfQPIYEim3sZv4T8fAdaWj8Gp3lAaZJ9CmeNlTnb8hMkYqrFlbt8Xo7FIv4/gJcXWp+1kN
wSZZyA4J3U8+E281R+khgaIARglYEsreng8gJ5iDCr4MMCA8hWQ5bvOEVzcI88eMMOhTMRTPiJA7
ZNzP9uL58juuGNvsuRtTg3RTjdsTKWIJRxZkmVXueoeZlcnbIpHtqLZehL5Ma3E1UExAdHG4MEPA
OiHqWDTMtbl7aAOUwpr37hAMJyzwrG5MjoqU5K3GxCAKn+FmIjwKKqpRwswYidon0fsIJ6bhoQnM
jmKIZT/DApjYn1aMFyDV2beR1Q92qwIuMEq7nL4hVN5AY9lZ4O850ibFQrTG1YARJPlqdEgd1tIE
Mpz7Zc0AbJejhAgcAsWWN00yR4GV1nXvg6BAhZ7G3oX4uhh+hRU1V1VN9SE2kfjlBh0Nq1jyyrND
IMzyoMblalIQ1vy8RJw0uHzw+Qdy9a94Ck3wLuJPDkVKgtbeInEaVlMinwJqtXHim5xqfvQSqdXU
3ecmlxSJCSlgIv8O393LqIr/y9yZ7MatrFv6VQp3fHlAMtgO7iST2UupzpJsTQg1Fnsy2AbJp68v
vIFbOPsUTqEmhRpsYduQ7VQmyfibtb714nffoWwfS4NruPIRILG4e0hCh4gpfmY7pE9VS3GGuPAW
umtwmQDD4l7tvleC2XihTxkt/U2AFWEgvQBS1H0OA+7YbesJ47wNHGMpizMAoANiPhDZQXAvauNl
de6RujE+0qwmaBUMqWDJV5ry15ndp2DgbuGRRV6fBNtxpXdJPuC4I0hM/JyVfbErNYbDcuyDL8I2
Qgkt2IbbC2K1+kW0Tr0Tsgh2MUKkTUqXO+BXXoN36Vp1tDDpQ5nfn7kOlpONcN51SQmEGcHzvqwZ
GiMSDX1kCCOM6KIBXkZXj0bBvgpHGXtjSeNtUeUfXZBPJJmSbY40CJjYgEo6FejqZhAjftvcET5M
zGCAOG1hjJTHfX/tvek7Rl+5s63gLhbxszlw7bUSjk33zPyYozb1f/M5XbO6z48MjubtiUTxebeE
0xOGjB+ImtCBF+GBeyNffnWYkX0/rY4pORdXyLz8ON2UnofU+tFYwaXrRng7OWd44ljfWEPfRodZ
AD/JVmU075UySS8mSwvz06WkgnPz+LUmPiVCvcAZQT+npHZx+PJI10OgmEr8jTGY8R4rU4+ogQLd
0dljQ2lBFLqJRVhfhnEddnmV7hgOI2sx4ku2mL8boh1JKxHfuUOMXhwGv9y53o2xTuNCtBfN84Jw
21XfTUc7W8YtJ7JZn+JQQgK0We0y6ksgIJjpdMg+7LxNL23jpzuhHyM1fYZqCR2UALw0Ox5lc84G
Fm4uNdFiAC5aCAGvjNNMdhbFhxquhetXND4PEltmqIBXrtNHUbfDGYQT5h0VfqRW8jS76M7yyb/k
tdluvbBsDmFNDMBQusMxJAuQn99kECFIKlaYKdIqIPWDPmSfLOt3E+d3TLduy8z/sLpT33A29BMq
C9uYt3BIqV0S3t+kXCrWFWgna2ghJJDT/OuDxV4XYrLLDlWIcYLw9WrPCDxIRmvPXuUYF/ooZKa4
WhMpL6Je/JPkkFnNKUVsrMBrCurSvsktHq8BHom0+lWZiLpXHrvk0btfQrLOIeTrEYLDEmFre2uQ
kDPHyM4llJlBShOpWYKxUAKB0BALenPsT5MtgHuXdxIv6jlxy9to7v0v+nhqLQmSPlHDcGzL5k/U
A8QJ467uppuyKW9qqAhWmT4uJsCnQp8ngUactQEimv1QZs9O7D4iCT+rjKQBTtTXRMZvgxoRA8S7
hrXfJskwn8a6ru1pyDIDiQ05Vv1p4Cm+k2Z8t85Q2LIuQNciXk2Je7cHosBDPGrn9tBj4o1a33mz
XED1Tpe/D26HzLO3bkszI6+UcW2N7ASZB6rLlUkHmv6Gm7tKCNqZPhm70B7H4++CcWilIxqUZEiN
sj/xRbljUedufeimDD3lkUg0bpNCHdFMgIMwEVB4TUTJxx9YyouXjh/Mf2/qjIMa1zLcdhoC3W+Q
E1zsDd5dF5zdpoY6RsNMqRHeFxWFXunS+eZe+0uK5M6onO+iZxal932FQ9eParRFkrNwD1G/ehyg
spmPE+SP7VgFP0yc3cxNeBFKuPvJ9wBaBNPJRvrNwAHpU0lkExfQdkq6r6XnR+A9Z/Y7c3D46YKq
xXpXM5X30rt7WcVnmXdXpovrZvDB/lEy/mUxNBG6bKuKkYA9g3wk0+kweU0QZYO+ukv3LUiMn3HS
HHFCcSUgJmIEhhCPSFyyvezE3RPORGxMNh4x18cHE3LgNrO7J4bZH84k76vEe/NC70fTIMayLgi/
eGwNXDheVzxmIZwski3RF5I0uquh0KdJ+JAtTUjGM4p2p7hVvqshPRzjsWEeC0Rdm1jPIHCh6C8N
6MCYFtSQ9ltoE34Q1Cv6y/i32aYeAw/eFBbZkPKd56xENmFKnoWrx5M0NX4ytDTPQiyP5I28JmP8
C0E9wdt62lU4dJlwNPhEVXXTm7eOFT+aBdPD0aDNBCRyaybHFQMKf5GFjra1pv2ae1g1J64621zv
TBNvnpHueZro+8Q4IuufyKSsj7OT8XwxiCmpiOpWis22CuAummQ+NTaj3z79jQvaroyXBGK9qr9H
ajWeiQ/eoK40GqxGPAJayrR/Fi42Ja/du3ZG/et9YfI5Oj2eyGw1vvtxNaImpKP30amsbBRYA1EY
+ljk8BMT5KPvPQhZxbYQ8SXRADWB2GlnjWo8z7Ha1Vg+zKDtCDiJWlDENx0FzdpOjJ7qGk8kuxea
Zz26rOv9UutkN8XbnCgSEYSbXtdOJ24H/R6/JBPWlI9rWt7tuv5IZtRTrCd/NS2QfRLAke7L9jyt
FtkFuPH3vte2m85W6T7n40n9PNnyUIj3acR6ub2pRzSKa9kwQ8X8GYbTd1uwKmjz5AQo+b4pWLE7
LL82i6rA0PYTiTcjbYPpq69F+He5wXFZ6Qjy1HxoUzaacZkAUlj6R2VDNbAnfg45wlkVEj/+PPOR
+XyxmCEtAyuVgp4t6cpdmKb3Isi8Az7f6A//DeDdcrYpEXCPM443+2pBJHjTCFTLw4hBK7djwnA6
MAXZc0Zm0+iU54bohqivGbAHqseMyQYF/h4FplpB1XgD2J3AvWvCRFvMzKiv4nQ7zBRcMix0fChj
l7MNW3LEzRWLhO4HAtWC+hbiLbAuM7CZTXshSu6js+q3pU2+/NT9oG6sfH5wSBRXM0zyCOF+Sdh9
/86wfL139XN/rnYtz+TeFPW2w7O0qZvsjD/ruQftNawX1HCfY6v7uMl986C4MDIv4MLVPvYeGCpG
k2DzGMiEzdeHtQu/PJ9hetiB/iYP45gY3HHcamFNyZItPDgzh8+sctdjYhY9DwYUA7bd2kCT2L+3
WZVRAv8ObfnIwxLCG8eeEF19TAH+GyRXSuTZhY6ybPFgUat+WB4hl1PLaMTXwZfNynanDROUhJmp
dgby5A3G0+PYjE9ejr7UkWiyBV1TImqNg8iPjQ7aZLbpUoq9eDqCU+gwzppUzlYI2l43pTcNqR5M
8rf6Nd0u5oXA4ntXR3uGZHx2fzS86QXdhQ4ALfxlvS60T31MqOqiY0JJm1fbtpRyI5T6XFuE7IWO
FW3dp2E85EX5lGDe0FKC8jHtqcGkPHRZ9bM0yM5LeBhnJmwrT7I6i+PHP3PzzifWNLcJOF111Kno
XisdfYrB2N1CARi3lQ5GZbWZGC8BA72nVAenmu76nscO8mZFV2A8dszzmBgRtlpAzyKviwBWQgSf
cotI1lKHszYZjAS9kAtghR5ili6YbU2MVDrW1dYBryjwAxShXJ3LhDzC00GwLomwjD92tg9pY/TO
NMho9Sh3Wx0ia4T4FmavjOByMRYLmI8QSbtvyJ4tG/uQOrxvSsfSuuTT1i5BtQ2JtbaOru0Qe+so
29V8Ip/yp29wL5Y6jt7Xsbdl5MzMQLE2E4erN2ejQVIPwgv6IXBxzhhceHUPRaYOGBrAm055eyJo
+OgYDEhMW4fvksILenSL0EDLtBlhDtLCRQB+l5jZ7r0jxTdX42cB+mjn6IBfpaN+2xleZ0n4b6/c
R54yDDx1cU6CEyvexr23fRaEyIDRJe0XsoSTDlFpx4fvkzIM9m09BDp4uJfLORDJqwQM2A9ij7Hg
mRHkE8lpyzEbGOCQYYxQ9EU0WMQG2t+8xMYmEBFYOvi4JqACPTFseXzxkw5HzteWC4u85MJCfxLo
COWkdY6VV7wrLbSNCyZVo5qBJhG8nMy6idVhzM3KoDRxm5sQ186O92kLis7iZyTEmegnpjrkOgsd
8OzrqOeBzGelw58xy9yWGmqAvaFAENu8pCRFzxkFAfmLeNRxQ6Bz4sjQwdJSR0xLH8S3S4ZUmZSY
whBKIcHfERy2bnMdUc2ZdUxCE0ehBusuLlOQiZyxzRwSsYd+U1fr2Mriwb/vb2i+iIIxYSF62frW
ajiCNGs269lnocOzkaNEcWfzpNPB2oOO2F501vbgPJJtLM4+KdwoxnkLeRBz90oQxZZxqBsE+Z7o
0TMQ4w0LBmsVe5Pb5gEXETNVHfltJgxOhnvw3DhizSewvB4Dh14HhTcN22+c24HK8A7582khU5ya
dTOk6HCahWqm0MHjaZf/KMuGx5NFKHlPOnmjY8qVDiy3w6qgYFrEAfv5oSLVvAi6q4fqDvgX/FCv
fifgDkw6EBFoB9tgYP6BxtbSUekeCQebFYFc+mi1n5I5LEnhBGvqcpDwMPjN1QHZTXUcJUsHUg1P
hD3d2LSpbw24H/gtl0BHtyOwLXSUe0+mOx/Hly24FAZg/m2/3ITC6HYehijGtDmqWqLWfR0Sj96O
+6odTs4Ccs9lTz6RKN/qaPmlGZ7qLJy3GEPgiusA+tCS57UqXuw/0fRuYNDeMoussCVUOsA+Fi33
Epn2PiqS7eBP+KtiuiogqVFsuwuuelYkAwoW7JJEieHWQXz3gFOaHjGgTl87FrVcVNfRCrIT3tos
qmcOitVjVFqV7mbsGF+2jKouCu18XdgHZHyEkQ9ae9WSIImOpChH4I3iJCf/RwEfd9cL/JOuvJmK
FvdqhUXY4I2bxlQxZttAwjDB9nBXLtkn4oBno7Nj3uxx3P8RiiTUmux3l6PVh1G9zjY7DC2rsdFT
FAZHdMcEqObIucxjdWOwGyEe6DROxABS1h+9AS+H0zXTMcCPmVhcd4kyvxeCutjSdZE1sfNXXXhb
KMbdczDc1SBAKyP5ctM4OwqIyezeWEwP+NUewgUbyWp9JG56TNL5mcYSHoApb1d/3IoxEbc9M685
SFjupZeiMhjerOLSEUVLzgmH/CjuCUrqDxLyShfLe6dU2Xbm7KCtwepuJszLHXpDvFNHpQ6J7Nqn
TOtsyi6kvEwPZiry29UFMxn8Zsqwq12PCCs0bn5u0q6jadNL20FWuzBf6uukQ7MQ88gI0fW+g16B
tL2/jTOFxdF28y18YrohRCZOwd1oJ9JligOyIBv4mIZPoaqfkkUiTyfLisAolFHnT9+FW+6xfN/A
Exx3Xs/Tqe+WrYprJu6y4/Py0ECQKrdFvvppFXG7Kb3xA/3cBGu1vlb+QLgclwaBE3cFoqO9YwOp
wptTHI0W1UztkqQ1M3plYAF0Vq3vkyehtbScKvPqssGpp8fMTamz85DIv5QmRPz29JaHQRrfU430
G0K8eRn3BZuMn4vnR0k7fo94ZPdAcmm7mqdG7+zBxLfbkFmkb1tHgO37PplApibxFd60RNZH7YZT
Ystp82ivxYdKaC4IG2b55DQvfQ7tMulvsfX22sUStf2DI6f9OOMamsrPpGJR2Jnmt0WqEwgVHe2u
4MzPHS0NhthHzxf9sUIlyGnd5Fth2s+Dxz5IsZla3tQQ/+wDJqWVnZ6zZO3o16nR0Ehe/TRkn8AO
MKqy/o4B0MZ3zK1Mk3O5iKMUHtjrOGVU6v3GPuNvsVBtZzdfr8x4NtLluZk4yH0ZNYXoiXT9HRDJ
WCFSlCUKOaNjcIhmj+Q++li3n6oTzk4oP6AQulmiDmBQAmIqwTLNmNQM21+466mlx4RsGo/ymrEx
IhOTs2pl/G0zC9ts/9j/rMGFUjUSKweE6chjtdnK4aPFCzYE41Ntxy8pBFni4DMdX9dPpXkOWu+r
W013zzVLm+indWTm5uNkTe2xqKvv2C/SvbLI5aHxShouGsppGjXrClenP2CffUFw6BxqLVhx446Z
d99cZvcamm9i7t4yJgYbUwFgLY2PmXkIik/s8E31C33w12zmH8ob3sq14e3oEXg4PVdZiONvwykV
66rNEkwKZFUifnKDLjJLk1jo8LNMKChH1ld7lkNAnvrqE5gKZdPUny1RRqa5The1jtkBz/evIBut
c7cUMB1nYl0Y4ioxnRYL+QWJeZfM6++wX39L9q/STx9SB9UycnY4vd10Rnf/06sC7J81nqeufXaq
4eJ16yFRxVfKYC8aSiKebWKVu9g8eIYWorD+Tl1Q8ySzsRzVmTMw3eZtZkg6M04osObi4BoHV6OJ
RIEeQszzZxmsM9UWItRsZDSuOXQGIug9A+aHsEcc33HWb22TUWQbj+fWoOrIAzZKHjZTNQ7GJtRh
eD/Riw2b1oT4ZnpMA+DlXevQvUsp1jcuTvjNbIdIfXD5Z6F5gVwOcT3tsdg2yaOjeG64DZl8YMqo
4bbMZTitwa8Oivc2VViz+zo7QNHJAZht28Lm6LEtnE5zfysKPR0dw/tyZab0U7EvCPgm1AgO58k4
pzFW8Ge/RbGgxt9UIM/50v5uhiHZ2jh9MsQYFD1HXcYpZ/iZeJT/DHAIbanmbUXdpMqeSfEaMxuL
g32PEalP6tcgy39UI+kAZHD/dnN6xDCkqoo8xXbdGvZDMy6XYLHaNzOQUCmKh7h03PtROSwVEo2f
VI1ijyZf5u5zLMeIM6YHnLvehRMjwBy7bVWYNmbZB6j1+ImY3+xHKc88pxfTOMagw3j37FfRNF++
UyTH2OAkRG/Z0+Yi1fqRUqY8l+DabyRNJkqtvD9D/vK3bqtv83UBtxNrHYdb75s0rbBSc4hb4TcE
k3lLHm69swIIg5TiaZcg/ieWptBRt4tRPbDQfkaNcqitBe88/oTRYrypct9mup/5rGwE8ahdymRC
cFEKc3iZ8vJYjQfDmxCJovKM3BbyWIMEYlhfhAmSLRz9ZyRFHH/ehL8hzn554HcOq78esgyfok1b
F6/cokL2TOEGGL2Z4IZlv1C5nLw4Lpm0zfX2r3+4wYJF564/TqpaHjAscWiyfP3POu00Rgsq9nVN
HOya3tarszecG7/DdOz2PEaPdYgJHjoLH2XxjcfCp70fTbRZ606GIFHich23xuCUpBF45ILdxMtC
3rdPu7my0piS9DGcjAldcRn1w4TbAWblrs+H92lY9ZaODdRiM6njab9JRvbc7VT+grtDCviwPGTm
9Jr1T7Jn5sU76nK7cnm19IV+Qf74wEshQ3M6eqO7mzvbu/g8lhku+ShwrUOe8JKW2Ytmc7lNh4EN
bPEsuj0TS1iRjkEKEsnfLfVlREvnRgxGcJZzv3trUsMlxlnvP6siv7pfxTBBx6/0jlQ1T0WyUqSW
+c+qY3k4kwq8xSr0XZreoZ/sXRCu6z4TissAqCAiDefodVELo+EajCXez8rVSKbghO7/TbFWZ3qe
3DnruG8bUjFKn/aqWH4mko2uCs0nXQw564I5Jptu46QlOMMMWMGX5U8Ad2hL4x+oKN7xu39bRvAw
KzQtRQJVES1jFMbhDmmKICHTsyKLx6WXJBslzV+yHW5lSJpPNZi/St4TtIaMq6eXFOY1z73HOGTC
RWQpM/xQ11Sdd2kQwxxbYznRRPVHwown9iBx1EELuwEdPUGbRrykYUPWeigzygDRO0eQiw9ciNjw
MjwVrFT3ngogdsUDW3SbdXFXjSRWYDDm8KVc5XJl+VftEMLRLHiok8VUrEemhwhoDL74TU5gLRQO
v/cximY0x8xeJJEW0D6l6xwzHIvbQE3kAZRE8Ow83QWmS/gypw46h+HerNlMVvME3jxFAJet8YAf
nWcqpkCLgF6eiZKWPii6aCCmxCwo+xdWCUZBwhM9lk3pPXtkI0t3gIZoWAQkl8yDkEQg3QIGIkX9
XFgNuHV2NGJqXjmUr6YbEgm8Qodsm0sQy2tT0h2vTWpsWeT/tPriUnrAq3oikgGL78u1UFvHOWSj
k+2tXhFCEDLrcQz3smTzVegXaq9M2mMq9q5v6AyDK1FAAEOVkx8GhvR4ARCxkg8Gji6OjNFHK0pv
CvyP8TP57zk0NggCJx5+/mnKV3nTGgXfDa678p17LmOCOWzDvfptBsiaid1AnurQoI02RJZe3ap5
oCJ7Mtgms39yIqny6b7iRZeKdCJk/hzH5tTvVOhvYPlN19WxrctsT1dEFMadJCp67Ib0Cr2pmBfj
PpF9/TCnnHnN1hzz8hmd8hfBAM4lTOQjKxGWXM791LM9XgoG4khl0N2Yicc+W3lng29EYd5Kq8M0
bOAgd5j6pjGNuEFPJHx5kcJQr/G9Nbr4aTMXO20qI+XQ9uY2np1h8jlfFZ1+nybrziScIZgAWeDj
hvBudgo6i7pvheHfjgyAungSz57dvNMmSnrNn0WTiTvXR7ZbK2lftRcNoxHlzoQUQCGMbYlYpfBC
0Vz2mv+11NZrCA+NVeEruePV62r1TyrJ8s/GnmC/DTvXXNtnJlHiPsmms1U1T0xB1gezMyTIja0s
nOSUp319HLvyQKvskkY8sVicyQlOikYcYMHtMSsTIILE60UU83VeyEEqIc0iLhiiphZf7sgPX3cl
mstzNtsxNMg0GlwSfeuZuy3A75sOC1y5xLN3i146gzwqGZqmyN9VunKOzbclEgCb1WMkHtyMft5L
FiiRNkJOt38ZAzVszAlhTmK0wLydbo8jKNmUY805uzb9KajJGWiCAL19p7Az1zUH01q9WvOSnklC
vA3avvvhaK3I0l7yopgvGZ5nvdaet75Iag5BWV+Et9SXP78kXerbwoPBJQq+0e3j29Sw49s//1ey
A01t+4aLjJanDHduASbhz69cJybe3KqtHXGJ440xltNNTprujcGww0CCTaycsZwVhADm1cNNRmgO
a1pGhYhcbpm321pevliXcGYy70OyYoRZ4KqPrWtYSgtqdtBHHoFGUaFC+9rP63eq8u6IpW3eQ7KE
iCCq8CwqpzkVg3/r+AXPSuxh9LAfMeagU9WyhesA9V6TjrjDrktklA+UFE05HA38qUcLnsGBrdPV
S0N1U5io0upS8wlXMm5lS8LDYH1aXU92qGDeLuMHwWLlJa/MfueV3hdtwRqxW4zfbXbbdkMoGiOk
fO+OiNVYBFpPNP9HPy3f2UztQ7xy27JIx2tX5b90bXEwfXu6WN0NcOHmjKSLIBXYnVvDZhuM6524
j8vKIuwB23UTqUKJjURd/lh1/SuaqxvbLGcyc/qMzTxhWq2XHwPKwZ+emG/BnGQHe2SVQVJTuKtL
QC2FiwucdlERq1PdyCAoUQgq2kMjG26BAQ23/GjQlhD0brxAOqwkHd86VYlziVNANFobqpDxgdgU
Q19dZSewq+jjNCmzitA1fu/P/4W9RifXHG+kYJubVWFTh1Cdhxsj9+wzB8pz0xNnx0Em71cvy/ep
dJk1z7zcklioI3e8f/fny4q8/c7apc3q/PUbom39OyuRX6zqmVny1nB7u+XDny8+/dGxcla4fcbA
NFZjGaTyDah8PrQNWtEKke58NkDLPJnV2kZVa6U7OyF4zO3M9S3DBAQji0jGsTGvYNHGk7kiH5UJ
9gXZJeZpKM33YS7FRymG58x4V3WvXsOcgfzSwE7tQhnvwj4OI7ji0554q7cg8OIXLXaZ8jDcFciZ
t5Xp/8zJhYAPOfibtIKp15IYsA0XJa9+2Jzq3h9uzIYlBn9fSvMFu3WcWN5abv/FXA99nF0PR/Q5
RHVYxjcU7hxScMdZKtmB4Mo+GYlk/WM1T/1kwaFixLyJJTmUGYCAIruuGauNvHPuC713NMX37L1i
REgifJb5oRyYlRSOJKDc0e1uPuVnYYfo8MzuzDYNUR/7JARL5S4faEmoNzdxl/6qamoyP2aOYM+r
jwZCXOcihnkOTiTx1o5hzIdg4gHki1BzfIgny0PN7ktGViTutiHnYrDaW4E2Wu+8sVbHsrngN7wH
AAZmqIdeg2geGDb1AMRWHh4huhLXECz8UNVXKfokvK88hcaYuzAN8MMZwwNLdFSj+g/W4Ewt1m7k
EAWfdZA8Zs6Ybksj55y1um5LMAL5Fn2zxwXb3jsq+SJeY++27rKN41JsmxB2De7va+5UuK0bSvvw
bhE4V90KerzpFafM8diKGqE8l644YHEDXQmaKfHmG9XE013Vhb+a3MHtJsG5Fp3PtkwiV1pdTpTR
EpvQ6subcUXySo93gxL1PYHSTBLagKKrR0LaOsuvGJ7EpjYtebtIGEWJM0zHwaCsVJMWMlfnuXeq
h5UiByNc/CGd+AbTYROFDprVmKX/CE2RgcV2YCaHUkfcgDWrd/Dw2BONv7s4ME5OA+SOHOT70RDh
DTOHjQzGcVczA95k1AnbvqrvJgcBTDbCwEx92rixOeWWCSludoiw6o1940KjoUrlmU32TgTyFVx5
RdNrMnIo2VoiruSuiTGg0sTvB0Ba1MFyy1zoE3DdTCEpnDcDcUEc9hjEwJzsE6s/VdKtjw3AlPMk
7tPYLJ6D1NN2G+Ykhkcwrw+kyB3ie0SOau+nM7lHsZFsQM2Ph0KKvcnZcmon+26kfTloHb3BkXai
Oc1OU2tE3TJOUeD17MARO0RrWSE4iYNfKYTPwQFtqVbHP7IpS9PfcdhMjyhJsBFKUhxHprgOvFVW
KxTfNSuqXZIT6sPWo8r2vCqEpJUBnbP2CyRu3kOnq+hsXJ85RQU3jD/vZ8m+n7E99qTd4BWPqBqs
jV1NX/NYvMmYoyyoxLCX7Xw3y+GHpbrbMsF49J8BDm530ZzTIAaIPZPtoWZp7YrCPE24O0HN4stZ
sHe2czRzSQHZ5pY4ErZZxLO/ayb1YCc4DrWBwAtRIZnWGSj6oUvnkz938QWl1962Zwa1jDrkxodQ
hTCCFY5qX4dGzAA6UkRacUznWkxRspwzAy07L2pXMl/jnN2JFh1X6a+//zMbknEoB20HF+sb8DDC
7nvnwCzpaeHxs2u73ts0xXSbxgreVped3P7nKifuuHhEDdHSqWvVD8UDICmelOCXjzwDtvnwIE3x
2xwh8AAYEFFJSF7kx+8el8BWNWfXmPcFYgFELe7NCuQUkm7zwACJTOPp2ufJr8UbzgEb0RuvRxnH
OPtUSnGiG+bW79hn9djtm/X0773YlkZP/K8Ijb+s/J7nOJ5nB7YZeH+L0IhBGVtqhnXsjSBInZeg
mTF3FkDc7PvCWWkUAvkZFyQrzAjPc6Zam2FhgLZ0lA65Blb5/vbfvyb7X3EZwnPQ3Pq2sPB5WvY/
ow3c1cUbXnNoIMN8yMUuzUsWg235ILoAQtoYDbV3P0zqPRems/VLLjHPmniPZH83kzOkkuIRnRpK
KxUeWsv7UkN3h4eG8O81eJ6AM1iQBofOe/n3L1ynnvztzRSeZ1qWT/C849nW30Lnu2Lwhoo1Ozvp
9hAok/Wic3Tgyt2EM7d34aUHzP/GTfPcx7U6VoANI2a4iKpGCzxHpZJdy30eSU3+kcnyo51zojF4
/EUmeRc8arlyszubO/nSWczJOwemhtefQi5LEHnmfJHO+JR0iu8NeABOlUCaWnr/h0/I+lf4hPBE
GDhO4DqMLsK/+fd9u3EyEzcFPg7+IxmAwCy0B3lYHGyIG0zej14qf4ylTaRGP/JM5mHEAS+0Qp1w
YWIurCGky1u7mZIexrhDRir//flA/p8FA/1/yNTxTWoVPxCWFXqW79umvgj/mxsSvQ/v/+N3PWTD
cn2vyA46voN6Nb5+G/vuvf78J6DO//Zv+guo4/wDbA8HjRkK2Deepf8N9bsf/us/rH8Isntswn08
0/ZdVE7/zdNxrX+YWDe9MAh9ByCP4KLom3FI/+s/nOAfARQq/krEqW4AEuj/iqcT+P98/f3rK/8b
UIc4bnvl3sexVwU9Jm1GU31HdB++NTvEoVJJhiKmqu7Cp64Om0sC+Am1A+Y8jNkPXTXdtN1Xahk3
A8K44t1LEariakK7owBkJPVMoEZ9sCCOtqLOONBhuTTf6MTijUb2Mj3LlqPAgZMoTH+Jd7KMOSqK
6VTWxlOg8C0n0HCm5wzvxs630NoPHO0FTr+4DbcFBX/XBVcfaSAVh4sJL3Se3cx9a7X5fjJxVQ2x
9zn4x3D0qs2EdIpB4/izXFIWjD60P4vUd3cV0E5lQ/pQHgOJzQc4FHAlrO528Z32Bx8sZvfpIW2m
r7JALjOE3I511h0Qn9spo1okcc5ydiQc+ZmdQTx1H60OGRnM5bNOaVIRlLK4yQTiXS2Bn1I7suYm
siSh4NDZeD+VCTQ+HRGqhH51NGvABk1adCjS7IdsNpOfHYiMVE+J+6Pt8RwfWz4aJcvuAHcy6/jF
H1k46JcfZJ/VrNSjASn9aDoDRC8a0RGYndBafOyaVPI6FdavyduAfsrEV9D5YGDbGiWmiGFifzc7
VQKjACxG7th7wNDFvsiG47J1iic1qftMn90pG5W2FRm2Bu/VDg33sAQjKTpGxKDo28PMCs3PA+ng
vDoW5QTpkAxcIdixpykU0est1kLShqGJ2ch7srulkC9e44KRSS225Sv7J8zjprCv7cQOdgrYXnqx
1lWhzyseVoB8ZqveemzchQuoyEkLaixqm0FxFS32XTLRD77FTF2KHPn3VBtMy53fbqCQOJBXlOQm
pUptfut/PRkDTnD7l+nUn0FLuRhkh0Jw0XqBeC3n/kdiue8gsq7U8OMFw8Njn6ozDksBZymokHPK
iCDDbDejA4kMPeZmBMuMLcdzh0BaFYD5LYMt/VAUj2mVYviJ4QFb671vFz969NPwBa3N7Czykp87
enPQmnmKgNmFBygRneV/1PD6ds1sAqoUuyb2fmy7EUY9NvFIqGXmH2NZ0d4ZTLCc2bCiqY/ljmwC
b685XvzJYMPandfHXth4oQH6gWciJm48z6KyVeAWcDmyoOq2S0qfqIWZzsL662E1ZpPyldSEYRLs
oEluaWyk4Bgml8Z5MabqU3Ro2JIpu/MwGCSsJGzyaDYOioVdZ+f0LhMFritAcXmKK8SDaAVFdxsH
F9urfsVo6aOg0fNyeB5xZx291WW4OuOTz3weMgv7Q5HZLIkpzD0dWeFS5rtR704PmmsS+Nr0b/U7
bOnZhQgzPFlgTQPSu8m9fa5GvRbXgk4XCSWEGCuCsnNfTuiO8vFSAWXfmi7XT2h4QPLs4WG0WeRQ
6++HkGY01pmDNTfm/yTvTJZjR7Ik+ysttUcK5mHRG58HutM5k28DIflIGObRAAO+vo9FVi+6W3pR
61plZMjLCE93DHb1qh517fGdrQ8xRpn+dsM2QbrUVot/mAV1a9Mu39tvSxWvd51ST0H1bAfj0yL7
p4gB1O7rk5ubvya96iUZTqhvdPfMdLUWH0rapPnbrkMDtuyDhhLEvnlMuMQ9DotWaewKL9sx+Kyn
6gTlnPWk4tezDYojmQtQJJeOhKrFEjkJ2s/Yemm93lvjfvzESULu8KnOhzN+l9e6UfLJpP9gtdyN
cqEdDNQY4SKxcypqwRxCExOb8rVsyuhWVyGesoyfxu7jXcty3NcpRtvnoT+W0FWkndyHgNZC11kO
dO5tQSR8xWTL9XZtWrVRcVYOMFegJx1qW8Y1A3NzU4/Fcy3S+w60ebTY5zqIz7MuZA2CFB2sTmmz
LxnuZyl2raDdMcmbo4QnvU365pYV1R/B1zJk1kcRsiyZSkS9lMdsaft/4kkHESzsE5awdyr2H8Ca
6+C4dcOV85NUyVtC/zqRvdZYgTd/m3uiMb0Sf/Jh/lzGMtiMLemsIbgzHRLn+NnSdWRWN4e75CSy
BX5IA440avpuBzPnyQPBgwUzIoVm4hI0KdQOZEDRmTpYg/U8uPbTsnTwW2gxwTY7vA1zxJa+u/es
wttL6LrxZL2y8n8bW4Sy0jTArxjAnP0p2444xgMRvAZ2+TtV9kdQDTwa8uFa1NN9GONOyUIeJhY0
ulBm2cpQoOvb+WB6Fli6BE+TObHob7tT3Mk3D77MBawYeOuBuqMQnqTl1oe6hH+OzoPca2N+ipvk
cYx5vYcBW4PCfApd+iKYzw2M+3LjWwSbmp75y17U2wRVK8pqG0o+tsjRRM8FESzAAM17o7d+WS9B
+/YJyffum9IbJp/UfJBPj1aKPd/EOnkHbeswRVejw0vLjNJE5pcoOGw0yOqkeSFxcUymrBCdeuIe
iWvg6F1hvPnJP1Hz+isS4DEBv1xE2B7b2nHvonpaDh5DNX1U2nwELaAPiXoGqFcMa5eJ8m6a8+TO
jUtWxhHZ68Yno4HGbwVoAEymWJtDrFh1SzC28n0L8gIQQDp0a56+S3Oo4O0lBjb5bAhpMHTQQYbw
Chl2M/ku+1Hj5PGaoIWc/8FUBOUGZjtE7T7x94XiqN9kNjO01OZ5WhKAjpOHd/KAdo6eaI4/3pzA
1cG43KbHO9pFBi1Eo1Xus1h+45fGqGA0X0454sTFdyAKinuVwMImeJIR+0UjElK/O7Yw2oxVSW6A
qwMbp6SqHvMl/WQAmvaJ+10ElXEpe3XheS4PWVK+4PTEshNsoTufeNPcxNRfxeB9J6BhmlJdPYCy
D/mSPsxV5p6cJnsajauK1GMgZySYXpzTlB6cuYr3ZWGRN6vT9wlzyFGRBCy7/DLnC5dpJ8wdT7jg
bJI72EOnhVCClb7v/bec2Ms+jbDlsTkCtHA3z7um6As0OO9agNTSe46XkZA0wshqUN6rly5w+Qt0
yQhwRJhQshRnwO0VYH7Q6QCgVqKOn2wozpsu1u4JpPg0scaNq7H8LhFr3OLlYym8YKOTKqEI/mSF
c3Dzcj5kywihlbojxXJ5LZX6Cpp97IfjOSmS0xRwsuXaf3SBbjwsdcL9x2Zc3cG72xdBRvIXDwLf
/Kta0n4bAhu03XDN2ePOUXg08JkdaWZg0wyjWYhR3oUg1OZsyODsuNSx8LxihcBfWEXylCAwzv5M
96UAF9T0JLBFeQqC50I5xinCQR6SjccqhdFaCv3ODjeD9O6b2Kr2WDXJPpnnzCdX7/vkItCtt2kf
hwQSCD2qpjwKF5f5YCYrmhPQBgIgkHGjgxWImbvCGg4d6vul1W3CcqjdU+Pap6wZ5UPOwhqz2LTG
KqJbj7HnjgZEE6fXNWcltqQYhJbPOknK+E9F+AWPm/8BcyoavyIV/QZe6bwO7kA/R7Bpp5leAp0g
BXR0odydhDKhJQBxJrDd6V5JMGbaTj6ipe2I4z6VAI+OThMT4Xc+85RyiN4yjZ3luu16limZOZPe
nXaLNbDe7Lupr7cQHugiciSyImHQ3NyVSXYyhhQXUoSjOcgmslv8YBR2UeHZO2y9mk9z8qjCcYZN
Vi47I3aLM58J4duzq4O2a/Rtu1V1iKtBmYceSPmZvdW+iqpvSnS8o8KlTtSWBJtffTdm88jIku16
C6KaWYQrz5Cf2DkWXOnbuaPdzYVwuh0j8n6Q/fBrp95MrP4ZnxG7dKS2VTt3Xx30dNDJEChsVNHW
KYstUUfInvNXaAuyomXHwb0G8uIP1sdUsIQmM6opJvkphrSGdwFxsQLlnnZooAGc1CjHAe5Hi4W6
TKWiV6TxmW0fh/MFzpsg1UWrD360aVjbBqa0arJoQYoSOjrxmQvgmxRFLLul583QDK25XfpihEbm
s2XFE+1pZ5HNvsQ2609j27tJtq6TJd/EiTqYke5YhVCHvVITmMf8krPyaEoPR6H910hamPnxqeKh
w7W27E3nVtOUtep9fKa+0gV4UrzIzv8VeXsDhWGqDK+WMXZXWuh5iri8TGCaRercTkdbH4hG192K
3vI3vsjNdTANF7O3P5qRi8fkj/neyGZguJtZ/d0Xhsmex1+YwYbunZJwZ9tF6cXxrGCb4Rjjnb7i
+nu22hzjf4js1/v1o00J0Z59XbICqoQVe/hp7Ukc3c4dGQDs/WwX4860+WnqaQrvs9w5R44bHixb
B4GBPjCy0gU1Gjw06QyIpuCZiKB/svHi39c2BIzAc67TNyVrw82mttTpjeVULhE9VG14B9gJZGNT
bghx1/cOIbrUUH9xBEz7onKmCwz4eL14jbXprLS/6ifVoDqcAt7ViibzimahIGLG5KNf3bE3DnWg
+KV6VMHAr6CJ5GJdFsuTB7B7bcPK2IzS/EmtX8ZEhv5FPJQdbJtszh960jh89wzKPKYc3vCM82lB
d2lPD4kwcJpaYKsnb/aw2bwX+VicFJIkL/L2EMGK21Fe9shabwN6qX82oKG5OVgeM4ZJBEuX8lbT
3OSjc1bJMp3TqvypqiUDpYL7S8QdgJ2+S/Z1wIqPim694oMU49HS6LbSO7YBnpQ6rUhcTeZriuqe
ccJ4DTzr3pqDV6Sl7jEDCBBES0cqv2cU69jgxNSP3UdEewBFXUzsHCvbGb1dsQpU/loPS0lKqwkO
bV18pcofT/SsntH4hhcb7WLo7E3buCN9yr1GArinOPJpginmo2kaD/Qiih032LJR9iXzEmvreuW4
CpeRxzLWGxjbpNxd8ydJJdsc9zDF7KiMTLgsC/M3kHxg6XEKezMjs2Us98sMQ2ZW5bU1GJszjqJK
LfCPguptdlR4Ft30xCze7wkekEhUKXajtrybh8jhThm4Sw33ri5xfYjl71LkzRl+/86SKX4Jd2Hh
a3gF2f6muU7or8r9J41Oc4zt2Sevv7NkGayxDq+yimQquoXO++YflGq128nlcte65hAn11ZIF3e8
zn6NHD/83OW/BtGGZe+Z+oZHw8t+i4StRoGoZSdgL6T3XfbdnWMtinX19Co/2kQnCDJ8SHH2xxSD
XIt6C7fE2EobNoo7h7hlOdPs2oyapYSetapsP6ul25RZ1W9xVAtVn5cyBkBApRqHqXRLxZF7p3jN
C/YrOw6YznqeYdXVjImboWsY3nPL3QSzeguC5RhUbPakndLBWt/x1ZzBxRO2ta2njnXX2vXwRmMY
1WzT4oWqg2ndxEsELaC7pHmGUjdMa3KZJMgAqhEGTHHidszgvQPHB6sw4Xbwq+goBFqK+LOTpnrx
YPr6NQw81iq3SMV/7dqm4qWcXhqu5sUa+vt6MB/NEncA67s3QAE+sgzZOE9tppqVc+LEx8jOOe9n
U7B2fB1dKLNn6uHucUdhp+uBGTid91hGZXlJ+/Ytm2iP9NC+Ft0nWc5pu1bjAGPEinaBbp2sUusl
poYSpx9AR6okByJCvMboqsSVzpRk3lpKLIPBuB8H3WppQEC2RHRRAjHfwUzn6A5Mko4bl1JMEBDy
rh8pkpp1Y6aruzMj3aIZ1JRTiYlmzS5kdi+n4mSO9SFIORgi5kndxjnqXs6Wgs6ITbqf8A+RurvT
L95r3eXpUupJ/PsUOaOzi9ljwyH1NqTOeWmn24E2m4PfzLjXWGfVui3U1r2hGQWirm4SJYbFEm1p
750AWbJMujceMO7K0w2kSneRZl197XiROte4T5563VjaFeql1h2muW4ztfkACfWmknXlqpXVi/FP
8+k/HahDT32PDb/NSJKDSuND3/iMuSFdMfoT0JgBdRsg0DofJMd/grM1spSD822NhaXJdMvkzcpu
FH74lxzaCzMHV2Qd4BxnGUznUVOZ26oj6dWBI6BtE5SlJmnymPfWBLOSVFMpF6IXpkso1qKtEzvD
S4mxDF0Zb/vCQ0Y3ywoqZhcLdAF+UXKbcfljjwbOwHI8E9z6DEf3Ueb4BOirRcWZSFprgBFdtlUQ
ZLTF4jTUPbeGwcAVGcWjaQMCoaUYJ23CWO5zwPRcemL8eNymlNqwUMUPnofzL4AXPG7oD0yzzH4E
CsYUKE9neI+RbuPlVVvTvuocF93Uay8exJOSUKadH5Ik02Bn09wpCn5hpkhWzmO+a5/lYL2lcf0k
JW2LXQTXWBvxS1l+pHbxXbPjhrjh+rdgISYriErQdMyhMKNuuKF22MYGtuXtRIcSlcRiMS2Iq9fc
we2e8gOWur3Y0T3GOYXGXaybjXXHcdsHdHdyTWS6/1gompArw3mKeBtAnAn1/j/fCKSqTPcnWw7R
EpHdnI5mZWNE8/ULIEsB4l1he3sc3D3gCYSi2EAtcxAtO8qaA95W/JgchcyJcHZHpTOKEl7M7uK3
0aFsK51P1zaQVU7l1okO63Cc7ql229aSSHgwokwOjWq310Z3SbcmGlBvDJwCiXLSfogfuxv3tKS9
Z5bzlwwonKw3P2rJ6nSrZCbABs/ryWgJpzgLskvrN7umB0btyu8l4CeKVPWq2pCQlhkxTpkXDGnd
NaD/z4n+Whzb2fbx+wWVe0au4fxIdh2oAQ6GhN+oUflOtPTJZj3qJ4M7Q7mryOpFIav+aCqOdcFA
hF/vFGpIYZQ8srXlLGfcjcmwsqTcjOBiuz74zEK/5dTDLN8k3Ymf6Rk4dXHmX1eoqrgIWFrdlsKG
nCzpBHRvH6QvltMxHWT9HSyAoy3SWxTwgYUZibVjlKvA6sJXEYyv2IBG8rb0V6EdHZBbTllIKKSd
hBZOKaovUGJiM/2bCD5ozXc8Nd0TnQOIKxMExr6T8HCflh7RpXHVxnLsHyMmjdTa5EtwZgAKO1LZ
SP/snY4BqLz/UhHAulZMVy7yJ79nlgzrZ4cOrj0FvI/RkoO1Xe66bPkSpXWfRd6ddieWiyRXI3d1
yFec6reD6/EvrQvv1Di1xhI7pzbPCIXNXk1tNfuOTletMYKpwVYHFyaVH1PXMysCOmNWn0Gaotmp
90zzLzz2OwIHreVy4/b5fd/85m5079JusrNFiNLdmVg3ifXYU4k5zj/bufeTu5CMSJ/Az1TdRXTV
a6jCw2Ig8bhmRdak3nbsb5bCZYrK6w+L3cA0lgi9GRnnZBBvaSp+MWR47CEI/9JwuY6y7BlbVbqB
O4mSn1TfE5xL02xOyh2RXxdiGC19zAH2J9w2f+BDwZwRiXVcku+h6L8yMb7XpvUbFDgcAMGwxP3w
uKjOs90/2ZV6T6fsAvnA2w5a3Bu/FykZbKOgOkps0badYiJvvR+jFU9DEtVbSSMF8tNSbMpxUYeK
uQy/Vf78T9IKMak6Zj2tjY5Irw2zPW5LnPlvPW1BW1zBJHfMvav5MuUkv0ySnyvHGF8yinMnXvaR
2HmhvNQRfMwCovQir9Ac+o3tyW+sItVjGj7rh6jFqq+I6AiL5nbC20ESnGUSpcwNP6kvzft+1KcQ
97g438VADjNI82cn5GEg7PchqDkNFC5iAPI+ANiI506Xbskxn7E9wq4aiaGRlBqO7EUPqAH93tUd
F74JapBTSqkerUadRuEsN9seHj3RklBVZKVyQBdl2HxRsE2a0AOumSWsy6xEg6iW5hPO8W+P5Q9P
ZOMBndAccB73uO/tQ227b2PIvZRofJEx1zesinqkZwrrvwjS8OAl5jcyYm2GYN+H+n2hxqdioXMv
Ex9bJpQACDaJgUYXUZkDGWwZH+jEODNy3fBnEUgIUM8LedIwR5tso1mdWjPcNclybgKCtWZwEwWt
s4b7O7VDSI8u0K7c4DOYLAjz5cGKGhBbyWvby488Lo9qojejYxwC8Fwy560gLe3But7qQN/4ujlO
Vou/t4Ee6/bdebWM8r33h3d6iOrdnLp4a0sUEmCyq0TxtYlO4KZ2T4biSe4kKkZD4u/k3ZGjO6oR
fYOrMuJtaybjX6kpbRZRzX3ikOJqy0vSc6Z26cYOMyx0IZOURyPktht5r5epfCqIaq9Ekx5y/RpQ
5dmP7ildw/XJ2mKJznEU7RvANmOdutveJIqWhs6fmlzAan6T8TbPvLPuMSCKdvFteYXBgP2W5Ohm
jlkkcO+h6EzYfzyaSYyMg+TUAaUBbTxniGwpNqqkCy+idH9c5T4KgwPEyDsaHuNnRCAWsuFtiefs
fm7sI8PLh8r856CYHtKxOvuJjWgcRjczMOtLPAv+CIrEzjYgbSm06EZ+F2q49e7Fx3CM0axaDwkK
mlmIw1ibv45J3a7qDglRGvqkKFnEiA2LzEIF4tkES6u0vRt0p00wRg4nDJ7O4RLeTZIhD0I0zzdO
rKLllrLL8rGGyVDxI3P2fFMZw2TTYCC2Yk6NoRn/jQvzbz5a7w52XunUbPCDG9xyxFTOGlkfU+EA
E3L87gTKg6phwkLNJxQP9NzIAoKLhDdFMnz5UwcEDiUopGCLQBIXxj8Oi//mrhNPW7LCf4xZnhcE
+MT+/66TPWaTv/9j2w//8Z9mlOPf//kfuDb+33/Gv/0m4b9sByMRhiIPUwmbTvwe//abOP9y8JQQ
Oo/Y9dATEuL0qJD3MJV45r+wOIW628kPTTxslIz8b79J8C9Xu5JMy3e8wKVm7r/iN7HZ8/0fxq5/
f3JHu+Ns2wrMMPy/HGk0dTvu0PYMCOBN7zmDltkc3VE8BSma8t1N3btIN5DS4uWUflEZbO0br/6t
Ju7tyOJGb1VC9d3w2BcMJgBK2fMPDLn4aI4iDAzoehCz+Qb2FMQ8zlQ5Im4cCi/9TRwUBDPF/RBb
nOt5guB0dtZA9/wDqrl+arOEbsux4LDZyKdhptgsvk12/DV2NQ5p3SBa4czn8LiwKOmnP5kJixB1
gq4eCIAEm849Ds6tD3DupKSicFYr4W4as6Rh1TP7e+ygNuEYhUZvf1IUCXDALF5jP6aUyYQIUm/8
sT+2FZ9kHr4HHDLrNKA3OjLli2iWDTvCcBXYs32xneIOjm/u/SkiCamkbG9tr+s+LNPdZ4pwUkut
BHS+sUMe8Pc5Fn0LttnG4wx6TWpr2znth+fgjhxvMUjC/TxwrlJD98z06W6dCbWp7n2CFC4W+sYN
HCgMin9YZVwTM7oXMX2ieXvHitbfgrU9OrX4ra1820P7gFEEALIb3KfKbc/MbaBI+E8GN4TUnmb0
rnsz2kJtPLcBIcomzi3G4eRhUICUWDx5InvIc3av88xBfcauLjx6duifMHbLeTFyOLwhb9MaB/ic
eeFK1smmA8cHcLj2EYpSOB/lm8Nu+Cyn8VRid974tX4rhsyQk3GsWwogMM2Cwwo3MOhSTNNJ6Zbv
eW+fWLJdl/irHem+lu2r5SffvoBXmsA3jn0s1Km0ad5AFt3ZFNmtIpiVGgLMFcmsrtwfy+o35J6V
XFdmbTy0/nuWoCQzuXVPkC69e1o09z5xNljAsLc6bx9E/pMo2Yf4QVNvkXHW0VD1B1NyOJyDmHWl
8TxgZieJSRnSTKkXNT1jtcH/89MU7XlQraRfFm2K26Tnj9PwFdZbK8ddLsl6bZs6xuCQguodLZCu
z00umovdRMe86DoOHxbDfu7Z6/RzLKpbqHD6VqM+/XUW4BSfuy3goIZiDagdzwuISeXvOWNdnAL7
1xS+t31LviWnaUFAl+NlIu+LyfLuIv9v2VfBKej6zyQC5gRpP3T98FR0vnlBWnhdOq7LFEPO3ViK
8epGyYOgrAnPlTTfM7t8NTxaYJsGiuZQsim9ueTf8AJTJxTH9V/o1Yxxb72hO5DJIeC1RKRezmbu
ZXeSk5uQ8EASg6MABEOOAgbm5uib8GkWdbDnfTqT+S7PBUi5okKmhtnAfUeGCHX0l6wzLvliSbZG
pgFdzdrw0vFaed6BxCNIIjndOiJELM7Y/gSYbQ4RbutGTt3RrdRDhIZfOx6Nn7PxOedusQqTHLZd
6SUPKtqnoQ8pcKhNMgXk4Ehkx7zS1VYOwdkOKN7BEFaPdrQ13f7Nr0yQedSQG8twnXzKDmj/2VUy
deiZbXFZiMqn5S7rN7wAFubkUazz0KwerJIBmfWSTzUR65mmxuZoVDPIcmytLmraAJOLM3+ybNKS
CEqP0UYSLzpW4UebzuI8gAllm8Fy2kbiq7MaWI7xW2TpzZrFftKShNmSnl3CVhvKNU24IBsxOyxj
CTosttcezdkiEsrpuY1CGN7w14bu3OTqD48rTluF/VBFxO7A/eS7ovYcGP2hfen7/EqpHB8VQoOX
HSaPo07nZ54mcYD8RuXJMsLxPc0iJKPzu4xIM5AbIrz9y8wpbY6Kr9li30qi+uL4OnMzchg16RJc
j+gtFB73bNpAygXhcMSE/2JyAu4s7aeDuEBB+ioOiRqjDRWZ8VVZuLEa4RekR30uvIhKzjnUD6iT
wh63scg6c6OrB2EMN99p7b3dZp/pEt5H3oyINSYHPnh9Z8v6MZimC1lysYG8eTLGokHTNb+Uym5z
bdBAG+A6yCamCxOssshmFq+mvEB4hGYYdVc48WeTKEUgiPAbeBJRkuMrKNFHR7DNyH2sc/7yLvmh
a0GoK3onwK/ibithu5C4dYJL5Y+sUCma2ljZTDSyz1+pYbu2hUYkVx2Z2+6FnVEvxSuPCXKTnb0d
ZKROFIIAKx2ku1UmD6tUhpyoL64bnVA8xlufdbzG5stgNR+p4dyRXIIlIKbnBZ7oyW27s5zZPvl5
8JcGM0QJAo34dVCncdyY68pxexDx8s23Z/dStrx/s1TbKjpFf0NsoOyD3ajgJtL3TJaaX3QfhDEb
DgMYlndXBDFMt0Wniaj7rXsMlTn4Z0YjjIp0KsWSYjChqESbfEiN5gzqn9gANQOMZJ5ZwCKKPuMI
3XjymwiPHPpasDDUJG2Dk2gxm13pchQWoGpcGkC6Cs6qdO2fwk+NA2ZMDGPRxwQ3D8Y7GkzmWNXW
jV4DmUa8EhhL9CGBDIbkPRUYt8639r6ygb1S37DKeY9RunxizGJPGBvn3u3eEmLqfBDcjyUVwfMC
NtGbYiYXwqhZHh/TZNpUCTUthAoCABeDuMTCOziCwq0QU2JrIEZi+qjtBo+qd+5NK151hqG2Lam3
1cQK0JrwDaYV1qXaa3YYd/Mz+7RXfnySbIlJ6A5tdvJ8UKvsX0zYQmtPPC8IChty7/iK0MtWlirE
ntxOvHGyGHZzG23VlHKTuuW5nGjKGLcQLH7K1LrwPEZlMtiLE47J++BtoNQsDhPnKCRTE/MfBi+M
R2Iqf/1RPBlh0dDjlH+HpXdLG5ddFnRs1t0hfR4Om6vsYRyWZhdN2AOVG2g/45LvzeoRF9WvYc7+
rTI2VhvsSyfBYsOObqgaZClaQuAb97F3hbbqoeurTQfKBMTZQCQ8Q/aagfXZisywHY/c8IF9l3nE
AgY/2dHH/oxP5RO20E+pZ9ABJPsar9UGs8spz0ZE7skJYKxVf9uOqVHh+wFCjrWoBXwjPiNXRtxA
1HgtBXq9ChJsN76zDen5dJay0eRA9IV23xXgEk2e9riIMBz+SAd4YEXsZvARy6dQumsZZgT5tcMH
+VqfG3EN68oE1J+cZWbLz6aqZx8zKPlJ3qHwOGBQaPxs8+InJJ4CwdO7LdyNMcUPmW3ZR1sfTt3w
q3PUndDl81E+1NtALofa7M75UvymrRPs+mkgmnruRXyl8qNbd43JLrne5+P4wcGMONI0bUYX+2vC
ntb22weVZV9gLPGK1UZBSMuEvdG1Oymiq50CijITBlZJKm5LvjRbd0vzBt7m24xdsn0dYkCSyK10
IhrNB7ffWjYMOHd8i7s03lL2TlqrnrZtGlUHkIJnlXIsLam2HwJzxFMAOKaUwCP96bE2AVk1Qzev
atl+zFFJafhsQGiIhjuDgnc0ayLWDgef0X9tUfzATbzn4tceVAIEjFf6KL5mLHAANA3WEEGMNSr1
9jGOpVVUdLSxFtRkGHP+2zaBAQTb35fueF8DiDM0qrRgv6I8ieww8KDL9c/lYkttHA4peDUYbNbl
SH29ctV2aY6E/oHDkzvDcgOtHiWYogjxPrvQsJpu4FSGyysLHwZb/EhhnBeTogB6EX8r7BkdF4KE
+Lou3NpeY5ykJJ6XA1lOeNEu48VoVt8udrtXtJBlGV66ybzztW1cVRg3gjD51PyxSDgrsKR/WABz
VCVcy9WVpzu/iyi2JcoJMYM2+sih28Txf9w8P4cZOLEYHtzQeZ+R4KhJYuKQzaTOQiO9sDJd1kOV
WbtpgCI0BOo31wuEoKveo9r1Djs2KPCBVBcxKGFPitovshIfLO5hHDqK40UTbTNVcbv5/lc+dtZu
9Jc3hNhyrRQBvpI4KF1AdM1W1qdUw30MfMGCsHf0Gojmy0LxeWGJ1xhQDKJWsjG4P6l9oBN8Vq+S
SC6cAHLkj1lTvVdWDK4EJMKuVQOfUlFOMJvuycPIek0zSGQq3Xjc0NC5JHz8BGICK70na1B/Cpbd
5HMDmPKy+5F9/8q3BmmqdNW6sQhYWBneTc+s6VZLQSKu1WvjRPfsMa+YsQOQRFREVY13rIl96U13
sQKqWewXn4EWMhChecV5IiktaBtQi+m7OdboAqsS7iPmluy1Isi4FhHt6pSHSNiqcwninAX9hJ+0
mP33qDDyteLpV4/mM1u/vyMv8E2ShA8dcI6NjKZX/ahdzRdMimx12BSxX2+49oc3mwzy1gqHG6HB
PsTmAmFhg+b1YdTwkeNR/l06hq6F1fe+5VFzqSGHLAsg3MlgP9E4pH7FYq9i/CV0sF2zMPllG/vF
1u9xkiY6d1IyQmL5WBmlYxzaCzl1Kngo690MLV6B0YdrpkhQ59q1hiXty7Oep5ronRX0D3Xcg5iV
E6r13nP95A7ldxczkwd0ftAcVolVPFUvQaBudu+JfThgIOuonpdk1PG0cKvQD0gKcpsbb2VFLV1t
0bzVsWGLZ+7+GIjDMod75WzdgP8HLUv7bQscOknSjVXDosh7PHNJfo46DsUN8Xe7YTuFZZyhMWpJ
bEMIhOp7M+fMOcxRfDL57pfSP5m+SnZRlcq1omh3Ra7+pe+cr3RQPFpFxLu/q7ZeWFqnzC/bbRzx
XEuzchPNrCprg6Wu6oFekpq908jhYUzlEdQI8ELL3Yad9aByPDtRKbI9pOKtlaVsQDj+r2XiP4pK
oVvQdbaq/eBWieXXpfBvQykQU0XUvmSTB5QNw2Uw+l/t0HJ4LEeLfdvybLPebPEj44HIHkVQP6Zc
RZDTtEivnmMbSiu8O16wqCciyy6TB6ptjDlfLDVSA6ap93YROhG7XCmSe62p82iW4ihJDC+gNc5d
aJ9Mak9WvoHCIxNern7Ynssh28wGriyamJC9C/wW4McbFjNFd67JjYJDHe+b1APEXAc8/oxT33J6
8sz52eZ3MQPK57iXLIxoVXLFr4AFEBtV10b3S2hQa7QhQyS2o5+9MM/JAzgTku1US/k2A2VUyS9c
fP4e20FFls8gwsIplFd7YQ7DiT6WteuGf1hysvw38NqZOfQAIwBBiCh9DNGZTtjwLm6yAfEY8TyK
cBNn4suHHbRt9GDV2cNtoLd6FUqW3PFis8LpaeQemrvAUR9Qq6aDLJYju6X5WHntexuXV7+IWDdL
/M1ix2EvmK1L444U6xoQ9HnKYMkq2H8HJQtro/vT9PhIRW6tpYB+6Xt9s6sh5YlQbopoBiRQzqel
enWdCl5oxhcdevPN7/xxT9kBqYDqby8t8BSqfFFu0QGfV3g4Yxy4GXCuk7KL26hd9Yv21zvUh8iW
fLx23mdY8HthfPieE3IR229uWBo88FChkzB6RY/5SdPl1pIOW6OJPqjA3CUNHmxbB2vi3P1ju/wF
87xzVKWPd3D+SIgKpEQGpqG6Df9kCOzqSBxJrBnxqE/TSQMu082Y8zpROoVQEUcAcHBmH7qqiCnU
TfasdG6hNEiRjMoD/RFCgmrb/IzGhAZfExhRRB9cLIS5MS4HM8PkHnTJfQbRNLbpMUJvKlcNEQqL
KEWtMxUuXFEu3YB1thAYDnX2YpkNNiGLYFIGlWXU1tU4LdqcOAFxfcLy9doQ5BBPBMiY2if1CU+N
K8h6ofb+02YVauocyH/GxeNcXueF5FihEyOK6s+4XBOy2nE82Ll8LW7KcrtbjmwJD6032IdUZ1Am
nUYpk/rDnKEJkFJp4+6yEFtxiK9IgAkhcZaZWEtsD09j8DT249O66qO11fODjTMQI0o8PYIxxkJC
ZuQJZRk/5HYZMRsWTjFWgbkPdiIekQmDbjfovE1I8CY0SOAsHiaZmPcKR+RzPpLSSf8Xb+exYzmS
ZulXmRdggTSSRnLQqIVfrVxcl+EbwlWQRq3V089nUdXozMZgMLOZRTcyKgMZHveSJs5/znc8eS91
bier1d7VJSCZzvSMYnj2GVGaLv4FOm53s87/oMcQHCQStBANaogIzUSFfJ0ZokQQuz9YUi4LTD5g
CSB6AGX5UO1onQSysUcAydNJJBFDY7UIJ4kFj4pJ0UsqGL5H/W+/GxzAYXArCwOmmEAIsBPSThB5
1rMoTtEU3zl/8lBj/rUQkBprGockkZQW88U0inXQ9N3G1Kmqq6sTVjKicFpnrhKdvmJQe5v/yWPp
ZJYw+PYWwlom2C/ToIjzQ3EUSlPYFY2TSpRNh5N9ChWNOx3+CB0C6+lcBkfAIk8+DCJUsRp0ZCzW
4bHJc2B79RNxjD/RMh0yM3TcDGKsukmPs46hkdPG8JfbZ5+E2lTeR2Of468OMKCQYRM6zDboWFuZ
g0gmG+7owBuN6qQjMNWthTDijU/Y0eztfF3rqFxKk0OYjdd0ivrTEDu34KU+3Lp+mkfrNdFxO0/t
PB2/A8f6JctfTsHeYlQK9q/521DsOGjJMFhJk8XM6z0d6ktI9/Wszm32bvSHlORfSwLwD+bAdzh2
JqQDU6qmfbd7n3PnnKcPkYNRjnvzqEOFcL7h3pAzxPZD/Q0YEx1AdHUUUUMx9Z/uklFk5L+fgZr6
FkFZkE3RqiDPaJNrtMk3hp71Wk/2j6uDj+Ow/LZJQtJ+d7R0NFK0/mvtQS1udGxSw9cHcpSOc5VY
/xj/uVSK9w1I+GWShy6Jo03cESpMTG1h0OHMmZRmqOOavg5uunWb7RyLLJ9nEXwayHcqHfQcTCKf
HPRvPBPerW4n4RBnkjJlisvcu4x2Iz65HUV/HMewkCAwEyoFS16TQNFRU1Seh9LhvTQnCFkheVTV
o0OOJbXv4yjJ2m+r2fl2oZNDawGFbbPK4i841bW2+vUcKePa+qp0BFYk/afupYwqR+0IDh5dJpqZ
oFVxtfy5/0qENh2qxWf53ZCy9Ujb8lzWT258yXhIuZQE6DRw9cwGtKzUYV1BajejIWHrwqfYG0v/
tuAFIgtg57jD9lNJz70O/yotI0vywI0pnjFHoRfqqHBNZph4161Ad0zIErtNujFGKohqyKMbCjAa
Usce6eMpDh7JyxwmRE/Qi9y8nFMTi5NdSZzOOsCcR9wDxi9fB5vnBpanIOsMTnPHBHjaIMBu2gXJ
XMHMW5tvWs2IkMsVGJuxO0959uAUfJ5GxkGxyKg3ch9aM73ju+arkWwRsiUYkIprlRewPiTMqonx
K2FmSnjN+JD3etNI+Y19Yumum/E1iolHFYwuqBdZdgz1+K8diRe8RJNzklTucS2bSGFGqVqpWOVb
L4AmLJR8T2fjG9ALlvNi2XVe/pWY9V0W5MdGg+1rx0fREK+QZ+J1VqHbPUplTWxZ63YCH9uFBjDR
ic4p2RGmKt332T5AhWtGWiocD1+VaNNP5gPwp4xj38NyCatnBV4GBwIrPsjRj16l197zd0QGWT8j
DqxtkZ+z2fxIdNDX7c0zPw5QP2syEajNu7yndmJ0foSCRmpigIr7kRwi0FP8K2bdv7kPNuOR2y6t
tHEdODg6eHQYTY6b/vzNnfDUxfFTzEfEu7Fht9q4NupkmLHAM4FZe9ze24lXYWnkIUiDaj1E1Eo4
Iba7ZuKcaTNTgLy1qq2CWdns/yba+kJF7xZXMOvegmCSkjKmlWTjQJVslosHbgb7ZfgrNuJv5Q41
qg0NXsNobrBCEUcfqzuqc+8z6pLnpVRYz2lss3hPJ3OMbiOCYuTci59CiUs2p9dEcCDIK0Fcc8y3
MR/b2itpB5wtuIeZWklqrSD1bMLqCJ+FuNJg3VWtdefb2X6Eopg243MyUGARDY+5yZ+XcAbLJ9vb
WdaDy8h/n7VwdppZUS1uulc6dzgmEvWo4rrcINBG29p2v2DJXAPFvdV2k6ei6h7i7ku2oVxzVIEk
wnUhdaO1aRP5kvLI7PoinP62V9E3diHuB7jN6BNeZZXc28PFXg5VJDGHBQ3nNvz4N/0AFK+GRitM
LhGdf59Q8hprpLyNA0Kl8yPTGstW+Q0+Cd/05DpKXBo3aWo2umAPZ4jFMtc1dfk8I8YK8ovLeFe6
QbGu3ffK5P9oJr/JlmE/0NA3kRTw+hg38fRsGX17aErv409RDDlziHTskonfv7HZPbAQ5CSEk13h
FWj+y4a4WXNLxOg6jPRJ146oVr1bX7qKgpGps+7i2fo19P3pT9+iPejTn7rW9H5h/WPZcgVxRN74
mBVcb9UJ1grTt4+R172REGzI19SXYlkopHTUg2E1ez6D4NACM4CmJfZdLenKrs27DhLXajEvwO7a
qy20nt3zrHo++k6B+EIX6o3jxpjk5SPbx0UyiDpsOKBScqeUfCYgiDhCNEHVyT4EyUf/drCl8bjZ
tB6bUkLO6ZT33PTzC6ZpFsjAgNGszHeTLYmJkww2rXVlTzFXcc3ELGuOBibYtW/hFxJuA5qHrVtQ
R5sXgXGZJ9wq1Gv8+FWUEqRWd5lp0bsQYmrOB0bzC+ATH3Jf5nDim6H734xEvyDmw7h0fYeBWHUs
8v7NI7jACv5gKrxLZUwMFVKCtjNDW6OX4mmwjJdsyu5wX9uEOOd2NeT6M7PUa9qkJ4pZ8Zw6aA1B
5d/7XcDyV8bHipWmSuAQmdFOduo58PUZH9O1J+gKa+MIR5333qLHhB1NNGO2s3l/V5yCnqB9fkTJ
AuiYPhKoZ0gn80Q3oCnv6ZxjrzmXvBFtB/AKbh8AWFqkYMZco7D5DRDktaWaV+L1ubFzb6SJgb/5
Ih1eaM5HpgntUrMiKLt94nD/0C2Eh6jAY6bB/+q0wxpZ9gInBjaAg5g4JH6BhId5Kp3ApP+5j2C4
D2nhpqZ84isww182UU+c1Jy9KYATAcU5hjW1mHA5KDCZ/AgjDkoWFocbe2DQ4po0P3eA82FmUTgx
M5+QOfZ8n9xJrii8o2K+31fk8zTzuaqLX7bJzY7z0lSn16YLLlw5mCMXj+lQfjUeD3dgvHteFh5y
izbDlFLlNOFFqvMCl/tSVtssY9CJMxF1BYhXWWjI+USFmR9NOJQ3lH4kj6mN87J3Q04BHjUvFBMJ
1vhJjfVtKQuNy0p/Fp8NMCmI0WXeim37uS27F1Fx8mL7tkyW24g4ETy4lnQNzaQ4jWkRclBp2uAF
J4B+JEG5plDhgWo06E+QG+eKj62rimyPoEoToBh2Vdh+JzUFwoXxrWZVHLnkDKs5ncwzIemnypLk
mDoNf6D1Oerd1dzkZEVdu4VxigWxIZTLnCC7XerwV4Jkv2IiQtwViYXqBOzlIqzv8rB/yiNtme3G
Xa/q+0TykShG6VycoG6Cm3ifDFb5Iu4vfkCMjENxtYUZeQPnE+JSkXwynJFbFeBMjGYN1RY8CaHB
3CHOwSj5c3bHfB7x0gtWc43pBLD73taVUU0bPBHDIqcMlLu3IL7ENokP3fjjJGWxUnaE6EkoeuVV
dPpEsj1S4V6TyuZPCIZIbCq8u9tsMLillM4DXY3ochZc+nkIqaZwmunipZJbX3OK0QJgf+GI76kA
KWNZ3Wfqhdtxe3T6MTmxsmBbdjAaC6pZlrZC6ME9zzldPNlueZHEhm/8kvBAl4UCWgSlhxMtwOW0
rs1QXkBxhKwaULwaznZVw6kMmPk6Lz1qSpjbeQW5k8GGqVszF94Gfbdbevt2dsePUXyJOX8pZ9zP
6G/WKtIPoX5GNTCSLs9L2eqBQDky7KvLL1AAtz1hmLJ2OP+iChI6lkdlQR8vUxoM7KU+zAG4Z1nC
kZ/cy1DgVrZdLhHB4HOgi3CJEHanQ9IMn+3OxRuCndUKe3+N8+vJ8eqzIqRjxuXvJWLCOFTbNpXX
pK/OmescF2LQjFS4LLYnM6YyDrfxlWwFWOn5seyGfGtb0Cm7tmNA1pzHEVcNxuUySCRFbQRmrBo0
jUtQrVw+o8kHQJMwVUHprKcPG/wHg0vP4vaRbgsOyUcOpZgJU72+zKxJSHJcNt3OWuXzi00VDTOQ
5AsrNU+0F/HW4mln2WVZGm2TjmDEtMBuP4lsfBoGJ5O6sn9iK+OuNm/9hBkZyGiOHbH/PdLhvnEa
dipZRd42bfkjfSf9jUGd+lVYjZX/ixbyTxK12hrRHL0+O8vSu8c8u8kc7xj5/YPdqTs/VfuFPhnc
usDjI8zWiqp5SzrvLZ6MS5M9IvAOSBGLBW51iV78XoEbGt6ARUc0sXZvXdN+8sM9uQbw4OBicfbL
xxCAJTJEgFynBg7xXiEPvdN90nj2WFC1FMJlhJ3K2C0EmOAhSPpPc1GcAuUikeR86/VG/5dweF2z
gMZilx4LT3yn/rDVQIu5+xzr9gSH8WGKinUBqIMhhdh2I9mSaZSvPqRhcEpjuhrIpAOyDPcQULh2
2NZbXfFBEK46Bg6TndYmOqrtTZk3vVoNrn8HmmhAfIW9aozWtr2sySXpul9OhdaQvlBlgGd32CVS
HXg2D6pBxasH/1aEv7QiM+dcKaGC7xAnHs0W4FFef5Zxwnswsm0lrb+vPNPZLHj1oPcfSE5TnmBZ
XHnhueSturak8HEf91s5kJ/Hpb0htHvCq8t7EXlPpjuQnaN5LGUeSdaSXCN2wVbtlKzGtWPF71wD
3smzINlxyMP9ku2TngWBURLSZold39mg9t3ZBv6t/L4tg30keVJiuVFLd27iGpB4V3aHTo7PdoxJ
APGCCTPaIqoATQQJkIo5ZIMA/cqbGPDV5xU2d9P/7mZM+WNrijuzrb76qj63WU3ppANsGosmhhO4
qmbrnccMK4NvPpg4dGFT7aFV3SMxfdgBnAhLkFtiAHHLbcNFFbC0afFSgarYpu5yC7VqZIMZmf8D
lLjxnL5lDYfIOHDoq1rYxaze1K785IN8n3QvfRW3qyIcvkyX5XqUHIycsl/hZoIF0A2fjMcfaouH
LrKxJ4Bwsh4sbZ4Y5uLgl0RyUqLHFY/pfeftfaZYS8vw2hteW3yQeOjzQ4kvii63V9kjDtQJul4J
amuU+NKD+o63F5o+qU9Mz7griamW56Zo75gdT7I70SgEYrqnb8sRQXVj5ml4maJ603uE/0smWyxS
/vNyk9cVrR+UeY5L+WXF8olVbZtnIwf08GXOOwDphfHhO6Ha9IaqVnK6s0RywAi7bkk0sqJ0t9JD
Y3eq+TLY6qEzjXPlYvvAKNWv9HCKal1SN8gTdVMdpWqZEvrxJeoEmXhnB8HiguwTH+zWJ4rIz1pO
wX1Y3A8unkMGszz51Oj5NQtSPdOBwTS3Yl5mshN4XbBuqIXfUoJLIHrkz4hbAB08jNZsXAKdLgLE
fcMbwHV9eqiRMwABYWgZg+KAMANUCRJKXHfkTKZDNtFsHDTBrsHdFVWEOvqch7dHXiMHYmI7bQkK
xHdKckQZ7OHFCrNPGzUUmAwJSIvdxMxIhKAcHByCMUeyiDdUiWD00geiyEKOjIZNacv3oCP34XBm
JHDrI37oVmgfEiYNcscwaR4TTRUbuVux98y5nhl7y0R+RnENa0inUIe7Y4ANn4oLoerrcU/3NSYu
9T63fPFwTFgive7EIeG1yd1rZPl7Tz91YPZ+zMxeu13yQdMujp4S66zBS10InZ6KeZU7uk6SgQa/
wWy5hIznZrjLElo44pHsETekNQVIRFR4v5tGSI4Nxv3gp09JxUELasAxzvHtNKPKAMlSl0Qjxqpe
6nxbmt0eqfo6e91nIfQ5zfP4zKZyl8VmfbKCGjqES5S3DJrdknniUvQEIgC/UzCyqsCiMAhIycG1
cGKmEcEq1/sCFhzAa1gleo+KkrY4AxF9L3wvWsdBczHC8CWzBsjrkjMwgkAquqOzfOHqMJ8Y8m0t
6FurcPCuOX3d3Js9BFpVb5saVx+J3icZ4TVpoTVz8c7Amh2NgaSaxUBZLZnYjyL9CMfl2/GCSz9W
L63g8CS9Uh4a7owEncsHoyZnPeR8n9ns3beUwg1l+UwX+J5kr3HCPEph3biasERYE97JMuIgMGSo
Dg1VrjcdBqeJZKpDXN0w+YynadgW1OuhtwAwmctu2sbuhKIRZViHUaM4ap5oWDaJze6NZgAGL88p
ZThxynJnzxFZ7tex7b6bIN7jrEI9d5hWmOW+mNiqfEZfm5Ea3LMVYXiayMCaauSm5bAQtQVfEHhg
1PBMAh6m9jvLiO81u0yi8jEZztZ8GTu0tWRj6ADvGED6MjtS+AWzKx1HS723qHbpOJT5aRwHcuvY
hggRT6IpTkVkGCuSNpx7Jq77pC03rmM8qqZpDyz8WCQhzKFghTZTs/ExIHO1jNMz7plxLXzMCFGO
lWDhs696KlTaeL/oJXOwuNN3DmwXFL99WqLAM9j7Skte2NlLru0yPDM5PoAxYPdIhy+xWAeDu2ib
MgyFVyMHTPgtheTI0WTAOu8bm+iL3NaEchbBT2o5lGmDVWS0jxQR9rC1o1IH8Y6M+MDWhs5r3xvh
1sfeVnFxTQx+mBaIXxs9SEyRqpJXxyU+mae0BdCTfp2t8mVm5xSyOoRz66+o1kEcgiQd4k+En7Uq
A3GHaY/AjPfdGQyxgcHqTbDdR02+EVZxh82dsFUzfcQCg/iyxN9gqkg+sqnvPbz3NzXxaU4E1jlr
Q7ouseBXqbrJQkrBLLW8wrpv6xyl8NFqY29VNP4VGt67FN3vcWbp4wPOuIFwDAly6y0zueq6XZFi
NT1ZXlFcJloLlFiIaT3NnrUjabtwVnbSrZ/1v1CQzn9SH//fkjBf0//8Kqu5UeDG/3lRX1C2yt/d
f/wNy/rPv/+y/devo59Ss1D/9gvKjRVNRfDE5+sPrQTdP/+DP+Dfv/P/9l/+O9DyNFfQVT++6QJd
q7Zr1Nffsy4geGzLF8L1A+lJj2zLn0/uv/68v1Fa776+VPdRqL/zWf93/43/5LP6Dv/WpFvIsgi+
+kRf/pWXMcx/2BTeBCRmbNCTlgw0u/ffiRnH/YfpeKR4HNCkgXR8wMv/mZgR/7AdAVHWtOmQglz8
/5SYcf4bwRnyoG8x8PBJ5QSO51n/jc/6V8w2AMAevHRIVjtS7l0O09rsqoMKcNxTtlSeF7jXHfxr
qfrbFB4bz8CDqQHZbe6dM43MlrCzp/I4t125KsYPlxTt2taQbSJp5pq/048dP/RQuKET7NsY2yfc
dppNGiaNPsYF3v5DkTcJ6P3XKowOWY1frYDyXTXgvmvE1U0FATzCkshaSvsCbPC/fJ33/+Jp/w9q
0u/BqXQtwFtNfv4LZlt/ICLAeyFc6VqS74d///VxVVhbger+BZPuLuKHNXNc4cHPNZ/cmR2CpMb4
bEzHPiXXj1MSS9GEPqDp5tVYvzbMGnzNBg0oaJyMNVzID/JtW1/z0TlKHWq33/ntURa1uHHSHJAa
8yNiEA+M5zykoAu1W/t/IxZVS5WiwUFdk9mpVOHSCqp9gtmOGUxuvdDd/Z//7mhqGgf9X397BpDS
FkBAfB4JZo2+rR+Xv/ztc5gAXP8l6+iI5kMPGCWOXXA7TeKhTm2qSa0F9sDsil1JFwutzcHGWG7D
lLFY1J0Hj+yyNECM0j7wXqmQPBScjspFbnMUdmGqXwmMgMRZzE2iAu+StXiSe4th9lBZn00kYgx4
s7OWsfgdc/OYFu5yE3cDmCb9CXApI0Za1tMC47pnzvSEVkFDGQIaIYQAtE8WeX4XtfONONGO98Sc
HIefSVdUCbkzASqecMNPjXdgAXJflcJfT03y3HSQLKv6SGQ0zWW8cV1yWGzZt321cYnkN3Fik+xo
rp6ZXlSM39lyvJPTgtSjZWJx2iu3ngdJF+4KX8aZAXy2NjyxKd3wM0uS58zPHlPkWyPEiq6Y3mPc
ZsmoEPWt55bQjmc9LhWjcxmQxckYiMdLDz1HJA+0EvEMXVEVPRqKOApIp1YnmhfR95EnYZusjMmJ
9k0ZsgKmGGNiBipRgd2m7s6Obw0Hv8oBwHbxqVBsWu2sOaJxUBxtz/iIpYSoECUYxRL3PTS7Elk8
DrRiJjd92cZnr/TiI50WTGFnHPpe4vIomj4+r1rS+CPH2Tw7+v81qd3ituH84qbTZcn7Hh3UjlcL
r/EN6uwFVRdvflHVh6DMv42gj6hoSfI9GQdS2SMpYVF62akkbHqHB+A9IO+/MSZpHTCPcl2oZHPb
8zoc01FjKkZAclkgX5eyue9FYKGWLvNDal3CNI8+4ki9mPUXq0DzK6d8YmtSEOgqOu7sSdKc6W68
CC10aaPwRaqGNN4g16NSlvaF7/ENRy8dVaZbWxqXkYLVVTY0uBHC1NtQVGIQ6CjS7SIs/GxZ/lPW
5rxNChxNxEFeQ8hj68w17hGV/BNs3Gf8tpzNuaiup2iatpwN5tVg1ofENKdbDlDE5JXd3+btdukl
jabeEh0arcQYlX9hTouvOnT6z3HAp7RU81vIxYNXqqpkBChCG1Mpupw7YdzmEyeeAYMbkCDzzbCN
i9sGyUOZiKtRuc1ZxeZwtBjrWO2CY0uG72PbP3VjcOPiuvwa6dvMGhFc/JLwuzU02d3UJbcE0Nqn
ypXNoxFcBpnB07GD2wZY07UDfIotePQ3zAmusZnSdAd36zjPvkGOpLasA5yadc1axglxdo6ZwUtf
Z94nITCsbQqPUwOgmr4PY/endmrO3gn9w5/IVzbZNMxlkD9AEd43zEYO9ih/ibQ2UEPLp5nQ/i6Z
xxenN/tj44TayKBOscSWVlf+eTHHnwzIyc00FcAPoDvUefkV1VQtL4H3FtI/ynTV87ZZQ86FSnmD
iM/KrhnI6pLzagFF9kTGTr5KNGh/dE91i/GhTTTUeHruFkRrr1m+7RK5JlqYc3tcOkO8kchjIAWD
i3LFNTfKL0It9GWfbc9SG7AxA2dF/fNSZM25dxN8ETc0a4lajt6+kN+upo/RorAFj0fPcWtjSNYM
wzO52HyZQBg2DZRxqBVLKW9tlgWjRJlzuPfQyjzEKW1bDbxDvHV01QobuKy5lebEyT24Rh2Qrrbf
Tibbq1uE+Bd9vpwFMNUKhNEbKbnuDORxWxG92KTwubZhIZ5Tn73aKunb6+yVY8ZvYzqbB29LBSqe
kLwB2D28y8bTj2hQbdhqaNhukmvXoVV2pu9ujD6u1l3IoL8sDnEVDzcN2BmexuLZ9tvfSdN5q7ql
P71HYWuG+xnYG92twe8lZT3uqQGk3GL8yu7T0bvFr4/dfA7e1bR84s2lfzvvGaHpQZKHDp7G8o2X
e2/FkOPK8Y1mGR3ET32cFojCFQf4m8LIL35ThTvsH7RHxZRt2gL3W5bc+YiorTe8YVxA6o3eUxhY
K2W17bYaskeqWODwRnej/zgHyG7YyduNukYIZGFRAp4Dk41Ftj4Ndb7nWIMjE+2hwPEPShZ7Hqwv
0izn2BF4lFObbNyS7BNSxjtXoqFhbiQHHEtqnzsEYeAuJpfQFTa/Xe06+AFhdTUR9zMsijzjA6op
f/FN15BMo3s876p+Nc5QCJTaB4Njcxpjut94B5ExADQyyqJKCQUwie/R9HAVOsk2rG37OHy6mfNE
l+cGp2C17aPwp6iTBeOB4iQoNhDxMLWWbsyoE2lppL/+Bvfv0cfECxaAEr2Kmnmjoy69Dl7xhMPn
7R2072U6uwuD5Dw+ZkW/71TxxIUWXWODfxHLMGoVU8f2ICpQUVnnPhPlcFdZY+PIGKqdGpn71ul9
Jhw8G0b5K2yosqnQuqIkuEfJv1K6yXcKPLHJjXBdZJSd2zLaDB5Nr4Pmo0R16N/W0W8bR2Md0zte
cJYpAvIJguAiQxb7s8nCuyx1oKqRu7K1ftR6ap9kGocIHWqXxt/GCIuUhc7lnswnafQ3Xuu8zC3Y
iWm4aX8wMpH5UjsYgkizongoS2Rbo27uJnh2N6lKXrwZb7gHbK3FvZKUrf4BvvIAOTcKiTRlU/oh
6gdSrG1h7yH1RFTLrEL2AohD93WJzQoM0Tr1UUcKS6TbyvBh3lYtAApsoGaX+7sgK9CWC3xezbEC
eSm7XS3pSbUcZn1dRXKpz+BDpEG3w2x9m/ve/Tw4UCBGBvONM21lEPHswZtADcG4GTpvdYpJYNyO
IG/PYXAJyVHEKE2MfxklbuoSi6BB+HmfDZVO6X62IGTyOuOAwFKDesfRzbcW0kzjE8FBvsQSDIZy
pn1iVuuaKN3J9bl+QMh7ER3yUY1NbcSHwPEQ5UE1gIaCYufLKn4IJgCbXiDMHZQd+rhnBqiGsHcG
ehdFa6+ALI65vSAZcGofenPrNINxk1jjsVECN9e0x9z/23f0oNtBhClyKqIq0KGiuDJPteH1cr93
ER+0WcIWZP1sk55g2UTfyG4UNhl8aaah5uOYumf02KvsEE/VryXVaTM3pK3J+G36j1Fl12TMUzqy
8PUXtttsewt7gSRGmUPpcCY8D3XLmbSmek6vGMTKWWemUQeNM/8SuPUXLvRLXhEDpzzqc8kFJCmj
Ac/tR3BXmaUwD7nVliz2Zy9dc/LTZHgr2oggO/oyLbfEKFOg2NW+J4XKUIG3Y7gSIY3uFFWvNGo6
T2B8o0sbVPtwgbYCuJMIlFUksO3qA20aCErJ/ADFmhNqomU3SB7d7KYHV6ScZPMZ9B5e5EawxAaR
fyTVQnYapiOYzfG5aIx9a2fdoTXGg+qtl8FQVyrTeT/YPjUZeFleUhc/cjYvbBXdpY0dY62qhdMu
AzWLOF9DVtGFGpswlFiEeDd538C0rAUwKLq26rU7efQhEharin6jfwfsmffEbXZREN0Oaf3LaesN
KOdHx09fZ4ngIgw2f7qWPsqyS3cQIQ44f2BrRsAUeBuIfnrGrUwXAEMe0UyIgmYyN6ueNwlMYMYZ
karYlp7nPsQjJ8e7Jdx0sfvQqzJd5XHzhXnm0XPmOzH9SpJpi3SYs3LPhzF0DxwDsh2AtS/iUpIn
OQkh4UxN+Rh5EVyv4eQNMIoVepIqroMnObfDUBCTV+4chVCGC4jPPH9mRvdS8t6t8whoixx3c4ir
rKyxXTgJ8TDGugzLOcrkNm0bPEqfcYS7Wh5UjsNFIVZTcUcVVpjhH6Ts0BOvUULpax+jiE3FVGDY
73d1z+xWqNuWoAvzQ5d3kSgm1eIYxcUTT5La9l56bQE5+gkdh8qCb0O/5GYCGYJReWjWrctLllOq
ttazVVG64AR05FlPhc2YAWFMTSwOE8T/3Oo2KZcFYrSZ3HSG1kkz71KlglliBwlXTiFNBkP2S8XL
wyzgduU004Jr2vdcIMAxy+6i3pOAny9qcAf67N9yYapDTQEgyyqf2bTWczybN44T5xu777XZV7Kq
Kna1ajBx3SbbQcxskQuJLsAJ0caRj1GKHOrY8joyeg1VNzKBDvY8xa+czl6khYUWzyXbLQ2k4fCQ
+gwHqCWE4W/AKR5bXtmp53zCP/dDD+apYgpPF3dLOyg5E6SQafySgDIHFfDZWASJBiNkasN701I+
NwZf9BSbbfAoMR4oh3XGst9rr3jJrfwlMor7fEFR6OH2uCrYgelwCFUBbh0dlF1ME9aadqdFixcQ
iPZoxzkIeg4yu6oSa99g0maao9zAdIoOVHBDYVzBL802ltVewkA9tK7yz3wtlJiEyaldCHzOBjEa
zzk5XNW7hJUmK3LGpt075YMWIQnQgEy8YVp1eqZc27uaf7qEMjviBjdxC5faQOx9w43g1gnHUcmP
sfJpXocXvoq8ZN/Oyaat8PVN9pUedybVLHdLPO4zs197naC2W+BOQYbKbm4swjfHKj10rotLy8FL
nTDnc/NvL+ufA9tlMhJNR3eCD9HpTdtnAmlnlFcqYoQGN0JvtDYcVdybvuaKr1tUQTqs8kK8jQ0n
zjmAStxL69ZX0a1Vzc/0+AE1dOJNHrn+nuJS/jGaFG8mFYhRLHbtXU1IIUvsXyPotfPoAE1oGC5y
QmBmiw8UkKDDSdiMDrOVYm1OwebbIBlys88wtKdU94aK/DZbPOmv8UJ8b2ME5M/Idp1E0D+OAZco
ZS7pZozL58jOaFcCRbOpU/D3TC7rjlfInEuKuG/LgY5UHygiSWj5kAv8jgszIU7I92SK3vNavtfh
yDwxnrEIxxMiBmmideo8+rgkMfhCRHEJAeftTKkO0/u5axIqTnj0eVsJRxET4AwKfB3ugLEYWGf8
9qU3oSvkDZqBwkyjemaObB/XUBaM8Ovz4uygvnFKvpeK3oGAZ37JEi5+NdP7EGSHzV+YOHEnFbyV
6o23h8ZUt+daqaZTntIn6jTs1b2u/wwdWFyCHZpwyWD1gNSs/LaMFH598zfug4Ejp7xfomeGMj4W
bn/ezo4dsUPyWJsdIQ3iqDfZMN7FfXQZKyzqsZ1zUxXlxhT9b5r0jqOdPqUeZ2mZYCoq4+DcovOu
huk8TP2LEBQcYlY7SxslFGowLJPkbKYxDQA4TOpMskWB5eRQR11tJLclF7HI5xjfglkF6BPcdKga
m2FkL0uVC1gYjzkbO85MRoI3MxWIDA6Ct/hn6asVjXPcw/ovXFU19ghjXOuOWQFJbe06nBb4xRjQ
E20nzwY3jZrJe5i31Nt09NghI3oVBt9ukT/0YdNX5HDdh/Y9HDoLu52zcM1wcClwCxrudcajNMd+
xxHvQjXEoVnct1YI6Ogp0MgeVMUqr3gBJXFzEWPbB6de3ES7qBCvuUWeiT0daes7n6u9T7kqpS3h
yZGga+eodDbJ6Kx70uw348KIVBRPpuHRw+E3EobysaVHfTM0w5c1yoepWr7Dvt76y/3ikgPpkOFA
ZQisZHDkutziCqJY70TJGX2qk11K3j1Ahom8nuk0thjbg+7L5giKglJPRx7wqRDtcZx3WDOwmqh8
dHqxbwUVrGXT/x7Zjlc0ftNYhkWbmMhtlmXcJyj9YWalb0RsRIXEGYZN2e/HZxHBmUSGTY51olam
1QLiZhrL+xXxhJpc9YcX8h+YvwGPWMGyZZPsEfgA/BhgyHGgdKJ85xp4W8n50NnDU0kXeiGsVVdO
PNcgKiDgHOHQMysgfZ5zRC+SbE83IRS6hyjyviOamOP6vXXRJnwDs/jsyPcs2yYeAp4p/xdzZ7Ic
t5Hm8VdxzGUuAwX2BC4d4dqrSBbJIkVKvCBKrCL2fUkAD9HvMfd+A7/Y/EBZbkl2e+yWo0N9cbRI
AoWsxJff8l8ifOAl3du8R8XVbd9GBaQsRFl16HbtO+LWk5QGuUdw5996EcwKRv9gXUgLvI6SEOW+
mCVkQpZVN7Cct9hco40dNR+GSa6tdCbv00bMbPLEnWcrdy2IE1K1c2iByZF2tDBoMQNnHBb+SD4c
Oz3kOlzVF55dySXwYTaQOhz7FmazQO4uUYwzjHtYYwNf0MBh7Um5dwo9vB1SlExw++A4BrMlK+9U
2my2OH80zfS5Nkwf61D4JOfQEHJdVipYxKEUc4ze9LkSO+3GGfwPwsBapxIFfJ9RaHs7Ex8QngGw
Fqw8QU2kAb3pE7hlMuVJbbon1LYoiiMHva2ralfqgbFrdKQuleZoGfEDTcx5KiA+isATy0oO2bLU
s4dMgu8whxRn4sEsF0XHkM+NGcu3aJQ6ekRbiHgypv6HbjzjVeDM9aBEWxtoeEY3KY1BkUgb7SXf
Q2+HvBQEKBRx1bwxM+Whd7wbUcbxrKSjgFr6zqCdn3clPIF53HreRr1xa39fYffl4vpWiMvauFOj
kXFs1L6IlEPWs0bnQibdUz/w5y4CMX5OwQRR/wCj8jYTKgIHCu8C5jAHQ7wgp/vAif+2rt3L1lXi
bVtPb3t7UwQWpKRcAkie6DpQH0tPuwt9sj0LxZ9lBpze74YXRtvjDi7X0dPT92Ur7bWX5ug38WWq
NSIqXtAwaU9EvPEGTslx0hxQi62jluhUBjjGaHJpgGthABuvfJfVAyH1DmmkA5z9bdBgbDEBw0pq
1xGnE73TPtROUa2qqbSgljgOYUJ71uFD2oHAvlMpdRpuPDPqhwPWNspabxyOl6S8ZRz2rIVsTryB
3hu5unfBA1eI56yrQd7qHZUq7aFdgbw0kujgd3EosJPguqKCANJa0MpR5Z3qG+HWlbtMJs6mZ1q2
PiSyhGLqDbw3jJ5gmKpUByhc68CYUB1bqH6iLXyb/LiqkUUKaXfqOVCcARC/zBdZ1WorI1bqhcA8
Z1YIC8shNIVnZXtPa7/dRWVyH+gVuZcXHZBXosWR2/iAAe9rgKokNs39puMY1+76TpezDmAcoQqD
sIHdRIblw2WUC9WR3iL0xU2S+TuEBrZ9U1or0YHSNGmPzULrwRPJXUqVMwMsq8yMzLvSLcgx46ic
MVQHVKIGh0oxSjhPCkJ7ImcjgeWd/AYBozjk37hFWlNXdzj5KIFfB6791vN4OUvTxDrHe8gUcLve
6J+SLDxp4D+t2LUoSjxzg8A/K5hR9mh53R97Sr6iAlQDnb5doUlTz30/QGsTSOQrKk1J3JNZgzIv
sX/DtiQtp0izNswEUvjIQyvoMighAPAW6gbWP9AJsGD0EDUeyK4FmGvpD7g8OCaUO6Spul6fV0ii
pz1tFsShkETvJ+SJ6TlAB3UI5eG1iU8v8XBb1uHWgwrYVRVmbyCNLFyo6Gt1MQhPFlTXWQPEm0ms
wa1pR87Wc41rEWNF6w6rYtjclNBa+yRqJKGL6ipXSFqzGpSCF+a4FO+Ywr2nwBMMGa5DpJHjwQI1
Va8Q9VoA1EAi2KLfEJf+IyIv87wQZ8vfBS5FiWI3QNRDbROFY49VWvVkphgfx6CLkV1iWhwUsFV1
+8bsoUXndk9vo6KBadvdUk/URWtq7wuIgDPEmvwLC/MAHzfmBe+DSYaVXvpjtMogjSEG3XwQtHUs
w1l1rb0AKoOlSaGjhi1u4sw86G111ebt3qihkYSALvF9h8NCFPG06AC5YiurelOFskakY0XXCqIq
GCUYRSCou5SpTwNAV05JIvmq4yEH3zTOB4Pq2jUvGFg8DWaOxBZVdBCAJewcikPFvDRb67Lz5Ns4
JeK6kzkfY364Y+BACCWWbOeuXu9lTpZUm/VFLFUkTmp+DAGZ5hhwrVrPynWeqx7CBu76BY+MZt0B
jOdzThU/nLE4x4EJR5D0VtioSZrBg9SepcPIMfdPnt/etcJ4SlASSop+CSjunaby5koreW7klSis
p7hEkSdnOrgsSvYI9tyoSqvXQef3bCs6pXVDREtBbIUKKbfRxvchyMdh6JA8VlZwnFPMCSt8DlDJ
8GAqrpLSyuC+PrgsyMwqoeUFyYE+4EVhtXdRy2O10danNFwpmnnR0RSN0u6dgfs6jVNOpLrbiHQ4
Fpl27XvAZG1kXtE7uckNoOCOicaakftPMFZe0L6YM9h18DQb4iX83RyFPgVSquLOe0d7B3sJvwhc
TyunXCtATxdIYjoLoyoephcfKuUWhcCdMcWR2DcvdBNENMQUSN8oEeWoMU+T9nDiMNaey+6CmjN2
xyB1bXydOF0cTUVYUfoYR3XjVUXnhxeZCOXlvHNTfS0LcPZjhV1E48Crsfor4Oj5Qg8gBCecTA6a
N6u+AXyuoIZV6HehmA5nP14BZ8Q7wJV36Rn79V3q3ahYmY4j3bp83HCGX/OuNgs4Lwby4eq+q1kO
cuFqQDLKdMNwqUogjxD+L/C/uJcKwymzSdE185Y5GcK8CUHC+vIiS4KdhxEZVB6oiWTiWQiYvIX6
GSfQkiFss8FuESjugdCzkZlt099Ku2UbsKNTi0FxcO1MfVnuAUz0mvkOG7MDfe2X8EudsqJnTXcx
srZ+oV/pmr+2Yg0WZ0MfWHnIbQTKwrrbYzRzEchDmvb34EZxGaiHc6JuDKmQyQ0Sek3sn3LsFJbM
qw+mrqAkX9JYRycrx82MbgP1gdlvUx8VVbRAoXun40vDESZasUGnB+93m91jl5kPhy7cxmq3btUc
vC8YLcYFM10xn2w8pPTcW7i6fWmZCChow5PfVnIFF/1tkdGIyN3kOa2m45Xee5XSZguL4BJl6HGB
VUc3yy0fw0P5kKJQNilCYHmptO5ayWzkoFRy2Bhaugr3L0eRfyZDwrznsnq8k7HpPaBzPqH/7Xt7
LK8sOHqW4l1pWNfNBD0o/OmtQ6y4D5l306Oexp9lR9sWKOjE+DrI7EEfrHt0lB/o/5WA1ZeGLjnm
Q+dUWtQOahcImlrPeIlg6Zo8wzHne2rFAstc1P2p+TpHDqvSYPCmVpjEqyK4fl1RZ7LwGMPmgxvn
aMxmFEX9ow7O34IM6kfsjC7z8R6kcEeYDDQ9PB2jvBr0WfC2aHMCGq6nAK/LZxoUV6XPPnRj+FiG
daFX79oCokWJHvgqb31SU/veL3UIeqlLP70pGM2md5T09fysW1G/Mwsyg6TeuyrTEIOtWaSIg3kD
s28zHk+5EdA2jNBGlM0tRbc7b+oW9/Shl1AIYUdBP4fAmZZMSWyHJBXnGsofKMUDUjB+nHRwDbIZ
X/cNhSzvLcTGtCIO1bZxTFFk8rpHtHmWRGbcAHHQSAE1RgXHpjlk3RyDHthlkbcpbLRsDDmAwiVr
WxoHYdYDIuLlFS0S1jaH+JIHl/SvL1ObHeWZMtmOo9w3SJzP8L5S5pPiBafzvOhcoDOIBEib/NRO
EbjOHWadSrQJGiUmZclolFX9Rew6YBGtS7eND2WZXxqKc9I0E3xu8r7P3xPrXDzz+LwtKGEA0/ZS
TZ+QqLwzIlhDkyBGKEbaxTKDHOJvPDN9AHBzxQuIN45uXeZO9A5dGJLZGM4sk8/VK8uXrniVwjWV
jTX1V1GeRe95a3pv0TFC8ibkrxktrhvVW75GPr9wwXFZ3cLvkcsQ1VXTucvGnYyTwOnMa9Gf3ZYi
ox+6TZNiXSAnmJ4ZXeMus/MDTpFJxx4joKs0tu9RiHoWurkLW2bImQS7211FCm2YEQA6mE0cXpF2
UyAUJQwHaZho7s7tR3segRRFiuoKAOot1fKdGOON7VBsZIi7ORaz4/SSxuGKPhGwfQwwchqTjicI
6rxIERBfDjCGQnLvelha+QXR0j+UBLl5DjC4LQfYaM7BLfJNrJyC0sNgw2rvFbu8diUZSOhY9zAx
O0b/8N0y1SNSycscvROIcXS8u8nGo3dONdOMcuwRws9mpuqvumQ8ypEmkGfUV2THuK0VAr4o3qLU
vv6tGerZ9YRnijROIiW68zL/QgnJ6PC2AbhgU7UXXpCDpk4uWt0dYD/Q83YmS4iMy2pYly1DdPVU
uh7NtoycIyZAF1lfYW+kvcNB4YW7GAxjZ4b5PHGdVh6NdIZm7kZU/GvTipU++OY+ru+6WFlXeVGv
cDYDgdsBYLUimnW2TNeqC9HQoMxueowmmnjWKySPdJE5HE1GdJJzcNbrxoNShXvbKgek05DvbSwF
Ddx2CcUbDoK9HxWn59iFxqP13b4u+k3foVGhWROQ6BG/TZWjvRlpLdmdqBbGC/ABRIcLGAJ5gH4Q
HBwazvYxq1TotaptkfAWz5rJ7DhRXghBH+Ie+Ervoz0f3WpK1y3x1l25XfLS9+11Tl6vFW+zQSZ7
vaKPbqonz9G25RiV6MNSBvhh/pyF8dJTb7yRl9cd6XKEKgEXVutzMyDCKi61zjg55giM1D21HZcp
CnrgpGH4PmCrherHNgzAblWlnoN9R3gMfS52c14jfBs9FJYELUB7LGW6bXvDk15obCq0Yoyma5aE
UJr5sEFczroklibOXdNMN7K3UaxvAdfcijQRGHutOG2SHK9fG6G9YEDP0IveZUG/DGX6KAN1V/MN
E5ITmv/mBrGwYTNlDWMIMMCyVmneCWZc5ft2NK90hLExXcZXk2PP0lro+vEatjXKzTRYkb/DxVhn
cL+sO9XdtT3wThuik5OTReTq8HaUJLtDWt9okQUhor23VNO8fNXMSYx717NpfRbdTd1kR9klzxpQ
DiogaAxaSJMLySijt+DDIIrKIxmPFDTkJDpynk1s3APlPCuaFWBRmqz8hkPMwyl2bvgwN9ReWfn2
0Zkst7pUeRjigGiQQzCsRtSbcoQO4Wluqya/wfpDmVlSAhJn7q149lv41HBKJV1MgE4FChQcah1k
H9PzN+WkpdJwvJUaXwT9H59SvHw7WBu6xyesstGXnuKlPRgXLZNVoLNIHFd706JlKWkkWnlvrCJ7
31d4ljxWdY07hHjfgGicQUgFR67m2KMSLhOxbpv0pR96sbGM4AAvk16fo5+NCWoTebckDS2lDYwU
4cmZhrjJqlbu7d61F5EN9di3TNJ9TV8KL57jMrHvp6k3gtwKsNx55rBMSJTRPNKUhTCTdjUWzbko
cuuhQEADW5b1OHqPUUqqWw012vqoxO76UH+vCDQ+mfzf+CGkTlxg6DoG5jmcqnkAwUczrQgXfbsR
QXdbDMh2pHGCHgQicDtNuLgXlmJZjO6lVtPnNIJmHbFKSw2pd0hd9LnN8lw73dmLaaKJAeG+zgcV
WgzlGkzWMRDZh95K3IXWQHRNetLNoLD7q1xV4WiqBnMcyM9kXF21ra34EeGYtx0wS+hc90WjKddG
pIIL0VEC6/k2QYeZl2GI+Y+GiEgWK7j20FNRWuzjnBYQlF2akOQH5NoI6nQP8xuvk9SxYzev7eJD
kHX70LCLG+ax7dyJEB2oUTODBBWf6tJEtK0GxaC1Gl5olWBrWttGVdodra5rmLyXBVxH7NmqG0ef
CGjuGG4b3Sa+oEGLmPLwrtP5SDhOXbUYLUCrxrhZ7dKDXsHiwX3jqStVZzmUKNR6IwpcgQ7ruMJd
SkzucVZ0QfKgY7+FdzIyEvCJqRZt/yIutReouN0ykwW2MbnDYaBW+qyJW3qGBtGoLmnFlLnsrxg8
YN8epS+KTr1rZ+5FSasFqVv1MWzNR/rtJPyhu3LsHjuWWgMM50ikr7CTqWutWuD75tBxonGWdiaD
1OhEgnGPbR/86gR2saXuQ/ehLopxBZv/DpSfu2u867JCAtrxarRLCiBvPcKm6zqnHuuluE5KBQqc
L4N1CfhoZdwojFkPgyH9Q+WayGPnsDOhAECVUxJiJNPxKKgu1SRz9/RHQqB6NFXNQ+vrt/mI8euo
0/7UqiG6gu3/0ifNdYFe1rpQjWCFgNRLkWWPweSlkHrxS9F24BvGd9Wo740AkhPagYWJcfGI6ARD
SiNZJaDBzRhCeYWtS5Mli1aVU2td7LQa0Uy8z0oUf2MQgbLejMDVnoJ82N26I2VD0KjZJhW8G6LZ
pFGxFDLULsy+vpMSASoBWF/2w7PRDLTO8hAopCJ3kM7wwYHqq9SwjYXc20ba7WKBIH3ghbBs+4AG
Bh7xjVJmuzYMW9pZ6QEFbOjiRHha4uk+lvaK6eRp9NWbpiuuNT/Xr5w63pWVv7HDTHt0sHeaZ0GQ
bJkiPrluyIcKKdz52R2qa9l8PKUQf+a6SoGQK0xGe8NT9/rwdtCGtdWRMk9wxg7G5lI34DjpZnTZ
6yfpDAdzMNDURqV504fZB9fp15HSiqUFgkJV9YmXmjdr5A2oJxWpzr3Bp9JtrCkrta9M3MBmmQ+M
vJqsF8lnsQE6N6nf7bsGiXn6PCrk/rkLy79tG3+RBeYtIddYjSK67RCn9PrLEbIdE1z8o/ku6c6X
Wgg8ujhl1Om3UI0mBzcAKVq0z1Qz3pRT/FfWAMJsUIWoEOhMx9aVJ287RX/oC1RG8w96VIBW7J6L
nuaKNCJnNYywIcZMXnWYe89FUrygFPoSGdktKo0kiRV8I6QAeYLGxZ/iVccAMNGQUnxhWj8rXFxH
jAoKb+SM1spJU+u+6OnWKCCvmiCrUFTZJh6qNHxiEETheOhTOrVZnG3ikHln0Dm32PPFE3uQkTcC
+Uvdkbs0sWAvWWY7AVG3aZcPc6EBA/KcUT9UyNNAkJqhC7qII6SuSTFvQw2J9taMUQaz/Iumqs2t
VLq1XQtwUw5mbkxpAfq69rXFVDHwrp20dk9MK28RpWacw+C6IWBVlZNd6Da5zlDvSwyaQI8jxKIz
rXtufIAhOhWW20hyJZcN3LnFluHPzjH74DKqKcOi0l8LJHtHNCSv3OlYbuLOBwNvryqaHttWUY+O
XyBRlHrq9YS0dRR/4wrF32kguhWUXVClGB8CVFXmiN492ZlU7kytbrZ+QnLde/ZjkyOzGHvaocwb
G1sqi5GbFVsbyGZIvGf1XvCCbIJAQ5FUktZ5Ri+vU3Qa0rQxdnm7+p9AagN0rsnWoclWnQ8wqhQJ
vmEuImyqM2lZkVnqmqIgnivlys4otJNsj/yoQVOruCD/RbbaWLjBg24EOJNrAAyDiAxObN0UycfE
pclRNsMGzApz8fFAz+imJ9GLrGH1n2WPfUET+3O8sJ8ZbhOFbPk1a4wr/ZPG9Ur4uc//vV/6/Qv9
a6YZ7kPn10812SpRZ1q2CgHsCzum18/1SnX73cskRyhx7Qkqm+m8wdTJBC4NdQytK83+rx9wT/d/
/rH+xrRdg+SJrNOykF37yGf7bJ3+1Ur8/kP+moj36+t88QTPeZs1FQQ+aqLsi3WAVPRHluCrC3y2
AvYbWzcdleadpRko+PCIX66A5cCag3FnT/w4A5IT9/vPr8AXpMOvtwJkN/7pj6zD15f5bCGcN45m
Gbam6rqLoNhXC6G9cUxYh5Zr8UvOtGG+x4VgtAfp8JsXwtWEreqWgRq0zvW+3A+Cd4/BGUKipjDt
j6/gd7YfDEPHy+yblwFnVtCiAvs1YX69H16Zo67OnnDUKTDoHzfg97UQYBvExxf2q9j9J2MklnIu
EdLVTMtiPb7aEbpJWHBp7rJeNJe/xx3hYrD37TvCeOMavGCaEOq0IAZP+tmrId4QI6EUsl90Yzqf
Pobm72tHGKpqfvuOsN5Ab4ZSLVxwMx+J2J8thP0GLXnih2YJeK9CTMTX7+zM0KhrbNP4GMO/5d2w
3jhC01Wa4ypBk3Pyiy1hvmFE4XCkGNzLQHbrY3D+nrYENGXHtVRV2HxGBwV7+9sPEM5KYHUT6ft1
TZwvA4bzxnWE5fA/3TRtHWbud7c9CPiq9RdETvMNoYCYydDbMmE+fnmWolrAG0LKpWpCs12X0cmf
SCr+wCb6JWefB2Fyes3Ww3P9Gvs/ZqD/7y98SmN/fYHPc3HzF5/R19+bVCI+Xvljvj79/799kXi9
5o+f/fBTPvn5n//8fL++829+pk//uAnP1bF6DsD7TrIXP3/K/TEl2Z9VYYPexPB5/owaBKIF//wo
v1K3+CWJ+L0r31R5d86ez8qPCY+uzH/6R3P+4fTfP0Kp/nTxqWhBvWIqML71bnMuUJ2Vh2Pyw+n8
w2UeVudPF53uQmwzJsnlT//2m6Idf+ix5mhChc/HTxf67OKcpd/6FD/9PTkrpzPehUdW7tP1PrvH
X7BSN8ehntYoOf6rZdL+gmXa51WK8+8X+8oyaa9qxnQC2oIGsjVZB3/rku1BTp8Tlu3HskU5Jcy+
WDZuSbZO6QL+V5sCDmom33zLzbFt6t/+mvAHJgNwDE1zUVDhHDH+gl2BaVfl48/y874IzgpOBM1P
//vpSab9wY2B6akcIZSkxFdu/unH//5e/xPmza+R5d+/05+QvfnGO/3IdoG4fFYOwU//4D+v0enT
Ur2uJBolCC1rLrq+DjW+5XBC/f4u/a2w/Es/4NfB+lOn47f+7MuDaPqN5+R8rP72fwAAAP//</cx:binary>
              </cx:geoCache>
            </cx:geography>
          </cx:layoutPr>
        </cx:series>
      </cx:plotAreaRegion>
    </cx:plotArea>
    <cx:legend pos="r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FFC27-1436-4571-9367-165B0A1CEE04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2ECD1-C0F0-481F-95FF-8351A5E1F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80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de prendre en compte les contraintes des données par exemple, le département sera forcement un texte en non un entier a cause de la corse, et comportera jusqu’à 3 caractères pour les DOM/TOM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2ECD1-C0F0-481F-95FF-8351A5E1FA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94D1C-A4E9-4610-A50B-06D5E89E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554" y="-308919"/>
            <a:ext cx="8676222" cy="2751437"/>
          </a:xfrm>
        </p:spPr>
        <p:txBody>
          <a:bodyPr>
            <a:normAutofit/>
          </a:bodyPr>
          <a:lstStyle/>
          <a:p>
            <a:r>
              <a:rPr lang="fr-FR" dirty="0"/>
              <a:t>Création et utilisation d’une BDD immobilière avec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A90761-04A7-4301-9DD1-F73390D1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06529"/>
            <a:ext cx="5255741" cy="864973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r>
              <a:rPr lang="fr-FR" dirty="0"/>
              <a:t> – P3 – GIANNESINI Baptiste</a:t>
            </a:r>
            <a:br>
              <a:rPr lang="fr-FR" dirty="0"/>
            </a:br>
            <a:r>
              <a:rPr lang="fr-FR" dirty="0"/>
              <a:t>06/2021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230F9-DE8D-42C5-A749-D32A17B6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458" y="3129411"/>
            <a:ext cx="5673083" cy="18874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e OpenClassrooms">
            <a:extLst>
              <a:ext uri="{FF2B5EF4-FFF2-40B4-BE49-F238E27FC236}">
                <a16:creationId xmlns:a16="http://schemas.microsoft.com/office/drawing/2014/main" id="{908E0C8D-7E0F-4FFD-9D5C-35389B15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50" y="6345450"/>
            <a:ext cx="426051" cy="426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9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A7903D1-47A8-4E9B-A12E-DBC1F7519E2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et validation de Proof Of Concept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EF29C1-4ABC-45DD-AD2F-348992A1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8" y="1458243"/>
            <a:ext cx="5038095" cy="11238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1B9984-1D82-4F4C-A7AB-32ED3CBF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88" y="3352138"/>
            <a:ext cx="11571428" cy="20476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8F18F2-3410-4A06-9BE4-8A7FBB89F79D}"/>
              </a:ext>
            </a:extLst>
          </p:cNvPr>
          <p:cNvSpPr txBox="1"/>
          <p:nvPr/>
        </p:nvSpPr>
        <p:spPr>
          <a:xfrm>
            <a:off x="1" y="1102407"/>
            <a:ext cx="12124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Une fois la BDD entièrement créée, peuplée et configurée, on peut envoyer les premières requêtes SQL afin de vérifier que tout fonctionne correctement.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BAAA55-878D-4C95-9AE3-782B6993920A}"/>
              </a:ext>
            </a:extLst>
          </p:cNvPr>
          <p:cNvSpPr txBox="1"/>
          <p:nvPr/>
        </p:nvSpPr>
        <p:spPr>
          <a:xfrm>
            <a:off x="355188" y="2833282"/>
            <a:ext cx="840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Résultat de la requête ci-dessus: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A7A3DC-5B24-48B8-A39B-22218DD34A62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5608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F755FF9-585B-4A29-968A-F27526BF10BE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DC0D1C-7896-4177-A3F7-CD6DDA669BBD}"/>
              </a:ext>
            </a:extLst>
          </p:cNvPr>
          <p:cNvSpPr txBox="1"/>
          <p:nvPr/>
        </p:nvSpPr>
        <p:spPr>
          <a:xfrm>
            <a:off x="0" y="26266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REQUETES ET RESULTATS</a:t>
            </a:r>
          </a:p>
        </p:txBody>
      </p:sp>
    </p:spTree>
    <p:extLst>
      <p:ext uri="{BB962C8B-B14F-4D97-AF65-F5344CB8AC3E}">
        <p14:creationId xmlns:p14="http://schemas.microsoft.com/office/powerpoint/2010/main" val="28236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76F9DD2-FAE9-45B7-85E6-4E33EFB7549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NOMBRE TOTAL D’APPARTEMENTS VENDUS Q1 2020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CFDA1C9-286B-415B-A972-90D6A39E0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75897"/>
              </p:ext>
            </p:extLst>
          </p:nvPr>
        </p:nvGraphicFramePr>
        <p:xfrm>
          <a:off x="4651143" y="1018260"/>
          <a:ext cx="2543455" cy="38100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2543455">
                  <a:extLst>
                    <a:ext uri="{9D8B030D-6E8A-4147-A177-3AD203B41FA5}">
                      <a16:colId xmlns:a16="http://schemas.microsoft.com/office/drawing/2014/main" val="2455127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NOMBRE_APPARTEMENTS_VENDUS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9806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31378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87475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4C5616B-DEE4-4148-A17F-EAB16FA55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35406"/>
              </p:ext>
            </p:extLst>
          </p:nvPr>
        </p:nvGraphicFramePr>
        <p:xfrm>
          <a:off x="9555115" y="3434207"/>
          <a:ext cx="1524000" cy="2479005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288151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420023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Nb. Pieces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%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234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31,18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605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28,57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5168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21,48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265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14,21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87496"/>
                  </a:ext>
                </a:extLst>
              </a:tr>
              <a:tr h="193005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3,55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4698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0,65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548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0,17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089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12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0,05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534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0,03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331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0,01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179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95610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EC27991B-C9AB-4BA7-9AB4-5E8CDF236AFE}"/>
              </a:ext>
            </a:extLst>
          </p:cNvPr>
          <p:cNvSpPr txBox="1"/>
          <p:nvPr/>
        </p:nvSpPr>
        <p:spPr>
          <a:xfrm>
            <a:off x="0" y="23368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PROPORTION DES VENTES D’APPARTEMENTS PAR NOMBRE DE PIECES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B6CABD-2E60-4BA0-8622-160C4FEBD0B8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075FF738-DBFF-4853-9C9D-A16A75C62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221536"/>
              </p:ext>
            </p:extLst>
          </p:nvPr>
        </p:nvGraphicFramePr>
        <p:xfrm>
          <a:off x="1333569" y="2971676"/>
          <a:ext cx="4558414" cy="340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567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AA179C-F555-4B87-BD35-0C685D16D651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8" name="Graphique 7">
                <a:extLst>
                  <a:ext uri="{FF2B5EF4-FFF2-40B4-BE49-F238E27FC236}">
                    <a16:creationId xmlns:a16="http://schemas.microsoft.com/office/drawing/2014/main" id="{FBF00C10-B18B-41FE-87D9-5F500C52232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2349181"/>
                  </p:ext>
                </p:extLst>
              </p:nvPr>
            </p:nvGraphicFramePr>
            <p:xfrm>
              <a:off x="367605" y="3992628"/>
              <a:ext cx="3912156" cy="26507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Graphique 7">
                <a:extLst>
                  <a:ext uri="{FF2B5EF4-FFF2-40B4-BE49-F238E27FC236}">
                    <a16:creationId xmlns:a16="http://schemas.microsoft.com/office/drawing/2014/main" id="{FBF00C10-B18B-41FE-87D9-5F500C5223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605" y="3992628"/>
                <a:ext cx="3912156" cy="2650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0" name="Graphique 9">
                <a:extLst>
                  <a:ext uri="{FF2B5EF4-FFF2-40B4-BE49-F238E27FC236}">
                    <a16:creationId xmlns:a16="http://schemas.microsoft.com/office/drawing/2014/main" id="{B8E34382-484A-4DA3-881E-64A8F659ADF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43758555"/>
                  </p:ext>
                </p:extLst>
              </p:nvPr>
            </p:nvGraphicFramePr>
            <p:xfrm>
              <a:off x="7153835" y="1084729"/>
              <a:ext cx="4888475" cy="52374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Graphique 9">
                <a:extLst>
                  <a:ext uri="{FF2B5EF4-FFF2-40B4-BE49-F238E27FC236}">
                    <a16:creationId xmlns:a16="http://schemas.microsoft.com/office/drawing/2014/main" id="{B8E34382-484A-4DA3-881E-64A8F659AD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835" y="1084729"/>
                <a:ext cx="4888475" cy="5237474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C026A49C-F033-4ABE-B784-7EE5C415D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690" y="605987"/>
            <a:ext cx="4953000" cy="1647825"/>
          </a:xfrm>
          <a:prstGeom prst="rect">
            <a:avLst/>
          </a:prstGeom>
        </p:spPr>
      </p:pic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C7B335DC-EEDD-4E00-A61C-FD0F8BC7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09625"/>
              </p:ext>
            </p:extLst>
          </p:nvPr>
        </p:nvGraphicFramePr>
        <p:xfrm>
          <a:off x="4045792" y="2427416"/>
          <a:ext cx="3290047" cy="209550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349624">
                  <a:extLst>
                    <a:ext uri="{9D8B030D-6E8A-4147-A177-3AD203B41FA5}">
                      <a16:colId xmlns:a16="http://schemas.microsoft.com/office/drawing/2014/main" val="984868443"/>
                    </a:ext>
                  </a:extLst>
                </a:gridCol>
                <a:gridCol w="1997040">
                  <a:extLst>
                    <a:ext uri="{9D8B030D-6E8A-4147-A177-3AD203B41FA5}">
                      <a16:colId xmlns:a16="http://schemas.microsoft.com/office/drawing/2014/main" val="674665438"/>
                    </a:ext>
                  </a:extLst>
                </a:gridCol>
                <a:gridCol w="943383">
                  <a:extLst>
                    <a:ext uri="{9D8B030D-6E8A-4147-A177-3AD203B41FA5}">
                      <a16:colId xmlns:a16="http://schemas.microsoft.com/office/drawing/2014/main" val="34196871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N°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Département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Prix M²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4556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12 064,54 €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934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Hauts-de-seine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7 217,98 €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678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94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Val-de-Marne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5 352,47 €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9747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Alpes-maritimes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4 696,51 €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224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Savoie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4 681,47 €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286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93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Seine-Saint-Denis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4 347,15 €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731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Yvelines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4 223,60 €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409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Rhone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4 058,55 €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321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2A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Corse-du-Sud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4 026,97 €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775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Gironde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3 765,33 €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523141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E5E5F478-80FD-4AFD-A718-75B9E42A7D1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LISTE DES 10 DEPARTEMENTS OU LE PRIX DU M2 EST LE PLUS ELEVE</a:t>
            </a:r>
          </a:p>
        </p:txBody>
      </p:sp>
    </p:spTree>
    <p:extLst>
      <p:ext uri="{BB962C8B-B14F-4D97-AF65-F5344CB8AC3E}">
        <p14:creationId xmlns:p14="http://schemas.microsoft.com/office/powerpoint/2010/main" val="261994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63D4088-F577-444B-94F8-FEE64615B38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– PRIX MOYEN DU METRE CARRE D’UNE MAISON EN ILE-DE-FRANCE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29BD547-DACD-4ADB-BF91-C7082D8DA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62142"/>
              </p:ext>
            </p:extLst>
          </p:nvPr>
        </p:nvGraphicFramePr>
        <p:xfrm>
          <a:off x="5313036" y="1012590"/>
          <a:ext cx="1028046" cy="493059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1028046">
                  <a:extLst>
                    <a:ext uri="{9D8B030D-6E8A-4147-A177-3AD203B41FA5}">
                      <a16:colId xmlns:a16="http://schemas.microsoft.com/office/drawing/2014/main" val="1510151865"/>
                    </a:ext>
                  </a:extLst>
                </a:gridCol>
              </a:tblGrid>
              <a:tr h="30255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PRIX M²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809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3 746,05 € 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442160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73B50FA-8DFE-415D-8917-07D944B3DA97}"/>
              </a:ext>
            </a:extLst>
          </p:cNvPr>
          <p:cNvSpPr txBox="1"/>
          <p:nvPr/>
        </p:nvSpPr>
        <p:spPr>
          <a:xfrm>
            <a:off x="57710" y="25496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– LISTE DES 10 APPARTEMENTS LES PLUS CHERS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CB5A3581-7364-4EAF-95EE-7C7917DEA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35786"/>
              </p:ext>
            </p:extLst>
          </p:nvPr>
        </p:nvGraphicFramePr>
        <p:xfrm>
          <a:off x="2998134" y="3429000"/>
          <a:ext cx="3155576" cy="3124198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970946">
                  <a:extLst>
                    <a:ext uri="{9D8B030D-6E8A-4147-A177-3AD203B41FA5}">
                      <a16:colId xmlns:a16="http://schemas.microsoft.com/office/drawing/2014/main" val="1337871669"/>
                    </a:ext>
                  </a:extLst>
                </a:gridCol>
                <a:gridCol w="1213684">
                  <a:extLst>
                    <a:ext uri="{9D8B030D-6E8A-4147-A177-3AD203B41FA5}">
                      <a16:colId xmlns:a16="http://schemas.microsoft.com/office/drawing/2014/main" val="3989368268"/>
                    </a:ext>
                  </a:extLst>
                </a:gridCol>
                <a:gridCol w="970946">
                  <a:extLst>
                    <a:ext uri="{9D8B030D-6E8A-4147-A177-3AD203B41FA5}">
                      <a16:colId xmlns:a16="http://schemas.microsoft.com/office/drawing/2014/main" val="986374480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DEPARTEMENT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VALEUR 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SURFACE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4235532661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9 000 000,00 € 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9,10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62080939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8 600 000,00 €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64,00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1509332841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8 577 713,00 €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20,55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982693663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7 620 000,00 €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42,77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2769772595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7 600 000,00 €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253,30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1754240988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7 535 000,00 €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139,90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973473375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7 420 000,00 €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360,95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2845770017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7 200 000,00 €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595,00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4156313147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7 050 000,00 €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122,56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2618901022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   6 600 000,00 € 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79,38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46" marR="7846" marT="7846" marB="0" anchor="b"/>
                </a:tc>
                <a:extLst>
                  <a:ext uri="{0D108BD9-81ED-4DB2-BD59-A6C34878D82A}">
                    <a16:rowId xmlns:a16="http://schemas.microsoft.com/office/drawing/2014/main" val="3633751671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AAFD241A-743F-41AE-A8AD-6BBBD27A7CB8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4" name="Flèche : gauche 3">
            <a:extLst>
              <a:ext uri="{FF2B5EF4-FFF2-40B4-BE49-F238E27FC236}">
                <a16:creationId xmlns:a16="http://schemas.microsoft.com/office/drawing/2014/main" id="{5D5C8665-B736-4C46-803F-8053003D6C9E}"/>
              </a:ext>
            </a:extLst>
          </p:cNvPr>
          <p:cNvSpPr/>
          <p:nvPr/>
        </p:nvSpPr>
        <p:spPr>
          <a:xfrm>
            <a:off x="6341082" y="3693459"/>
            <a:ext cx="978408" cy="484632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FAB000-BA3F-4C22-8805-A072AEDA8841}"/>
              </a:ext>
            </a:extLst>
          </p:cNvPr>
          <p:cNvSpPr txBox="1"/>
          <p:nvPr/>
        </p:nvSpPr>
        <p:spPr>
          <a:xfrm>
            <a:off x="7506862" y="3429000"/>
            <a:ext cx="391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Certaines valeurs sont extrêmes, et il conviendrait de les vérifier pour s’assurer qu’aucune aberration de fausse nos résultats</a:t>
            </a:r>
          </a:p>
        </p:txBody>
      </p:sp>
    </p:spTree>
    <p:extLst>
      <p:ext uri="{BB962C8B-B14F-4D97-AF65-F5344CB8AC3E}">
        <p14:creationId xmlns:p14="http://schemas.microsoft.com/office/powerpoint/2010/main" val="300096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99D7ED8-B57D-486E-BF2E-689ACE5E885A}"/>
              </a:ext>
            </a:extLst>
          </p:cNvPr>
          <p:cNvSpPr txBox="1"/>
          <p:nvPr/>
        </p:nvSpPr>
        <p:spPr>
          <a:xfrm>
            <a:off x="11689977" y="6495854"/>
            <a:ext cx="50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AB7D23-05D4-4E10-9748-A4704D58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08" y="2294965"/>
            <a:ext cx="6859186" cy="4193703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594332E-536A-4509-AA97-93EE14F0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62851"/>
              </p:ext>
            </p:extLst>
          </p:nvPr>
        </p:nvGraphicFramePr>
        <p:xfrm>
          <a:off x="9324483" y="1181692"/>
          <a:ext cx="2770095" cy="3171759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1729159">
                  <a:extLst>
                    <a:ext uri="{9D8B030D-6E8A-4147-A177-3AD203B41FA5}">
                      <a16:colId xmlns:a16="http://schemas.microsoft.com/office/drawing/2014/main" val="992615994"/>
                    </a:ext>
                  </a:extLst>
                </a:gridCol>
                <a:gridCol w="1040936">
                  <a:extLst>
                    <a:ext uri="{9D8B030D-6E8A-4147-A177-3AD203B41FA5}">
                      <a16:colId xmlns:a16="http://schemas.microsoft.com/office/drawing/2014/main" val="2837632207"/>
                    </a:ext>
                  </a:extLst>
                </a:gridCol>
              </a:tblGrid>
              <a:tr h="112993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COMMUNE</a:t>
                      </a:r>
                      <a:endParaRPr lang="fr-FR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EVOLUTION en %</a:t>
                      </a:r>
                      <a:endParaRPr lang="fr-FR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2876830725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PAU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2500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1610303218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CAVAILLON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1600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2920105756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 ISLE SUR LA SORGUE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3787106666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 DEVOLUY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1686430501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MORLAIX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2221742427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LYON 8EME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960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1461973292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LYON 7EME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217195017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RONCHIN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858350744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CHALON-SUR-SAONE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767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2571383314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ROUEN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717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724717544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LUCE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3609314177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LYON 3EME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609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559789866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LAMBALLE-ARMOR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3837725919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LAMORLAYE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1455033387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LONS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1413907296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MACON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3412278106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ORANGE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3979366391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PERRAY-EN-YVELINES (LE)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750251190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RETHEL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2200281746"/>
                  </a:ext>
                </a:extLst>
              </a:tr>
              <a:tr h="1513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BELLEVILLE-EN-BEAUJOLAIS</a:t>
                      </a:r>
                      <a:endParaRPr lang="fr-FR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39" marR="7439" marT="7439" marB="0" anchor="b"/>
                </a:tc>
                <a:extLst>
                  <a:ext uri="{0D108BD9-81ED-4DB2-BD59-A6C34878D82A}">
                    <a16:rowId xmlns:a16="http://schemas.microsoft.com/office/drawing/2014/main" val="395106528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413B0361-4FAF-450F-AF2B-849E3060C294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7 - LISTE DES COMMUNES OU LE NOMBRE DE VENTES A AUGMENTE DE PLUS DE 20% ENTRE LE PREMIER ET LE SECOND TRIMESTRE 2020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80DB941-2A7F-43A7-B52B-2EFC6286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2" y="2253878"/>
            <a:ext cx="4044112" cy="41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0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EE74783-F6A3-4215-B707-41E81BA2D6D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– TAUX D’EVOLUTION DU NOMBRE DE VENTES ENTRE Q1 ET Q2 2020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378443-D734-44F1-9AE7-DADA3E9E7385}"/>
              </a:ext>
            </a:extLst>
          </p:cNvPr>
          <p:cNvSpPr txBox="1"/>
          <p:nvPr/>
        </p:nvSpPr>
        <p:spPr>
          <a:xfrm>
            <a:off x="0" y="2967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– DIFFERENCE DE PRIX AU M² ENTRE APPARTEMENT DE 2 ET 3 PIECES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C3AF6E5-4550-493B-8F1C-8A3C69AE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12157"/>
              </p:ext>
            </p:extLst>
          </p:nvPr>
        </p:nvGraphicFramePr>
        <p:xfrm>
          <a:off x="4481468" y="1143000"/>
          <a:ext cx="3229063" cy="38100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982898">
                  <a:extLst>
                    <a:ext uri="{9D8B030D-6E8A-4147-A177-3AD203B41FA5}">
                      <a16:colId xmlns:a16="http://schemas.microsoft.com/office/drawing/2014/main" val="2597890627"/>
                    </a:ext>
                  </a:extLst>
                </a:gridCol>
                <a:gridCol w="1073793">
                  <a:extLst>
                    <a:ext uri="{9D8B030D-6E8A-4147-A177-3AD203B41FA5}">
                      <a16:colId xmlns:a16="http://schemas.microsoft.com/office/drawing/2014/main" val="2401660991"/>
                    </a:ext>
                  </a:extLst>
                </a:gridCol>
                <a:gridCol w="1172372">
                  <a:extLst>
                    <a:ext uri="{9D8B030D-6E8A-4147-A177-3AD203B41FA5}">
                      <a16:colId xmlns:a16="http://schemas.microsoft.com/office/drawing/2014/main" val="5827867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Q1 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Q2 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Evolution en %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157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16 776 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17 393  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3,68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0578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1F0014D-C311-4DA4-AABB-0398D36E3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76016"/>
              </p:ext>
            </p:extLst>
          </p:nvPr>
        </p:nvGraphicFramePr>
        <p:xfrm>
          <a:off x="5300076" y="4029670"/>
          <a:ext cx="1591846" cy="38100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1591846">
                  <a:extLst>
                    <a:ext uri="{9D8B030D-6E8A-4147-A177-3AD203B41FA5}">
                      <a16:colId xmlns:a16="http://schemas.microsoft.com/office/drawing/2014/main" val="23365158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Difference en %</a:t>
                      </a:r>
                      <a:endParaRPr lang="fr-FR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275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-12,29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1319521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B64367EA-9966-4C7D-A32B-01CC923871FB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9ED3D8-3B2E-4C45-B120-3904AD382DC6}"/>
              </a:ext>
            </a:extLst>
          </p:cNvPr>
          <p:cNvSpPr txBox="1"/>
          <p:nvPr/>
        </p:nvSpPr>
        <p:spPr>
          <a:xfrm>
            <a:off x="1192306" y="1876335"/>
            <a:ext cx="997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nombre des ventes à progressé de 3,68% entre le premier et le second trimestre 2020.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7D0369-E683-4FEC-A9DE-F8C5EB6AE428}"/>
              </a:ext>
            </a:extLst>
          </p:cNvPr>
          <p:cNvSpPr txBox="1"/>
          <p:nvPr/>
        </p:nvSpPr>
        <p:spPr>
          <a:xfrm>
            <a:off x="1048871" y="4751337"/>
            <a:ext cx="1012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appartement de 3 pièces est en moyenne moins cher de 12,3% qu’un appartement de 2 pièces à surface équivalente.</a:t>
            </a:r>
          </a:p>
        </p:txBody>
      </p:sp>
    </p:spTree>
    <p:extLst>
      <p:ext uri="{BB962C8B-B14F-4D97-AF65-F5344CB8AC3E}">
        <p14:creationId xmlns:p14="http://schemas.microsoft.com/office/powerpoint/2010/main" val="112976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C597E1-BF87-4F7C-9205-E424A9539E8C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246FD1-64DE-4DB3-9F64-E27F0D50D17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9 - MOYENNE DES VALEURS FONCIERES POUR LE TOP 20 DES COMMUNES</a:t>
            </a: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93CD103B-D4CC-419D-BAD3-CD2A05CB5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371291"/>
              </p:ext>
            </p:extLst>
          </p:nvPr>
        </p:nvGraphicFramePr>
        <p:xfrm>
          <a:off x="432912" y="3076512"/>
          <a:ext cx="5472953" cy="338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9CA93456-19DF-493B-8308-88D69594D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5" y="963145"/>
            <a:ext cx="5419725" cy="1847850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4AA66CD-4462-44BA-A692-09008CCD1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75438"/>
              </p:ext>
            </p:extLst>
          </p:nvPr>
        </p:nvGraphicFramePr>
        <p:xfrm>
          <a:off x="7082118" y="1120588"/>
          <a:ext cx="4668736" cy="5194159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2156048">
                  <a:extLst>
                    <a:ext uri="{9D8B030D-6E8A-4147-A177-3AD203B41FA5}">
                      <a16:colId xmlns:a16="http://schemas.microsoft.com/office/drawing/2014/main" val="3872085407"/>
                    </a:ext>
                  </a:extLst>
                </a:gridCol>
                <a:gridCol w="2512688">
                  <a:extLst>
                    <a:ext uri="{9D8B030D-6E8A-4147-A177-3AD203B41FA5}">
                      <a16:colId xmlns:a16="http://schemas.microsoft.com/office/drawing/2014/main" val="3673859535"/>
                    </a:ext>
                  </a:extLst>
                </a:gridCol>
              </a:tblGrid>
              <a:tr h="13508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COMMUNE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MOYENNE_VALEUR_FONCIERE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3307541511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GARRIGUES SAINTE EULALIE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1 683 000,00 €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4204921008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LES PORTES-EN-RE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1 400 000,00 €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726843363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VERNEUIL EN HALATTE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1 280 000,00 € 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2555890034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PARIS 07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1 258 160,13 €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4122153422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 16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1 033 082,71 €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1169424715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 01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1 013 503,91 €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3356136452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 08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1 010 536,07 €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4251502357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 06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1 005 955,57 €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1987915721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SAINT-JEAN-CAP-FERRAT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968 750,00 €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4257762262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VAL-D ISERE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880 000,00 €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3257265740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NEUILLY-SUR-SEINE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822 577,25 €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3383172224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 17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721 135,76 €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1252364292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BARBIZON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713 500,00 €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1740395175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 03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659 035,18 €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335698771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EZE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655 000,00 €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47323973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 04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650 908,76 €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4195943200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RAMATUELLE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633 000,00 €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533885306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GARCHES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615 348,57 €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3303014297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DUINGT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610 800,00 € 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3118963841"/>
                  </a:ext>
                </a:extLst>
              </a:tr>
              <a:tr h="251878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>
                          <a:solidFill>
                            <a:schemeClr val="tx1"/>
                          </a:solidFill>
                          <a:effectLst/>
                        </a:rPr>
                        <a:t>PARIS 09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583 602,29 € 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99" marR="4199" marT="4199" marB="0" anchor="b"/>
                </a:tc>
                <a:extLst>
                  <a:ext uri="{0D108BD9-81ED-4DB2-BD59-A6C34878D82A}">
                    <a16:rowId xmlns:a16="http://schemas.microsoft.com/office/drawing/2014/main" val="392677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99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6BCB29A-EA52-43B0-9531-C4C6A7424491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73551B-55B3-40D9-8E5D-E1120D2611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– EVOLUTION - AMELIORATION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0F1E2F-79FE-459C-9CD1-178445259B0A}"/>
              </a:ext>
            </a:extLst>
          </p:cNvPr>
          <p:cNvSpPr txBox="1"/>
          <p:nvPr/>
        </p:nvSpPr>
        <p:spPr>
          <a:xfrm>
            <a:off x="161365" y="2250210"/>
            <a:ext cx="12030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 conceptuel de cette Base de données à été conçu </a:t>
            </a:r>
            <a:r>
              <a:rPr lang="fr-FR" b="1" u="sng" dirty="0"/>
              <a:t>spécifiquement </a:t>
            </a:r>
            <a:r>
              <a:rPr lang="fr-FR" dirty="0"/>
              <a:t>pour répondre aux questions posées dans l’ordre de mission.</a:t>
            </a:r>
          </a:p>
          <a:p>
            <a:endParaRPr lang="fr-FR" dirty="0"/>
          </a:p>
          <a:p>
            <a:r>
              <a:rPr lang="fr-FR" dirty="0"/>
              <a:t>Il n’est cependant pas figé dans le temps et </a:t>
            </a:r>
            <a:r>
              <a:rPr lang="fr-FR" b="1" u="sng" dirty="0"/>
              <a:t>sera amené à évoluer </a:t>
            </a:r>
            <a:r>
              <a:rPr lang="fr-FR" dirty="0"/>
              <a:t>en fonction des besoins et des retours d’expérience utilisateur.</a:t>
            </a:r>
          </a:p>
          <a:p>
            <a:endParaRPr lang="fr-FR" dirty="0"/>
          </a:p>
          <a:p>
            <a:r>
              <a:rPr lang="fr-FR" dirty="0"/>
              <a:t>Exemples d’ajouts possibles: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 des biens (habitation, local professionnel, entrepôt…)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Equipements des biens immobiliers (piscine, jardin, cheminée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Adresse plus précise ( par quartiers, rues ou adresses exactes)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Etat général du bien (avant travaux, rénové récemment…)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Informations annexes (impôts, note énergétique, proximité de commerces et services…)</a:t>
            </a:r>
          </a:p>
        </p:txBody>
      </p:sp>
      <p:pic>
        <p:nvPicPr>
          <p:cNvPr id="3074" name="Picture 2" descr="Work in progress! | CUCSA">
            <a:extLst>
              <a:ext uri="{FF2B5EF4-FFF2-40B4-BE49-F238E27FC236}">
                <a16:creationId xmlns:a16="http://schemas.microsoft.com/office/drawing/2014/main" id="{A171AEE5-2590-42AE-8C4F-4EEFB1B9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73" y="608182"/>
            <a:ext cx="1155454" cy="10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4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21AE9AF-74CF-4577-9552-A5FC11B286F1}"/>
              </a:ext>
            </a:extLst>
          </p:cNvPr>
          <p:cNvSpPr txBox="1"/>
          <p:nvPr/>
        </p:nvSpPr>
        <p:spPr>
          <a:xfrm>
            <a:off x="11877505" y="648866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2B15FD-E260-4033-8B68-7D11182EA687}"/>
              </a:ext>
            </a:extLst>
          </p:cNvPr>
          <p:cNvSpPr txBox="1"/>
          <p:nvPr/>
        </p:nvSpPr>
        <p:spPr>
          <a:xfrm flipH="1">
            <a:off x="0" y="0"/>
            <a:ext cx="1219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 </a:t>
            </a:r>
            <a:r>
              <a:rPr lang="fr-FR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DATAImmo</a:t>
            </a:r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E34646-E0E8-483C-95B6-857D9A688DAF}"/>
              </a:ext>
            </a:extLst>
          </p:cNvPr>
          <p:cNvSpPr txBox="1"/>
          <p:nvPr/>
        </p:nvSpPr>
        <p:spPr>
          <a:xfrm>
            <a:off x="376519" y="1030940"/>
            <a:ext cx="11500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Missions: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BDD permettant de collecter les transactions immobilières et foncières de France.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Utiliser cette base pour analyser le marché en répondant aux questions suivantes:</a:t>
            </a:r>
          </a:p>
          <a:p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Nombre total d’appartement vendus S1 2020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Proportion des ventes d’appartements en fonction du nombre de </a:t>
            </a:r>
            <a:r>
              <a:rPr lang="fr-FR" dirty="0" err="1"/>
              <a:t>pieces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Liste des 10 départements ou le prix du m² est le plus élevé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Prix moyen du m² d’une maison en Île de France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Liste des 10 appartements les plus chers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Taux d’évolution du nombre de ventes entre Q1 et Q2 2020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Liste des communes dont le nombre de ventes à augmenté d’au moins 20% entre Q1 et Q2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Différence de prix au m² entre appartement de 2 </a:t>
            </a:r>
            <a:r>
              <a:rPr lang="fr-FR" dirty="0" err="1"/>
              <a:t>pieces</a:t>
            </a:r>
            <a:r>
              <a:rPr lang="fr-FR" dirty="0"/>
              <a:t> et appartement de 3 </a:t>
            </a:r>
            <a:r>
              <a:rPr lang="fr-FR" dirty="0" err="1"/>
              <a:t>pieces</a:t>
            </a:r>
            <a:r>
              <a:rPr lang="fr-FR" dirty="0"/>
              <a:t> en %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Moyennes de valeurs foncières pour le top 20 des communes</a:t>
            </a:r>
          </a:p>
          <a:p>
            <a:pPr marL="800100" lvl="1" indent="-3429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4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A0FF3-C3B0-43B1-91AC-E151B909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" y="0"/>
            <a:ext cx="12192000" cy="61263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/>
              <a:t>Création de la BDD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01259C-956E-484B-9D83-83052D75303A}"/>
              </a:ext>
            </a:extLst>
          </p:cNvPr>
          <p:cNvSpPr txBox="1"/>
          <p:nvPr/>
        </p:nvSpPr>
        <p:spPr>
          <a:xfrm>
            <a:off x="6896146" y="1796619"/>
            <a:ext cx="60383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b="1" u="sng" dirty="0">
                <a:solidFill>
                  <a:schemeClr val="accent6"/>
                </a:solidFill>
              </a:rPr>
              <a:t>2 - Création:</a:t>
            </a:r>
          </a:p>
          <a:p>
            <a:endParaRPr lang="fr-FR" sz="2000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Création des tables avec les scripts SQL *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Création des csv de données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Importation des Données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des clef étrangères **</a:t>
            </a:r>
          </a:p>
          <a:p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6F3D84-F76A-44A3-9ED4-3E9F428712DA}"/>
              </a:ext>
            </a:extLst>
          </p:cNvPr>
          <p:cNvSpPr txBox="1"/>
          <p:nvPr/>
        </p:nvSpPr>
        <p:spPr>
          <a:xfrm>
            <a:off x="166417" y="919456"/>
            <a:ext cx="5668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u="sng" dirty="0">
                <a:solidFill>
                  <a:schemeClr val="accent6"/>
                </a:solidFill>
              </a:rPr>
              <a:t>1 - Conception:</a:t>
            </a:r>
          </a:p>
          <a:p>
            <a:pPr algn="l"/>
            <a:endParaRPr lang="fr-FR" dirty="0"/>
          </a:p>
          <a:p>
            <a:pPr marL="342900" indent="-342900" algn="l">
              <a:buFont typeface="+mj-lt"/>
              <a:buAutoNum type="arabicPeriod"/>
            </a:pPr>
            <a:r>
              <a:rPr lang="fr-FR" dirty="0"/>
              <a:t>Dictionnaire de données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dirty="0"/>
              <a:t>Modèle conceptuel de données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dirty="0"/>
              <a:t>Schéma relationnel normalisé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dirty="0"/>
              <a:t>Scripts SQL *, **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8F72F6-7CB5-42FB-9B78-4A404FFFE451}"/>
              </a:ext>
            </a:extLst>
          </p:cNvPr>
          <p:cNvSpPr txBox="1"/>
          <p:nvPr/>
        </p:nvSpPr>
        <p:spPr>
          <a:xfrm>
            <a:off x="-1589" y="5565338"/>
            <a:ext cx="1219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b="1" u="sng" dirty="0">
                <a:solidFill>
                  <a:schemeClr val="accent6"/>
                </a:solidFill>
              </a:rPr>
              <a:t>3 - Utilisation pour validation du POC (Proof Of Concept):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Accès aux données stockées via requêtes SQL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D7D28C-9797-4767-8BE5-C9E0863E30AE}"/>
              </a:ext>
            </a:extLst>
          </p:cNvPr>
          <p:cNvSpPr txBox="1"/>
          <p:nvPr/>
        </p:nvSpPr>
        <p:spPr>
          <a:xfrm>
            <a:off x="11877505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BDBCEB-34AB-4C6E-9E3C-3406066F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41" y="2758609"/>
            <a:ext cx="38862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237CB86-71C5-4F5D-B68A-83598143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2" y="1721709"/>
            <a:ext cx="11212688" cy="29820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EB3EF2C-83FF-4E12-89C3-168D4D8432B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DICTIONNAIRE DE DONNEES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935B62-96A0-46C5-A021-E9641A13FEEA}"/>
              </a:ext>
            </a:extLst>
          </p:cNvPr>
          <p:cNvSpPr txBox="1"/>
          <p:nvPr/>
        </p:nvSpPr>
        <p:spPr>
          <a:xfrm>
            <a:off x="-86321" y="6310183"/>
            <a:ext cx="1206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Recense la liste des données avec lesquelles nous voulons être capables de travailler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0A2BF90-A68F-4A18-A10D-966AA0A53BFB}"/>
              </a:ext>
            </a:extLst>
          </p:cNvPr>
          <p:cNvSpPr txBox="1"/>
          <p:nvPr/>
        </p:nvSpPr>
        <p:spPr>
          <a:xfrm>
            <a:off x="11877505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80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2CEEF33-7E59-4C53-B2E9-1BDD2A45D865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MODELE CONCEPTUEL DE DONNEES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85FD0F-4508-4EAE-80D4-E1195C75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2" y="1321082"/>
            <a:ext cx="11997688" cy="3678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3018184-01A8-45CF-A798-A1036AF8E46A}"/>
              </a:ext>
            </a:extLst>
          </p:cNvPr>
          <p:cNvSpPr txBox="1"/>
          <p:nvPr/>
        </p:nvSpPr>
        <p:spPr>
          <a:xfrm>
            <a:off x="0" y="585870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 range nos données dans des tables et on établit les dépendances entre ces tables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E2F09C-B725-4E91-99EE-77D6BC0CE5E1}"/>
              </a:ext>
            </a:extLst>
          </p:cNvPr>
          <p:cNvSpPr txBox="1"/>
          <p:nvPr/>
        </p:nvSpPr>
        <p:spPr>
          <a:xfrm>
            <a:off x="11877505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188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F36400-65D3-40CA-9EAB-B6A57597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191996"/>
            <a:ext cx="11991975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9D108-6C49-43D0-BD60-4FD29486C5F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SCHEMA RELATIONNEL DE DONNEES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20218C-C22E-4E97-A13A-D91A1321B7CC}"/>
              </a:ext>
            </a:extLst>
          </p:cNvPr>
          <p:cNvSpPr txBox="1"/>
          <p:nvPr/>
        </p:nvSpPr>
        <p:spPr>
          <a:xfrm>
            <a:off x="0" y="608460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 commence à s’approcher de la syntaxe de création de table en SQL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64A0C6-B024-4750-A37E-326D7E1A9E18}"/>
              </a:ext>
            </a:extLst>
          </p:cNvPr>
          <p:cNvSpPr txBox="1"/>
          <p:nvPr/>
        </p:nvSpPr>
        <p:spPr>
          <a:xfrm>
            <a:off x="11877505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440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BB105BE-29CD-4DC5-9C73-3D9BC145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6" y="431467"/>
            <a:ext cx="6681588" cy="58196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1AFC295-CBCE-4978-9ED8-5F655DC92987}"/>
              </a:ext>
            </a:extLst>
          </p:cNvPr>
          <p:cNvSpPr txBox="1"/>
          <p:nvPr/>
        </p:nvSpPr>
        <p:spPr>
          <a:xfrm>
            <a:off x="6896532" y="175865"/>
            <a:ext cx="5218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SQL de création de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B4C891-AEE5-440F-BEA4-501FAAC0AD26}"/>
              </a:ext>
            </a:extLst>
          </p:cNvPr>
          <p:cNvSpPr/>
          <p:nvPr/>
        </p:nvSpPr>
        <p:spPr>
          <a:xfrm>
            <a:off x="291856" y="4973652"/>
            <a:ext cx="6681588" cy="12775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133FC0-5209-4821-ADAA-70B4BF738B0E}"/>
              </a:ext>
            </a:extLst>
          </p:cNvPr>
          <p:cNvSpPr txBox="1"/>
          <p:nvPr/>
        </p:nvSpPr>
        <p:spPr>
          <a:xfrm>
            <a:off x="7144284" y="2264636"/>
            <a:ext cx="4970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Création directe des tables par copier </a:t>
            </a:r>
            <a:r>
              <a:rPr lang="fr-FR" sz="1600" dirty="0">
                <a:sym typeface="Wingdings" panose="05000000000000000000" pitchFamily="2" charset="2"/>
              </a:rPr>
              <a:t> Coller</a:t>
            </a:r>
            <a:r>
              <a:rPr lang="fr-FR" sz="1600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E6B31F-23B9-4F17-AE5C-307B5BA0EF84}"/>
              </a:ext>
            </a:extLst>
          </p:cNvPr>
          <p:cNvSpPr txBox="1"/>
          <p:nvPr/>
        </p:nvSpPr>
        <p:spPr>
          <a:xfrm>
            <a:off x="7144284" y="5580404"/>
            <a:ext cx="497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 exécuter seulement après insertion des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E1EBE0-E724-420A-923C-6FE43B5BFC26}"/>
              </a:ext>
            </a:extLst>
          </p:cNvPr>
          <p:cNvSpPr txBox="1"/>
          <p:nvPr/>
        </p:nvSpPr>
        <p:spPr>
          <a:xfrm>
            <a:off x="11877505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2451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CBA2B9E-2172-49E8-BBED-84D1915838F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Préparation des données en .CSV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0BE306-D8F9-451D-BC61-A45E30B3C2E4}"/>
              </a:ext>
            </a:extLst>
          </p:cNvPr>
          <p:cNvSpPr txBox="1"/>
          <p:nvPr/>
        </p:nvSpPr>
        <p:spPr>
          <a:xfrm>
            <a:off x="169491" y="970385"/>
            <a:ext cx="11853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données ont été préparées et enregistrées en CSV directement dans Excel: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Retrait des doublons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au bon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numérique international Pi = 3.14 au lieu de Pi = 3,14 dans le format 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formules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Organisation des colonnes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 .CSV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9FB787-0951-48EA-AB55-99D64345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8" y="3717633"/>
            <a:ext cx="2667000" cy="38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215A750-8EB4-4BCB-97F9-08AD5B96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98" y="5008777"/>
            <a:ext cx="3276600" cy="4000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70CECC-77A2-44D6-AD00-79C8528E3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8" y="4353680"/>
            <a:ext cx="5334000" cy="4000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6E9B860-F097-4D6C-8487-81E5FDA44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461" y="5663874"/>
            <a:ext cx="7077075" cy="4000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EA3A12A-7E94-47DA-8FAD-7211107F66FC}"/>
              </a:ext>
            </a:extLst>
          </p:cNvPr>
          <p:cNvSpPr txBox="1"/>
          <p:nvPr/>
        </p:nvSpPr>
        <p:spPr>
          <a:xfrm>
            <a:off x="11877505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6378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644D06-1FDC-46D7-8CAB-5D6C8045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54"/>
            <a:ext cx="12192000" cy="45958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A49359-0133-4EE1-9018-87829DA6F6D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des données en 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69237E-11AB-4678-BC63-AB729F9F48FD}"/>
              </a:ext>
            </a:extLst>
          </p:cNvPr>
          <p:cNvSpPr txBox="1"/>
          <p:nvPr/>
        </p:nvSpPr>
        <p:spPr>
          <a:xfrm>
            <a:off x="0" y="60076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Dans IBM DB2, un outil automatisé permet de remplir une table à partir d’un csv, il suffit de répondre aux questions de l’outil.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4ADD283-FDEA-4F8F-8BD5-FB2B97A114BD}"/>
              </a:ext>
            </a:extLst>
          </p:cNvPr>
          <p:cNvSpPr txBox="1"/>
          <p:nvPr/>
        </p:nvSpPr>
        <p:spPr>
          <a:xfrm>
            <a:off x="11877505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3946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506</TotalTime>
  <Words>1162</Words>
  <Application>Microsoft Office PowerPoint</Application>
  <PresentationFormat>Grand écran</PresentationFormat>
  <Paragraphs>293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Maillage</vt:lpstr>
      <vt:lpstr>Création et utilisation d’une BDD immobilière avec SQL</vt:lpstr>
      <vt:lpstr>Présentation PowerPoint</vt:lpstr>
      <vt:lpstr>Création de la BDD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papa</dc:creator>
  <cp:lastModifiedBy>baptiste papa</cp:lastModifiedBy>
  <cp:revision>39</cp:revision>
  <dcterms:created xsi:type="dcterms:W3CDTF">2021-06-16T01:35:36Z</dcterms:created>
  <dcterms:modified xsi:type="dcterms:W3CDTF">2021-06-25T09:09:59Z</dcterms:modified>
</cp:coreProperties>
</file>