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aliments-sains-nourriture-1348430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levaedfisica.blogspot.com/2015/11/els-aliment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0D77-8CCD-4CA4-9242-F0576F59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858" y="3875692"/>
            <a:ext cx="7930497" cy="2268559"/>
          </a:xfrm>
        </p:spPr>
        <p:txBody>
          <a:bodyPr>
            <a:noAutofit/>
          </a:bodyPr>
          <a:lstStyle/>
          <a:p>
            <a:pPr algn="l"/>
            <a:r>
              <a:rPr lang="fr-FR" sz="4800" dirty="0"/>
              <a:t>Etude de santé sur le thème de la sous-nutrition dans le monde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66739-62EE-4158-93F8-2AADAB802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1" y="0"/>
            <a:ext cx="5357600" cy="116021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r>
              <a:rPr lang="fr-FR" dirty="0"/>
              <a:t> – P4 – </a:t>
            </a:r>
            <a:r>
              <a:rPr lang="fr-FR" dirty="0" err="1"/>
              <a:t>Giannesini</a:t>
            </a:r>
            <a:r>
              <a:rPr lang="fr-FR" dirty="0"/>
              <a:t> baptiste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3B2E35-5F2D-43ED-B4D5-279C578C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44" y="1542605"/>
            <a:ext cx="5848350" cy="1619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22E24B-EDEF-4022-B860-28FE2EFA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599" y="382392"/>
            <a:ext cx="1160213" cy="1160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464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F78BA-2CB5-423B-97C3-D1022F1BF898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Top 10 des pays:</a:t>
            </a:r>
          </a:p>
          <a:p>
            <a:pPr algn="ctr"/>
            <a:r>
              <a:rPr lang="fr-FR" dirty="0"/>
              <a:t>Avec la moins grande disponibilité alimentaire par habitant</a:t>
            </a:r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DA3569-63DE-4FDF-B78A-A5714E93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554"/>
            <a:ext cx="6096000" cy="325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C36033-971B-4911-BC73-B7FD6626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5903"/>
            <a:ext cx="6096000" cy="3255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CEA604-26C4-42E6-8FC6-ADAA949E2742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5329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8B5A2-5BA1-4106-965E-1CD8CC770FFD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Utilisation des céréales au niveau mondial</a:t>
            </a:r>
          </a:p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86128E-E285-41E2-AD0C-2137981F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51" y="1499016"/>
            <a:ext cx="5532098" cy="3859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04EDCC-11D5-4117-A62B-8570C8AD1399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9219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79017-B9CC-4DE9-B2EF-744F53B833E1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Utilisation du manioc par la Thaïlande</a:t>
            </a:r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80502E-B83C-44E0-B10E-4E68B844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2" y="1716303"/>
            <a:ext cx="6413642" cy="3425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DA9CD4-953C-414F-80E7-D9E63FE2B146}"/>
              </a:ext>
            </a:extLst>
          </p:cNvPr>
          <p:cNvSpPr txBox="1"/>
          <p:nvPr/>
        </p:nvSpPr>
        <p:spPr>
          <a:xfrm>
            <a:off x="7582968" y="1716303"/>
            <a:ext cx="3828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Alors que </a:t>
            </a:r>
            <a:r>
              <a:rPr lang="fr-FR" b="1" dirty="0">
                <a:solidFill>
                  <a:srgbClr val="FF0000"/>
                </a:solidFill>
              </a:rPr>
              <a:t>8,96%</a:t>
            </a:r>
            <a:r>
              <a:rPr lang="fr-FR" dirty="0"/>
              <a:t> de sa population est sous-nourrie, la Thaïlande n’utilise que </a:t>
            </a:r>
            <a:r>
              <a:rPr lang="fr-FR" b="1" dirty="0">
                <a:solidFill>
                  <a:srgbClr val="FF0000"/>
                </a:solidFill>
              </a:rPr>
              <a:t>2,77%</a:t>
            </a:r>
            <a:r>
              <a:rPr lang="fr-FR" dirty="0"/>
              <a:t> du manioc qu’elle produit ou importe pour nourrir sa population.</a:t>
            </a:r>
          </a:p>
          <a:p>
            <a:endParaRPr lang="fr-FR" dirty="0"/>
          </a:p>
          <a:p>
            <a:r>
              <a:rPr lang="fr-FR" dirty="0"/>
              <a:t>En revanche la Thaïlande  est l’un des plus grands exportateurs de manioc avec plus de </a:t>
            </a:r>
            <a:r>
              <a:rPr lang="fr-FR" b="1" dirty="0">
                <a:solidFill>
                  <a:srgbClr val="FF0000"/>
                </a:solidFill>
              </a:rPr>
              <a:t>80%</a:t>
            </a:r>
            <a:r>
              <a:rPr lang="fr-FR" dirty="0"/>
              <a:t> de sa production destinée à </a:t>
            </a:r>
            <a:r>
              <a:rPr lang="fr-FR" b="1" dirty="0">
                <a:solidFill>
                  <a:srgbClr val="FF0000"/>
                </a:solidFill>
              </a:rPr>
              <a:t>l’export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E32F04-1E10-491F-A8CA-984110FE1AEA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384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79017-B9CC-4DE9-B2EF-744F53B833E1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Découpage de la population sous nourrie par continent</a:t>
            </a: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DA9CD4-953C-414F-80E7-D9E63FE2B146}"/>
              </a:ext>
            </a:extLst>
          </p:cNvPr>
          <p:cNvSpPr txBox="1"/>
          <p:nvPr/>
        </p:nvSpPr>
        <p:spPr>
          <a:xfrm>
            <a:off x="7033189" y="899685"/>
            <a:ext cx="43782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Sans surprise, la population en sous nutrition est très majoritairement (~98%) localisée en Asie et en Afrique.</a:t>
            </a:r>
          </a:p>
          <a:p>
            <a:endParaRPr lang="fr-FR" dirty="0"/>
          </a:p>
          <a:p>
            <a:r>
              <a:rPr lang="fr-FR" dirty="0"/>
              <a:t>Top 3 continents les plus sous-nourris:</a:t>
            </a:r>
          </a:p>
          <a:p>
            <a:r>
              <a:rPr lang="fr-FR" b="1" u="sng" dirty="0"/>
              <a:t>1 - Afrique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</a:rPr>
              <a:t>16,28%</a:t>
            </a:r>
            <a:r>
              <a:rPr lang="fr-FR" dirty="0"/>
              <a:t> de la population mondiale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29,6%</a:t>
            </a:r>
            <a:r>
              <a:rPr lang="fr-FR" dirty="0"/>
              <a:t> des sous-nourris</a:t>
            </a:r>
          </a:p>
          <a:p>
            <a:endParaRPr lang="fr-FR" dirty="0"/>
          </a:p>
          <a:p>
            <a:r>
              <a:rPr lang="fr-FR" b="1" u="sng" dirty="0"/>
              <a:t>2 - Asie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</a:rPr>
              <a:t>38,8%</a:t>
            </a:r>
            <a:r>
              <a:rPr lang="fr-FR" dirty="0"/>
              <a:t> de la population mondiale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68,1%</a:t>
            </a:r>
            <a:r>
              <a:rPr lang="fr-FR" dirty="0"/>
              <a:t> des sous-nourris</a:t>
            </a:r>
          </a:p>
          <a:p>
            <a:endParaRPr lang="fr-FR" dirty="0"/>
          </a:p>
          <a:p>
            <a:r>
              <a:rPr lang="fr-FR" b="1" u="sng" dirty="0"/>
              <a:t>3 - Amérique du sud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</a:rPr>
              <a:t>5,04%</a:t>
            </a:r>
            <a:r>
              <a:rPr lang="fr-FR" dirty="0"/>
              <a:t> de la population mondiale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1,83%</a:t>
            </a:r>
            <a:r>
              <a:rPr lang="fr-FR" dirty="0"/>
              <a:t> des sous nourris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47FF13-A21B-4FD0-AB1D-E4C02247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41" y="2348693"/>
            <a:ext cx="5956419" cy="31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0D3432-45E2-41A1-9B9A-A6476635279B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9280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33CC8-A59C-4DF0-9811-7015A8F503A3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Conclusions:</a:t>
            </a:r>
          </a:p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DDD8A8-97E7-45CC-8A62-909E5172C708}"/>
              </a:ext>
            </a:extLst>
          </p:cNvPr>
          <p:cNvSpPr txBox="1"/>
          <p:nvPr/>
        </p:nvSpPr>
        <p:spPr>
          <a:xfrm>
            <a:off x="991312" y="957129"/>
            <a:ext cx="10340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Au niveau mondial, nous pouvons faire plusieurs constats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Situation: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Environ </a:t>
            </a:r>
            <a:r>
              <a:rPr lang="fr-FR" b="1" dirty="0">
                <a:highlight>
                  <a:srgbClr val="FF0000"/>
                </a:highlight>
              </a:rPr>
              <a:t>7%</a:t>
            </a:r>
            <a:r>
              <a:rPr lang="fr-FR" dirty="0">
                <a:highlight>
                  <a:srgbClr val="FF0000"/>
                </a:highlight>
              </a:rPr>
              <a:t> </a:t>
            </a:r>
            <a:r>
              <a:rPr lang="fr-FR" dirty="0"/>
              <a:t>de la population mondiale est touchée par la </a:t>
            </a:r>
            <a:r>
              <a:rPr lang="fr-FR" dirty="0">
                <a:highlight>
                  <a:srgbClr val="FF0000"/>
                </a:highlight>
              </a:rPr>
              <a:t>sous-nutrition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highlight>
                  <a:srgbClr val="FF0000"/>
                </a:highlight>
              </a:rPr>
              <a:t>98%</a:t>
            </a:r>
            <a:r>
              <a:rPr lang="fr-FR" dirty="0">
                <a:highlight>
                  <a:srgbClr val="FF0000"/>
                </a:highlight>
              </a:rPr>
              <a:t> </a:t>
            </a:r>
            <a:r>
              <a:rPr lang="fr-FR" dirty="0"/>
              <a:t>des populations sous nourries sont localisées en </a:t>
            </a:r>
            <a:r>
              <a:rPr lang="fr-FR" dirty="0">
                <a:highlight>
                  <a:srgbClr val="FF0000"/>
                </a:highlight>
              </a:rPr>
              <a:t>Asie</a:t>
            </a:r>
            <a:r>
              <a:rPr lang="fr-FR" dirty="0"/>
              <a:t> et en </a:t>
            </a:r>
            <a:r>
              <a:rPr lang="fr-FR" dirty="0">
                <a:highlight>
                  <a:srgbClr val="FF0000"/>
                </a:highlight>
              </a:rPr>
              <a:t>Afrique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Causes: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>
                <a:highlight>
                  <a:srgbClr val="FF0000"/>
                </a:highlight>
              </a:rPr>
              <a:t>sous-nutrition</a:t>
            </a:r>
            <a:r>
              <a:rPr lang="fr-FR" dirty="0"/>
              <a:t> est plus présente dans les pays </a:t>
            </a:r>
            <a:r>
              <a:rPr lang="fr-FR" dirty="0">
                <a:highlight>
                  <a:srgbClr val="FF0000"/>
                </a:highlight>
              </a:rPr>
              <a:t>arides</a:t>
            </a:r>
            <a:r>
              <a:rPr lang="fr-FR" dirty="0"/>
              <a:t>, victimes de </a:t>
            </a:r>
            <a:r>
              <a:rPr lang="fr-FR" dirty="0">
                <a:highlight>
                  <a:srgbClr val="FF0000"/>
                </a:highlight>
              </a:rPr>
              <a:t>guerres,</a:t>
            </a:r>
            <a:r>
              <a:rPr lang="fr-FR" dirty="0"/>
              <a:t> de </a:t>
            </a:r>
            <a:r>
              <a:rPr lang="fr-FR" dirty="0">
                <a:highlight>
                  <a:srgbClr val="FF0000"/>
                </a:highlight>
              </a:rPr>
              <a:t>catastrophes naturelles</a:t>
            </a:r>
            <a:r>
              <a:rPr lang="fr-FR" dirty="0"/>
              <a:t> ou sous le joug de </a:t>
            </a:r>
            <a:r>
              <a:rPr lang="fr-FR" dirty="0">
                <a:highlight>
                  <a:srgbClr val="FF0000"/>
                </a:highlight>
              </a:rPr>
              <a:t>dictateurs</a:t>
            </a:r>
            <a:r>
              <a:rPr lang="fr-F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0000"/>
                </a:highlight>
              </a:rPr>
              <a:t>L’aide alimentaire </a:t>
            </a:r>
            <a:r>
              <a:rPr lang="fr-FR" dirty="0"/>
              <a:t>internationale est très active dans les pays d</a:t>
            </a:r>
            <a:r>
              <a:rPr lang="fr-FR" dirty="0">
                <a:highlight>
                  <a:srgbClr val="FF0000"/>
                </a:highlight>
              </a:rPr>
              <a:t>’Afrique</a:t>
            </a:r>
            <a:r>
              <a:rPr lang="fr-F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Une très grosse part de la production de </a:t>
            </a:r>
            <a:r>
              <a:rPr lang="fr-FR" dirty="0">
                <a:highlight>
                  <a:srgbClr val="FF0000"/>
                </a:highlight>
              </a:rPr>
              <a:t>céréales</a:t>
            </a:r>
            <a:r>
              <a:rPr lang="fr-FR" dirty="0"/>
              <a:t> est utilisée dans </a:t>
            </a:r>
            <a:r>
              <a:rPr lang="fr-FR" dirty="0">
                <a:highlight>
                  <a:srgbClr val="FF0000"/>
                </a:highlight>
              </a:rPr>
              <a:t>l’alimentation animale</a:t>
            </a:r>
            <a:r>
              <a:rPr lang="fr-FR" dirty="0"/>
              <a:t>, alors qu’elle serait tout à fait </a:t>
            </a:r>
            <a:r>
              <a:rPr lang="fr-FR"/>
              <a:t>consommable par </a:t>
            </a:r>
            <a:r>
              <a:rPr lang="fr-FR" dirty="0"/>
              <a:t>les populations.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Certains pays ont des </a:t>
            </a:r>
            <a:r>
              <a:rPr lang="fr-FR" dirty="0">
                <a:highlight>
                  <a:srgbClr val="FF0000"/>
                </a:highlight>
              </a:rPr>
              <a:t>politiques</a:t>
            </a:r>
            <a:r>
              <a:rPr lang="fr-FR" dirty="0"/>
              <a:t> incohérentes d’</a:t>
            </a:r>
            <a:r>
              <a:rPr lang="fr-FR" dirty="0">
                <a:highlight>
                  <a:srgbClr val="FF0000"/>
                </a:highlight>
              </a:rPr>
              <a:t>export</a:t>
            </a:r>
            <a:r>
              <a:rPr lang="fr-FR" dirty="0"/>
              <a:t> de ressources qui pourraient nourrir leur population.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r>
              <a:rPr lang="fr-FR" u="sng" dirty="0"/>
              <a:t>Et pourtant: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008000"/>
                </a:highlight>
              </a:rPr>
              <a:t>Actuellement</a:t>
            </a:r>
            <a:r>
              <a:rPr lang="fr-FR" dirty="0"/>
              <a:t> et tant que la population n’augmente pas excessivement, la communauté internationale dispose des ressources </a:t>
            </a:r>
            <a:r>
              <a:rPr lang="fr-FR" dirty="0">
                <a:highlight>
                  <a:srgbClr val="008000"/>
                </a:highlight>
              </a:rPr>
              <a:t>suffisantes pour nourrir l’intégralité de la population mondiale</a:t>
            </a:r>
            <a:r>
              <a:rPr lang="fr-FR" dirty="0"/>
              <a:t> (à condition d’organiser un </a:t>
            </a:r>
            <a:r>
              <a:rPr lang="fr-FR" dirty="0">
                <a:highlight>
                  <a:srgbClr val="008000"/>
                </a:highlight>
              </a:rPr>
              <a:t>partage équitable</a:t>
            </a:r>
            <a:r>
              <a:rPr lang="fr-FR" dirty="0"/>
              <a:t>, de limiter le </a:t>
            </a:r>
            <a:r>
              <a:rPr lang="fr-FR" dirty="0">
                <a:highlight>
                  <a:srgbClr val="008000"/>
                </a:highlight>
              </a:rPr>
              <a:t>gaspillage</a:t>
            </a:r>
            <a:r>
              <a:rPr lang="fr-FR" dirty="0"/>
              <a:t> et de ne pas se limiter aux produits d’origine végétale.)</a:t>
            </a:r>
          </a:p>
        </p:txBody>
      </p:sp>
    </p:spTree>
    <p:extLst>
      <p:ext uri="{BB962C8B-B14F-4D97-AF65-F5344CB8AC3E}">
        <p14:creationId xmlns:p14="http://schemas.microsoft.com/office/powerpoint/2010/main" val="31215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1D068-C85D-4687-93A6-11C0F833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12" y="175669"/>
            <a:ext cx="10420172" cy="54218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Résumé de la mission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2D81A3-A0E7-4466-BCF7-A5A1E0722549}"/>
              </a:ext>
            </a:extLst>
          </p:cNvPr>
          <p:cNvSpPr txBox="1"/>
          <p:nvPr/>
        </p:nvSpPr>
        <p:spPr>
          <a:xfrm>
            <a:off x="6349525" y="965675"/>
            <a:ext cx="5061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pays pour lesquels la proportion de personnes sous alimentée est la plus forte en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pays qui ont le plus bénéficié d’aides depuis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pays ayant le plus de disponibilité alimentaire par habitant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pays ayant le moins de disponibilités alimentaires par habitant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m’a aussi invité à communiquer des résultats sur:</a:t>
            </a:r>
          </a:p>
          <a:p>
            <a:pPr marL="0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L’utilisation des céréales dans le monde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L’utilisation que la Thaïlande fait de ses ressources comme le manioc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Toute autre élément que je trouves pertinent.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65D17E-4F08-4C1A-A2EA-A609C418DC69}"/>
              </a:ext>
            </a:extLst>
          </p:cNvPr>
          <p:cNvSpPr txBox="1"/>
          <p:nvPr/>
        </p:nvSpPr>
        <p:spPr>
          <a:xfrm>
            <a:off x="991312" y="965675"/>
            <a:ext cx="53582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Récemment arrivé dans l’équipe, nous nous voyons confier une étude de grande ampleur sur le thème de la sous-nutrition dans le monde.</a:t>
            </a:r>
          </a:p>
          <a:p>
            <a:endParaRPr lang="fr-FR" dirty="0"/>
          </a:p>
          <a:p>
            <a:r>
              <a:rPr lang="fr-FR" dirty="0"/>
              <a:t>Il nous est demandé de répondre à une liste de questions: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proportion de personnes en sous-nutrition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nombre théorique de personnes qui pourraient être nourries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nombre théorique de personnes qui pourraient être nourries uniquement à partir des produits d’origine végétales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L’utilisation des denrées au niveau mondial, et en particulier: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part d’alimentation animale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part d’alimentation perdue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part concrètement utilisée pour l’alimentation humaine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3E6592-9566-4578-8214-D2D763A142AF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42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8F60F-2197-454D-909F-18020B915FB3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5421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Proportion de personnes en sous-nutrition dans le monde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228A86-BC7C-405E-9307-255846175187}"/>
              </a:ext>
            </a:extLst>
          </p:cNvPr>
          <p:cNvSpPr txBox="1"/>
          <p:nvPr/>
        </p:nvSpPr>
        <p:spPr>
          <a:xfrm flipH="1">
            <a:off x="6560463" y="2153541"/>
            <a:ext cx="3740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7,5 Milliards </a:t>
            </a:r>
            <a:r>
              <a:rPr lang="fr-FR" dirty="0"/>
              <a:t>de personnes en 2017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535,7 Millions </a:t>
            </a:r>
            <a:r>
              <a:rPr lang="fr-FR" dirty="0"/>
              <a:t>de personnes en état de sous nutrition.</a:t>
            </a:r>
          </a:p>
          <a:p>
            <a:endParaRPr lang="fr-FR" dirty="0"/>
          </a:p>
          <a:p>
            <a:r>
              <a:rPr lang="fr-FR" dirty="0"/>
              <a:t>Soit </a:t>
            </a:r>
            <a:r>
              <a:rPr lang="fr-FR" b="1" dirty="0">
                <a:solidFill>
                  <a:srgbClr val="FF0000"/>
                </a:solidFill>
              </a:rPr>
              <a:t>7,1%</a:t>
            </a:r>
            <a:r>
              <a:rPr lang="fr-FR" dirty="0"/>
              <a:t> de la population totale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013BD8-5C76-4CA9-93F9-BED474B4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7" y="1546788"/>
            <a:ext cx="4987228" cy="34611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252474-3E60-4891-A997-85972983F2F4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355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909E-40B9-484D-B9FE-3834E64C23C0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54218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Nombre de personnes qui pourraient être nourries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DAD6B6-16C2-4FE6-A450-014B080F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4804" y="1754488"/>
            <a:ext cx="4620782" cy="29671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528E0B-438D-4FEE-A9B1-5B505F70E656}"/>
              </a:ext>
            </a:extLst>
          </p:cNvPr>
          <p:cNvSpPr txBox="1"/>
          <p:nvPr/>
        </p:nvSpPr>
        <p:spPr>
          <a:xfrm>
            <a:off x="1213148" y="2136338"/>
            <a:ext cx="5375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condition de les </a:t>
            </a:r>
            <a:r>
              <a:rPr lang="fr-FR" u="sng" dirty="0"/>
              <a:t>répartir équitablement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 Le monde dispose des ressources suffisantes pour nourrir: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8,4 Milliards </a:t>
            </a:r>
            <a:r>
              <a:rPr lang="fr-FR" dirty="0"/>
              <a:t>de personnes.</a:t>
            </a:r>
          </a:p>
          <a:p>
            <a:endParaRPr lang="fr-FR" dirty="0"/>
          </a:p>
          <a:p>
            <a:r>
              <a:rPr lang="fr-FR" dirty="0"/>
              <a:t>Soit 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</a:rPr>
              <a:t>111%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/>
              <a:t>de la population mondiale en 2017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469481-2C18-4780-B126-438C441C6BE1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908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F2469-63AD-4A4F-A77A-1F9419334930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Nombre de personnes qui pourraient être nourries </a:t>
            </a:r>
            <a:br>
              <a:rPr lang="fr-FR" dirty="0"/>
            </a:br>
            <a:r>
              <a:rPr lang="fr-FR" dirty="0"/>
              <a:t>avec des végétaux exclusivement</a:t>
            </a:r>
          </a:p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E29D5E-85B3-4B25-8567-DD948AD821F6}"/>
              </a:ext>
            </a:extLst>
          </p:cNvPr>
          <p:cNvSpPr txBox="1"/>
          <p:nvPr/>
        </p:nvSpPr>
        <p:spPr>
          <a:xfrm>
            <a:off x="3048712" y="3229379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307D80-9A93-4101-88DA-EE515AFFB9E2}"/>
              </a:ext>
            </a:extLst>
          </p:cNvPr>
          <p:cNvSpPr txBox="1"/>
          <p:nvPr/>
        </p:nvSpPr>
        <p:spPr>
          <a:xfrm>
            <a:off x="6096000" y="2136338"/>
            <a:ext cx="5375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condition de les </a:t>
            </a:r>
            <a:r>
              <a:rPr lang="fr-FR" u="sng" dirty="0"/>
              <a:t>répartir équitablement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 Le monde dispose de ressources végétales suffisantes pour nourrir: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6,9 Milliards de personnes.</a:t>
            </a:r>
          </a:p>
          <a:p>
            <a:endParaRPr lang="fr-FR" dirty="0"/>
          </a:p>
          <a:p>
            <a:r>
              <a:rPr lang="fr-FR" dirty="0"/>
              <a:t>Soit </a:t>
            </a:r>
            <a:r>
              <a:rPr lang="fr-FR" b="1" u="sng" dirty="0">
                <a:solidFill>
                  <a:srgbClr val="FF0000"/>
                </a:solidFill>
              </a:rPr>
              <a:t>91%</a:t>
            </a:r>
            <a:r>
              <a:rPr lang="fr-FR" dirty="0"/>
              <a:t> de la population mondiale en 2017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19F777-82FF-4596-9C73-B1952C2A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4760" y="2136338"/>
            <a:ext cx="3880411" cy="25853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51F14FB-7AC7-45DB-930D-925CDBB0C7B4}"/>
              </a:ext>
            </a:extLst>
          </p:cNvPr>
          <p:cNvSpPr txBox="1"/>
          <p:nvPr/>
        </p:nvSpPr>
        <p:spPr>
          <a:xfrm>
            <a:off x="1504760" y="4865474"/>
            <a:ext cx="236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://plevaedfisica.blogspot.com/2015/11/els-aliments.html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4" tooltip="https://creativecommons.org/licenses/by-nc-sa/3.0/"/>
              </a:rPr>
              <a:t>CC BY-SA-NC</a:t>
            </a:r>
            <a:endParaRPr lang="fr-FR" sz="9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0A657D-1230-4036-8109-36FB117CB13E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398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8B5A2-5BA1-4106-965E-1CD8CC770FFD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Utilisation de la disponibilité intérieure au niveau mondial</a:t>
            </a:r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61F224-77C7-4006-92FB-57C4F1DE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52" y="1681061"/>
            <a:ext cx="6071786" cy="3495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A4D97B-BB44-44B7-B608-12ED3F92FC0B}"/>
              </a:ext>
            </a:extLst>
          </p:cNvPr>
          <p:cNvSpPr txBox="1"/>
          <p:nvPr/>
        </p:nvSpPr>
        <p:spPr>
          <a:xfrm>
            <a:off x="1085317" y="2392822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denrées alimentaires sont majoritairement </a:t>
            </a:r>
            <a:r>
              <a:rPr lang="fr-FR" b="1" dirty="0">
                <a:solidFill>
                  <a:srgbClr val="00B050"/>
                </a:solidFill>
              </a:rPr>
              <a:t>(~62%) </a:t>
            </a:r>
            <a:r>
              <a:rPr lang="fr-FR" dirty="0"/>
              <a:t>utilisées pour l’</a:t>
            </a:r>
            <a:r>
              <a:rPr lang="fr-FR" b="1" dirty="0">
                <a:solidFill>
                  <a:srgbClr val="00B050"/>
                </a:solidFill>
              </a:rPr>
              <a:t>alimentation</a:t>
            </a:r>
            <a:r>
              <a:rPr lang="fr-FR" dirty="0"/>
              <a:t> humaine (~49%) et animale (~13%).</a:t>
            </a:r>
          </a:p>
          <a:p>
            <a:endParaRPr lang="fr-FR" dirty="0"/>
          </a:p>
          <a:p>
            <a:r>
              <a:rPr lang="fr-FR" dirty="0"/>
              <a:t>Environ </a:t>
            </a:r>
            <a:r>
              <a:rPr lang="fr-FR" b="1" dirty="0"/>
              <a:t>22%</a:t>
            </a:r>
            <a:r>
              <a:rPr lang="fr-FR" dirty="0"/>
              <a:t> est </a:t>
            </a:r>
            <a:r>
              <a:rPr lang="fr-FR" b="1" dirty="0"/>
              <a:t>transformée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Environ </a:t>
            </a:r>
            <a:r>
              <a:rPr lang="fr-FR" b="1" dirty="0">
                <a:solidFill>
                  <a:srgbClr val="FF0000"/>
                </a:solidFill>
              </a:rPr>
              <a:t>5%</a:t>
            </a:r>
            <a:r>
              <a:rPr lang="fr-FR" dirty="0"/>
              <a:t> de </a:t>
            </a:r>
            <a:r>
              <a:rPr lang="fr-FR" b="1" dirty="0">
                <a:solidFill>
                  <a:srgbClr val="FF0000"/>
                </a:solidFill>
              </a:rPr>
              <a:t>pertes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507C20-5C6B-48BE-AC88-48440C735CCE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055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5BDC0-C876-4F2A-90DE-A4A4CE30903C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Top 10 des pays:</a:t>
            </a:r>
          </a:p>
          <a:p>
            <a:pPr algn="ctr"/>
            <a:r>
              <a:rPr lang="fr-FR" dirty="0"/>
              <a:t>Avec le plus grand taux de sous-nutrition</a:t>
            </a:r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BE908-94DB-476C-AF40-05DF865A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5650"/>
            <a:ext cx="6096000" cy="3255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3668823-96B7-4CF7-9B2C-D2DB758A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62457"/>
            <a:ext cx="6096001" cy="325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B501DE9-77D8-4179-A20E-692A4F4D0C86}"/>
              </a:ext>
            </a:extLst>
          </p:cNvPr>
          <p:cNvSpPr txBox="1"/>
          <p:nvPr/>
        </p:nvSpPr>
        <p:spPr>
          <a:xfrm>
            <a:off x="6221338" y="1435693"/>
            <a:ext cx="519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Haïti et la Corée du nord fortement en tête.</a:t>
            </a:r>
          </a:p>
          <a:p>
            <a:endParaRPr lang="fr-FR" dirty="0"/>
          </a:p>
          <a:p>
            <a:r>
              <a:rPr lang="fr-FR" dirty="0"/>
              <a:t>Le reste des pays étant principalement localisés en Afrique et en Asie.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2A5DC4-5023-48D3-8A4E-5B68E155A515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74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3C751-57DE-4CE3-80DB-42220DB98ACD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Top 10 des pays:</a:t>
            </a:r>
          </a:p>
          <a:p>
            <a:pPr algn="ctr"/>
            <a:r>
              <a:rPr lang="fr-FR" dirty="0"/>
              <a:t>qui ont le plus bénéficié d’aides depuis 2013</a:t>
            </a:r>
          </a:p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E7A874-860B-4BF7-9346-5B721CDE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9697"/>
            <a:ext cx="6096001" cy="3255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1685ED-973D-4A95-B194-B96ECA56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9593"/>
            <a:ext cx="6096000" cy="325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A8F2882-F2F1-4171-9CFC-9130D1B06C1C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8145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21F1D-6E49-4A71-AB8D-795E060A9CB9}"/>
              </a:ext>
            </a:extLst>
          </p:cNvPr>
          <p:cNvSpPr txBox="1">
            <a:spLocks/>
          </p:cNvSpPr>
          <p:nvPr/>
        </p:nvSpPr>
        <p:spPr>
          <a:xfrm>
            <a:off x="991312" y="175669"/>
            <a:ext cx="10420172" cy="7814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Top 10 des pays:</a:t>
            </a:r>
          </a:p>
          <a:p>
            <a:pPr algn="ctr"/>
            <a:r>
              <a:rPr lang="fr-FR" dirty="0"/>
              <a:t>Avec la plus grande disponibilité alimentaire par habitant</a:t>
            </a:r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022AEA-0CF7-4A66-88C9-3AC731F3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44"/>
            <a:ext cx="6098875" cy="325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178258-C915-45C2-83F9-53231E75E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23" y="3013860"/>
            <a:ext cx="6098877" cy="3257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248F5EA-75C5-41CC-9A4A-946F4CCAD0ED}"/>
              </a:ext>
            </a:extLst>
          </p:cNvPr>
          <p:cNvSpPr txBox="1"/>
          <p:nvPr/>
        </p:nvSpPr>
        <p:spPr>
          <a:xfrm>
            <a:off x="0" y="6488668"/>
            <a:ext cx="9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6107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167</TotalTime>
  <Words>757</Words>
  <Application>Microsoft Office PowerPoint</Application>
  <PresentationFormat>Grand écran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Etude de santé sur le thème de la sous-nutrition dans le monde</vt:lpstr>
      <vt:lpstr>Résumé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santé sur le thème de la sous-nutrition dans le monde</dc:title>
  <dc:creator>baptiste papa</dc:creator>
  <cp:lastModifiedBy>baptiste papa</cp:lastModifiedBy>
  <cp:revision>4</cp:revision>
  <dcterms:created xsi:type="dcterms:W3CDTF">2021-07-18T01:16:13Z</dcterms:created>
  <dcterms:modified xsi:type="dcterms:W3CDTF">2021-07-20T04:40:01Z</dcterms:modified>
</cp:coreProperties>
</file>