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20" r:id="rId1"/>
  </p:sldMasterIdLst>
  <p:notesMasterIdLst>
    <p:notesMasterId r:id="rId36"/>
  </p:notesMasterIdLst>
  <p:sldIdLst>
    <p:sldId id="256" r:id="rId2"/>
    <p:sldId id="257" r:id="rId3"/>
    <p:sldId id="258" r:id="rId4"/>
    <p:sldId id="259" r:id="rId5"/>
    <p:sldId id="263" r:id="rId6"/>
    <p:sldId id="267" r:id="rId7"/>
    <p:sldId id="284" r:id="rId8"/>
    <p:sldId id="276" r:id="rId9"/>
    <p:sldId id="277" r:id="rId10"/>
    <p:sldId id="278" r:id="rId11"/>
    <p:sldId id="282" r:id="rId12"/>
    <p:sldId id="287" r:id="rId13"/>
    <p:sldId id="288" r:id="rId14"/>
    <p:sldId id="279" r:id="rId15"/>
    <p:sldId id="289" r:id="rId16"/>
    <p:sldId id="283" r:id="rId17"/>
    <p:sldId id="286" r:id="rId18"/>
    <p:sldId id="290" r:id="rId19"/>
    <p:sldId id="291" r:id="rId20"/>
    <p:sldId id="261" r:id="rId21"/>
    <p:sldId id="260" r:id="rId22"/>
    <p:sldId id="262" r:id="rId23"/>
    <p:sldId id="264" r:id="rId24"/>
    <p:sldId id="265" r:id="rId25"/>
    <p:sldId id="266" r:id="rId26"/>
    <p:sldId id="268" r:id="rId27"/>
    <p:sldId id="270" r:id="rId28"/>
    <p:sldId id="269" r:id="rId29"/>
    <p:sldId id="271" r:id="rId30"/>
    <p:sldId id="272" r:id="rId31"/>
    <p:sldId id="273" r:id="rId32"/>
    <p:sldId id="274" r:id="rId33"/>
    <p:sldId id="275" r:id="rId34"/>
    <p:sldId id="285"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451E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7" autoAdjust="0"/>
    <p:restoredTop sz="94660"/>
  </p:normalViewPr>
  <p:slideViewPr>
    <p:cSldViewPr snapToGrid="0">
      <p:cViewPr varScale="1">
        <p:scale>
          <a:sx n="250" d="100"/>
          <a:sy n="250" d="100"/>
        </p:scale>
        <p:origin x="192" y="3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E1529E-94CD-49AC-A1BC-1D3AD840CB99}" type="datetimeFigureOut">
              <a:rPr lang="fr-FR" smtClean="0"/>
              <a:t>16/06/2022</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224A67-20BF-48AC-B8E1-12330C819F63}" type="slidenum">
              <a:rPr lang="fr-FR" smtClean="0"/>
              <a:t>‹N°›</a:t>
            </a:fld>
            <a:endParaRPr lang="fr-FR"/>
          </a:p>
        </p:txBody>
      </p:sp>
    </p:spTree>
    <p:extLst>
      <p:ext uri="{BB962C8B-B14F-4D97-AF65-F5344CB8AC3E}">
        <p14:creationId xmlns:p14="http://schemas.microsoft.com/office/powerpoint/2010/main" val="11768410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fr-FR"/>
              <a:t>Modifiez le style du titre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A57E388E-5DD8-4223-B91C-9CF5A011ACA0}" type="datetime1">
              <a:rPr lang="fr-FR" smtClean="0"/>
              <a:t>16/06/2022</a:t>
            </a:fld>
            <a:endParaRPr lang="fr-FR"/>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fr-F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627A425C-B5F6-493E-87DD-103C1C7864CD}" type="slidenum">
              <a:rPr lang="fr-FR" smtClean="0"/>
              <a:t>‹N°›</a:t>
            </a:fld>
            <a:endParaRPr lang="fr-FR"/>
          </a:p>
        </p:txBody>
      </p:sp>
    </p:spTree>
    <p:extLst>
      <p:ext uri="{BB962C8B-B14F-4D97-AF65-F5344CB8AC3E}">
        <p14:creationId xmlns:p14="http://schemas.microsoft.com/office/powerpoint/2010/main" val="40784820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CE856957-1E14-4C04-8EB3-A55F572A203B}" type="datetime1">
              <a:rPr lang="fr-FR" smtClean="0"/>
              <a:t>16/06/2022</a:t>
            </a:fld>
            <a:endParaRPr lang="fr-FR"/>
          </a:p>
        </p:txBody>
      </p:sp>
      <p:sp>
        <p:nvSpPr>
          <p:cNvPr id="6" name="Footer Placeholder 5"/>
          <p:cNvSpPr>
            <a:spLocks noGrp="1"/>
          </p:cNvSpPr>
          <p:nvPr>
            <p:ph type="ftr" sz="quarter" idx="11"/>
          </p:nvPr>
        </p:nvSpPr>
        <p:spPr/>
        <p:txBody>
          <a:bodyPr/>
          <a:lstStyle/>
          <a:p>
            <a:endParaRPr lang="fr-F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27A425C-B5F6-493E-87DD-103C1C7864CD}" type="slidenum">
              <a:rPr lang="fr-FR" smtClean="0"/>
              <a:t>‹N°›</a:t>
            </a:fld>
            <a:endParaRPr lang="fr-FR"/>
          </a:p>
        </p:txBody>
      </p:sp>
    </p:spTree>
    <p:extLst>
      <p:ext uri="{BB962C8B-B14F-4D97-AF65-F5344CB8AC3E}">
        <p14:creationId xmlns:p14="http://schemas.microsoft.com/office/powerpoint/2010/main" val="17792922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re et légen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fr-FR"/>
              <a:t>Modifiez le style du titre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CFE0C8E1-A82A-457D-8D7C-064305E14691}" type="datetime1">
              <a:rPr lang="fr-FR" smtClean="0"/>
              <a:t>16/06/2022</a:t>
            </a:fld>
            <a:endParaRPr lang="fr-FR"/>
          </a:p>
        </p:txBody>
      </p:sp>
      <p:sp>
        <p:nvSpPr>
          <p:cNvPr id="5" name="Footer Placeholder 4"/>
          <p:cNvSpPr>
            <a:spLocks noGrp="1"/>
          </p:cNvSpPr>
          <p:nvPr>
            <p:ph type="ftr" sz="quarter" idx="11"/>
          </p:nvPr>
        </p:nvSpPr>
        <p:spPr/>
        <p:txBody>
          <a:bodyPr/>
          <a:lstStyle/>
          <a:p>
            <a:endParaRPr lang="fr-F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27A425C-B5F6-493E-87DD-103C1C7864CD}" type="slidenum">
              <a:rPr lang="fr-FR" smtClean="0"/>
              <a:t>‹N°›</a:t>
            </a:fld>
            <a:endParaRPr lang="fr-FR"/>
          </a:p>
        </p:txBody>
      </p:sp>
    </p:spTree>
    <p:extLst>
      <p:ext uri="{BB962C8B-B14F-4D97-AF65-F5344CB8AC3E}">
        <p14:creationId xmlns:p14="http://schemas.microsoft.com/office/powerpoint/2010/main" val="17805131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tion avec légende">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fr-FR"/>
              <a:t>Modifiez le style du titre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8D857F42-4874-4AC0-A149-37C992AC0BA6}" type="datetime1">
              <a:rPr lang="fr-FR" smtClean="0"/>
              <a:t>16/06/2022</a:t>
            </a:fld>
            <a:endParaRPr lang="fr-FR"/>
          </a:p>
        </p:txBody>
      </p:sp>
      <p:sp>
        <p:nvSpPr>
          <p:cNvPr id="5" name="Footer Placeholder 4"/>
          <p:cNvSpPr>
            <a:spLocks noGrp="1"/>
          </p:cNvSpPr>
          <p:nvPr>
            <p:ph type="ftr" sz="quarter" idx="11"/>
          </p:nvPr>
        </p:nvSpPr>
        <p:spPr/>
        <p:txBody>
          <a:bodyPr/>
          <a:lstStyle/>
          <a:p>
            <a:endParaRPr lang="fr-F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27A425C-B5F6-493E-87DD-103C1C7864CD}" type="slidenum">
              <a:rPr lang="fr-FR" smtClean="0"/>
              <a:t>‹N°›</a:t>
            </a:fld>
            <a:endParaRPr lang="fr-FR"/>
          </a:p>
        </p:txBody>
      </p:sp>
    </p:spTree>
    <p:extLst>
      <p:ext uri="{BB962C8B-B14F-4D97-AF65-F5344CB8AC3E}">
        <p14:creationId xmlns:p14="http://schemas.microsoft.com/office/powerpoint/2010/main" val="9279723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Carte nom">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6ECBB479-8CEF-4EA2-BD73-E716E1CFC0FA}" type="datetime1">
              <a:rPr lang="fr-FR" smtClean="0"/>
              <a:t>16/06/2022</a:t>
            </a:fld>
            <a:endParaRPr lang="fr-FR"/>
          </a:p>
        </p:txBody>
      </p:sp>
      <p:sp>
        <p:nvSpPr>
          <p:cNvPr id="5" name="Footer Placeholder 4"/>
          <p:cNvSpPr>
            <a:spLocks noGrp="1"/>
          </p:cNvSpPr>
          <p:nvPr>
            <p:ph type="ftr" sz="quarter" idx="11"/>
          </p:nvPr>
        </p:nvSpPr>
        <p:spPr/>
        <p:txBody>
          <a:bodyPr/>
          <a:lstStyle/>
          <a:p>
            <a:endParaRPr lang="fr-F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27A425C-B5F6-493E-87DD-103C1C7864CD}" type="slidenum">
              <a:rPr lang="fr-FR" smtClean="0"/>
              <a:t>‹N°›</a:t>
            </a:fld>
            <a:endParaRPr lang="fr-FR"/>
          </a:p>
        </p:txBody>
      </p:sp>
    </p:spTree>
    <p:extLst>
      <p:ext uri="{BB962C8B-B14F-4D97-AF65-F5344CB8AC3E}">
        <p14:creationId xmlns:p14="http://schemas.microsoft.com/office/powerpoint/2010/main" val="9714524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fr-FR"/>
              <a:t>Modifiez le style du titre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7CEDD67-5D17-4271-AAC5-B426CAB2E0C5}" type="datetime1">
              <a:rPr lang="fr-FR" smtClean="0"/>
              <a:t>16/06/2022</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627A425C-B5F6-493E-87DD-103C1C7864CD}" type="slidenum">
              <a:rPr lang="fr-FR" smtClean="0"/>
              <a:t>‹N°›</a:t>
            </a:fld>
            <a:endParaRPr lang="fr-FR"/>
          </a:p>
        </p:txBody>
      </p:sp>
    </p:spTree>
    <p:extLst>
      <p:ext uri="{BB962C8B-B14F-4D97-AF65-F5344CB8AC3E}">
        <p14:creationId xmlns:p14="http://schemas.microsoft.com/office/powerpoint/2010/main" val="18726433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fr-FR"/>
              <a:t>Modifiez le style du titre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AE03C1B-35F9-4DEF-912A-852D1D82ED28}" type="datetime1">
              <a:rPr lang="fr-FR" smtClean="0"/>
              <a:t>16/06/2022</a:t>
            </a:fld>
            <a:endParaRPr lang="fr-FR"/>
          </a:p>
        </p:txBody>
      </p:sp>
      <p:sp>
        <p:nvSpPr>
          <p:cNvPr id="8" name="Footer Placeholder 7"/>
          <p:cNvSpPr>
            <a:spLocks noGrp="1"/>
          </p:cNvSpPr>
          <p:nvPr>
            <p:ph type="ftr" sz="quarter" idx="11"/>
          </p:nvPr>
        </p:nvSpPr>
        <p:spPr>
          <a:xfrm>
            <a:off x="561111" y="6391838"/>
            <a:ext cx="3644282" cy="304801"/>
          </a:xfrm>
        </p:spPr>
        <p:txBody>
          <a:bodyPr/>
          <a:lstStyle/>
          <a:p>
            <a:endParaRPr lang="fr-FR"/>
          </a:p>
        </p:txBody>
      </p:sp>
      <p:sp>
        <p:nvSpPr>
          <p:cNvPr id="9" name="Slide Number Placeholder 8"/>
          <p:cNvSpPr>
            <a:spLocks noGrp="1"/>
          </p:cNvSpPr>
          <p:nvPr>
            <p:ph type="sldNum" sz="quarter" idx="12"/>
          </p:nvPr>
        </p:nvSpPr>
        <p:spPr/>
        <p:txBody>
          <a:bodyPr/>
          <a:lstStyle/>
          <a:p>
            <a:fld id="{627A425C-B5F6-493E-87DD-103C1C7864CD}" type="slidenum">
              <a:rPr lang="fr-FR" smtClean="0"/>
              <a:t>‹N°›</a:t>
            </a:fld>
            <a:endParaRPr lang="fr-FR"/>
          </a:p>
        </p:txBody>
      </p:sp>
    </p:spTree>
    <p:extLst>
      <p:ext uri="{BB962C8B-B14F-4D97-AF65-F5344CB8AC3E}">
        <p14:creationId xmlns:p14="http://schemas.microsoft.com/office/powerpoint/2010/main" val="3284420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fr-FR"/>
              <a:t>Modifiez le style du titre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22A0646C-D3F1-448A-811F-81515D3C31BF}" type="datetime1">
              <a:rPr lang="fr-FR" smtClean="0"/>
              <a:t>16/06/2022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27A425C-B5F6-493E-87DD-103C1C7864CD}" type="slidenum">
              <a:rPr lang="fr-FR" smtClean="0"/>
              <a:t>‹N°›</a:t>
            </a:fld>
            <a:endParaRPr lang="fr-FR"/>
          </a:p>
        </p:txBody>
      </p:sp>
    </p:spTree>
    <p:extLst>
      <p:ext uri="{BB962C8B-B14F-4D97-AF65-F5344CB8AC3E}">
        <p14:creationId xmlns:p14="http://schemas.microsoft.com/office/powerpoint/2010/main" val="24636435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fr-FR"/>
              <a:t>Modifiez le style du titre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0FC1BE7D-D188-4621-B4BA-CDD584599130}" type="datetime1">
              <a:rPr lang="fr-FR" smtClean="0"/>
              <a:t>16/06/2022</a:t>
            </a:fld>
            <a:endParaRPr lang="fr-FR"/>
          </a:p>
        </p:txBody>
      </p:sp>
      <p:sp>
        <p:nvSpPr>
          <p:cNvPr id="5" name="Footer Placeholder 4"/>
          <p:cNvSpPr>
            <a:spLocks noGrp="1"/>
          </p:cNvSpPr>
          <p:nvPr>
            <p:ph type="ftr" sz="quarter" idx="11"/>
          </p:nvPr>
        </p:nvSpPr>
        <p:spPr/>
        <p:txBody>
          <a:bodyPr/>
          <a:lstStyle/>
          <a:p>
            <a:endParaRPr lang="fr-F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27A425C-B5F6-493E-87DD-103C1C7864CD}" type="slidenum">
              <a:rPr lang="fr-FR" smtClean="0"/>
              <a:t>‹N°›</a:t>
            </a:fld>
            <a:endParaRPr lang="fr-FR"/>
          </a:p>
        </p:txBody>
      </p:sp>
    </p:spTree>
    <p:extLst>
      <p:ext uri="{BB962C8B-B14F-4D97-AF65-F5344CB8AC3E}">
        <p14:creationId xmlns:p14="http://schemas.microsoft.com/office/powerpoint/2010/main" val="13085798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E19A266-A0D8-4DAD-83A4-1EA50091B708}" type="datetime1">
              <a:rPr lang="fr-FR" smtClean="0"/>
              <a:t>16/06/2022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27A425C-B5F6-493E-87DD-103C1C7864CD}" type="slidenum">
              <a:rPr lang="fr-FR" smtClean="0"/>
              <a:t>‹N°›</a:t>
            </a:fld>
            <a:endParaRPr lang="fr-FR"/>
          </a:p>
        </p:txBody>
      </p:sp>
    </p:spTree>
    <p:extLst>
      <p:ext uri="{BB962C8B-B14F-4D97-AF65-F5344CB8AC3E}">
        <p14:creationId xmlns:p14="http://schemas.microsoft.com/office/powerpoint/2010/main" val="12719439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D097C03-3830-4DC0-90A4-E13669D703C2}" type="datetime1">
              <a:rPr lang="fr-FR" smtClean="0"/>
              <a:t>16/06/2022</a:t>
            </a:fld>
            <a:endParaRPr lang="fr-FR"/>
          </a:p>
        </p:txBody>
      </p:sp>
      <p:sp>
        <p:nvSpPr>
          <p:cNvPr id="5" name="Footer Placeholder 4"/>
          <p:cNvSpPr>
            <a:spLocks noGrp="1"/>
          </p:cNvSpPr>
          <p:nvPr>
            <p:ph type="ftr" sz="quarter" idx="11"/>
          </p:nvPr>
        </p:nvSpPr>
        <p:spPr/>
        <p:txBody>
          <a:bodyPr/>
          <a:lstStyle/>
          <a:p>
            <a:endParaRPr lang="fr-F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27A425C-B5F6-493E-87DD-103C1C7864CD}" type="slidenum">
              <a:rPr lang="fr-FR" smtClean="0"/>
              <a:t>‹N°›</a:t>
            </a:fld>
            <a:endParaRPr lang="fr-FR"/>
          </a:p>
        </p:txBody>
      </p:sp>
    </p:spTree>
    <p:extLst>
      <p:ext uri="{BB962C8B-B14F-4D97-AF65-F5344CB8AC3E}">
        <p14:creationId xmlns:p14="http://schemas.microsoft.com/office/powerpoint/2010/main" val="35817414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D5EEBA29-9C9F-4201-A4A5-09BDF1BD4369}" type="datetime1">
              <a:rPr lang="fr-FR" smtClean="0"/>
              <a:t>16/06/2022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627A425C-B5F6-493E-87DD-103C1C7864CD}" type="slidenum">
              <a:rPr lang="fr-FR" smtClean="0"/>
              <a:t>‹N°›</a:t>
            </a:fld>
            <a:endParaRPr lang="fr-FR"/>
          </a:p>
        </p:txBody>
      </p:sp>
    </p:spTree>
    <p:extLst>
      <p:ext uri="{BB962C8B-B14F-4D97-AF65-F5344CB8AC3E}">
        <p14:creationId xmlns:p14="http://schemas.microsoft.com/office/powerpoint/2010/main" val="41487516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427B50A8-BEA5-4DE3-8165-31C587382D3C}" type="datetime1">
              <a:rPr lang="fr-FR" smtClean="0"/>
              <a:t>16/06/2022</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627A425C-B5F6-493E-87DD-103C1C7864CD}" type="slidenum">
              <a:rPr lang="fr-FR" smtClean="0"/>
              <a:t>‹N°›</a:t>
            </a:fld>
            <a:endParaRPr lang="fr-FR"/>
          </a:p>
        </p:txBody>
      </p:sp>
    </p:spTree>
    <p:extLst>
      <p:ext uri="{BB962C8B-B14F-4D97-AF65-F5344CB8AC3E}">
        <p14:creationId xmlns:p14="http://schemas.microsoft.com/office/powerpoint/2010/main" val="726655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fr-FR"/>
              <a:t>Modifiez le style du titre</a:t>
            </a:r>
            <a:endParaRPr lang="en-US" dirty="0"/>
          </a:p>
        </p:txBody>
      </p:sp>
      <p:sp>
        <p:nvSpPr>
          <p:cNvPr id="3" name="Date Placeholder 2"/>
          <p:cNvSpPr>
            <a:spLocks noGrp="1"/>
          </p:cNvSpPr>
          <p:nvPr>
            <p:ph type="dt" sz="half" idx="10"/>
          </p:nvPr>
        </p:nvSpPr>
        <p:spPr/>
        <p:txBody>
          <a:bodyPr/>
          <a:lstStyle/>
          <a:p>
            <a:fld id="{0F821E23-48CA-48AD-8251-DF1B1B76FED5}" type="datetime1">
              <a:rPr lang="fr-FR" smtClean="0"/>
              <a:t>16/06/2022</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627A425C-B5F6-493E-87DD-103C1C7864CD}" type="slidenum">
              <a:rPr lang="fr-FR" smtClean="0"/>
              <a:t>‹N°›</a:t>
            </a:fld>
            <a:endParaRPr lang="fr-FR"/>
          </a:p>
        </p:txBody>
      </p:sp>
    </p:spTree>
    <p:extLst>
      <p:ext uri="{BB962C8B-B14F-4D97-AF65-F5344CB8AC3E}">
        <p14:creationId xmlns:p14="http://schemas.microsoft.com/office/powerpoint/2010/main" val="2655756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9A28DC-A8AA-4F27-8D38-02D743003D8B}" type="datetime1">
              <a:rPr lang="fr-FR" smtClean="0"/>
              <a:t>16/06/2022</a:t>
            </a:fld>
            <a:endParaRPr lang="fr-FR"/>
          </a:p>
        </p:txBody>
      </p:sp>
      <p:sp>
        <p:nvSpPr>
          <p:cNvPr id="3" name="Footer Placeholder 2"/>
          <p:cNvSpPr>
            <a:spLocks noGrp="1"/>
          </p:cNvSpPr>
          <p:nvPr>
            <p:ph type="ftr" sz="quarter" idx="11"/>
          </p:nvPr>
        </p:nvSpPr>
        <p:spPr/>
        <p:txBody>
          <a:bodyPr/>
          <a:lstStyle/>
          <a:p>
            <a:endParaRPr lang="fr-F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627A425C-B5F6-493E-87DD-103C1C7864CD}" type="slidenum">
              <a:rPr lang="fr-FR" smtClean="0"/>
              <a:t>‹N°›</a:t>
            </a:fld>
            <a:endParaRPr lang="fr-FR"/>
          </a:p>
        </p:txBody>
      </p:sp>
    </p:spTree>
    <p:extLst>
      <p:ext uri="{BB962C8B-B14F-4D97-AF65-F5344CB8AC3E}">
        <p14:creationId xmlns:p14="http://schemas.microsoft.com/office/powerpoint/2010/main" val="3598144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fr-FR"/>
              <a:t>Modifiez le style du titre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8D999338-6854-4C0C-87A8-D8B044C9ABD2}" type="datetime1">
              <a:rPr lang="fr-FR" smtClean="0"/>
              <a:t>16/06/2022</a:t>
            </a:fld>
            <a:endParaRPr lang="fr-FR"/>
          </a:p>
        </p:txBody>
      </p:sp>
      <p:sp>
        <p:nvSpPr>
          <p:cNvPr id="6" name="Footer Placeholder 5"/>
          <p:cNvSpPr>
            <a:spLocks noGrp="1"/>
          </p:cNvSpPr>
          <p:nvPr>
            <p:ph type="ftr" sz="quarter" idx="11"/>
          </p:nvPr>
        </p:nvSpPr>
        <p:spPr/>
        <p:txBody>
          <a:bodyPr/>
          <a:lstStyle/>
          <a:p>
            <a:endParaRPr lang="fr-F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27A425C-B5F6-493E-87DD-103C1C7864CD}" type="slidenum">
              <a:rPr lang="fr-FR" smtClean="0"/>
              <a:t>‹N°›</a:t>
            </a:fld>
            <a:endParaRPr lang="fr-FR"/>
          </a:p>
        </p:txBody>
      </p:sp>
    </p:spTree>
    <p:extLst>
      <p:ext uri="{BB962C8B-B14F-4D97-AF65-F5344CB8AC3E}">
        <p14:creationId xmlns:p14="http://schemas.microsoft.com/office/powerpoint/2010/main" val="1047205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fr-FR"/>
              <a:t>Modifiez le style du titre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fr-FR"/>
              <a:t>Cliquez sur l'icône pour ajouter une image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892BFF07-EF0B-4CE1-BFD3-C33E8D83B6C3}" type="datetime1">
              <a:rPr lang="fr-FR" smtClean="0"/>
              <a:t>16/06/2022</a:t>
            </a:fld>
            <a:endParaRPr lang="fr-FR"/>
          </a:p>
        </p:txBody>
      </p:sp>
      <p:sp>
        <p:nvSpPr>
          <p:cNvPr id="6" name="Footer Placeholder 5"/>
          <p:cNvSpPr>
            <a:spLocks noGrp="1"/>
          </p:cNvSpPr>
          <p:nvPr>
            <p:ph type="ftr" sz="quarter" idx="11"/>
          </p:nvPr>
        </p:nvSpPr>
        <p:spPr/>
        <p:txBody>
          <a:bodyPr/>
          <a:lstStyle/>
          <a:p>
            <a:endParaRPr lang="fr-F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27A425C-B5F6-493E-87DD-103C1C7864CD}" type="slidenum">
              <a:rPr lang="fr-FR" smtClean="0"/>
              <a:t>‹N°›</a:t>
            </a:fld>
            <a:endParaRPr lang="fr-FR"/>
          </a:p>
        </p:txBody>
      </p:sp>
    </p:spTree>
    <p:extLst>
      <p:ext uri="{BB962C8B-B14F-4D97-AF65-F5344CB8AC3E}">
        <p14:creationId xmlns:p14="http://schemas.microsoft.com/office/powerpoint/2010/main" val="39838303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fr-FR"/>
              <a:t>Modifiez le style du titre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692AC546-2334-4B9F-A37D-0F4C18B2FD91}" type="datetime1">
              <a:rPr lang="fr-FR" smtClean="0"/>
              <a:t>16/06/2022</a:t>
            </a:fld>
            <a:endParaRPr lang="fr-FR"/>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fr-F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627A425C-B5F6-493E-87DD-103C1C7864CD}" type="slidenum">
              <a:rPr lang="fr-FR" smtClean="0"/>
              <a:t>‹N°›</a:t>
            </a:fld>
            <a:endParaRPr lang="fr-FR"/>
          </a:p>
        </p:txBody>
      </p:sp>
    </p:spTree>
    <p:extLst>
      <p:ext uri="{BB962C8B-B14F-4D97-AF65-F5344CB8AC3E}">
        <p14:creationId xmlns:p14="http://schemas.microsoft.com/office/powerpoint/2010/main" val="1201777227"/>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Lst>
  <p:hf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3" Type="http://schemas.openxmlformats.org/officeDocument/2006/relationships/image" Target="../media/image25.wmf"/><Relationship Id="rId7" Type="http://schemas.openxmlformats.org/officeDocument/2006/relationships/image" Target="../media/image27.wmf"/><Relationship Id="rId2" Type="http://schemas.openxmlformats.org/officeDocument/2006/relationships/oleObject" Target="../embeddings/oleObject4.bin"/><Relationship Id="rId1" Type="http://schemas.openxmlformats.org/officeDocument/2006/relationships/slideLayout" Target="../slideLayouts/slideLayout2.xml"/><Relationship Id="rId6" Type="http://schemas.openxmlformats.org/officeDocument/2006/relationships/oleObject" Target="../embeddings/oleObject6.bin"/><Relationship Id="rId5" Type="http://schemas.openxmlformats.org/officeDocument/2006/relationships/image" Target="../media/image26.wmf"/><Relationship Id="rId4" Type="http://schemas.openxmlformats.org/officeDocument/2006/relationships/oleObject" Target="../embeddings/oleObject5.bin"/></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openclipart.org/detail/10833/fwd__bubble_hand_drawn-by-rejon-177666" TargetMode="External"/><Relationship Id="rId2" Type="http://schemas.openxmlformats.org/officeDocument/2006/relationships/image" Target="../media/image30.png"/><Relationship Id="rId1" Type="http://schemas.openxmlformats.org/officeDocument/2006/relationships/slideLayout" Target="../slideLayouts/slideLayout2.xml"/><Relationship Id="rId5" Type="http://schemas.openxmlformats.org/officeDocument/2006/relationships/hyperlink" Target="https://pixabay.com/vectors/warning-sign-30915/" TargetMode="External"/><Relationship Id="rId4" Type="http://schemas.openxmlformats.org/officeDocument/2006/relationships/image" Target="../media/image3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oleObject" Target="../embeddings/oleObject7.bin"/><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oleObject" Target="../embeddings/oleObject8.bin"/><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38.wmf"/><Relationship Id="rId3" Type="http://schemas.openxmlformats.org/officeDocument/2006/relationships/image" Target="../media/image35.wmf"/><Relationship Id="rId7" Type="http://schemas.openxmlformats.org/officeDocument/2006/relationships/oleObject" Target="../embeddings/oleObject11.bin"/><Relationship Id="rId2" Type="http://schemas.openxmlformats.org/officeDocument/2006/relationships/oleObject" Target="../embeddings/oleObject9.bin"/><Relationship Id="rId1" Type="http://schemas.openxmlformats.org/officeDocument/2006/relationships/slideLayout" Target="../slideLayouts/slideLayout2.xml"/><Relationship Id="rId6" Type="http://schemas.openxmlformats.org/officeDocument/2006/relationships/image" Target="../media/image37.wmf"/><Relationship Id="rId5" Type="http://schemas.openxmlformats.org/officeDocument/2006/relationships/oleObject" Target="../embeddings/oleObject10.bin"/><Relationship Id="rId4" Type="http://schemas.openxmlformats.org/officeDocument/2006/relationships/image" Target="../media/image36.png"/></Relationships>
</file>

<file path=ppt/slides/_rels/slide24.xml.rels><?xml version="1.0" encoding="UTF-8" standalone="yes"?>
<Relationships xmlns="http://schemas.openxmlformats.org/package/2006/relationships"><Relationship Id="rId8" Type="http://schemas.openxmlformats.org/officeDocument/2006/relationships/image" Target="../media/image42.wmf"/><Relationship Id="rId3" Type="http://schemas.openxmlformats.org/officeDocument/2006/relationships/oleObject" Target="../embeddings/oleObject12.bin"/><Relationship Id="rId7" Type="http://schemas.openxmlformats.org/officeDocument/2006/relationships/oleObject" Target="../embeddings/oleObject14.bin"/><Relationship Id="rId12" Type="http://schemas.openxmlformats.org/officeDocument/2006/relationships/image" Target="../media/image44.wmf"/><Relationship Id="rId2" Type="http://schemas.openxmlformats.org/officeDocument/2006/relationships/image" Target="../media/image39.png"/><Relationship Id="rId1" Type="http://schemas.openxmlformats.org/officeDocument/2006/relationships/slideLayout" Target="../slideLayouts/slideLayout2.xml"/><Relationship Id="rId6" Type="http://schemas.openxmlformats.org/officeDocument/2006/relationships/image" Target="../media/image41.wmf"/><Relationship Id="rId11" Type="http://schemas.openxmlformats.org/officeDocument/2006/relationships/oleObject" Target="../embeddings/oleObject16.bin"/><Relationship Id="rId5" Type="http://schemas.openxmlformats.org/officeDocument/2006/relationships/oleObject" Target="../embeddings/oleObject13.bin"/><Relationship Id="rId10" Type="http://schemas.openxmlformats.org/officeDocument/2006/relationships/image" Target="../media/image43.wmf"/><Relationship Id="rId4" Type="http://schemas.openxmlformats.org/officeDocument/2006/relationships/image" Target="../media/image40.wmf"/><Relationship Id="rId9" Type="http://schemas.openxmlformats.org/officeDocument/2006/relationships/oleObject" Target="../embeddings/oleObject15.bin"/></Relationships>
</file>

<file path=ppt/slides/_rels/slide25.xml.rels><?xml version="1.0" encoding="UTF-8" standalone="yes"?>
<Relationships xmlns="http://schemas.openxmlformats.org/package/2006/relationships"><Relationship Id="rId8" Type="http://schemas.openxmlformats.org/officeDocument/2006/relationships/image" Target="../media/image48.wmf"/><Relationship Id="rId3" Type="http://schemas.openxmlformats.org/officeDocument/2006/relationships/oleObject" Target="../embeddings/oleObject17.bin"/><Relationship Id="rId7" Type="http://schemas.openxmlformats.org/officeDocument/2006/relationships/oleObject" Target="../embeddings/oleObject19.bin"/><Relationship Id="rId2"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47.wmf"/><Relationship Id="rId5" Type="http://schemas.openxmlformats.org/officeDocument/2006/relationships/oleObject" Target="../embeddings/oleObject18.bin"/><Relationship Id="rId10" Type="http://schemas.openxmlformats.org/officeDocument/2006/relationships/image" Target="../media/image49.wmf"/><Relationship Id="rId4" Type="http://schemas.openxmlformats.org/officeDocument/2006/relationships/image" Target="../media/image46.wmf"/><Relationship Id="rId9" Type="http://schemas.openxmlformats.org/officeDocument/2006/relationships/oleObject" Target="../embeddings/oleObject20.bin"/></Relationships>
</file>

<file path=ppt/slides/_rels/slide26.x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oleObject" Target="../embeddings/oleObject21.bin"/><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image" Target="../media/image52.png"/><Relationship Id="rId1" Type="http://schemas.openxmlformats.org/officeDocument/2006/relationships/slideLayout" Target="../slideLayouts/slideLayout2.xml"/><Relationship Id="rId4" Type="http://schemas.openxmlformats.org/officeDocument/2006/relationships/image" Target="../media/image53.w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image" Target="../media/image54.png"/><Relationship Id="rId1" Type="http://schemas.openxmlformats.org/officeDocument/2006/relationships/slideLayout" Target="../slideLayouts/slideLayout2.xml"/><Relationship Id="rId4" Type="http://schemas.openxmlformats.org/officeDocument/2006/relationships/image" Target="../media/image55.w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image" Target="../media/image56.png"/><Relationship Id="rId1" Type="http://schemas.openxmlformats.org/officeDocument/2006/relationships/slideLayout" Target="../slideLayouts/slideLayout2.xml"/><Relationship Id="rId4" Type="http://schemas.openxmlformats.org/officeDocument/2006/relationships/image" Target="../media/image57.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8.wmf"/><Relationship Id="rId2" Type="http://schemas.openxmlformats.org/officeDocument/2006/relationships/oleObject" Target="../embeddings/oleObject25.bin"/><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9.wmf"/><Relationship Id="rId2" Type="http://schemas.openxmlformats.org/officeDocument/2006/relationships/oleObject" Target="../embeddings/oleObject26.bin"/><Relationship Id="rId1" Type="http://schemas.openxmlformats.org/officeDocument/2006/relationships/slideLayout" Target="../slideLayouts/slideLayout2.xml"/><Relationship Id="rId5" Type="http://schemas.openxmlformats.org/officeDocument/2006/relationships/image" Target="../media/image60.wmf"/><Relationship Id="rId4" Type="http://schemas.openxmlformats.org/officeDocument/2006/relationships/oleObject" Target="../embeddings/oleObject27.bin"/></Relationships>
</file>

<file path=ppt/slides/_rels/slide33.xml.rels><?xml version="1.0" encoding="UTF-8" standalone="yes"?>
<Relationships xmlns="http://schemas.openxmlformats.org/package/2006/relationships"><Relationship Id="rId8" Type="http://schemas.openxmlformats.org/officeDocument/2006/relationships/oleObject" Target="../embeddings/oleObject31.bin"/><Relationship Id="rId3" Type="http://schemas.openxmlformats.org/officeDocument/2006/relationships/image" Target="../media/image61.wmf"/><Relationship Id="rId7" Type="http://schemas.openxmlformats.org/officeDocument/2006/relationships/image" Target="../media/image63.wmf"/><Relationship Id="rId2" Type="http://schemas.openxmlformats.org/officeDocument/2006/relationships/oleObject" Target="../embeddings/oleObject28.bin"/><Relationship Id="rId1" Type="http://schemas.openxmlformats.org/officeDocument/2006/relationships/slideLayout" Target="../slideLayouts/slideLayout2.xml"/><Relationship Id="rId6" Type="http://schemas.openxmlformats.org/officeDocument/2006/relationships/oleObject" Target="../embeddings/oleObject30.bin"/><Relationship Id="rId5" Type="http://schemas.openxmlformats.org/officeDocument/2006/relationships/image" Target="../media/image62.wmf"/><Relationship Id="rId4" Type="http://schemas.openxmlformats.org/officeDocument/2006/relationships/oleObject" Target="../embeddings/oleObject29.bin"/><Relationship Id="rId9" Type="http://schemas.openxmlformats.org/officeDocument/2006/relationships/image" Target="../media/image64.wmf"/></Relationships>
</file>

<file path=ppt/slides/_rels/slide34.xml.rels><?xml version="1.0" encoding="UTF-8" standalone="yes"?>
<Relationships xmlns="http://schemas.openxmlformats.org/package/2006/relationships"><Relationship Id="rId3" Type="http://schemas.openxmlformats.org/officeDocument/2006/relationships/image" Target="../media/image65.wmf"/><Relationship Id="rId2" Type="http://schemas.openxmlformats.org/officeDocument/2006/relationships/oleObject" Target="../embeddings/oleObject32.bin"/><Relationship Id="rId1" Type="http://schemas.openxmlformats.org/officeDocument/2006/relationships/slideLayout" Target="../slideLayouts/slideLayout2.xml"/><Relationship Id="rId4" Type="http://schemas.openxmlformats.org/officeDocument/2006/relationships/image" Target="../media/image6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oleObject" Target="../embeddings/oleObject3.bin"/><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a:extLst>
              <a:ext uri="{FF2B5EF4-FFF2-40B4-BE49-F238E27FC236}">
                <a16:creationId xmlns:a16="http://schemas.microsoft.com/office/drawing/2014/main" id="{B59681B6-5798-42D5-85F2-7DB490877FFC}"/>
              </a:ext>
            </a:extLst>
          </p:cNvPr>
          <p:cNvSpPr txBox="1"/>
          <p:nvPr/>
        </p:nvSpPr>
        <p:spPr>
          <a:xfrm>
            <a:off x="1196601" y="6262455"/>
            <a:ext cx="2442355" cy="369332"/>
          </a:xfrm>
          <a:prstGeom prst="rect">
            <a:avLst/>
          </a:prstGeom>
          <a:solidFill>
            <a:srgbClr val="7451EB"/>
          </a:solidFill>
        </p:spPr>
        <p:txBody>
          <a:bodyPr wrap="square" rtlCol="0">
            <a:spAutoFit/>
          </a:bodyPr>
          <a:lstStyle/>
          <a:p>
            <a:r>
              <a:rPr lang="fr-FR" dirty="0">
                <a:solidFill>
                  <a:schemeClr val="bg1"/>
                </a:solidFill>
                <a:highlight>
                  <a:srgbClr val="7451EB"/>
                </a:highlight>
              </a:rPr>
              <a:t>GIANNESINI Baptiste </a:t>
            </a:r>
          </a:p>
        </p:txBody>
      </p:sp>
      <p:sp>
        <p:nvSpPr>
          <p:cNvPr id="2" name="Titre 1">
            <a:extLst>
              <a:ext uri="{FF2B5EF4-FFF2-40B4-BE49-F238E27FC236}">
                <a16:creationId xmlns:a16="http://schemas.microsoft.com/office/drawing/2014/main" id="{2F3AAF2F-1949-49C7-8C67-DA6BC22678AE}"/>
              </a:ext>
            </a:extLst>
          </p:cNvPr>
          <p:cNvSpPr>
            <a:spLocks noGrp="1"/>
          </p:cNvSpPr>
          <p:nvPr>
            <p:ph type="ctrTitle"/>
          </p:nvPr>
        </p:nvSpPr>
        <p:spPr/>
        <p:txBody>
          <a:bodyPr>
            <a:normAutofit/>
          </a:bodyPr>
          <a:lstStyle/>
          <a:p>
            <a:r>
              <a:rPr lang="fr-FR" dirty="0"/>
              <a:t>Femme / Homme, à la recherche de l’équité.</a:t>
            </a:r>
          </a:p>
        </p:txBody>
      </p:sp>
      <p:sp>
        <p:nvSpPr>
          <p:cNvPr id="3" name="Sous-titre 2">
            <a:extLst>
              <a:ext uri="{FF2B5EF4-FFF2-40B4-BE49-F238E27FC236}">
                <a16:creationId xmlns:a16="http://schemas.microsoft.com/office/drawing/2014/main" id="{E078BE0E-622B-457D-95F7-97954F02595B}"/>
              </a:ext>
            </a:extLst>
          </p:cNvPr>
          <p:cNvSpPr>
            <a:spLocks noGrp="1"/>
          </p:cNvSpPr>
          <p:nvPr>
            <p:ph type="subTitle" idx="1"/>
          </p:nvPr>
        </p:nvSpPr>
        <p:spPr/>
        <p:txBody>
          <a:bodyPr/>
          <a:lstStyle/>
          <a:p>
            <a:r>
              <a:rPr lang="fr-FR" dirty="0"/>
              <a:t>Une aventure RGPD-</a:t>
            </a:r>
            <a:r>
              <a:rPr lang="fr-FR" dirty="0" err="1"/>
              <a:t>ready</a:t>
            </a:r>
            <a:r>
              <a:rPr lang="fr-FR" dirty="0"/>
              <a:t> sous KNIME</a:t>
            </a:r>
          </a:p>
        </p:txBody>
      </p:sp>
      <p:pic>
        <p:nvPicPr>
          <p:cNvPr id="5" name="Image 4">
            <a:extLst>
              <a:ext uri="{FF2B5EF4-FFF2-40B4-BE49-F238E27FC236}">
                <a16:creationId xmlns:a16="http://schemas.microsoft.com/office/drawing/2014/main" id="{D3A7820E-49DC-44DB-9F69-DE412730D1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920" y="5796378"/>
            <a:ext cx="932155" cy="932155"/>
          </a:xfrm>
          <a:prstGeom prst="rect">
            <a:avLst/>
          </a:prstGeom>
        </p:spPr>
      </p:pic>
      <p:sp>
        <p:nvSpPr>
          <p:cNvPr id="6" name="ZoneTexte 5">
            <a:extLst>
              <a:ext uri="{FF2B5EF4-FFF2-40B4-BE49-F238E27FC236}">
                <a16:creationId xmlns:a16="http://schemas.microsoft.com/office/drawing/2014/main" id="{1AB0D040-A9B1-4F3F-8AF3-F64D022F921E}"/>
              </a:ext>
            </a:extLst>
          </p:cNvPr>
          <p:cNvSpPr txBox="1"/>
          <p:nvPr/>
        </p:nvSpPr>
        <p:spPr>
          <a:xfrm>
            <a:off x="1083075" y="5796378"/>
            <a:ext cx="8825658" cy="369332"/>
          </a:xfrm>
          <a:prstGeom prst="rect">
            <a:avLst/>
          </a:prstGeom>
          <a:noFill/>
        </p:spPr>
        <p:txBody>
          <a:bodyPr wrap="square" rtlCol="0">
            <a:spAutoFit/>
          </a:bodyPr>
          <a:lstStyle/>
          <a:p>
            <a:r>
              <a:rPr lang="fr-FR" dirty="0">
                <a:solidFill>
                  <a:schemeClr val="bg1"/>
                </a:solidFill>
              </a:rPr>
              <a:t>Dan V2 P7 – Analysez des indicateurs de l’égalité femme-homme avec </a:t>
            </a:r>
            <a:r>
              <a:rPr lang="fr-FR" dirty="0" err="1">
                <a:solidFill>
                  <a:schemeClr val="bg1"/>
                </a:solidFill>
              </a:rPr>
              <a:t>Knime</a:t>
            </a:r>
            <a:endParaRPr lang="fr-FR" dirty="0">
              <a:solidFill>
                <a:schemeClr val="bg1"/>
              </a:solidFill>
            </a:endParaRPr>
          </a:p>
        </p:txBody>
      </p:sp>
    </p:spTree>
    <p:extLst>
      <p:ext uri="{BB962C8B-B14F-4D97-AF65-F5344CB8AC3E}">
        <p14:creationId xmlns:p14="http://schemas.microsoft.com/office/powerpoint/2010/main" val="30062664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18709D0-2AFA-0139-18E9-C130614FDCEA}"/>
              </a:ext>
            </a:extLst>
          </p:cNvPr>
          <p:cNvSpPr>
            <a:spLocks noGrp="1"/>
          </p:cNvSpPr>
          <p:nvPr>
            <p:ph type="title"/>
          </p:nvPr>
        </p:nvSpPr>
        <p:spPr/>
        <p:txBody>
          <a:bodyPr/>
          <a:lstStyle/>
          <a:p>
            <a:r>
              <a:rPr lang="fr-FR" dirty="0"/>
              <a:t>Effectifs par type de contrat</a:t>
            </a:r>
          </a:p>
        </p:txBody>
      </p:sp>
      <p:pic>
        <p:nvPicPr>
          <p:cNvPr id="6" name="Espace réservé du contenu 5">
            <a:extLst>
              <a:ext uri="{FF2B5EF4-FFF2-40B4-BE49-F238E27FC236}">
                <a16:creationId xmlns:a16="http://schemas.microsoft.com/office/drawing/2014/main" id="{D7ED362A-5892-58EA-0771-8D13F97C7914}"/>
              </a:ext>
            </a:extLst>
          </p:cNvPr>
          <p:cNvPicPr>
            <a:picLocks noGrp="1" noChangeAspect="1"/>
          </p:cNvPicPr>
          <p:nvPr>
            <p:ph idx="1"/>
          </p:nvPr>
        </p:nvPicPr>
        <p:blipFill rotWithShape="1">
          <a:blip r:embed="rId2"/>
          <a:srcRect l="2462" t="6141" r="1846" b="8607"/>
          <a:stretch/>
        </p:blipFill>
        <p:spPr>
          <a:xfrm>
            <a:off x="442824" y="3717985"/>
            <a:ext cx="2682815" cy="1794295"/>
          </a:xfrm>
        </p:spPr>
      </p:pic>
      <p:sp>
        <p:nvSpPr>
          <p:cNvPr id="4" name="Espace réservé du numéro de diapositive 3">
            <a:extLst>
              <a:ext uri="{FF2B5EF4-FFF2-40B4-BE49-F238E27FC236}">
                <a16:creationId xmlns:a16="http://schemas.microsoft.com/office/drawing/2014/main" id="{61F3A274-70E2-B77C-F266-4FE931F5D6ED}"/>
              </a:ext>
            </a:extLst>
          </p:cNvPr>
          <p:cNvSpPr>
            <a:spLocks noGrp="1"/>
          </p:cNvSpPr>
          <p:nvPr>
            <p:ph type="sldNum" sz="quarter" idx="12"/>
          </p:nvPr>
        </p:nvSpPr>
        <p:spPr/>
        <p:txBody>
          <a:bodyPr/>
          <a:lstStyle/>
          <a:p>
            <a:fld id="{627A425C-B5F6-493E-87DD-103C1C7864CD}" type="slidenum">
              <a:rPr lang="fr-FR" smtClean="0"/>
              <a:t>10</a:t>
            </a:fld>
            <a:endParaRPr lang="fr-FR"/>
          </a:p>
        </p:txBody>
      </p:sp>
      <p:sp>
        <p:nvSpPr>
          <p:cNvPr id="7" name="ZoneTexte 6">
            <a:extLst>
              <a:ext uri="{FF2B5EF4-FFF2-40B4-BE49-F238E27FC236}">
                <a16:creationId xmlns:a16="http://schemas.microsoft.com/office/drawing/2014/main" id="{A7C3CC6C-C53A-0972-FF18-054A3F1535CC}"/>
              </a:ext>
            </a:extLst>
          </p:cNvPr>
          <p:cNvSpPr txBox="1"/>
          <p:nvPr/>
        </p:nvSpPr>
        <p:spPr>
          <a:xfrm>
            <a:off x="586596" y="2432649"/>
            <a:ext cx="5960853" cy="923330"/>
          </a:xfrm>
          <a:prstGeom prst="rect">
            <a:avLst/>
          </a:prstGeom>
          <a:noFill/>
        </p:spPr>
        <p:txBody>
          <a:bodyPr wrap="square" rtlCol="0">
            <a:spAutoFit/>
          </a:bodyPr>
          <a:lstStyle/>
          <a:p>
            <a:r>
              <a:rPr lang="fr-FR" dirty="0"/>
              <a:t>240/256 (~94%) employés en CDI</a:t>
            </a:r>
          </a:p>
          <a:p>
            <a:endParaRPr lang="fr-FR" dirty="0"/>
          </a:p>
          <a:p>
            <a:r>
              <a:rPr lang="fr-FR" dirty="0"/>
              <a:t>16/256 employés en CDD</a:t>
            </a:r>
          </a:p>
        </p:txBody>
      </p:sp>
      <p:pic>
        <p:nvPicPr>
          <p:cNvPr id="9" name="Image 8">
            <a:extLst>
              <a:ext uri="{FF2B5EF4-FFF2-40B4-BE49-F238E27FC236}">
                <a16:creationId xmlns:a16="http://schemas.microsoft.com/office/drawing/2014/main" id="{FCAD78DE-A77A-23F7-B8E5-A2AF2466F2A2}"/>
              </a:ext>
            </a:extLst>
          </p:cNvPr>
          <p:cNvPicPr>
            <a:picLocks noChangeAspect="1"/>
          </p:cNvPicPr>
          <p:nvPr/>
        </p:nvPicPr>
        <p:blipFill rotWithShape="1">
          <a:blip r:embed="rId3"/>
          <a:srcRect l="1687" t="4896" r="1076" b="7972"/>
          <a:stretch/>
        </p:blipFill>
        <p:spPr>
          <a:xfrm>
            <a:off x="3886201" y="2735580"/>
            <a:ext cx="4724400" cy="3185160"/>
          </a:xfrm>
          <a:prstGeom prst="rect">
            <a:avLst/>
          </a:prstGeom>
        </p:spPr>
      </p:pic>
      <p:sp>
        <p:nvSpPr>
          <p:cNvPr id="10" name="ZoneTexte 9">
            <a:extLst>
              <a:ext uri="{FF2B5EF4-FFF2-40B4-BE49-F238E27FC236}">
                <a16:creationId xmlns:a16="http://schemas.microsoft.com/office/drawing/2014/main" id="{2D67009E-8BB5-62A2-ADDF-244D10FC7D4F}"/>
              </a:ext>
            </a:extLst>
          </p:cNvPr>
          <p:cNvSpPr txBox="1"/>
          <p:nvPr/>
        </p:nvSpPr>
        <p:spPr>
          <a:xfrm>
            <a:off x="8893833" y="3366040"/>
            <a:ext cx="2855343" cy="2031325"/>
          </a:xfrm>
          <a:prstGeom prst="rect">
            <a:avLst/>
          </a:prstGeom>
          <a:noFill/>
        </p:spPr>
        <p:txBody>
          <a:bodyPr wrap="square" rtlCol="0">
            <a:spAutoFit/>
          </a:bodyPr>
          <a:lstStyle/>
          <a:p>
            <a:r>
              <a:rPr lang="fr-FR" dirty="0"/>
              <a:t>11/16 (~69%) employés en cdd sont des Femmes.</a:t>
            </a:r>
          </a:p>
          <a:p>
            <a:endParaRPr lang="fr-FR" dirty="0"/>
          </a:p>
          <a:p>
            <a:r>
              <a:rPr lang="fr-FR" dirty="0"/>
              <a:t>126/240 (~53%) des employés en cdi sont des Hommes</a:t>
            </a:r>
          </a:p>
        </p:txBody>
      </p:sp>
    </p:spTree>
    <p:extLst>
      <p:ext uri="{BB962C8B-B14F-4D97-AF65-F5344CB8AC3E}">
        <p14:creationId xmlns:p14="http://schemas.microsoft.com/office/powerpoint/2010/main" val="24247151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4FA3E37-75F6-75F4-263C-5515F1DF36E0}"/>
              </a:ext>
            </a:extLst>
          </p:cNvPr>
          <p:cNvSpPr>
            <a:spLocks noGrp="1"/>
          </p:cNvSpPr>
          <p:nvPr>
            <p:ph type="title"/>
          </p:nvPr>
        </p:nvSpPr>
        <p:spPr/>
        <p:txBody>
          <a:bodyPr/>
          <a:lstStyle/>
          <a:p>
            <a:r>
              <a:rPr lang="fr-FR" dirty="0"/>
              <a:t>Effectifs par services</a:t>
            </a:r>
          </a:p>
        </p:txBody>
      </p:sp>
      <p:sp>
        <p:nvSpPr>
          <p:cNvPr id="4" name="Espace réservé du numéro de diapositive 3">
            <a:extLst>
              <a:ext uri="{FF2B5EF4-FFF2-40B4-BE49-F238E27FC236}">
                <a16:creationId xmlns:a16="http://schemas.microsoft.com/office/drawing/2014/main" id="{B69F91C1-83B2-D68F-D314-45726963559B}"/>
              </a:ext>
            </a:extLst>
          </p:cNvPr>
          <p:cNvSpPr>
            <a:spLocks noGrp="1"/>
          </p:cNvSpPr>
          <p:nvPr>
            <p:ph type="sldNum" sz="quarter" idx="12"/>
          </p:nvPr>
        </p:nvSpPr>
        <p:spPr/>
        <p:txBody>
          <a:bodyPr/>
          <a:lstStyle/>
          <a:p>
            <a:fld id="{627A425C-B5F6-493E-87DD-103C1C7864CD}" type="slidenum">
              <a:rPr lang="fr-FR" smtClean="0"/>
              <a:t>11</a:t>
            </a:fld>
            <a:endParaRPr lang="fr-FR"/>
          </a:p>
        </p:txBody>
      </p:sp>
      <p:pic>
        <p:nvPicPr>
          <p:cNvPr id="5" name="Image 4">
            <a:extLst>
              <a:ext uri="{FF2B5EF4-FFF2-40B4-BE49-F238E27FC236}">
                <a16:creationId xmlns:a16="http://schemas.microsoft.com/office/drawing/2014/main" id="{ED7E7132-F453-3635-4DC3-3789161FE425}"/>
              </a:ext>
            </a:extLst>
          </p:cNvPr>
          <p:cNvPicPr>
            <a:picLocks noChangeAspect="1"/>
          </p:cNvPicPr>
          <p:nvPr/>
        </p:nvPicPr>
        <p:blipFill rotWithShape="1">
          <a:blip r:embed="rId2"/>
          <a:srcRect l="992" t="5690" r="1372" b="7269"/>
          <a:stretch/>
        </p:blipFill>
        <p:spPr>
          <a:xfrm>
            <a:off x="1249680" y="2773680"/>
            <a:ext cx="4038600" cy="2712720"/>
          </a:xfrm>
          <a:prstGeom prst="rect">
            <a:avLst/>
          </a:prstGeom>
        </p:spPr>
      </p:pic>
      <p:sp>
        <p:nvSpPr>
          <p:cNvPr id="6" name="ZoneTexte 5">
            <a:extLst>
              <a:ext uri="{FF2B5EF4-FFF2-40B4-BE49-F238E27FC236}">
                <a16:creationId xmlns:a16="http://schemas.microsoft.com/office/drawing/2014/main" id="{01CD5D78-A4B9-09CF-FECA-790B447DDA69}"/>
              </a:ext>
            </a:extLst>
          </p:cNvPr>
          <p:cNvSpPr txBox="1"/>
          <p:nvPr/>
        </p:nvSpPr>
        <p:spPr>
          <a:xfrm>
            <a:off x="5955030" y="2743200"/>
            <a:ext cx="4213860" cy="2308324"/>
          </a:xfrm>
          <a:prstGeom prst="rect">
            <a:avLst/>
          </a:prstGeom>
          <a:noFill/>
        </p:spPr>
        <p:txBody>
          <a:bodyPr wrap="square" rtlCol="0">
            <a:spAutoFit/>
          </a:bodyPr>
          <a:lstStyle/>
          <a:p>
            <a:r>
              <a:rPr lang="fr-FR" dirty="0"/>
              <a:t>On constate ici que les femmes sont plus présentes que les hommes dans les services commerciaux, comptables et RH</a:t>
            </a:r>
          </a:p>
          <a:p>
            <a:endParaRPr lang="fr-FR" dirty="0"/>
          </a:p>
          <a:p>
            <a:r>
              <a:rPr lang="fr-FR" dirty="0"/>
              <a:t>Les hommes sont eux plus nombreux que les femmes dans les services consulting, marketing et R&amp;D</a:t>
            </a:r>
          </a:p>
        </p:txBody>
      </p:sp>
    </p:spTree>
    <p:extLst>
      <p:ext uri="{BB962C8B-B14F-4D97-AF65-F5344CB8AC3E}">
        <p14:creationId xmlns:p14="http://schemas.microsoft.com/office/powerpoint/2010/main" val="22081255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C4E2BE5-3288-E49D-6A60-403310D7445B}"/>
              </a:ext>
            </a:extLst>
          </p:cNvPr>
          <p:cNvSpPr>
            <a:spLocks noGrp="1"/>
          </p:cNvSpPr>
          <p:nvPr>
            <p:ph type="title"/>
          </p:nvPr>
        </p:nvSpPr>
        <p:spPr/>
        <p:txBody>
          <a:bodyPr/>
          <a:lstStyle/>
          <a:p>
            <a:r>
              <a:rPr lang="fr-FR" dirty="0"/>
              <a:t>Répartition des effectifs selon la durée du travail</a:t>
            </a:r>
          </a:p>
        </p:txBody>
      </p:sp>
      <p:sp>
        <p:nvSpPr>
          <p:cNvPr id="4" name="Espace réservé du numéro de diapositive 3">
            <a:extLst>
              <a:ext uri="{FF2B5EF4-FFF2-40B4-BE49-F238E27FC236}">
                <a16:creationId xmlns:a16="http://schemas.microsoft.com/office/drawing/2014/main" id="{D76A0FF5-BF3A-D28E-9A61-7F0D78EEE556}"/>
              </a:ext>
            </a:extLst>
          </p:cNvPr>
          <p:cNvSpPr>
            <a:spLocks noGrp="1"/>
          </p:cNvSpPr>
          <p:nvPr>
            <p:ph type="sldNum" sz="quarter" idx="12"/>
          </p:nvPr>
        </p:nvSpPr>
        <p:spPr/>
        <p:txBody>
          <a:bodyPr/>
          <a:lstStyle/>
          <a:p>
            <a:fld id="{627A425C-B5F6-493E-87DD-103C1C7864CD}" type="slidenum">
              <a:rPr lang="fr-FR" smtClean="0"/>
              <a:t>12</a:t>
            </a:fld>
            <a:endParaRPr lang="fr-FR"/>
          </a:p>
        </p:txBody>
      </p:sp>
      <p:pic>
        <p:nvPicPr>
          <p:cNvPr id="6" name="Image 5">
            <a:extLst>
              <a:ext uri="{FF2B5EF4-FFF2-40B4-BE49-F238E27FC236}">
                <a16:creationId xmlns:a16="http://schemas.microsoft.com/office/drawing/2014/main" id="{BE2D8BBC-F550-B127-8475-682C7F0D7270}"/>
              </a:ext>
            </a:extLst>
          </p:cNvPr>
          <p:cNvPicPr>
            <a:picLocks noChangeAspect="1"/>
          </p:cNvPicPr>
          <p:nvPr/>
        </p:nvPicPr>
        <p:blipFill rotWithShape="1">
          <a:blip r:embed="rId2"/>
          <a:srcRect l="2929" t="5955" r="1640" b="8191"/>
          <a:stretch/>
        </p:blipFill>
        <p:spPr>
          <a:xfrm>
            <a:off x="598170" y="2586990"/>
            <a:ext cx="3697532" cy="2236470"/>
          </a:xfrm>
          <a:prstGeom prst="rect">
            <a:avLst/>
          </a:prstGeom>
        </p:spPr>
      </p:pic>
      <p:pic>
        <p:nvPicPr>
          <p:cNvPr id="5" name="Image 4">
            <a:extLst>
              <a:ext uri="{FF2B5EF4-FFF2-40B4-BE49-F238E27FC236}">
                <a16:creationId xmlns:a16="http://schemas.microsoft.com/office/drawing/2014/main" id="{9C1CE9F4-0C48-A1CA-3D00-F59CE0EBF824}"/>
              </a:ext>
            </a:extLst>
          </p:cNvPr>
          <p:cNvPicPr>
            <a:picLocks noChangeAspect="1"/>
          </p:cNvPicPr>
          <p:nvPr/>
        </p:nvPicPr>
        <p:blipFill rotWithShape="1">
          <a:blip r:embed="rId3"/>
          <a:srcRect l="1660" t="5189" r="1314" b="6981"/>
          <a:stretch/>
        </p:blipFill>
        <p:spPr>
          <a:xfrm>
            <a:off x="6587490" y="2308860"/>
            <a:ext cx="5200650" cy="3547110"/>
          </a:xfrm>
          <a:prstGeom prst="rect">
            <a:avLst/>
          </a:prstGeom>
        </p:spPr>
      </p:pic>
      <p:sp>
        <p:nvSpPr>
          <p:cNvPr id="7" name="ZoneTexte 6">
            <a:extLst>
              <a:ext uri="{FF2B5EF4-FFF2-40B4-BE49-F238E27FC236}">
                <a16:creationId xmlns:a16="http://schemas.microsoft.com/office/drawing/2014/main" id="{D8F3C915-8DE4-3D5B-F417-AB2242CAF8AB}"/>
              </a:ext>
            </a:extLst>
          </p:cNvPr>
          <p:cNvSpPr txBox="1"/>
          <p:nvPr/>
        </p:nvSpPr>
        <p:spPr>
          <a:xfrm>
            <a:off x="3390900" y="2994660"/>
            <a:ext cx="3329940" cy="3046988"/>
          </a:xfrm>
          <a:prstGeom prst="rect">
            <a:avLst/>
          </a:prstGeom>
          <a:noFill/>
        </p:spPr>
        <p:txBody>
          <a:bodyPr wrap="square" rtlCol="0">
            <a:spAutoFit/>
          </a:bodyPr>
          <a:lstStyle/>
          <a:p>
            <a:pPr algn="ctr"/>
            <a:r>
              <a:rPr lang="fr-FR" sz="1600" dirty="0"/>
              <a:t>On apprend ici que 88% des employés sont en contrat à temps plein.</a:t>
            </a:r>
          </a:p>
          <a:p>
            <a:pPr algn="ctr"/>
            <a:endParaRPr lang="fr-FR" sz="1600" dirty="0"/>
          </a:p>
          <a:p>
            <a:pPr algn="ctr"/>
            <a:r>
              <a:rPr lang="fr-FR" sz="1600" dirty="0"/>
              <a:t>La minorité d’employés en temps partiels est globalement répartie dans tous les services.</a:t>
            </a:r>
          </a:p>
          <a:p>
            <a:pPr algn="ctr"/>
            <a:endParaRPr lang="fr-FR" sz="1600" dirty="0"/>
          </a:p>
          <a:p>
            <a:pPr algn="ctr"/>
            <a:r>
              <a:rPr lang="fr-FR" sz="1600" dirty="0"/>
              <a:t>Les seules exceptions avec 100% de temps plein sont les Hommes commerciaux et les Femmes en R&amp;D.</a:t>
            </a:r>
          </a:p>
        </p:txBody>
      </p:sp>
    </p:spTree>
    <p:extLst>
      <p:ext uri="{BB962C8B-B14F-4D97-AF65-F5344CB8AC3E}">
        <p14:creationId xmlns:p14="http://schemas.microsoft.com/office/powerpoint/2010/main" val="41733583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745EFBF-A6F5-327D-F38B-2D6DFA628799}"/>
              </a:ext>
            </a:extLst>
          </p:cNvPr>
          <p:cNvSpPr>
            <a:spLocks noGrp="1"/>
          </p:cNvSpPr>
          <p:nvPr>
            <p:ph type="title"/>
          </p:nvPr>
        </p:nvSpPr>
        <p:spPr/>
        <p:txBody>
          <a:bodyPr/>
          <a:lstStyle/>
          <a:p>
            <a:r>
              <a:rPr lang="fr-FR" dirty="0"/>
              <a:t>Répartition des accidents du Travail</a:t>
            </a:r>
          </a:p>
        </p:txBody>
      </p:sp>
      <p:sp>
        <p:nvSpPr>
          <p:cNvPr id="4" name="Espace réservé du numéro de diapositive 3">
            <a:extLst>
              <a:ext uri="{FF2B5EF4-FFF2-40B4-BE49-F238E27FC236}">
                <a16:creationId xmlns:a16="http://schemas.microsoft.com/office/drawing/2014/main" id="{6592C349-79AD-0D2D-8CD8-75E761A65735}"/>
              </a:ext>
            </a:extLst>
          </p:cNvPr>
          <p:cNvSpPr>
            <a:spLocks noGrp="1"/>
          </p:cNvSpPr>
          <p:nvPr>
            <p:ph type="sldNum" sz="quarter" idx="12"/>
          </p:nvPr>
        </p:nvSpPr>
        <p:spPr/>
        <p:txBody>
          <a:bodyPr/>
          <a:lstStyle/>
          <a:p>
            <a:fld id="{627A425C-B5F6-493E-87DD-103C1C7864CD}" type="slidenum">
              <a:rPr lang="fr-FR" smtClean="0"/>
              <a:t>13</a:t>
            </a:fld>
            <a:endParaRPr lang="fr-FR"/>
          </a:p>
        </p:txBody>
      </p:sp>
      <p:pic>
        <p:nvPicPr>
          <p:cNvPr id="5" name="Image 4">
            <a:extLst>
              <a:ext uri="{FF2B5EF4-FFF2-40B4-BE49-F238E27FC236}">
                <a16:creationId xmlns:a16="http://schemas.microsoft.com/office/drawing/2014/main" id="{43C4F3FE-A388-0184-849C-5E561389E11D}"/>
              </a:ext>
            </a:extLst>
          </p:cNvPr>
          <p:cNvPicPr>
            <a:picLocks noChangeAspect="1"/>
          </p:cNvPicPr>
          <p:nvPr/>
        </p:nvPicPr>
        <p:blipFill rotWithShape="1">
          <a:blip r:embed="rId2"/>
          <a:srcRect l="671" t="4572" r="1425" b="7979"/>
          <a:stretch/>
        </p:blipFill>
        <p:spPr>
          <a:xfrm>
            <a:off x="5291820" y="2303650"/>
            <a:ext cx="2436422" cy="1639700"/>
          </a:xfrm>
          <a:prstGeom prst="rect">
            <a:avLst/>
          </a:prstGeom>
        </p:spPr>
      </p:pic>
      <p:sp>
        <p:nvSpPr>
          <p:cNvPr id="7" name="ZoneTexte 6">
            <a:extLst>
              <a:ext uri="{FF2B5EF4-FFF2-40B4-BE49-F238E27FC236}">
                <a16:creationId xmlns:a16="http://schemas.microsoft.com/office/drawing/2014/main" id="{68A9ED39-3747-8E76-C6D7-0D71E4ED596E}"/>
              </a:ext>
            </a:extLst>
          </p:cNvPr>
          <p:cNvSpPr txBox="1"/>
          <p:nvPr/>
        </p:nvSpPr>
        <p:spPr>
          <a:xfrm>
            <a:off x="5524750" y="4101402"/>
            <a:ext cx="3448320" cy="2308324"/>
          </a:xfrm>
          <a:prstGeom prst="rect">
            <a:avLst/>
          </a:prstGeom>
          <a:noFill/>
        </p:spPr>
        <p:txBody>
          <a:bodyPr wrap="square" rtlCol="0">
            <a:spAutoFit/>
          </a:bodyPr>
          <a:lstStyle/>
          <a:p>
            <a:r>
              <a:rPr lang="fr-FR" dirty="0"/>
              <a:t>La répartition des accidents du travail semble correspondre parfaitement à la répartition des employés.</a:t>
            </a:r>
          </a:p>
          <a:p>
            <a:endParaRPr lang="fr-FR" dirty="0"/>
          </a:p>
          <a:p>
            <a:r>
              <a:rPr lang="fr-FR" dirty="0"/>
              <a:t>Nous pouvons investiguer un peu plus avec un test du khi² (test qualitatif).</a:t>
            </a:r>
          </a:p>
        </p:txBody>
      </p:sp>
      <p:pic>
        <p:nvPicPr>
          <p:cNvPr id="9" name="Image 8">
            <a:extLst>
              <a:ext uri="{FF2B5EF4-FFF2-40B4-BE49-F238E27FC236}">
                <a16:creationId xmlns:a16="http://schemas.microsoft.com/office/drawing/2014/main" id="{39A6D446-E7DB-CE2F-AE8F-CED16B1819B2}"/>
              </a:ext>
            </a:extLst>
          </p:cNvPr>
          <p:cNvPicPr>
            <a:picLocks noChangeAspect="1"/>
          </p:cNvPicPr>
          <p:nvPr/>
        </p:nvPicPr>
        <p:blipFill rotWithShape="1">
          <a:blip r:embed="rId3"/>
          <a:srcRect l="2154" t="5761" r="1586" b="7098"/>
          <a:stretch/>
        </p:blipFill>
        <p:spPr>
          <a:xfrm>
            <a:off x="240031" y="2640330"/>
            <a:ext cx="5101590" cy="3377352"/>
          </a:xfrm>
          <a:prstGeom prst="rect">
            <a:avLst/>
          </a:prstGeom>
        </p:spPr>
      </p:pic>
      <p:pic>
        <p:nvPicPr>
          <p:cNvPr id="11" name="Image 10">
            <a:extLst>
              <a:ext uri="{FF2B5EF4-FFF2-40B4-BE49-F238E27FC236}">
                <a16:creationId xmlns:a16="http://schemas.microsoft.com/office/drawing/2014/main" id="{558C0C60-1067-3088-ECF8-929948A6060C}"/>
              </a:ext>
            </a:extLst>
          </p:cNvPr>
          <p:cNvPicPr>
            <a:picLocks noChangeAspect="1"/>
          </p:cNvPicPr>
          <p:nvPr/>
        </p:nvPicPr>
        <p:blipFill rotWithShape="1">
          <a:blip r:embed="rId4"/>
          <a:srcRect l="1267" t="9675" r="2855" b="815"/>
          <a:stretch/>
        </p:blipFill>
        <p:spPr>
          <a:xfrm>
            <a:off x="9156200" y="4016426"/>
            <a:ext cx="2529840" cy="2478276"/>
          </a:xfrm>
          <a:prstGeom prst="rect">
            <a:avLst/>
          </a:prstGeom>
        </p:spPr>
      </p:pic>
    </p:spTree>
    <p:extLst>
      <p:ext uri="{BB962C8B-B14F-4D97-AF65-F5344CB8AC3E}">
        <p14:creationId xmlns:p14="http://schemas.microsoft.com/office/powerpoint/2010/main" val="17665968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9C5E7DB-46E5-57F1-3BE4-1712A86B1FC2}"/>
              </a:ext>
            </a:extLst>
          </p:cNvPr>
          <p:cNvSpPr>
            <a:spLocks noGrp="1"/>
          </p:cNvSpPr>
          <p:nvPr>
            <p:ph type="title"/>
          </p:nvPr>
        </p:nvSpPr>
        <p:spPr/>
        <p:txBody>
          <a:bodyPr/>
          <a:lstStyle/>
          <a:p>
            <a:r>
              <a:rPr lang="fr-FR" dirty="0"/>
              <a:t>Répartition des effectifs selon l'Age</a:t>
            </a:r>
          </a:p>
        </p:txBody>
      </p:sp>
      <p:sp>
        <p:nvSpPr>
          <p:cNvPr id="4" name="Espace réservé du numéro de diapositive 3">
            <a:extLst>
              <a:ext uri="{FF2B5EF4-FFF2-40B4-BE49-F238E27FC236}">
                <a16:creationId xmlns:a16="http://schemas.microsoft.com/office/drawing/2014/main" id="{82C52E83-CFC2-F816-226E-6602DDC24C93}"/>
              </a:ext>
            </a:extLst>
          </p:cNvPr>
          <p:cNvSpPr>
            <a:spLocks noGrp="1"/>
          </p:cNvSpPr>
          <p:nvPr>
            <p:ph type="sldNum" sz="quarter" idx="12"/>
          </p:nvPr>
        </p:nvSpPr>
        <p:spPr/>
        <p:txBody>
          <a:bodyPr/>
          <a:lstStyle/>
          <a:p>
            <a:fld id="{627A425C-B5F6-493E-87DD-103C1C7864CD}" type="slidenum">
              <a:rPr lang="fr-FR" smtClean="0"/>
              <a:t>14</a:t>
            </a:fld>
            <a:endParaRPr lang="fr-FR"/>
          </a:p>
        </p:txBody>
      </p:sp>
      <p:pic>
        <p:nvPicPr>
          <p:cNvPr id="12" name="Image 11">
            <a:extLst>
              <a:ext uri="{FF2B5EF4-FFF2-40B4-BE49-F238E27FC236}">
                <a16:creationId xmlns:a16="http://schemas.microsoft.com/office/drawing/2014/main" id="{1EB98822-1A7C-4168-2D57-B03A43A3CF6A}"/>
              </a:ext>
            </a:extLst>
          </p:cNvPr>
          <p:cNvPicPr>
            <a:picLocks noChangeAspect="1"/>
          </p:cNvPicPr>
          <p:nvPr/>
        </p:nvPicPr>
        <p:blipFill rotWithShape="1">
          <a:blip r:embed="rId2"/>
          <a:srcRect l="1678" t="5594" r="2078" b="7046"/>
          <a:stretch/>
        </p:blipFill>
        <p:spPr>
          <a:xfrm>
            <a:off x="810883" y="3857123"/>
            <a:ext cx="4337292" cy="2604062"/>
          </a:xfrm>
          <a:prstGeom prst="rect">
            <a:avLst/>
          </a:prstGeom>
        </p:spPr>
      </p:pic>
      <p:sp>
        <p:nvSpPr>
          <p:cNvPr id="15" name="ZoneTexte 14">
            <a:extLst>
              <a:ext uri="{FF2B5EF4-FFF2-40B4-BE49-F238E27FC236}">
                <a16:creationId xmlns:a16="http://schemas.microsoft.com/office/drawing/2014/main" id="{D48DC203-835D-48C4-C49A-3B3BE74B016B}"/>
              </a:ext>
            </a:extLst>
          </p:cNvPr>
          <p:cNvSpPr txBox="1"/>
          <p:nvPr/>
        </p:nvSpPr>
        <p:spPr>
          <a:xfrm>
            <a:off x="810883" y="2349949"/>
            <a:ext cx="10869283" cy="954107"/>
          </a:xfrm>
          <a:prstGeom prst="rect">
            <a:avLst/>
          </a:prstGeom>
          <a:noFill/>
        </p:spPr>
        <p:txBody>
          <a:bodyPr wrap="square" rtlCol="0">
            <a:spAutoFit/>
          </a:bodyPr>
          <a:lstStyle/>
          <a:p>
            <a:r>
              <a:rPr lang="fr-FR" sz="1400" dirty="0"/>
              <a:t>Selon le niveau de granularité observé, on peut observer différentes choses:</a:t>
            </a:r>
          </a:p>
          <a:p>
            <a:endParaRPr lang="fr-FR" sz="1400" dirty="0"/>
          </a:p>
          <a:p>
            <a:pPr marL="285750" indent="-285750">
              <a:buFontTx/>
              <a:buChar char="-"/>
            </a:pPr>
            <a:r>
              <a:rPr lang="fr-FR" sz="1400" dirty="0"/>
              <a:t>Par tranches de 5 ans on ne constate pas de réelle tendance</a:t>
            </a:r>
          </a:p>
          <a:p>
            <a:pPr marL="285750" indent="-285750">
              <a:buFontTx/>
              <a:buChar char="-"/>
            </a:pPr>
            <a:r>
              <a:rPr lang="fr-FR" sz="1400" dirty="0"/>
              <a:t>En considérant par année de naissance en revanche on remarque que les employés les plus jeunes sont des femmes</a:t>
            </a:r>
          </a:p>
        </p:txBody>
      </p:sp>
      <p:pic>
        <p:nvPicPr>
          <p:cNvPr id="17" name="Image 16">
            <a:extLst>
              <a:ext uri="{FF2B5EF4-FFF2-40B4-BE49-F238E27FC236}">
                <a16:creationId xmlns:a16="http://schemas.microsoft.com/office/drawing/2014/main" id="{BF69F01A-107F-481A-3B2A-6F2F6AE3E9EA}"/>
              </a:ext>
            </a:extLst>
          </p:cNvPr>
          <p:cNvPicPr>
            <a:picLocks noChangeAspect="1"/>
          </p:cNvPicPr>
          <p:nvPr/>
        </p:nvPicPr>
        <p:blipFill rotWithShape="1">
          <a:blip r:embed="rId3"/>
          <a:srcRect l="511" t="4865" r="1638" b="7521"/>
          <a:stretch/>
        </p:blipFill>
        <p:spPr>
          <a:xfrm>
            <a:off x="5969478" y="3857123"/>
            <a:ext cx="5710687" cy="2517798"/>
          </a:xfrm>
          <a:prstGeom prst="rect">
            <a:avLst/>
          </a:prstGeom>
        </p:spPr>
      </p:pic>
    </p:spTree>
    <p:extLst>
      <p:ext uri="{BB962C8B-B14F-4D97-AF65-F5344CB8AC3E}">
        <p14:creationId xmlns:p14="http://schemas.microsoft.com/office/powerpoint/2010/main" val="33940177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FB7FEC9-0CBC-997A-FFF9-EE22983426D0}"/>
              </a:ext>
            </a:extLst>
          </p:cNvPr>
          <p:cNvSpPr>
            <a:spLocks noGrp="1"/>
          </p:cNvSpPr>
          <p:nvPr>
            <p:ph type="title"/>
          </p:nvPr>
        </p:nvSpPr>
        <p:spPr/>
        <p:txBody>
          <a:bodyPr/>
          <a:lstStyle/>
          <a:p>
            <a:r>
              <a:rPr lang="fr-FR" dirty="0"/>
              <a:t>Eventail des rémunérations </a:t>
            </a:r>
          </a:p>
        </p:txBody>
      </p:sp>
      <p:sp>
        <p:nvSpPr>
          <p:cNvPr id="4" name="Espace réservé du numéro de diapositive 3">
            <a:extLst>
              <a:ext uri="{FF2B5EF4-FFF2-40B4-BE49-F238E27FC236}">
                <a16:creationId xmlns:a16="http://schemas.microsoft.com/office/drawing/2014/main" id="{3F5125AD-A3E8-D6CC-4FA8-5A6640F8C819}"/>
              </a:ext>
            </a:extLst>
          </p:cNvPr>
          <p:cNvSpPr>
            <a:spLocks noGrp="1"/>
          </p:cNvSpPr>
          <p:nvPr>
            <p:ph type="sldNum" sz="quarter" idx="12"/>
          </p:nvPr>
        </p:nvSpPr>
        <p:spPr/>
        <p:txBody>
          <a:bodyPr/>
          <a:lstStyle/>
          <a:p>
            <a:fld id="{627A425C-B5F6-493E-87DD-103C1C7864CD}" type="slidenum">
              <a:rPr lang="fr-FR" smtClean="0"/>
              <a:t>15</a:t>
            </a:fld>
            <a:endParaRPr lang="fr-FR"/>
          </a:p>
        </p:txBody>
      </p:sp>
      <p:pic>
        <p:nvPicPr>
          <p:cNvPr id="8" name="Image 7">
            <a:extLst>
              <a:ext uri="{FF2B5EF4-FFF2-40B4-BE49-F238E27FC236}">
                <a16:creationId xmlns:a16="http://schemas.microsoft.com/office/drawing/2014/main" id="{FEC637D0-A40E-A6D7-CAF1-752D4CB51D24}"/>
              </a:ext>
            </a:extLst>
          </p:cNvPr>
          <p:cNvPicPr>
            <a:picLocks noChangeAspect="1"/>
          </p:cNvPicPr>
          <p:nvPr/>
        </p:nvPicPr>
        <p:blipFill rotWithShape="1">
          <a:blip r:embed="rId2"/>
          <a:srcRect l="1170" t="5222" r="965" b="7316"/>
          <a:stretch/>
        </p:blipFill>
        <p:spPr>
          <a:xfrm>
            <a:off x="441960" y="2227801"/>
            <a:ext cx="4004310" cy="2696415"/>
          </a:xfrm>
          <a:prstGeom prst="rect">
            <a:avLst/>
          </a:prstGeom>
        </p:spPr>
      </p:pic>
      <p:pic>
        <p:nvPicPr>
          <p:cNvPr id="5" name="Image 4">
            <a:extLst>
              <a:ext uri="{FF2B5EF4-FFF2-40B4-BE49-F238E27FC236}">
                <a16:creationId xmlns:a16="http://schemas.microsoft.com/office/drawing/2014/main" id="{F2C44598-428B-3280-AC1A-BE707DB0D1A7}"/>
              </a:ext>
            </a:extLst>
          </p:cNvPr>
          <p:cNvPicPr>
            <a:picLocks noChangeAspect="1"/>
          </p:cNvPicPr>
          <p:nvPr/>
        </p:nvPicPr>
        <p:blipFill rotWithShape="1">
          <a:blip r:embed="rId3"/>
          <a:srcRect l="849" t="6749" r="1811" b="7849"/>
          <a:stretch/>
        </p:blipFill>
        <p:spPr>
          <a:xfrm>
            <a:off x="3482972" y="4898220"/>
            <a:ext cx="2613028" cy="1727353"/>
          </a:xfrm>
          <a:prstGeom prst="rect">
            <a:avLst/>
          </a:prstGeom>
        </p:spPr>
      </p:pic>
      <p:pic>
        <p:nvPicPr>
          <p:cNvPr id="6" name="Image 5">
            <a:extLst>
              <a:ext uri="{FF2B5EF4-FFF2-40B4-BE49-F238E27FC236}">
                <a16:creationId xmlns:a16="http://schemas.microsoft.com/office/drawing/2014/main" id="{17DFC3A0-27B7-D409-191F-2E998988BBA2}"/>
              </a:ext>
            </a:extLst>
          </p:cNvPr>
          <p:cNvPicPr>
            <a:picLocks noChangeAspect="1"/>
          </p:cNvPicPr>
          <p:nvPr/>
        </p:nvPicPr>
        <p:blipFill rotWithShape="1">
          <a:blip r:embed="rId4"/>
          <a:srcRect l="1660" t="5189" r="1314" b="6981"/>
          <a:stretch/>
        </p:blipFill>
        <p:spPr>
          <a:xfrm>
            <a:off x="602688" y="4924216"/>
            <a:ext cx="2617390" cy="1785194"/>
          </a:xfrm>
          <a:prstGeom prst="rect">
            <a:avLst/>
          </a:prstGeom>
        </p:spPr>
      </p:pic>
      <p:pic>
        <p:nvPicPr>
          <p:cNvPr id="7" name="Image 6">
            <a:extLst>
              <a:ext uri="{FF2B5EF4-FFF2-40B4-BE49-F238E27FC236}">
                <a16:creationId xmlns:a16="http://schemas.microsoft.com/office/drawing/2014/main" id="{BE39C834-BA7D-BFFA-40F0-ED0C267B2490}"/>
              </a:ext>
            </a:extLst>
          </p:cNvPr>
          <p:cNvPicPr>
            <a:picLocks noChangeAspect="1"/>
          </p:cNvPicPr>
          <p:nvPr/>
        </p:nvPicPr>
        <p:blipFill rotWithShape="1">
          <a:blip r:embed="rId5"/>
          <a:srcRect l="2022" t="5380" r="2095" b="7381"/>
          <a:stretch/>
        </p:blipFill>
        <p:spPr>
          <a:xfrm>
            <a:off x="6273975" y="4898220"/>
            <a:ext cx="2617390" cy="1798699"/>
          </a:xfrm>
          <a:prstGeom prst="rect">
            <a:avLst/>
          </a:prstGeom>
        </p:spPr>
      </p:pic>
      <p:pic>
        <p:nvPicPr>
          <p:cNvPr id="10" name="Image 9">
            <a:extLst>
              <a:ext uri="{FF2B5EF4-FFF2-40B4-BE49-F238E27FC236}">
                <a16:creationId xmlns:a16="http://schemas.microsoft.com/office/drawing/2014/main" id="{08F67A1D-30F6-888A-530D-9FF34F96A0D0}"/>
              </a:ext>
            </a:extLst>
          </p:cNvPr>
          <p:cNvPicPr>
            <a:picLocks noChangeAspect="1"/>
          </p:cNvPicPr>
          <p:nvPr/>
        </p:nvPicPr>
        <p:blipFill rotWithShape="1">
          <a:blip r:embed="rId6"/>
          <a:srcRect l="587" t="77555" r="38598" b="611"/>
          <a:stretch/>
        </p:blipFill>
        <p:spPr>
          <a:xfrm>
            <a:off x="5775960" y="2632710"/>
            <a:ext cx="2763742" cy="1497330"/>
          </a:xfrm>
          <a:prstGeom prst="rect">
            <a:avLst/>
          </a:prstGeom>
        </p:spPr>
      </p:pic>
      <p:sp>
        <p:nvSpPr>
          <p:cNvPr id="11" name="ZoneTexte 10">
            <a:extLst>
              <a:ext uri="{FF2B5EF4-FFF2-40B4-BE49-F238E27FC236}">
                <a16:creationId xmlns:a16="http://schemas.microsoft.com/office/drawing/2014/main" id="{497166F0-E3C5-71DA-2C72-DF6C979D7143}"/>
              </a:ext>
            </a:extLst>
          </p:cNvPr>
          <p:cNvSpPr txBox="1"/>
          <p:nvPr/>
        </p:nvSpPr>
        <p:spPr>
          <a:xfrm>
            <a:off x="9056370" y="2381250"/>
            <a:ext cx="2693670" cy="3416320"/>
          </a:xfrm>
          <a:prstGeom prst="rect">
            <a:avLst/>
          </a:prstGeom>
          <a:noFill/>
        </p:spPr>
        <p:txBody>
          <a:bodyPr wrap="square" rtlCol="0">
            <a:spAutoFit/>
          </a:bodyPr>
          <a:lstStyle/>
          <a:p>
            <a:pPr algn="just"/>
            <a:r>
              <a:rPr lang="fr-FR" dirty="0"/>
              <a:t>La répartition des salaires ne semble pas dépendre de facteurs uniques ou spécifiques tels que le temps de travail, l’ancienneté ou les augmentations obtenues.</a:t>
            </a:r>
          </a:p>
          <a:p>
            <a:pPr algn="just"/>
            <a:endParaRPr lang="fr-FR" dirty="0"/>
          </a:p>
          <a:p>
            <a:pPr algn="just"/>
            <a:r>
              <a:rPr lang="fr-FR" dirty="0"/>
              <a:t>On le vérifie avec un test de type </a:t>
            </a:r>
            <a:r>
              <a:rPr lang="fr-FR" dirty="0" err="1"/>
              <a:t>Anova</a:t>
            </a:r>
            <a:r>
              <a:rPr lang="fr-FR" dirty="0"/>
              <a:t>.</a:t>
            </a:r>
          </a:p>
        </p:txBody>
      </p:sp>
    </p:spTree>
    <p:extLst>
      <p:ext uri="{BB962C8B-B14F-4D97-AF65-F5344CB8AC3E}">
        <p14:creationId xmlns:p14="http://schemas.microsoft.com/office/powerpoint/2010/main" val="42310759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7C2F8AC-08B6-BAAF-80BD-DBD7A0F80FC4}"/>
              </a:ext>
            </a:extLst>
          </p:cNvPr>
          <p:cNvSpPr>
            <a:spLocks noGrp="1"/>
          </p:cNvSpPr>
          <p:nvPr>
            <p:ph type="title"/>
          </p:nvPr>
        </p:nvSpPr>
        <p:spPr/>
        <p:txBody>
          <a:bodyPr/>
          <a:lstStyle/>
          <a:p>
            <a:r>
              <a:rPr lang="fr-FR" dirty="0"/>
              <a:t>Répartition des effectifs par ancienneté</a:t>
            </a:r>
          </a:p>
        </p:txBody>
      </p:sp>
      <p:sp>
        <p:nvSpPr>
          <p:cNvPr id="4" name="Espace réservé du numéro de diapositive 3">
            <a:extLst>
              <a:ext uri="{FF2B5EF4-FFF2-40B4-BE49-F238E27FC236}">
                <a16:creationId xmlns:a16="http://schemas.microsoft.com/office/drawing/2014/main" id="{F75C9ABA-8E3E-9B31-E839-0748E5C77D3D}"/>
              </a:ext>
            </a:extLst>
          </p:cNvPr>
          <p:cNvSpPr>
            <a:spLocks noGrp="1"/>
          </p:cNvSpPr>
          <p:nvPr>
            <p:ph type="sldNum" sz="quarter" idx="12"/>
          </p:nvPr>
        </p:nvSpPr>
        <p:spPr/>
        <p:txBody>
          <a:bodyPr/>
          <a:lstStyle/>
          <a:p>
            <a:fld id="{627A425C-B5F6-493E-87DD-103C1C7864CD}" type="slidenum">
              <a:rPr lang="fr-FR" smtClean="0"/>
              <a:t>16</a:t>
            </a:fld>
            <a:endParaRPr lang="fr-FR"/>
          </a:p>
        </p:txBody>
      </p:sp>
      <p:pic>
        <p:nvPicPr>
          <p:cNvPr id="6" name="Image 5">
            <a:extLst>
              <a:ext uri="{FF2B5EF4-FFF2-40B4-BE49-F238E27FC236}">
                <a16:creationId xmlns:a16="http://schemas.microsoft.com/office/drawing/2014/main" id="{F350EC13-12B6-5EA8-05B5-5A88C6DE66E7}"/>
              </a:ext>
            </a:extLst>
          </p:cNvPr>
          <p:cNvPicPr>
            <a:picLocks noChangeAspect="1"/>
          </p:cNvPicPr>
          <p:nvPr/>
        </p:nvPicPr>
        <p:blipFill rotWithShape="1">
          <a:blip r:embed="rId2"/>
          <a:srcRect l="1763" t="4688" r="887" b="7382"/>
          <a:stretch/>
        </p:blipFill>
        <p:spPr>
          <a:xfrm>
            <a:off x="331470" y="2433679"/>
            <a:ext cx="3610697" cy="2457239"/>
          </a:xfrm>
          <a:prstGeom prst="rect">
            <a:avLst/>
          </a:prstGeom>
        </p:spPr>
      </p:pic>
      <p:pic>
        <p:nvPicPr>
          <p:cNvPr id="9" name="Image 8">
            <a:extLst>
              <a:ext uri="{FF2B5EF4-FFF2-40B4-BE49-F238E27FC236}">
                <a16:creationId xmlns:a16="http://schemas.microsoft.com/office/drawing/2014/main" id="{AD222792-6AF8-719E-08AB-D66D97074474}"/>
              </a:ext>
            </a:extLst>
          </p:cNvPr>
          <p:cNvPicPr>
            <a:picLocks noChangeAspect="1"/>
          </p:cNvPicPr>
          <p:nvPr/>
        </p:nvPicPr>
        <p:blipFill rotWithShape="1">
          <a:blip r:embed="rId3"/>
          <a:srcRect l="1350" t="5349" r="1680" b="7345"/>
          <a:stretch/>
        </p:blipFill>
        <p:spPr>
          <a:xfrm>
            <a:off x="7585710" y="2384150"/>
            <a:ext cx="3985260" cy="2703488"/>
          </a:xfrm>
          <a:prstGeom prst="rect">
            <a:avLst/>
          </a:prstGeom>
        </p:spPr>
      </p:pic>
      <p:sp>
        <p:nvSpPr>
          <p:cNvPr id="3" name="ZoneTexte 2">
            <a:extLst>
              <a:ext uri="{FF2B5EF4-FFF2-40B4-BE49-F238E27FC236}">
                <a16:creationId xmlns:a16="http://schemas.microsoft.com/office/drawing/2014/main" id="{EE755B57-1232-CCF3-B251-F9D8C112396A}"/>
              </a:ext>
            </a:extLst>
          </p:cNvPr>
          <p:cNvSpPr txBox="1"/>
          <p:nvPr/>
        </p:nvSpPr>
        <p:spPr>
          <a:xfrm>
            <a:off x="3907877" y="3103472"/>
            <a:ext cx="3610697" cy="2142131"/>
          </a:xfrm>
          <a:prstGeom prst="rect">
            <a:avLst/>
          </a:prstGeom>
          <a:noFill/>
        </p:spPr>
        <p:txBody>
          <a:bodyPr wrap="square" rtlCol="0">
            <a:spAutoFit/>
          </a:bodyPr>
          <a:lstStyle/>
          <a:p>
            <a:pPr algn="just"/>
            <a:r>
              <a:rPr lang="fr-FR" sz="1200" dirty="0"/>
              <a:t>On remarque ici un écart entre l’ancienneté moyenne des Femmes et Hommes dans l’entreprise.</a:t>
            </a:r>
          </a:p>
          <a:p>
            <a:pPr algn="just"/>
            <a:endParaRPr lang="fr-FR" sz="1200" dirty="0"/>
          </a:p>
          <a:p>
            <a:pPr algn="just"/>
            <a:r>
              <a:rPr lang="fr-FR" sz="1200" dirty="0"/>
              <a:t>Il y’a 11 ans l’entreprise ne recrutais que des Hommes.</a:t>
            </a:r>
          </a:p>
          <a:p>
            <a:pPr algn="just"/>
            <a:endParaRPr lang="fr-FR" sz="1200" dirty="0"/>
          </a:p>
          <a:p>
            <a:pPr algn="just"/>
            <a:r>
              <a:rPr lang="fr-FR" sz="1200" dirty="0"/>
              <a:t>Cette politique est aujourd’hui révolue.</a:t>
            </a:r>
          </a:p>
          <a:p>
            <a:pPr algn="just"/>
            <a:endParaRPr lang="fr-FR" sz="1200" dirty="0"/>
          </a:p>
          <a:p>
            <a:pPr algn="just"/>
            <a:r>
              <a:rPr lang="fr-FR" sz="1200" dirty="0"/>
              <a:t>Depuis 10 ans, elle ne recrute plus que des Femmes.</a:t>
            </a:r>
          </a:p>
        </p:txBody>
      </p:sp>
      <p:pic>
        <p:nvPicPr>
          <p:cNvPr id="7" name="Image 6">
            <a:extLst>
              <a:ext uri="{FF2B5EF4-FFF2-40B4-BE49-F238E27FC236}">
                <a16:creationId xmlns:a16="http://schemas.microsoft.com/office/drawing/2014/main" id="{E8CA9EA3-ECE7-5927-386E-4D130048F29D}"/>
              </a:ext>
            </a:extLst>
          </p:cNvPr>
          <p:cNvPicPr>
            <a:picLocks noChangeAspect="1"/>
          </p:cNvPicPr>
          <p:nvPr/>
        </p:nvPicPr>
        <p:blipFill rotWithShape="1">
          <a:blip r:embed="rId4"/>
          <a:srcRect l="585" t="71317" r="40451" b="1889"/>
          <a:stretch/>
        </p:blipFill>
        <p:spPr>
          <a:xfrm>
            <a:off x="331470" y="5245603"/>
            <a:ext cx="4579619" cy="1277458"/>
          </a:xfrm>
          <a:prstGeom prst="rect">
            <a:avLst/>
          </a:prstGeom>
        </p:spPr>
      </p:pic>
    </p:spTree>
    <p:extLst>
      <p:ext uri="{BB962C8B-B14F-4D97-AF65-F5344CB8AC3E}">
        <p14:creationId xmlns:p14="http://schemas.microsoft.com/office/powerpoint/2010/main" val="11700534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1DE6D06-302E-F8F0-94A7-E5A916C37DA0}"/>
              </a:ext>
            </a:extLst>
          </p:cNvPr>
          <p:cNvSpPr>
            <a:spLocks noGrp="1"/>
          </p:cNvSpPr>
          <p:nvPr>
            <p:ph type="title"/>
          </p:nvPr>
        </p:nvSpPr>
        <p:spPr/>
        <p:txBody>
          <a:bodyPr/>
          <a:lstStyle/>
          <a:p>
            <a:r>
              <a:rPr lang="fr-FR" dirty="0"/>
              <a:t>Informations disponibles dans le </a:t>
            </a:r>
            <a:r>
              <a:rPr lang="fr-FR" dirty="0" err="1"/>
              <a:t>dataset</a:t>
            </a:r>
            <a:r>
              <a:rPr lang="fr-FR" dirty="0"/>
              <a:t>:</a:t>
            </a:r>
          </a:p>
        </p:txBody>
      </p:sp>
      <p:sp>
        <p:nvSpPr>
          <p:cNvPr id="4" name="Espace réservé du numéro de diapositive 3">
            <a:extLst>
              <a:ext uri="{FF2B5EF4-FFF2-40B4-BE49-F238E27FC236}">
                <a16:creationId xmlns:a16="http://schemas.microsoft.com/office/drawing/2014/main" id="{1FBE7A57-40FE-7CAB-136D-E960A59C909F}"/>
              </a:ext>
            </a:extLst>
          </p:cNvPr>
          <p:cNvSpPr>
            <a:spLocks noGrp="1"/>
          </p:cNvSpPr>
          <p:nvPr>
            <p:ph type="sldNum" sz="quarter" idx="12"/>
          </p:nvPr>
        </p:nvSpPr>
        <p:spPr/>
        <p:txBody>
          <a:bodyPr/>
          <a:lstStyle/>
          <a:p>
            <a:fld id="{627A425C-B5F6-493E-87DD-103C1C7864CD}" type="slidenum">
              <a:rPr lang="fr-FR" smtClean="0"/>
              <a:t>17</a:t>
            </a:fld>
            <a:endParaRPr lang="fr-FR"/>
          </a:p>
        </p:txBody>
      </p:sp>
      <p:graphicFrame>
        <p:nvGraphicFramePr>
          <p:cNvPr id="7" name="Objet 6">
            <a:extLst>
              <a:ext uri="{FF2B5EF4-FFF2-40B4-BE49-F238E27FC236}">
                <a16:creationId xmlns:a16="http://schemas.microsoft.com/office/drawing/2014/main" id="{2D4A3555-FDE3-D0E1-0F82-5EAE87AB25E6}"/>
              </a:ext>
            </a:extLst>
          </p:cNvPr>
          <p:cNvGraphicFramePr>
            <a:graphicFrameLocks noChangeAspect="1"/>
          </p:cNvGraphicFramePr>
          <p:nvPr>
            <p:extLst>
              <p:ext uri="{D42A27DB-BD31-4B8C-83A1-F6EECF244321}">
                <p14:modId xmlns:p14="http://schemas.microsoft.com/office/powerpoint/2010/main" val="326002215"/>
              </p:ext>
            </p:extLst>
          </p:nvPr>
        </p:nvGraphicFramePr>
        <p:xfrm>
          <a:off x="562605" y="2653822"/>
          <a:ext cx="5533395" cy="3532435"/>
        </p:xfrm>
        <a:graphic>
          <a:graphicData uri="http://schemas.openxmlformats.org/presentationml/2006/ole">
            <mc:AlternateContent xmlns:mc="http://schemas.openxmlformats.org/markup-compatibility/2006">
              <mc:Choice xmlns:v="urn:schemas-microsoft-com:vml" Requires="v">
                <p:oleObj name="Image bitmap" r:id="rId2" imgW="7305840" imgH="4238640" progId="Paint.Picture">
                  <p:embed/>
                </p:oleObj>
              </mc:Choice>
              <mc:Fallback>
                <p:oleObj name="Image bitmap" r:id="rId2" imgW="7305840" imgH="4238640" progId="Paint.Picture">
                  <p:embed/>
                  <p:pic>
                    <p:nvPicPr>
                      <p:cNvPr id="0" name=""/>
                      <p:cNvPicPr/>
                      <p:nvPr/>
                    </p:nvPicPr>
                    <p:blipFill>
                      <a:blip r:embed="rId3"/>
                      <a:stretch>
                        <a:fillRect/>
                      </a:stretch>
                    </p:blipFill>
                    <p:spPr>
                      <a:xfrm>
                        <a:off x="562605" y="2653822"/>
                        <a:ext cx="5533395" cy="3532435"/>
                      </a:xfrm>
                      <a:prstGeom prst="rect">
                        <a:avLst/>
                      </a:prstGeom>
                    </p:spPr>
                  </p:pic>
                </p:oleObj>
              </mc:Fallback>
            </mc:AlternateContent>
          </a:graphicData>
        </a:graphic>
      </p:graphicFrame>
      <p:graphicFrame>
        <p:nvGraphicFramePr>
          <p:cNvPr id="8" name="Objet 7">
            <a:extLst>
              <a:ext uri="{FF2B5EF4-FFF2-40B4-BE49-F238E27FC236}">
                <a16:creationId xmlns:a16="http://schemas.microsoft.com/office/drawing/2014/main" id="{77A81B66-2013-5690-49F7-22A7FDB5AC23}"/>
              </a:ext>
            </a:extLst>
          </p:cNvPr>
          <p:cNvGraphicFramePr>
            <a:graphicFrameLocks noChangeAspect="1"/>
          </p:cNvGraphicFramePr>
          <p:nvPr>
            <p:extLst>
              <p:ext uri="{D42A27DB-BD31-4B8C-83A1-F6EECF244321}">
                <p14:modId xmlns:p14="http://schemas.microsoft.com/office/powerpoint/2010/main" val="1911087086"/>
              </p:ext>
            </p:extLst>
          </p:nvPr>
        </p:nvGraphicFramePr>
        <p:xfrm>
          <a:off x="6165011" y="2731459"/>
          <a:ext cx="5911970" cy="434435"/>
        </p:xfrm>
        <a:graphic>
          <a:graphicData uri="http://schemas.openxmlformats.org/presentationml/2006/ole">
            <mc:AlternateContent xmlns:mc="http://schemas.openxmlformats.org/markup-compatibility/2006">
              <mc:Choice xmlns:v="urn:schemas-microsoft-com:vml" Requires="v">
                <p:oleObj name="Image bitmap" r:id="rId4" imgW="7267680" imgH="504720" progId="Paint.Picture">
                  <p:embed/>
                </p:oleObj>
              </mc:Choice>
              <mc:Fallback>
                <p:oleObj name="Image bitmap" r:id="rId4" imgW="7267680" imgH="504720" progId="Paint.Picture">
                  <p:embed/>
                  <p:pic>
                    <p:nvPicPr>
                      <p:cNvPr id="0" name=""/>
                      <p:cNvPicPr/>
                      <p:nvPr/>
                    </p:nvPicPr>
                    <p:blipFill>
                      <a:blip r:embed="rId5"/>
                      <a:stretch>
                        <a:fillRect/>
                      </a:stretch>
                    </p:blipFill>
                    <p:spPr>
                      <a:xfrm>
                        <a:off x="6165011" y="2731459"/>
                        <a:ext cx="5911970" cy="434435"/>
                      </a:xfrm>
                      <a:prstGeom prst="rect">
                        <a:avLst/>
                      </a:prstGeom>
                    </p:spPr>
                  </p:pic>
                </p:oleObj>
              </mc:Fallback>
            </mc:AlternateContent>
          </a:graphicData>
        </a:graphic>
      </p:graphicFrame>
      <p:graphicFrame>
        <p:nvGraphicFramePr>
          <p:cNvPr id="9" name="Objet 8">
            <a:extLst>
              <a:ext uri="{FF2B5EF4-FFF2-40B4-BE49-F238E27FC236}">
                <a16:creationId xmlns:a16="http://schemas.microsoft.com/office/drawing/2014/main" id="{4A59DF52-E48D-09C3-D3EF-AE41033E5E03}"/>
              </a:ext>
            </a:extLst>
          </p:cNvPr>
          <p:cNvGraphicFramePr>
            <a:graphicFrameLocks noChangeAspect="1"/>
          </p:cNvGraphicFramePr>
          <p:nvPr>
            <p:extLst>
              <p:ext uri="{D42A27DB-BD31-4B8C-83A1-F6EECF244321}">
                <p14:modId xmlns:p14="http://schemas.microsoft.com/office/powerpoint/2010/main" val="97163679"/>
              </p:ext>
            </p:extLst>
          </p:nvPr>
        </p:nvGraphicFramePr>
        <p:xfrm>
          <a:off x="6165011" y="3165894"/>
          <a:ext cx="5928017" cy="2839208"/>
        </p:xfrm>
        <a:graphic>
          <a:graphicData uri="http://schemas.openxmlformats.org/presentationml/2006/ole">
            <mc:AlternateContent xmlns:mc="http://schemas.openxmlformats.org/markup-compatibility/2006">
              <mc:Choice xmlns:v="urn:schemas-microsoft-com:vml" Requires="v">
                <p:oleObj name="Image bitmap" r:id="rId6" imgW="7238880" imgH="3467160" progId="Paint.Picture">
                  <p:embed/>
                </p:oleObj>
              </mc:Choice>
              <mc:Fallback>
                <p:oleObj name="Image bitmap" r:id="rId6" imgW="7238880" imgH="3467160" progId="Paint.Picture">
                  <p:embed/>
                  <p:pic>
                    <p:nvPicPr>
                      <p:cNvPr id="0" name=""/>
                      <p:cNvPicPr/>
                      <p:nvPr/>
                    </p:nvPicPr>
                    <p:blipFill>
                      <a:blip r:embed="rId7"/>
                      <a:stretch>
                        <a:fillRect/>
                      </a:stretch>
                    </p:blipFill>
                    <p:spPr>
                      <a:xfrm>
                        <a:off x="6165011" y="3165894"/>
                        <a:ext cx="5928017" cy="2839208"/>
                      </a:xfrm>
                      <a:prstGeom prst="rect">
                        <a:avLst/>
                      </a:prstGeom>
                    </p:spPr>
                  </p:pic>
                </p:oleObj>
              </mc:Fallback>
            </mc:AlternateContent>
          </a:graphicData>
        </a:graphic>
      </p:graphicFrame>
    </p:spTree>
    <p:extLst>
      <p:ext uri="{BB962C8B-B14F-4D97-AF65-F5344CB8AC3E}">
        <p14:creationId xmlns:p14="http://schemas.microsoft.com/office/powerpoint/2010/main" val="22277679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2749A48-B22F-433C-168F-FC601C6B7053}"/>
              </a:ext>
            </a:extLst>
          </p:cNvPr>
          <p:cNvSpPr>
            <a:spLocks noGrp="1"/>
          </p:cNvSpPr>
          <p:nvPr>
            <p:ph type="title"/>
          </p:nvPr>
        </p:nvSpPr>
        <p:spPr/>
        <p:txBody>
          <a:bodyPr/>
          <a:lstStyle/>
          <a:p>
            <a:r>
              <a:rPr lang="fr-FR" dirty="0"/>
              <a:t>Articulation des temps	</a:t>
            </a:r>
          </a:p>
        </p:txBody>
      </p:sp>
      <p:sp>
        <p:nvSpPr>
          <p:cNvPr id="3" name="Espace réservé du contenu 2">
            <a:extLst>
              <a:ext uri="{FF2B5EF4-FFF2-40B4-BE49-F238E27FC236}">
                <a16:creationId xmlns:a16="http://schemas.microsoft.com/office/drawing/2014/main" id="{46C6FF3E-8B3B-65D5-DAE3-2AF8896BEFD4}"/>
              </a:ext>
            </a:extLst>
          </p:cNvPr>
          <p:cNvSpPr>
            <a:spLocks noGrp="1"/>
          </p:cNvSpPr>
          <p:nvPr>
            <p:ph idx="1"/>
          </p:nvPr>
        </p:nvSpPr>
        <p:spPr>
          <a:xfrm>
            <a:off x="423435" y="2260600"/>
            <a:ext cx="5398245" cy="4239260"/>
          </a:xfrm>
        </p:spPr>
        <p:txBody>
          <a:bodyPr>
            <a:normAutofit lnSpcReduction="10000"/>
          </a:bodyPr>
          <a:lstStyle/>
          <a:p>
            <a:pPr marL="0" indent="0">
              <a:buNone/>
            </a:pPr>
            <a:r>
              <a:rPr lang="fr-FR" sz="1600" dirty="0"/>
              <a:t>Avec 256 employés, l’entreprise doit produire au moins un indicateur d’articulation des temps parmi ceux proposés pour les entreprises de 300 employés et plus.</a:t>
            </a:r>
          </a:p>
          <a:p>
            <a:pPr marL="0" indent="0">
              <a:buNone/>
            </a:pPr>
            <a:endParaRPr lang="fr-FR" sz="1600" dirty="0"/>
          </a:p>
          <a:p>
            <a:pPr marL="0" indent="0">
              <a:buNone/>
            </a:pPr>
            <a:r>
              <a:rPr lang="fr-FR" sz="1600" dirty="0"/>
              <a:t>Les informations concernant les primes, congés, et autres avantages tel que l’aménagement du temps de travail ou l’accès facilité à une crèche ne sont pas disponibles dans le SIRH.</a:t>
            </a:r>
          </a:p>
          <a:p>
            <a:pPr marL="0" indent="0">
              <a:buNone/>
            </a:pPr>
            <a:r>
              <a:rPr lang="fr-FR" sz="1600" dirty="0"/>
              <a:t>Ces informations étant nécessaires pour fournir ces indicateurs, il faudra prévoir de trouver des sources concernant ces données pour les prochains rapports.</a:t>
            </a:r>
          </a:p>
          <a:p>
            <a:pPr marL="0" indent="0">
              <a:buNone/>
            </a:pPr>
            <a:r>
              <a:rPr lang="fr-FR" sz="1600" dirty="0"/>
              <a:t>Aucun de mes tests ne m’a permis de conclure à une corrélation entre augmentation ou promotion et un quelconque autre facteur.</a:t>
            </a:r>
          </a:p>
          <a:p>
            <a:pPr marL="0" indent="0">
              <a:buNone/>
            </a:pPr>
            <a:endParaRPr lang="fr-FR" sz="1600" dirty="0"/>
          </a:p>
        </p:txBody>
      </p:sp>
      <p:sp>
        <p:nvSpPr>
          <p:cNvPr id="4" name="Espace réservé du numéro de diapositive 3">
            <a:extLst>
              <a:ext uri="{FF2B5EF4-FFF2-40B4-BE49-F238E27FC236}">
                <a16:creationId xmlns:a16="http://schemas.microsoft.com/office/drawing/2014/main" id="{4DA324BD-DE47-30E9-0327-95A36CB4B939}"/>
              </a:ext>
            </a:extLst>
          </p:cNvPr>
          <p:cNvSpPr>
            <a:spLocks noGrp="1"/>
          </p:cNvSpPr>
          <p:nvPr>
            <p:ph type="sldNum" sz="quarter" idx="12"/>
          </p:nvPr>
        </p:nvSpPr>
        <p:spPr/>
        <p:txBody>
          <a:bodyPr/>
          <a:lstStyle/>
          <a:p>
            <a:fld id="{627A425C-B5F6-493E-87DD-103C1C7864CD}" type="slidenum">
              <a:rPr lang="fr-FR" smtClean="0"/>
              <a:t>18</a:t>
            </a:fld>
            <a:endParaRPr lang="fr-FR"/>
          </a:p>
        </p:txBody>
      </p:sp>
      <p:pic>
        <p:nvPicPr>
          <p:cNvPr id="7" name="Image 6">
            <a:extLst>
              <a:ext uri="{FF2B5EF4-FFF2-40B4-BE49-F238E27FC236}">
                <a16:creationId xmlns:a16="http://schemas.microsoft.com/office/drawing/2014/main" id="{FA8B0001-2175-7174-41FD-161DBDDD13C2}"/>
              </a:ext>
            </a:extLst>
          </p:cNvPr>
          <p:cNvPicPr>
            <a:picLocks noChangeAspect="1"/>
          </p:cNvPicPr>
          <p:nvPr/>
        </p:nvPicPr>
        <p:blipFill rotWithShape="1">
          <a:blip r:embed="rId2"/>
          <a:srcRect l="541" t="30944" r="38214" b="2000"/>
          <a:stretch/>
        </p:blipFill>
        <p:spPr>
          <a:xfrm>
            <a:off x="6065282" y="3025140"/>
            <a:ext cx="2371509" cy="3379470"/>
          </a:xfrm>
          <a:prstGeom prst="rect">
            <a:avLst/>
          </a:prstGeom>
        </p:spPr>
      </p:pic>
      <p:sp>
        <p:nvSpPr>
          <p:cNvPr id="8" name="ZoneTexte 7">
            <a:extLst>
              <a:ext uri="{FF2B5EF4-FFF2-40B4-BE49-F238E27FC236}">
                <a16:creationId xmlns:a16="http://schemas.microsoft.com/office/drawing/2014/main" id="{D0F91206-7948-6293-A7C2-FF89C8A74EFE}"/>
              </a:ext>
            </a:extLst>
          </p:cNvPr>
          <p:cNvSpPr txBox="1"/>
          <p:nvPr/>
        </p:nvSpPr>
        <p:spPr>
          <a:xfrm>
            <a:off x="6065282" y="2667000"/>
            <a:ext cx="2101000" cy="369332"/>
          </a:xfrm>
          <a:prstGeom prst="rect">
            <a:avLst/>
          </a:prstGeom>
          <a:noFill/>
        </p:spPr>
        <p:txBody>
          <a:bodyPr wrap="square" rtlCol="0">
            <a:spAutoFit/>
          </a:bodyPr>
          <a:lstStyle/>
          <a:p>
            <a:r>
              <a:rPr lang="fr-FR" dirty="0"/>
              <a:t>Augmentations</a:t>
            </a:r>
          </a:p>
        </p:txBody>
      </p:sp>
      <p:pic>
        <p:nvPicPr>
          <p:cNvPr id="10" name="Image 9">
            <a:extLst>
              <a:ext uri="{FF2B5EF4-FFF2-40B4-BE49-F238E27FC236}">
                <a16:creationId xmlns:a16="http://schemas.microsoft.com/office/drawing/2014/main" id="{4336BD38-A82F-C8EB-2D8B-E3CA2C4F38FA}"/>
              </a:ext>
            </a:extLst>
          </p:cNvPr>
          <p:cNvPicPr>
            <a:picLocks noChangeAspect="1"/>
          </p:cNvPicPr>
          <p:nvPr/>
        </p:nvPicPr>
        <p:blipFill rotWithShape="1">
          <a:blip r:embed="rId3"/>
          <a:srcRect l="422" t="18056" r="36327" b="2612"/>
          <a:stretch/>
        </p:blipFill>
        <p:spPr>
          <a:xfrm>
            <a:off x="9185385" y="2931904"/>
            <a:ext cx="2497527" cy="3472706"/>
          </a:xfrm>
          <a:prstGeom prst="rect">
            <a:avLst/>
          </a:prstGeom>
        </p:spPr>
      </p:pic>
      <p:sp>
        <p:nvSpPr>
          <p:cNvPr id="11" name="ZoneTexte 10">
            <a:extLst>
              <a:ext uri="{FF2B5EF4-FFF2-40B4-BE49-F238E27FC236}">
                <a16:creationId xmlns:a16="http://schemas.microsoft.com/office/drawing/2014/main" id="{9146BDA1-C527-697D-D0E8-F6BAB247BC3B}"/>
              </a:ext>
            </a:extLst>
          </p:cNvPr>
          <p:cNvSpPr txBox="1"/>
          <p:nvPr/>
        </p:nvSpPr>
        <p:spPr>
          <a:xfrm>
            <a:off x="9185385" y="2667000"/>
            <a:ext cx="2583180" cy="369332"/>
          </a:xfrm>
          <a:prstGeom prst="rect">
            <a:avLst/>
          </a:prstGeom>
          <a:noFill/>
        </p:spPr>
        <p:txBody>
          <a:bodyPr wrap="square" rtlCol="0">
            <a:spAutoFit/>
          </a:bodyPr>
          <a:lstStyle/>
          <a:p>
            <a:r>
              <a:rPr lang="fr-FR" dirty="0"/>
              <a:t>Promotions</a:t>
            </a:r>
          </a:p>
        </p:txBody>
      </p:sp>
    </p:spTree>
    <p:extLst>
      <p:ext uri="{BB962C8B-B14F-4D97-AF65-F5344CB8AC3E}">
        <p14:creationId xmlns:p14="http://schemas.microsoft.com/office/powerpoint/2010/main" val="11637068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D76C2EB-9092-9D3E-86AB-E3AEA806B939}"/>
              </a:ext>
            </a:extLst>
          </p:cNvPr>
          <p:cNvSpPr>
            <a:spLocks noGrp="1"/>
          </p:cNvSpPr>
          <p:nvPr>
            <p:ph type="title"/>
          </p:nvPr>
        </p:nvSpPr>
        <p:spPr/>
        <p:txBody>
          <a:bodyPr/>
          <a:lstStyle/>
          <a:p>
            <a:r>
              <a:rPr lang="fr-FR" dirty="0"/>
              <a:t>Conclusions Egalité Femme/Homme</a:t>
            </a:r>
          </a:p>
        </p:txBody>
      </p:sp>
      <p:sp>
        <p:nvSpPr>
          <p:cNvPr id="3" name="Espace réservé du contenu 2">
            <a:extLst>
              <a:ext uri="{FF2B5EF4-FFF2-40B4-BE49-F238E27FC236}">
                <a16:creationId xmlns:a16="http://schemas.microsoft.com/office/drawing/2014/main" id="{C8C7DB89-6588-E7F5-3647-B26E5275752A}"/>
              </a:ext>
            </a:extLst>
          </p:cNvPr>
          <p:cNvSpPr>
            <a:spLocks noGrp="1"/>
          </p:cNvSpPr>
          <p:nvPr>
            <p:ph idx="1"/>
          </p:nvPr>
        </p:nvSpPr>
        <p:spPr>
          <a:xfrm>
            <a:off x="1829324" y="2538730"/>
            <a:ext cx="8825659" cy="3416300"/>
          </a:xfrm>
        </p:spPr>
        <p:txBody>
          <a:bodyPr>
            <a:normAutofit/>
          </a:bodyPr>
          <a:lstStyle/>
          <a:p>
            <a:pPr marL="0" indent="0">
              <a:buNone/>
            </a:pPr>
            <a:r>
              <a:rPr lang="fr-FR" sz="1600" dirty="0">
                <a:solidFill>
                  <a:srgbClr val="202122"/>
                </a:solidFill>
                <a:latin typeface="Arial" panose="020B0604020202020204" pitchFamily="34" charset="0"/>
              </a:rPr>
              <a:t>Tous les indicateurs que nous avons pu tracer (hormis l’ancienneté) indiquent une égalité de traitement entre les personnels masculins et féminins.</a:t>
            </a:r>
          </a:p>
          <a:p>
            <a:pPr marL="0" indent="0">
              <a:buNone/>
            </a:pPr>
            <a:r>
              <a:rPr lang="fr-FR" sz="1600" dirty="0">
                <a:solidFill>
                  <a:srgbClr val="202122"/>
                </a:solidFill>
                <a:latin typeface="Arial" panose="020B0604020202020204" pitchFamily="34" charset="0"/>
              </a:rPr>
              <a:t>L’entreprise fait des efforts pour se conformer à la loi n°</a:t>
            </a:r>
            <a:r>
              <a:rPr lang="fr-FR" sz="1600" i="0" dirty="0">
                <a:solidFill>
                  <a:srgbClr val="202122"/>
                </a:solidFill>
                <a:effectLst/>
                <a:latin typeface="Arial" panose="020B0604020202020204" pitchFamily="34" charset="0"/>
              </a:rPr>
              <a:t>2014-873 du 4 août 2014 pour l'égalité réelle entre les femmes et les hommes.</a:t>
            </a:r>
          </a:p>
          <a:p>
            <a:pPr marL="0" indent="0">
              <a:buNone/>
            </a:pPr>
            <a:r>
              <a:rPr lang="fr-FR" sz="1600" dirty="0">
                <a:solidFill>
                  <a:srgbClr val="202122"/>
                </a:solidFill>
                <a:latin typeface="Arial" panose="020B0604020202020204" pitchFamily="34" charset="0"/>
              </a:rPr>
              <a:t>Dès 2012, les recrutements de personnels féminins ont commencé, pour devenir rapidement la norme jusqu’à atteindre les 48% d’employés féminins ce qui explique les différences d’ancienneté.</a:t>
            </a:r>
          </a:p>
          <a:p>
            <a:pPr marL="0" indent="0">
              <a:buNone/>
            </a:pPr>
            <a:endParaRPr lang="fr-FR" sz="1600" dirty="0">
              <a:solidFill>
                <a:srgbClr val="202122"/>
              </a:solidFill>
              <a:latin typeface="Arial" panose="020B0604020202020204" pitchFamily="34" charset="0"/>
            </a:endParaRPr>
          </a:p>
          <a:p>
            <a:pPr marL="0" indent="0">
              <a:buNone/>
            </a:pPr>
            <a:r>
              <a:rPr lang="fr-FR" sz="1600" dirty="0">
                <a:solidFill>
                  <a:srgbClr val="202122"/>
                </a:solidFill>
                <a:latin typeface="Arial" panose="020B0604020202020204" pitchFamily="34" charset="0"/>
              </a:rPr>
              <a:t>Il est très important de compléter ce </a:t>
            </a:r>
            <a:r>
              <a:rPr lang="fr-FR" sz="1600" dirty="0" err="1">
                <a:solidFill>
                  <a:srgbClr val="202122"/>
                </a:solidFill>
                <a:latin typeface="Arial" panose="020B0604020202020204" pitchFamily="34" charset="0"/>
              </a:rPr>
              <a:t>dataset</a:t>
            </a:r>
            <a:r>
              <a:rPr lang="fr-FR" sz="1600" dirty="0">
                <a:solidFill>
                  <a:srgbClr val="202122"/>
                </a:solidFill>
                <a:latin typeface="Arial" panose="020B0604020202020204" pitchFamily="34" charset="0"/>
              </a:rPr>
              <a:t> par des informations concernant les primes et congés spéciaux, le temps partiel choisi afin de se conformer à l’obligation de produire un indicateur d’articulation des temps.</a:t>
            </a:r>
          </a:p>
        </p:txBody>
      </p:sp>
      <p:sp>
        <p:nvSpPr>
          <p:cNvPr id="4" name="Espace réservé du numéro de diapositive 3">
            <a:extLst>
              <a:ext uri="{FF2B5EF4-FFF2-40B4-BE49-F238E27FC236}">
                <a16:creationId xmlns:a16="http://schemas.microsoft.com/office/drawing/2014/main" id="{A2CDD3E0-15BB-98F2-D66E-A9DB37D68F6E}"/>
              </a:ext>
            </a:extLst>
          </p:cNvPr>
          <p:cNvSpPr>
            <a:spLocks noGrp="1"/>
          </p:cNvSpPr>
          <p:nvPr>
            <p:ph type="sldNum" sz="quarter" idx="12"/>
          </p:nvPr>
        </p:nvSpPr>
        <p:spPr/>
        <p:txBody>
          <a:bodyPr/>
          <a:lstStyle/>
          <a:p>
            <a:fld id="{627A425C-B5F6-493E-87DD-103C1C7864CD}" type="slidenum">
              <a:rPr lang="fr-FR" smtClean="0"/>
              <a:t>19</a:t>
            </a:fld>
            <a:endParaRPr lang="fr-FR"/>
          </a:p>
        </p:txBody>
      </p:sp>
      <p:pic>
        <p:nvPicPr>
          <p:cNvPr id="6" name="Image 5">
            <a:extLst>
              <a:ext uri="{FF2B5EF4-FFF2-40B4-BE49-F238E27FC236}">
                <a16:creationId xmlns:a16="http://schemas.microsoft.com/office/drawing/2014/main" id="{7048504C-96A7-EF2A-F6D1-FF8AEF1F9D9D}"/>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430544" y="2575560"/>
            <a:ext cx="397193" cy="457200"/>
          </a:xfrm>
          <a:prstGeom prst="rect">
            <a:avLst/>
          </a:prstGeom>
        </p:spPr>
      </p:pic>
      <p:pic>
        <p:nvPicPr>
          <p:cNvPr id="7" name="Image 6">
            <a:extLst>
              <a:ext uri="{FF2B5EF4-FFF2-40B4-BE49-F238E27FC236}">
                <a16:creationId xmlns:a16="http://schemas.microsoft.com/office/drawing/2014/main" id="{1319B444-F780-154E-82CE-2B0F9479F3C6}"/>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430544" y="3204210"/>
            <a:ext cx="397193" cy="457200"/>
          </a:xfrm>
          <a:prstGeom prst="rect">
            <a:avLst/>
          </a:prstGeom>
        </p:spPr>
      </p:pic>
      <p:pic>
        <p:nvPicPr>
          <p:cNvPr id="8" name="Image 7">
            <a:extLst>
              <a:ext uri="{FF2B5EF4-FFF2-40B4-BE49-F238E27FC236}">
                <a16:creationId xmlns:a16="http://schemas.microsoft.com/office/drawing/2014/main" id="{B7A1E3E0-8580-5233-C085-185120A4099A}"/>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430543" y="3909060"/>
            <a:ext cx="397193" cy="457200"/>
          </a:xfrm>
          <a:prstGeom prst="rect">
            <a:avLst/>
          </a:prstGeom>
        </p:spPr>
      </p:pic>
      <p:pic>
        <p:nvPicPr>
          <p:cNvPr id="10" name="Image 9">
            <a:extLst>
              <a:ext uri="{FF2B5EF4-FFF2-40B4-BE49-F238E27FC236}">
                <a16:creationId xmlns:a16="http://schemas.microsoft.com/office/drawing/2014/main" id="{EC7F66EC-4134-5783-5A60-805FA0609963}"/>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1328738" y="5215890"/>
            <a:ext cx="462306" cy="384810"/>
          </a:xfrm>
          <a:prstGeom prst="rect">
            <a:avLst/>
          </a:prstGeom>
        </p:spPr>
      </p:pic>
    </p:spTree>
    <p:extLst>
      <p:ext uri="{BB962C8B-B14F-4D97-AF65-F5344CB8AC3E}">
        <p14:creationId xmlns:p14="http://schemas.microsoft.com/office/powerpoint/2010/main" val="32450307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837E86A-A670-49D9-9A79-AC63D2F9D070}"/>
              </a:ext>
            </a:extLst>
          </p:cNvPr>
          <p:cNvSpPr>
            <a:spLocks noGrp="1"/>
          </p:cNvSpPr>
          <p:nvPr>
            <p:ph type="title"/>
          </p:nvPr>
        </p:nvSpPr>
        <p:spPr>
          <a:xfrm>
            <a:off x="1451579" y="1298961"/>
            <a:ext cx="9603275" cy="554793"/>
          </a:xfrm>
        </p:spPr>
        <p:txBody>
          <a:bodyPr/>
          <a:lstStyle/>
          <a:p>
            <a:r>
              <a:rPr lang="fr-FR" dirty="0"/>
              <a:t>Rappel des missions</a:t>
            </a:r>
          </a:p>
        </p:txBody>
      </p:sp>
      <p:sp>
        <p:nvSpPr>
          <p:cNvPr id="3" name="Espace réservé du contenu 2">
            <a:extLst>
              <a:ext uri="{FF2B5EF4-FFF2-40B4-BE49-F238E27FC236}">
                <a16:creationId xmlns:a16="http://schemas.microsoft.com/office/drawing/2014/main" id="{E954F60C-A14C-49F7-A290-E48E8236645B}"/>
              </a:ext>
            </a:extLst>
          </p:cNvPr>
          <p:cNvSpPr>
            <a:spLocks noGrp="1"/>
          </p:cNvSpPr>
          <p:nvPr>
            <p:ph idx="1"/>
          </p:nvPr>
        </p:nvSpPr>
        <p:spPr/>
        <p:txBody>
          <a:bodyPr>
            <a:normAutofit/>
          </a:bodyPr>
          <a:lstStyle/>
          <a:p>
            <a:pPr marL="0" indent="0">
              <a:buNone/>
            </a:pPr>
            <a:r>
              <a:rPr lang="fr-FR" dirty="0"/>
              <a:t>A partir des fichiers extraites du Système d’Information des Ressources Humaines, créer un « workflow » KNIME automatisant les taches suivantes:</a:t>
            </a:r>
          </a:p>
          <a:p>
            <a:pPr marL="0" indent="0">
              <a:buNone/>
            </a:pPr>
            <a:endParaRPr lang="fr-FR" dirty="0"/>
          </a:p>
          <a:p>
            <a:r>
              <a:rPr lang="fr-FR" dirty="0"/>
              <a:t>Anonymiser et extraire les données dans le respect du Règlement Général sur la Protection des Données.</a:t>
            </a:r>
          </a:p>
          <a:p>
            <a:endParaRPr lang="fr-FR" dirty="0"/>
          </a:p>
          <a:p>
            <a:r>
              <a:rPr lang="fr-FR" dirty="0"/>
              <a:t>Analyser graphiquement les indicateurs de l’égalité femme-homme pertinents pour les données existantes.</a:t>
            </a:r>
          </a:p>
          <a:p>
            <a:pPr marL="0" indent="0">
              <a:buNone/>
            </a:pPr>
            <a:endParaRPr lang="fr-FR" dirty="0"/>
          </a:p>
          <a:p>
            <a:endParaRPr lang="fr-FR" dirty="0"/>
          </a:p>
        </p:txBody>
      </p:sp>
      <p:sp>
        <p:nvSpPr>
          <p:cNvPr id="4" name="Espace réservé du numéro de diapositive 3">
            <a:extLst>
              <a:ext uri="{FF2B5EF4-FFF2-40B4-BE49-F238E27FC236}">
                <a16:creationId xmlns:a16="http://schemas.microsoft.com/office/drawing/2014/main" id="{AE7468D3-73FB-4D7D-94F4-61EB117CD766}"/>
              </a:ext>
            </a:extLst>
          </p:cNvPr>
          <p:cNvSpPr>
            <a:spLocks noGrp="1"/>
          </p:cNvSpPr>
          <p:nvPr>
            <p:ph type="sldNum" sz="quarter" idx="12"/>
          </p:nvPr>
        </p:nvSpPr>
        <p:spPr/>
        <p:txBody>
          <a:bodyPr/>
          <a:lstStyle/>
          <a:p>
            <a:fld id="{627A425C-B5F6-493E-87DD-103C1C7864CD}" type="slidenum">
              <a:rPr lang="fr-FR" smtClean="0"/>
              <a:t>2</a:t>
            </a:fld>
            <a:endParaRPr lang="fr-FR"/>
          </a:p>
        </p:txBody>
      </p:sp>
    </p:spTree>
    <p:extLst>
      <p:ext uri="{BB962C8B-B14F-4D97-AF65-F5344CB8AC3E}">
        <p14:creationId xmlns:p14="http://schemas.microsoft.com/office/powerpoint/2010/main" val="16533859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788C845-5DB8-4AD4-8F18-C5AC04DE5937}"/>
              </a:ext>
            </a:extLst>
          </p:cNvPr>
          <p:cNvSpPr>
            <a:spLocks noGrp="1"/>
          </p:cNvSpPr>
          <p:nvPr>
            <p:ph type="title"/>
          </p:nvPr>
        </p:nvSpPr>
        <p:spPr>
          <a:xfrm>
            <a:off x="828339" y="973668"/>
            <a:ext cx="9524201" cy="706964"/>
          </a:xfrm>
        </p:spPr>
        <p:txBody>
          <a:bodyPr/>
          <a:lstStyle/>
          <a:p>
            <a:r>
              <a:rPr lang="fr-FR" sz="3200" dirty="0"/>
              <a:t>Annexe –</a:t>
            </a:r>
            <a:br>
              <a:rPr lang="fr-FR" sz="3200" dirty="0"/>
            </a:br>
            <a:r>
              <a:rPr lang="fr-FR" sz="3200" dirty="0"/>
              <a:t> Méthode de nettoyage ‘RGPD’ pas à pas</a:t>
            </a:r>
          </a:p>
        </p:txBody>
      </p:sp>
      <p:sp>
        <p:nvSpPr>
          <p:cNvPr id="4" name="Espace réservé du numéro de diapositive 3">
            <a:extLst>
              <a:ext uri="{FF2B5EF4-FFF2-40B4-BE49-F238E27FC236}">
                <a16:creationId xmlns:a16="http://schemas.microsoft.com/office/drawing/2014/main" id="{C3E794E6-2234-471E-8B37-03C3EBF5E369}"/>
              </a:ext>
            </a:extLst>
          </p:cNvPr>
          <p:cNvSpPr>
            <a:spLocks noGrp="1"/>
          </p:cNvSpPr>
          <p:nvPr>
            <p:ph type="sldNum" sz="quarter" idx="12"/>
          </p:nvPr>
        </p:nvSpPr>
        <p:spPr/>
        <p:txBody>
          <a:bodyPr/>
          <a:lstStyle/>
          <a:p>
            <a:fld id="{627A425C-B5F6-493E-87DD-103C1C7864CD}" type="slidenum">
              <a:rPr lang="fr-FR" smtClean="0"/>
              <a:t>20</a:t>
            </a:fld>
            <a:endParaRPr lang="fr-FR"/>
          </a:p>
        </p:txBody>
      </p:sp>
      <p:pic>
        <p:nvPicPr>
          <p:cNvPr id="1026" name="Picture 2" descr="KNIME | Open for Innovation">
            <a:extLst>
              <a:ext uri="{FF2B5EF4-FFF2-40B4-BE49-F238E27FC236}">
                <a16:creationId xmlns:a16="http://schemas.microsoft.com/office/drawing/2014/main" id="{A333605F-FFA9-4128-9173-703834A76C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6627" y="3714414"/>
            <a:ext cx="4200525" cy="1085850"/>
          </a:xfrm>
          <a:prstGeom prst="rect">
            <a:avLst/>
          </a:prstGeom>
          <a:noFill/>
          <a:extLst>
            <a:ext uri="{909E8E84-426E-40DD-AFC4-6F175D3DCCD1}">
              <a14:hiddenFill xmlns:a14="http://schemas.microsoft.com/office/drawing/2010/main">
                <a:solidFill>
                  <a:srgbClr val="FFFFFF"/>
                </a:solidFill>
              </a14:hiddenFill>
            </a:ext>
          </a:extLst>
        </p:spPr>
      </p:pic>
      <p:sp>
        <p:nvSpPr>
          <p:cNvPr id="5" name="ZoneTexte 4">
            <a:extLst>
              <a:ext uri="{FF2B5EF4-FFF2-40B4-BE49-F238E27FC236}">
                <a16:creationId xmlns:a16="http://schemas.microsoft.com/office/drawing/2014/main" id="{5A792161-D05D-4891-8E5D-9DB88FDACA71}"/>
              </a:ext>
            </a:extLst>
          </p:cNvPr>
          <p:cNvSpPr txBox="1"/>
          <p:nvPr/>
        </p:nvSpPr>
        <p:spPr>
          <a:xfrm>
            <a:off x="6239434" y="3518675"/>
            <a:ext cx="5400339" cy="1477328"/>
          </a:xfrm>
          <a:prstGeom prst="rect">
            <a:avLst/>
          </a:prstGeom>
          <a:noFill/>
        </p:spPr>
        <p:txBody>
          <a:bodyPr wrap="square" rtlCol="0">
            <a:spAutoFit/>
          </a:bodyPr>
          <a:lstStyle/>
          <a:p>
            <a:r>
              <a:rPr lang="fr-FR" dirty="0"/>
              <a:t>KNIME est un logiciel Libre et Open-source d’analyse de données lancé en 2004.</a:t>
            </a:r>
          </a:p>
          <a:p>
            <a:endParaRPr lang="fr-FR" dirty="0"/>
          </a:p>
          <a:p>
            <a:r>
              <a:rPr lang="fr-FR" dirty="0"/>
              <a:t>Utilisant une interface graphique c’est un des pionniers de l’informatique « Low-Code »</a:t>
            </a:r>
          </a:p>
        </p:txBody>
      </p:sp>
    </p:spTree>
    <p:extLst>
      <p:ext uri="{BB962C8B-B14F-4D97-AF65-F5344CB8AC3E}">
        <p14:creationId xmlns:p14="http://schemas.microsoft.com/office/powerpoint/2010/main" val="37711256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A9E1755-DB49-4494-8D2D-DD0AF8A51E0E}"/>
              </a:ext>
            </a:extLst>
          </p:cNvPr>
          <p:cNvSpPr>
            <a:spLocks noGrp="1"/>
          </p:cNvSpPr>
          <p:nvPr>
            <p:ph type="title"/>
          </p:nvPr>
        </p:nvSpPr>
        <p:spPr/>
        <p:txBody>
          <a:bodyPr/>
          <a:lstStyle/>
          <a:p>
            <a:r>
              <a:rPr lang="fr-FR" dirty="0"/>
              <a:t>Import des données</a:t>
            </a:r>
          </a:p>
        </p:txBody>
      </p:sp>
      <p:sp>
        <p:nvSpPr>
          <p:cNvPr id="3" name="Espace réservé du contenu 2">
            <a:extLst>
              <a:ext uri="{FF2B5EF4-FFF2-40B4-BE49-F238E27FC236}">
                <a16:creationId xmlns:a16="http://schemas.microsoft.com/office/drawing/2014/main" id="{5156881F-64B0-4CB1-8D12-8F38EDCCA784}"/>
              </a:ext>
            </a:extLst>
          </p:cNvPr>
          <p:cNvSpPr>
            <a:spLocks noGrp="1"/>
          </p:cNvSpPr>
          <p:nvPr>
            <p:ph idx="1"/>
          </p:nvPr>
        </p:nvSpPr>
        <p:spPr>
          <a:xfrm>
            <a:off x="2364097" y="3429000"/>
            <a:ext cx="4127051" cy="1376681"/>
          </a:xfrm>
        </p:spPr>
        <p:txBody>
          <a:bodyPr/>
          <a:lstStyle/>
          <a:p>
            <a:pPr marL="0" indent="0" algn="r">
              <a:buNone/>
            </a:pPr>
            <a:r>
              <a:rPr lang="fr-FR" dirty="0"/>
              <a:t>Dans KNIME, l’import des données se fait à l’aide de nœuds « Reader », nos fichiers sont des standards Excel.</a:t>
            </a:r>
          </a:p>
        </p:txBody>
      </p:sp>
      <p:sp>
        <p:nvSpPr>
          <p:cNvPr id="4" name="Espace réservé du numéro de diapositive 3">
            <a:extLst>
              <a:ext uri="{FF2B5EF4-FFF2-40B4-BE49-F238E27FC236}">
                <a16:creationId xmlns:a16="http://schemas.microsoft.com/office/drawing/2014/main" id="{5924E097-58AE-4C95-A775-8E4D54C4E0DF}"/>
              </a:ext>
            </a:extLst>
          </p:cNvPr>
          <p:cNvSpPr>
            <a:spLocks noGrp="1"/>
          </p:cNvSpPr>
          <p:nvPr>
            <p:ph type="sldNum" sz="quarter" idx="12"/>
          </p:nvPr>
        </p:nvSpPr>
        <p:spPr/>
        <p:txBody>
          <a:bodyPr/>
          <a:lstStyle/>
          <a:p>
            <a:fld id="{627A425C-B5F6-493E-87DD-103C1C7864CD}" type="slidenum">
              <a:rPr lang="fr-FR" smtClean="0"/>
              <a:t>21</a:t>
            </a:fld>
            <a:endParaRPr lang="fr-FR"/>
          </a:p>
        </p:txBody>
      </p:sp>
      <p:graphicFrame>
        <p:nvGraphicFramePr>
          <p:cNvPr id="5" name="Objet 4">
            <a:extLst>
              <a:ext uri="{FF2B5EF4-FFF2-40B4-BE49-F238E27FC236}">
                <a16:creationId xmlns:a16="http://schemas.microsoft.com/office/drawing/2014/main" id="{4A017D74-4265-49A0-BEC6-D433B2708368}"/>
              </a:ext>
            </a:extLst>
          </p:cNvPr>
          <p:cNvGraphicFramePr>
            <a:graphicFrameLocks noChangeAspect="1"/>
          </p:cNvGraphicFramePr>
          <p:nvPr>
            <p:extLst>
              <p:ext uri="{D42A27DB-BD31-4B8C-83A1-F6EECF244321}">
                <p14:modId xmlns:p14="http://schemas.microsoft.com/office/powerpoint/2010/main" val="1126724469"/>
              </p:ext>
            </p:extLst>
          </p:nvPr>
        </p:nvGraphicFramePr>
        <p:xfrm>
          <a:off x="6797041" y="2475622"/>
          <a:ext cx="1524000" cy="3629025"/>
        </p:xfrm>
        <a:graphic>
          <a:graphicData uri="http://schemas.openxmlformats.org/presentationml/2006/ole">
            <mc:AlternateContent xmlns:mc="http://schemas.openxmlformats.org/markup-compatibility/2006">
              <mc:Choice xmlns:v="urn:schemas-microsoft-com:vml" Requires="v">
                <p:oleObj name="Image bitmap" r:id="rId2" imgW="1523880" imgH="3629160" progId="Paint.Picture">
                  <p:embed/>
                </p:oleObj>
              </mc:Choice>
              <mc:Fallback>
                <p:oleObj name="Image bitmap" r:id="rId2" imgW="1523880" imgH="3629160" progId="Paint.Picture">
                  <p:embed/>
                  <p:pic>
                    <p:nvPicPr>
                      <p:cNvPr id="0" name=""/>
                      <p:cNvPicPr/>
                      <p:nvPr/>
                    </p:nvPicPr>
                    <p:blipFill>
                      <a:blip r:embed="rId3"/>
                      <a:stretch>
                        <a:fillRect/>
                      </a:stretch>
                    </p:blipFill>
                    <p:spPr>
                      <a:xfrm>
                        <a:off x="6797041" y="2475622"/>
                        <a:ext cx="1524000" cy="3629025"/>
                      </a:xfrm>
                      <a:prstGeom prst="rect">
                        <a:avLst/>
                      </a:prstGeom>
                    </p:spPr>
                  </p:pic>
                </p:oleObj>
              </mc:Fallback>
            </mc:AlternateContent>
          </a:graphicData>
        </a:graphic>
      </p:graphicFrame>
    </p:spTree>
    <p:extLst>
      <p:ext uri="{BB962C8B-B14F-4D97-AF65-F5344CB8AC3E}">
        <p14:creationId xmlns:p14="http://schemas.microsoft.com/office/powerpoint/2010/main" val="20322544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0B31FF8-398E-4E32-A6B0-E79AEC6E9E23}"/>
              </a:ext>
            </a:extLst>
          </p:cNvPr>
          <p:cNvSpPr>
            <a:spLocks noGrp="1"/>
          </p:cNvSpPr>
          <p:nvPr>
            <p:ph type="title"/>
          </p:nvPr>
        </p:nvSpPr>
        <p:spPr/>
        <p:txBody>
          <a:bodyPr/>
          <a:lstStyle/>
          <a:p>
            <a:r>
              <a:rPr lang="fr-FR" dirty="0"/>
              <a:t>Jointure des données</a:t>
            </a:r>
          </a:p>
        </p:txBody>
      </p:sp>
      <p:sp>
        <p:nvSpPr>
          <p:cNvPr id="3" name="Espace réservé du contenu 2">
            <a:extLst>
              <a:ext uri="{FF2B5EF4-FFF2-40B4-BE49-F238E27FC236}">
                <a16:creationId xmlns:a16="http://schemas.microsoft.com/office/drawing/2014/main" id="{263D3A34-3DBD-4FEA-AC61-42B9D1EF15F8}"/>
              </a:ext>
            </a:extLst>
          </p:cNvPr>
          <p:cNvSpPr>
            <a:spLocks noGrp="1"/>
          </p:cNvSpPr>
          <p:nvPr>
            <p:ph idx="1"/>
          </p:nvPr>
        </p:nvSpPr>
        <p:spPr>
          <a:xfrm>
            <a:off x="6096000" y="3012290"/>
            <a:ext cx="2739314" cy="3416300"/>
          </a:xfrm>
        </p:spPr>
        <p:txBody>
          <a:bodyPr/>
          <a:lstStyle/>
          <a:p>
            <a:pPr marL="0" indent="0">
              <a:buNone/>
            </a:pPr>
            <a:r>
              <a:rPr lang="fr-FR" dirty="0"/>
              <a:t>Nos données étant séparées en 3 fichiers, nous préparons deux jointures de </a:t>
            </a:r>
            <a:r>
              <a:rPr lang="fr-FR" dirty="0" err="1"/>
              <a:t>dataframe</a:t>
            </a:r>
            <a:r>
              <a:rPr lang="fr-FR" dirty="0"/>
              <a:t> de type </a:t>
            </a:r>
            <a:r>
              <a:rPr lang="fr-FR" b="1" dirty="0" err="1"/>
              <a:t>Inner_join</a:t>
            </a:r>
            <a:r>
              <a:rPr lang="fr-FR" b="1" dirty="0"/>
              <a:t> </a:t>
            </a:r>
            <a:r>
              <a:rPr lang="fr-FR" dirty="0"/>
              <a:t>consécutives en considérant l’</a:t>
            </a:r>
            <a:r>
              <a:rPr lang="fr-FR" b="1" dirty="0" err="1"/>
              <a:t>id_salarié</a:t>
            </a:r>
            <a:r>
              <a:rPr lang="fr-FR" dirty="0"/>
              <a:t>.</a:t>
            </a:r>
          </a:p>
        </p:txBody>
      </p:sp>
      <p:sp>
        <p:nvSpPr>
          <p:cNvPr id="4" name="Espace réservé du numéro de diapositive 3">
            <a:extLst>
              <a:ext uri="{FF2B5EF4-FFF2-40B4-BE49-F238E27FC236}">
                <a16:creationId xmlns:a16="http://schemas.microsoft.com/office/drawing/2014/main" id="{7E85F554-4652-4A3C-A535-29224601BF17}"/>
              </a:ext>
            </a:extLst>
          </p:cNvPr>
          <p:cNvSpPr>
            <a:spLocks noGrp="1"/>
          </p:cNvSpPr>
          <p:nvPr>
            <p:ph type="sldNum" sz="quarter" idx="12"/>
          </p:nvPr>
        </p:nvSpPr>
        <p:spPr/>
        <p:txBody>
          <a:bodyPr/>
          <a:lstStyle/>
          <a:p>
            <a:fld id="{627A425C-B5F6-493E-87DD-103C1C7864CD}" type="slidenum">
              <a:rPr lang="fr-FR" smtClean="0"/>
              <a:t>22</a:t>
            </a:fld>
            <a:endParaRPr lang="fr-FR"/>
          </a:p>
        </p:txBody>
      </p:sp>
      <p:graphicFrame>
        <p:nvGraphicFramePr>
          <p:cNvPr id="5" name="Objet 4">
            <a:extLst>
              <a:ext uri="{FF2B5EF4-FFF2-40B4-BE49-F238E27FC236}">
                <a16:creationId xmlns:a16="http://schemas.microsoft.com/office/drawing/2014/main" id="{DD5CAD0A-5151-4729-8907-D9A907122001}"/>
              </a:ext>
            </a:extLst>
          </p:cNvPr>
          <p:cNvGraphicFramePr>
            <a:graphicFrameLocks noChangeAspect="1"/>
          </p:cNvGraphicFramePr>
          <p:nvPr>
            <p:extLst>
              <p:ext uri="{D42A27DB-BD31-4B8C-83A1-F6EECF244321}">
                <p14:modId xmlns:p14="http://schemas.microsoft.com/office/powerpoint/2010/main" val="2883780645"/>
              </p:ext>
            </p:extLst>
          </p:nvPr>
        </p:nvGraphicFramePr>
        <p:xfrm>
          <a:off x="3372858" y="2495904"/>
          <a:ext cx="2305050" cy="3609975"/>
        </p:xfrm>
        <a:graphic>
          <a:graphicData uri="http://schemas.openxmlformats.org/presentationml/2006/ole">
            <mc:AlternateContent xmlns:mc="http://schemas.openxmlformats.org/markup-compatibility/2006">
              <mc:Choice xmlns:v="urn:schemas-microsoft-com:vml" Requires="v">
                <p:oleObj name="Image bitmap" r:id="rId2" imgW="2305080" imgH="3610080" progId="Paint.Picture">
                  <p:embed/>
                </p:oleObj>
              </mc:Choice>
              <mc:Fallback>
                <p:oleObj name="Image bitmap" r:id="rId2" imgW="2305080" imgH="3610080" progId="Paint.Picture">
                  <p:embed/>
                  <p:pic>
                    <p:nvPicPr>
                      <p:cNvPr id="0" name=""/>
                      <p:cNvPicPr/>
                      <p:nvPr/>
                    </p:nvPicPr>
                    <p:blipFill>
                      <a:blip r:embed="rId3"/>
                      <a:stretch>
                        <a:fillRect/>
                      </a:stretch>
                    </p:blipFill>
                    <p:spPr>
                      <a:xfrm>
                        <a:off x="3372858" y="2495904"/>
                        <a:ext cx="2305050" cy="3609975"/>
                      </a:xfrm>
                      <a:prstGeom prst="rect">
                        <a:avLst/>
                      </a:prstGeom>
                    </p:spPr>
                  </p:pic>
                </p:oleObj>
              </mc:Fallback>
            </mc:AlternateContent>
          </a:graphicData>
        </a:graphic>
      </p:graphicFrame>
    </p:spTree>
    <p:extLst>
      <p:ext uri="{BB962C8B-B14F-4D97-AF65-F5344CB8AC3E}">
        <p14:creationId xmlns:p14="http://schemas.microsoft.com/office/powerpoint/2010/main" val="29931042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11B1EB7-1BED-4951-912D-413B5733F7CD}"/>
              </a:ext>
            </a:extLst>
          </p:cNvPr>
          <p:cNvSpPr>
            <a:spLocks noGrp="1"/>
          </p:cNvSpPr>
          <p:nvPr>
            <p:ph type="title"/>
          </p:nvPr>
        </p:nvSpPr>
        <p:spPr/>
        <p:txBody>
          <a:bodyPr/>
          <a:lstStyle/>
          <a:p>
            <a:r>
              <a:rPr lang="fr-FR" dirty="0"/>
              <a:t>Split de données</a:t>
            </a:r>
          </a:p>
        </p:txBody>
      </p:sp>
      <p:sp>
        <p:nvSpPr>
          <p:cNvPr id="3" name="Espace réservé du contenu 2">
            <a:extLst>
              <a:ext uri="{FF2B5EF4-FFF2-40B4-BE49-F238E27FC236}">
                <a16:creationId xmlns:a16="http://schemas.microsoft.com/office/drawing/2014/main" id="{B68E0820-D01A-8CC5-ED4C-33DAC3FD8F8E}"/>
              </a:ext>
            </a:extLst>
          </p:cNvPr>
          <p:cNvSpPr>
            <a:spLocks noGrp="1"/>
          </p:cNvSpPr>
          <p:nvPr>
            <p:ph idx="1"/>
          </p:nvPr>
        </p:nvSpPr>
        <p:spPr>
          <a:xfrm>
            <a:off x="572847" y="2370823"/>
            <a:ext cx="5431137" cy="2908544"/>
          </a:xfrm>
        </p:spPr>
        <p:txBody>
          <a:bodyPr/>
          <a:lstStyle/>
          <a:p>
            <a:pPr marL="0" indent="0" algn="ctr">
              <a:buNone/>
            </a:pPr>
            <a:r>
              <a:rPr lang="fr-FR" dirty="0"/>
              <a:t>Pour ne conserver que  l’année de naissance, la méthode la plus simple est d’utiliser un nœud « </a:t>
            </a:r>
            <a:r>
              <a:rPr lang="fr-FR" dirty="0" err="1"/>
              <a:t>cell</a:t>
            </a:r>
            <a:r>
              <a:rPr lang="fr-FR" dirty="0"/>
              <a:t> splitter »</a:t>
            </a:r>
          </a:p>
          <a:p>
            <a:pPr marL="0" indent="0" algn="ctr">
              <a:buNone/>
            </a:pPr>
            <a:r>
              <a:rPr lang="fr-FR" dirty="0"/>
              <a:t>On va donc découper la colonne </a:t>
            </a:r>
            <a:r>
              <a:rPr lang="fr-FR" dirty="0" err="1"/>
              <a:t>Date_naissance</a:t>
            </a:r>
            <a:r>
              <a:rPr lang="fr-FR" dirty="0"/>
              <a:t> sur le délimiteur « - », on retire les espaces précédant et suivant le délimiteur, et on assigne chaque partie de la date dans une nouvelle colonne.</a:t>
            </a:r>
          </a:p>
          <a:p>
            <a:pPr marL="0" indent="0" algn="ctr">
              <a:buNone/>
            </a:pPr>
            <a:r>
              <a:rPr lang="fr-FR" dirty="0"/>
              <a:t>Résultat: </a:t>
            </a:r>
          </a:p>
        </p:txBody>
      </p:sp>
      <p:sp>
        <p:nvSpPr>
          <p:cNvPr id="4" name="Espace réservé du numéro de diapositive 3">
            <a:extLst>
              <a:ext uri="{FF2B5EF4-FFF2-40B4-BE49-F238E27FC236}">
                <a16:creationId xmlns:a16="http://schemas.microsoft.com/office/drawing/2014/main" id="{6E747BC8-3BDA-1623-2FB1-025F2CF67413}"/>
              </a:ext>
            </a:extLst>
          </p:cNvPr>
          <p:cNvSpPr>
            <a:spLocks noGrp="1"/>
          </p:cNvSpPr>
          <p:nvPr>
            <p:ph type="sldNum" sz="quarter" idx="12"/>
          </p:nvPr>
        </p:nvSpPr>
        <p:spPr/>
        <p:txBody>
          <a:bodyPr/>
          <a:lstStyle/>
          <a:p>
            <a:fld id="{627A425C-B5F6-493E-87DD-103C1C7864CD}" type="slidenum">
              <a:rPr lang="fr-FR" smtClean="0"/>
              <a:t>23</a:t>
            </a:fld>
            <a:endParaRPr lang="fr-FR"/>
          </a:p>
        </p:txBody>
      </p:sp>
      <p:graphicFrame>
        <p:nvGraphicFramePr>
          <p:cNvPr id="5" name="Objet 4">
            <a:extLst>
              <a:ext uri="{FF2B5EF4-FFF2-40B4-BE49-F238E27FC236}">
                <a16:creationId xmlns:a16="http://schemas.microsoft.com/office/drawing/2014/main" id="{2D0DC002-6D40-3192-1B22-35EB7D7811AC}"/>
              </a:ext>
            </a:extLst>
          </p:cNvPr>
          <p:cNvGraphicFramePr>
            <a:graphicFrameLocks noChangeAspect="1"/>
          </p:cNvGraphicFramePr>
          <p:nvPr>
            <p:extLst>
              <p:ext uri="{D42A27DB-BD31-4B8C-83A1-F6EECF244321}">
                <p14:modId xmlns:p14="http://schemas.microsoft.com/office/powerpoint/2010/main" val="1468625543"/>
              </p:ext>
            </p:extLst>
          </p:nvPr>
        </p:nvGraphicFramePr>
        <p:xfrm>
          <a:off x="5797493" y="2415267"/>
          <a:ext cx="1323975" cy="1085850"/>
        </p:xfrm>
        <a:graphic>
          <a:graphicData uri="http://schemas.openxmlformats.org/presentationml/2006/ole">
            <mc:AlternateContent xmlns:mc="http://schemas.openxmlformats.org/markup-compatibility/2006">
              <mc:Choice xmlns:v="urn:schemas-microsoft-com:vml" Requires="v">
                <p:oleObj name="Image bitmap" r:id="rId2" imgW="1324080" imgH="1085760" progId="Paint.Picture">
                  <p:embed/>
                </p:oleObj>
              </mc:Choice>
              <mc:Fallback>
                <p:oleObj name="Image bitmap" r:id="rId2" imgW="1324080" imgH="1085760" progId="Paint.Picture">
                  <p:embed/>
                  <p:pic>
                    <p:nvPicPr>
                      <p:cNvPr id="0" name=""/>
                      <p:cNvPicPr/>
                      <p:nvPr/>
                    </p:nvPicPr>
                    <p:blipFill>
                      <a:blip r:embed="rId3"/>
                      <a:stretch>
                        <a:fillRect/>
                      </a:stretch>
                    </p:blipFill>
                    <p:spPr>
                      <a:xfrm>
                        <a:off x="5797493" y="2415267"/>
                        <a:ext cx="1323975" cy="1085850"/>
                      </a:xfrm>
                      <a:prstGeom prst="rect">
                        <a:avLst/>
                      </a:prstGeom>
                    </p:spPr>
                  </p:pic>
                </p:oleObj>
              </mc:Fallback>
            </mc:AlternateContent>
          </a:graphicData>
        </a:graphic>
      </p:graphicFrame>
      <p:pic>
        <p:nvPicPr>
          <p:cNvPr id="7" name="Image 6">
            <a:extLst>
              <a:ext uri="{FF2B5EF4-FFF2-40B4-BE49-F238E27FC236}">
                <a16:creationId xmlns:a16="http://schemas.microsoft.com/office/drawing/2014/main" id="{22D980EC-99D2-B97C-F2C0-335319DD9134}"/>
              </a:ext>
            </a:extLst>
          </p:cNvPr>
          <p:cNvPicPr>
            <a:picLocks noChangeAspect="1"/>
          </p:cNvPicPr>
          <p:nvPr/>
        </p:nvPicPr>
        <p:blipFill>
          <a:blip r:embed="rId4"/>
          <a:stretch>
            <a:fillRect/>
          </a:stretch>
        </p:blipFill>
        <p:spPr>
          <a:xfrm>
            <a:off x="7790383" y="2415267"/>
            <a:ext cx="3400356" cy="3606829"/>
          </a:xfrm>
          <a:prstGeom prst="rect">
            <a:avLst/>
          </a:prstGeom>
        </p:spPr>
      </p:pic>
      <p:graphicFrame>
        <p:nvGraphicFramePr>
          <p:cNvPr id="8" name="Objet 7">
            <a:extLst>
              <a:ext uri="{FF2B5EF4-FFF2-40B4-BE49-F238E27FC236}">
                <a16:creationId xmlns:a16="http://schemas.microsoft.com/office/drawing/2014/main" id="{006433F2-E260-CB90-BB23-5413ED9500F1}"/>
              </a:ext>
            </a:extLst>
          </p:cNvPr>
          <p:cNvGraphicFramePr>
            <a:graphicFrameLocks noChangeAspect="1"/>
          </p:cNvGraphicFramePr>
          <p:nvPr>
            <p:extLst>
              <p:ext uri="{D42A27DB-BD31-4B8C-83A1-F6EECF244321}">
                <p14:modId xmlns:p14="http://schemas.microsoft.com/office/powerpoint/2010/main" val="2936543892"/>
              </p:ext>
            </p:extLst>
          </p:nvPr>
        </p:nvGraphicFramePr>
        <p:xfrm>
          <a:off x="707279" y="5304039"/>
          <a:ext cx="895350" cy="390525"/>
        </p:xfrm>
        <a:graphic>
          <a:graphicData uri="http://schemas.openxmlformats.org/presentationml/2006/ole">
            <mc:AlternateContent xmlns:mc="http://schemas.openxmlformats.org/markup-compatibility/2006">
              <mc:Choice xmlns:v="urn:schemas-microsoft-com:vml" Requires="v">
                <p:oleObj name="Image bitmap" r:id="rId5" imgW="895320" imgH="390600" progId="Paint.Picture">
                  <p:embed/>
                </p:oleObj>
              </mc:Choice>
              <mc:Fallback>
                <p:oleObj name="Image bitmap" r:id="rId5" imgW="895320" imgH="390600" progId="Paint.Picture">
                  <p:embed/>
                  <p:pic>
                    <p:nvPicPr>
                      <p:cNvPr id="0" name=""/>
                      <p:cNvPicPr/>
                      <p:nvPr/>
                    </p:nvPicPr>
                    <p:blipFill>
                      <a:blip r:embed="rId6"/>
                      <a:stretch>
                        <a:fillRect/>
                      </a:stretch>
                    </p:blipFill>
                    <p:spPr>
                      <a:xfrm>
                        <a:off x="707279" y="5304039"/>
                        <a:ext cx="895350" cy="390525"/>
                      </a:xfrm>
                      <a:prstGeom prst="rect">
                        <a:avLst/>
                      </a:prstGeom>
                    </p:spPr>
                  </p:pic>
                </p:oleObj>
              </mc:Fallback>
            </mc:AlternateContent>
          </a:graphicData>
        </a:graphic>
      </p:graphicFrame>
      <p:sp>
        <p:nvSpPr>
          <p:cNvPr id="9" name="Flèche : droite 8">
            <a:extLst>
              <a:ext uri="{FF2B5EF4-FFF2-40B4-BE49-F238E27FC236}">
                <a16:creationId xmlns:a16="http://schemas.microsoft.com/office/drawing/2014/main" id="{AA2B2F1D-A4AE-668E-53E7-198668F8502C}"/>
              </a:ext>
            </a:extLst>
          </p:cNvPr>
          <p:cNvSpPr/>
          <p:nvPr/>
        </p:nvSpPr>
        <p:spPr>
          <a:xfrm>
            <a:off x="1768415" y="5453582"/>
            <a:ext cx="707366"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aphicFrame>
        <p:nvGraphicFramePr>
          <p:cNvPr id="10" name="Objet 9">
            <a:extLst>
              <a:ext uri="{FF2B5EF4-FFF2-40B4-BE49-F238E27FC236}">
                <a16:creationId xmlns:a16="http://schemas.microsoft.com/office/drawing/2014/main" id="{7568C333-61A2-BAA9-14A4-47FCEF0F7A1D}"/>
              </a:ext>
            </a:extLst>
          </p:cNvPr>
          <p:cNvGraphicFramePr>
            <a:graphicFrameLocks noChangeAspect="1"/>
          </p:cNvGraphicFramePr>
          <p:nvPr>
            <p:extLst>
              <p:ext uri="{D42A27DB-BD31-4B8C-83A1-F6EECF244321}">
                <p14:modId xmlns:p14="http://schemas.microsoft.com/office/powerpoint/2010/main" val="1950008544"/>
              </p:ext>
            </p:extLst>
          </p:nvPr>
        </p:nvGraphicFramePr>
        <p:xfrm>
          <a:off x="2787050" y="5281178"/>
          <a:ext cx="3581400" cy="390525"/>
        </p:xfrm>
        <a:graphic>
          <a:graphicData uri="http://schemas.openxmlformats.org/presentationml/2006/ole">
            <mc:AlternateContent xmlns:mc="http://schemas.openxmlformats.org/markup-compatibility/2006">
              <mc:Choice xmlns:v="urn:schemas-microsoft-com:vml" Requires="v">
                <p:oleObj name="Image bitmap" r:id="rId7" imgW="3581280" imgH="390600" progId="Paint.Picture">
                  <p:embed/>
                </p:oleObj>
              </mc:Choice>
              <mc:Fallback>
                <p:oleObj name="Image bitmap" r:id="rId7" imgW="3581280" imgH="390600" progId="Paint.Picture">
                  <p:embed/>
                  <p:pic>
                    <p:nvPicPr>
                      <p:cNvPr id="0" name=""/>
                      <p:cNvPicPr/>
                      <p:nvPr/>
                    </p:nvPicPr>
                    <p:blipFill>
                      <a:blip r:embed="rId8"/>
                      <a:stretch>
                        <a:fillRect/>
                      </a:stretch>
                    </p:blipFill>
                    <p:spPr>
                      <a:xfrm>
                        <a:off x="2787050" y="5281178"/>
                        <a:ext cx="3581400" cy="390525"/>
                      </a:xfrm>
                      <a:prstGeom prst="rect">
                        <a:avLst/>
                      </a:prstGeom>
                    </p:spPr>
                  </p:pic>
                </p:oleObj>
              </mc:Fallback>
            </mc:AlternateContent>
          </a:graphicData>
        </a:graphic>
      </p:graphicFrame>
    </p:spTree>
    <p:extLst>
      <p:ext uri="{BB962C8B-B14F-4D97-AF65-F5344CB8AC3E}">
        <p14:creationId xmlns:p14="http://schemas.microsoft.com/office/powerpoint/2010/main" val="27949761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07B6B97-3909-B74C-15D2-84D0F61082A3}"/>
              </a:ext>
            </a:extLst>
          </p:cNvPr>
          <p:cNvSpPr>
            <a:spLocks noGrp="1"/>
          </p:cNvSpPr>
          <p:nvPr>
            <p:ph type="title"/>
          </p:nvPr>
        </p:nvSpPr>
        <p:spPr/>
        <p:txBody>
          <a:bodyPr/>
          <a:lstStyle/>
          <a:p>
            <a:r>
              <a:rPr lang="fr-FR" dirty="0"/>
              <a:t>Création de </a:t>
            </a:r>
            <a:r>
              <a:rPr lang="fr-FR" dirty="0" err="1"/>
              <a:t>Booleen</a:t>
            </a:r>
            <a:endParaRPr lang="fr-FR" dirty="0"/>
          </a:p>
        </p:txBody>
      </p:sp>
      <p:sp>
        <p:nvSpPr>
          <p:cNvPr id="3" name="Espace réservé du contenu 2">
            <a:extLst>
              <a:ext uri="{FF2B5EF4-FFF2-40B4-BE49-F238E27FC236}">
                <a16:creationId xmlns:a16="http://schemas.microsoft.com/office/drawing/2014/main" id="{353EFCC0-3BF3-5F62-D424-7A7ABACF9E01}"/>
              </a:ext>
            </a:extLst>
          </p:cNvPr>
          <p:cNvSpPr>
            <a:spLocks noGrp="1"/>
          </p:cNvSpPr>
          <p:nvPr>
            <p:ph idx="1"/>
          </p:nvPr>
        </p:nvSpPr>
        <p:spPr>
          <a:xfrm>
            <a:off x="1154955" y="2603500"/>
            <a:ext cx="3046110" cy="3416300"/>
          </a:xfrm>
        </p:spPr>
        <p:txBody>
          <a:bodyPr/>
          <a:lstStyle/>
          <a:p>
            <a:pPr marL="0" indent="0" algn="ctr">
              <a:buNone/>
            </a:pPr>
            <a:r>
              <a:rPr lang="fr-FR" dirty="0"/>
              <a:t>Pour transformer le nombre d’enfant, la durée de travail hebdo et le sexe de l’employé en booléen, j’ai utilisé le nœud « Rule Engine »</a:t>
            </a:r>
          </a:p>
        </p:txBody>
      </p:sp>
      <p:sp>
        <p:nvSpPr>
          <p:cNvPr id="4" name="Espace réservé du numéro de diapositive 3">
            <a:extLst>
              <a:ext uri="{FF2B5EF4-FFF2-40B4-BE49-F238E27FC236}">
                <a16:creationId xmlns:a16="http://schemas.microsoft.com/office/drawing/2014/main" id="{3DC99B42-0529-3749-8D13-9B6ED30C5E4A}"/>
              </a:ext>
            </a:extLst>
          </p:cNvPr>
          <p:cNvSpPr>
            <a:spLocks noGrp="1"/>
          </p:cNvSpPr>
          <p:nvPr>
            <p:ph type="sldNum" sz="quarter" idx="12"/>
          </p:nvPr>
        </p:nvSpPr>
        <p:spPr/>
        <p:txBody>
          <a:bodyPr/>
          <a:lstStyle/>
          <a:p>
            <a:fld id="{627A425C-B5F6-493E-87DD-103C1C7864CD}" type="slidenum">
              <a:rPr lang="fr-FR" smtClean="0"/>
              <a:t>24</a:t>
            </a:fld>
            <a:endParaRPr lang="fr-FR"/>
          </a:p>
        </p:txBody>
      </p:sp>
      <p:pic>
        <p:nvPicPr>
          <p:cNvPr id="6" name="Image 5">
            <a:extLst>
              <a:ext uri="{FF2B5EF4-FFF2-40B4-BE49-F238E27FC236}">
                <a16:creationId xmlns:a16="http://schemas.microsoft.com/office/drawing/2014/main" id="{0FB578DF-6A79-BDA7-1857-52D8FD01ABF9}"/>
              </a:ext>
            </a:extLst>
          </p:cNvPr>
          <p:cNvPicPr>
            <a:picLocks noChangeAspect="1"/>
          </p:cNvPicPr>
          <p:nvPr/>
        </p:nvPicPr>
        <p:blipFill>
          <a:blip r:embed="rId2"/>
          <a:stretch>
            <a:fillRect/>
          </a:stretch>
        </p:blipFill>
        <p:spPr>
          <a:xfrm>
            <a:off x="6721902" y="2345321"/>
            <a:ext cx="4971472" cy="3932657"/>
          </a:xfrm>
          <a:prstGeom prst="rect">
            <a:avLst/>
          </a:prstGeom>
        </p:spPr>
      </p:pic>
      <p:graphicFrame>
        <p:nvGraphicFramePr>
          <p:cNvPr id="7" name="Objet 6">
            <a:extLst>
              <a:ext uri="{FF2B5EF4-FFF2-40B4-BE49-F238E27FC236}">
                <a16:creationId xmlns:a16="http://schemas.microsoft.com/office/drawing/2014/main" id="{A6F2B719-D94D-F53C-3230-DD7F7775AB07}"/>
              </a:ext>
            </a:extLst>
          </p:cNvPr>
          <p:cNvGraphicFramePr>
            <a:graphicFrameLocks noChangeAspect="1"/>
          </p:cNvGraphicFramePr>
          <p:nvPr>
            <p:extLst>
              <p:ext uri="{D42A27DB-BD31-4B8C-83A1-F6EECF244321}">
                <p14:modId xmlns:p14="http://schemas.microsoft.com/office/powerpoint/2010/main" val="2228471026"/>
              </p:ext>
            </p:extLst>
          </p:nvPr>
        </p:nvGraphicFramePr>
        <p:xfrm>
          <a:off x="5096773" y="2603500"/>
          <a:ext cx="1066800" cy="1038225"/>
        </p:xfrm>
        <a:graphic>
          <a:graphicData uri="http://schemas.openxmlformats.org/presentationml/2006/ole">
            <mc:AlternateContent xmlns:mc="http://schemas.openxmlformats.org/markup-compatibility/2006">
              <mc:Choice xmlns:v="urn:schemas-microsoft-com:vml" Requires="v">
                <p:oleObj name="Image bitmap" r:id="rId3" imgW="1066680" imgH="1038240" progId="Paint.Picture">
                  <p:embed/>
                </p:oleObj>
              </mc:Choice>
              <mc:Fallback>
                <p:oleObj name="Image bitmap" r:id="rId3" imgW="1066680" imgH="1038240" progId="Paint.Picture">
                  <p:embed/>
                  <p:pic>
                    <p:nvPicPr>
                      <p:cNvPr id="0" name=""/>
                      <p:cNvPicPr/>
                      <p:nvPr/>
                    </p:nvPicPr>
                    <p:blipFill>
                      <a:blip r:embed="rId4"/>
                      <a:stretch>
                        <a:fillRect/>
                      </a:stretch>
                    </p:blipFill>
                    <p:spPr>
                      <a:xfrm>
                        <a:off x="5096773" y="2603500"/>
                        <a:ext cx="1066800" cy="1038225"/>
                      </a:xfrm>
                      <a:prstGeom prst="rect">
                        <a:avLst/>
                      </a:prstGeom>
                    </p:spPr>
                  </p:pic>
                </p:oleObj>
              </mc:Fallback>
            </mc:AlternateContent>
          </a:graphicData>
        </a:graphic>
      </p:graphicFrame>
      <p:graphicFrame>
        <p:nvGraphicFramePr>
          <p:cNvPr id="8" name="Objet 7">
            <a:extLst>
              <a:ext uri="{FF2B5EF4-FFF2-40B4-BE49-F238E27FC236}">
                <a16:creationId xmlns:a16="http://schemas.microsoft.com/office/drawing/2014/main" id="{943F73E3-9658-9E22-9DF1-661E6DF66C89}"/>
              </a:ext>
            </a:extLst>
          </p:cNvPr>
          <p:cNvGraphicFramePr>
            <a:graphicFrameLocks noChangeAspect="1"/>
          </p:cNvGraphicFramePr>
          <p:nvPr>
            <p:extLst>
              <p:ext uri="{D42A27DB-BD31-4B8C-83A1-F6EECF244321}">
                <p14:modId xmlns:p14="http://schemas.microsoft.com/office/powerpoint/2010/main" val="2161217828"/>
              </p:ext>
            </p:extLst>
          </p:nvPr>
        </p:nvGraphicFramePr>
        <p:xfrm>
          <a:off x="4561371" y="5465232"/>
          <a:ext cx="1800225" cy="419100"/>
        </p:xfrm>
        <a:graphic>
          <a:graphicData uri="http://schemas.openxmlformats.org/presentationml/2006/ole">
            <mc:AlternateContent xmlns:mc="http://schemas.openxmlformats.org/markup-compatibility/2006">
              <mc:Choice xmlns:v="urn:schemas-microsoft-com:vml" Requires="v">
                <p:oleObj name="Image bitmap" r:id="rId5" imgW="1800360" imgH="419040" progId="Paint.Picture">
                  <p:embed/>
                </p:oleObj>
              </mc:Choice>
              <mc:Fallback>
                <p:oleObj name="Image bitmap" r:id="rId5" imgW="1800360" imgH="419040" progId="Paint.Picture">
                  <p:embed/>
                  <p:pic>
                    <p:nvPicPr>
                      <p:cNvPr id="0" name=""/>
                      <p:cNvPicPr/>
                      <p:nvPr/>
                    </p:nvPicPr>
                    <p:blipFill>
                      <a:blip r:embed="rId6"/>
                      <a:stretch>
                        <a:fillRect/>
                      </a:stretch>
                    </p:blipFill>
                    <p:spPr>
                      <a:xfrm>
                        <a:off x="4561371" y="5465232"/>
                        <a:ext cx="1800225" cy="419100"/>
                      </a:xfrm>
                      <a:prstGeom prst="rect">
                        <a:avLst/>
                      </a:prstGeom>
                    </p:spPr>
                  </p:pic>
                </p:oleObj>
              </mc:Fallback>
            </mc:AlternateContent>
          </a:graphicData>
        </a:graphic>
      </p:graphicFrame>
      <p:graphicFrame>
        <p:nvGraphicFramePr>
          <p:cNvPr id="9" name="Objet 8">
            <a:extLst>
              <a:ext uri="{FF2B5EF4-FFF2-40B4-BE49-F238E27FC236}">
                <a16:creationId xmlns:a16="http://schemas.microsoft.com/office/drawing/2014/main" id="{80C404A4-86BB-38C8-6769-BD4D42CE6946}"/>
              </a:ext>
            </a:extLst>
          </p:cNvPr>
          <p:cNvGraphicFramePr>
            <a:graphicFrameLocks noChangeAspect="1"/>
          </p:cNvGraphicFramePr>
          <p:nvPr>
            <p:extLst>
              <p:ext uri="{D42A27DB-BD31-4B8C-83A1-F6EECF244321}">
                <p14:modId xmlns:p14="http://schemas.microsoft.com/office/powerpoint/2010/main" val="4015185597"/>
              </p:ext>
            </p:extLst>
          </p:nvPr>
        </p:nvGraphicFramePr>
        <p:xfrm>
          <a:off x="1167893" y="5501552"/>
          <a:ext cx="371475" cy="390525"/>
        </p:xfrm>
        <a:graphic>
          <a:graphicData uri="http://schemas.openxmlformats.org/presentationml/2006/ole">
            <mc:AlternateContent xmlns:mc="http://schemas.openxmlformats.org/markup-compatibility/2006">
              <mc:Choice xmlns:v="urn:schemas-microsoft-com:vml" Requires="v">
                <p:oleObj name="Image bitmap" r:id="rId7" imgW="371520" imgH="390600" progId="Paint.Picture">
                  <p:embed/>
                </p:oleObj>
              </mc:Choice>
              <mc:Fallback>
                <p:oleObj name="Image bitmap" r:id="rId7" imgW="371520" imgH="390600" progId="Paint.Picture">
                  <p:embed/>
                  <p:pic>
                    <p:nvPicPr>
                      <p:cNvPr id="0" name=""/>
                      <p:cNvPicPr/>
                      <p:nvPr/>
                    </p:nvPicPr>
                    <p:blipFill>
                      <a:blip r:embed="rId8"/>
                      <a:stretch>
                        <a:fillRect/>
                      </a:stretch>
                    </p:blipFill>
                    <p:spPr>
                      <a:xfrm>
                        <a:off x="1167893" y="5501552"/>
                        <a:ext cx="371475" cy="390525"/>
                      </a:xfrm>
                      <a:prstGeom prst="rect">
                        <a:avLst/>
                      </a:prstGeom>
                    </p:spPr>
                  </p:pic>
                </p:oleObj>
              </mc:Fallback>
            </mc:AlternateContent>
          </a:graphicData>
        </a:graphic>
      </p:graphicFrame>
      <p:graphicFrame>
        <p:nvGraphicFramePr>
          <p:cNvPr id="10" name="Objet 9">
            <a:extLst>
              <a:ext uri="{FF2B5EF4-FFF2-40B4-BE49-F238E27FC236}">
                <a16:creationId xmlns:a16="http://schemas.microsoft.com/office/drawing/2014/main" id="{DF4494EF-895D-1CF4-1F08-17ACE10F3519}"/>
              </a:ext>
            </a:extLst>
          </p:cNvPr>
          <p:cNvGraphicFramePr>
            <a:graphicFrameLocks noChangeAspect="1"/>
          </p:cNvGraphicFramePr>
          <p:nvPr>
            <p:extLst>
              <p:ext uri="{D42A27DB-BD31-4B8C-83A1-F6EECF244321}">
                <p14:modId xmlns:p14="http://schemas.microsoft.com/office/powerpoint/2010/main" val="1712318255"/>
              </p:ext>
            </p:extLst>
          </p:nvPr>
        </p:nvGraphicFramePr>
        <p:xfrm>
          <a:off x="1541231" y="5520602"/>
          <a:ext cx="523875" cy="371475"/>
        </p:xfrm>
        <a:graphic>
          <a:graphicData uri="http://schemas.openxmlformats.org/presentationml/2006/ole">
            <mc:AlternateContent xmlns:mc="http://schemas.openxmlformats.org/markup-compatibility/2006">
              <mc:Choice xmlns:v="urn:schemas-microsoft-com:vml" Requires="v">
                <p:oleObj name="Image bitmap" r:id="rId9" imgW="523800" imgH="371520" progId="Paint.Picture">
                  <p:embed/>
                </p:oleObj>
              </mc:Choice>
              <mc:Fallback>
                <p:oleObj name="Image bitmap" r:id="rId9" imgW="523800" imgH="371520" progId="Paint.Picture">
                  <p:embed/>
                  <p:pic>
                    <p:nvPicPr>
                      <p:cNvPr id="0" name=""/>
                      <p:cNvPicPr/>
                      <p:nvPr/>
                    </p:nvPicPr>
                    <p:blipFill>
                      <a:blip r:embed="rId10"/>
                      <a:stretch>
                        <a:fillRect/>
                      </a:stretch>
                    </p:blipFill>
                    <p:spPr>
                      <a:xfrm>
                        <a:off x="1541231" y="5520602"/>
                        <a:ext cx="523875" cy="371475"/>
                      </a:xfrm>
                      <a:prstGeom prst="rect">
                        <a:avLst/>
                      </a:prstGeom>
                    </p:spPr>
                  </p:pic>
                </p:oleObj>
              </mc:Fallback>
            </mc:AlternateContent>
          </a:graphicData>
        </a:graphic>
      </p:graphicFrame>
      <p:graphicFrame>
        <p:nvGraphicFramePr>
          <p:cNvPr id="11" name="Objet 10">
            <a:extLst>
              <a:ext uri="{FF2B5EF4-FFF2-40B4-BE49-F238E27FC236}">
                <a16:creationId xmlns:a16="http://schemas.microsoft.com/office/drawing/2014/main" id="{789FA389-28BF-8A31-62BF-B2F802CF9048}"/>
              </a:ext>
            </a:extLst>
          </p:cNvPr>
          <p:cNvGraphicFramePr>
            <a:graphicFrameLocks noChangeAspect="1"/>
          </p:cNvGraphicFramePr>
          <p:nvPr>
            <p:extLst>
              <p:ext uri="{D42A27DB-BD31-4B8C-83A1-F6EECF244321}">
                <p14:modId xmlns:p14="http://schemas.microsoft.com/office/powerpoint/2010/main" val="3924949010"/>
              </p:ext>
            </p:extLst>
          </p:nvPr>
        </p:nvGraphicFramePr>
        <p:xfrm>
          <a:off x="2090558" y="5504496"/>
          <a:ext cx="800100" cy="390525"/>
        </p:xfrm>
        <a:graphic>
          <a:graphicData uri="http://schemas.openxmlformats.org/presentationml/2006/ole">
            <mc:AlternateContent xmlns:mc="http://schemas.openxmlformats.org/markup-compatibility/2006">
              <mc:Choice xmlns:v="urn:schemas-microsoft-com:vml" Requires="v">
                <p:oleObj name="Image bitmap" r:id="rId11" imgW="800280" imgH="390600" progId="Paint.Picture">
                  <p:embed/>
                </p:oleObj>
              </mc:Choice>
              <mc:Fallback>
                <p:oleObj name="Image bitmap" r:id="rId11" imgW="800280" imgH="390600" progId="Paint.Picture">
                  <p:embed/>
                  <p:pic>
                    <p:nvPicPr>
                      <p:cNvPr id="0" name=""/>
                      <p:cNvPicPr/>
                      <p:nvPr/>
                    </p:nvPicPr>
                    <p:blipFill>
                      <a:blip r:embed="rId12"/>
                      <a:stretch>
                        <a:fillRect/>
                      </a:stretch>
                    </p:blipFill>
                    <p:spPr>
                      <a:xfrm>
                        <a:off x="2090558" y="5504496"/>
                        <a:ext cx="800100" cy="390525"/>
                      </a:xfrm>
                      <a:prstGeom prst="rect">
                        <a:avLst/>
                      </a:prstGeom>
                    </p:spPr>
                  </p:pic>
                </p:oleObj>
              </mc:Fallback>
            </mc:AlternateContent>
          </a:graphicData>
        </a:graphic>
      </p:graphicFrame>
      <p:sp>
        <p:nvSpPr>
          <p:cNvPr id="12" name="Flèche : droite 11">
            <a:extLst>
              <a:ext uri="{FF2B5EF4-FFF2-40B4-BE49-F238E27FC236}">
                <a16:creationId xmlns:a16="http://schemas.microsoft.com/office/drawing/2014/main" id="{5673C5BE-3F51-3C34-52F3-FE727E4DE0D5}"/>
              </a:ext>
            </a:extLst>
          </p:cNvPr>
          <p:cNvSpPr/>
          <p:nvPr/>
        </p:nvSpPr>
        <p:spPr>
          <a:xfrm>
            <a:off x="3010619" y="5651095"/>
            <a:ext cx="1203384"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4048664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FEE1F98-9D5D-1E0D-79F4-3612894AF7A3}"/>
              </a:ext>
            </a:extLst>
          </p:cNvPr>
          <p:cNvSpPr>
            <a:spLocks noGrp="1"/>
          </p:cNvSpPr>
          <p:nvPr>
            <p:ph type="title"/>
          </p:nvPr>
        </p:nvSpPr>
        <p:spPr/>
        <p:txBody>
          <a:bodyPr/>
          <a:lstStyle/>
          <a:p>
            <a:r>
              <a:rPr lang="fr-FR" dirty="0"/>
              <a:t>Découpage d’intervalle</a:t>
            </a:r>
          </a:p>
        </p:txBody>
      </p:sp>
      <p:sp>
        <p:nvSpPr>
          <p:cNvPr id="3" name="Espace réservé du contenu 2">
            <a:extLst>
              <a:ext uri="{FF2B5EF4-FFF2-40B4-BE49-F238E27FC236}">
                <a16:creationId xmlns:a16="http://schemas.microsoft.com/office/drawing/2014/main" id="{53CC7412-5AD3-1832-731E-98705A71B9CB}"/>
              </a:ext>
            </a:extLst>
          </p:cNvPr>
          <p:cNvSpPr>
            <a:spLocks noGrp="1"/>
          </p:cNvSpPr>
          <p:nvPr>
            <p:ph idx="1"/>
          </p:nvPr>
        </p:nvSpPr>
        <p:spPr>
          <a:xfrm>
            <a:off x="1154954" y="2603500"/>
            <a:ext cx="5168207" cy="3416300"/>
          </a:xfrm>
        </p:spPr>
        <p:txBody>
          <a:bodyPr/>
          <a:lstStyle/>
          <a:p>
            <a:pPr marL="0" indent="0">
              <a:buNone/>
            </a:pPr>
            <a:r>
              <a:rPr lang="fr-FR" dirty="0"/>
              <a:t>Pour l’ancienneté, la distance kilométrique travail/domicile et le salaire, j’ai préparé des intervalles dans lesquels j’ai ensuite classé les employés.</a:t>
            </a:r>
          </a:p>
          <a:p>
            <a:pPr marL="0" indent="0">
              <a:buNone/>
            </a:pPr>
            <a:r>
              <a:rPr lang="fr-FR" dirty="0"/>
              <a:t>Pour l’ancienneté j’ai choisi des tranches de 5 années, sauf pour la première année.</a:t>
            </a:r>
          </a:p>
          <a:p>
            <a:pPr marL="0" indent="0">
              <a:buNone/>
            </a:pPr>
            <a:r>
              <a:rPr lang="fr-FR" dirty="0"/>
              <a:t>Pour la distance kilométrique j’ai choisi des tranches de 10Km jusqu’à 100Km</a:t>
            </a:r>
          </a:p>
          <a:p>
            <a:pPr marL="0" indent="0">
              <a:buNone/>
            </a:pPr>
            <a:r>
              <a:rPr lang="fr-FR" dirty="0"/>
              <a:t>Pour le salaire j’ai choisi des tranches de 1K€</a:t>
            </a:r>
          </a:p>
        </p:txBody>
      </p:sp>
      <p:sp>
        <p:nvSpPr>
          <p:cNvPr id="4" name="Espace réservé du numéro de diapositive 3">
            <a:extLst>
              <a:ext uri="{FF2B5EF4-FFF2-40B4-BE49-F238E27FC236}">
                <a16:creationId xmlns:a16="http://schemas.microsoft.com/office/drawing/2014/main" id="{7BC91DAE-BA7F-73BE-833F-BD3195645E46}"/>
              </a:ext>
            </a:extLst>
          </p:cNvPr>
          <p:cNvSpPr>
            <a:spLocks noGrp="1"/>
          </p:cNvSpPr>
          <p:nvPr>
            <p:ph type="sldNum" sz="quarter" idx="12"/>
          </p:nvPr>
        </p:nvSpPr>
        <p:spPr/>
        <p:txBody>
          <a:bodyPr/>
          <a:lstStyle/>
          <a:p>
            <a:fld id="{627A425C-B5F6-493E-87DD-103C1C7864CD}" type="slidenum">
              <a:rPr lang="fr-FR" smtClean="0"/>
              <a:t>25</a:t>
            </a:fld>
            <a:endParaRPr lang="fr-FR"/>
          </a:p>
        </p:txBody>
      </p:sp>
      <p:pic>
        <p:nvPicPr>
          <p:cNvPr id="6" name="Image 5">
            <a:extLst>
              <a:ext uri="{FF2B5EF4-FFF2-40B4-BE49-F238E27FC236}">
                <a16:creationId xmlns:a16="http://schemas.microsoft.com/office/drawing/2014/main" id="{24A27708-C58D-02E4-0B81-34EFE4637937}"/>
              </a:ext>
            </a:extLst>
          </p:cNvPr>
          <p:cNvPicPr>
            <a:picLocks noChangeAspect="1"/>
          </p:cNvPicPr>
          <p:nvPr/>
        </p:nvPicPr>
        <p:blipFill>
          <a:blip r:embed="rId2"/>
          <a:stretch>
            <a:fillRect/>
          </a:stretch>
        </p:blipFill>
        <p:spPr>
          <a:xfrm>
            <a:off x="7657656" y="2538323"/>
            <a:ext cx="3960687" cy="3042967"/>
          </a:xfrm>
          <a:prstGeom prst="rect">
            <a:avLst/>
          </a:prstGeom>
        </p:spPr>
      </p:pic>
      <p:graphicFrame>
        <p:nvGraphicFramePr>
          <p:cNvPr id="7" name="Objet 6">
            <a:extLst>
              <a:ext uri="{FF2B5EF4-FFF2-40B4-BE49-F238E27FC236}">
                <a16:creationId xmlns:a16="http://schemas.microsoft.com/office/drawing/2014/main" id="{44B5E470-C15B-ECF5-286D-DB8D9ABB80EA}"/>
              </a:ext>
            </a:extLst>
          </p:cNvPr>
          <p:cNvGraphicFramePr>
            <a:graphicFrameLocks noChangeAspect="1"/>
          </p:cNvGraphicFramePr>
          <p:nvPr>
            <p:extLst>
              <p:ext uri="{D42A27DB-BD31-4B8C-83A1-F6EECF244321}">
                <p14:modId xmlns:p14="http://schemas.microsoft.com/office/powerpoint/2010/main" val="2121490091"/>
              </p:ext>
            </p:extLst>
          </p:nvPr>
        </p:nvGraphicFramePr>
        <p:xfrm>
          <a:off x="6038406" y="2294477"/>
          <a:ext cx="1619250" cy="1524000"/>
        </p:xfrm>
        <a:graphic>
          <a:graphicData uri="http://schemas.openxmlformats.org/presentationml/2006/ole">
            <mc:AlternateContent xmlns:mc="http://schemas.openxmlformats.org/markup-compatibility/2006">
              <mc:Choice xmlns:v="urn:schemas-microsoft-com:vml" Requires="v">
                <p:oleObj name="Image bitmap" r:id="rId3" imgW="1619280" imgH="1523880" progId="Paint.Picture">
                  <p:embed/>
                </p:oleObj>
              </mc:Choice>
              <mc:Fallback>
                <p:oleObj name="Image bitmap" r:id="rId3" imgW="1619280" imgH="1523880" progId="Paint.Picture">
                  <p:embed/>
                  <p:pic>
                    <p:nvPicPr>
                      <p:cNvPr id="0" name=""/>
                      <p:cNvPicPr/>
                      <p:nvPr/>
                    </p:nvPicPr>
                    <p:blipFill>
                      <a:blip r:embed="rId4"/>
                      <a:stretch>
                        <a:fillRect/>
                      </a:stretch>
                    </p:blipFill>
                    <p:spPr>
                      <a:xfrm>
                        <a:off x="6038406" y="2294477"/>
                        <a:ext cx="1619250" cy="1524000"/>
                      </a:xfrm>
                      <a:prstGeom prst="rect">
                        <a:avLst/>
                      </a:prstGeom>
                    </p:spPr>
                  </p:pic>
                </p:oleObj>
              </mc:Fallback>
            </mc:AlternateContent>
          </a:graphicData>
        </a:graphic>
      </p:graphicFrame>
      <p:graphicFrame>
        <p:nvGraphicFramePr>
          <p:cNvPr id="8" name="Objet 7">
            <a:extLst>
              <a:ext uri="{FF2B5EF4-FFF2-40B4-BE49-F238E27FC236}">
                <a16:creationId xmlns:a16="http://schemas.microsoft.com/office/drawing/2014/main" id="{9918D55D-87D7-1546-B5A3-25A469049F13}"/>
              </a:ext>
            </a:extLst>
          </p:cNvPr>
          <p:cNvGraphicFramePr>
            <a:graphicFrameLocks noChangeAspect="1"/>
          </p:cNvGraphicFramePr>
          <p:nvPr>
            <p:extLst>
              <p:ext uri="{D42A27DB-BD31-4B8C-83A1-F6EECF244321}">
                <p14:modId xmlns:p14="http://schemas.microsoft.com/office/powerpoint/2010/main" val="3094669380"/>
              </p:ext>
            </p:extLst>
          </p:nvPr>
        </p:nvGraphicFramePr>
        <p:xfrm>
          <a:off x="1154954" y="5829300"/>
          <a:ext cx="2305050" cy="381000"/>
        </p:xfrm>
        <a:graphic>
          <a:graphicData uri="http://schemas.openxmlformats.org/presentationml/2006/ole">
            <mc:AlternateContent xmlns:mc="http://schemas.openxmlformats.org/markup-compatibility/2006">
              <mc:Choice xmlns:v="urn:schemas-microsoft-com:vml" Requires="v">
                <p:oleObj name="Image bitmap" r:id="rId5" imgW="2305080" imgH="380880" progId="Paint.Picture">
                  <p:embed/>
                </p:oleObj>
              </mc:Choice>
              <mc:Fallback>
                <p:oleObj name="Image bitmap" r:id="rId5" imgW="2305080" imgH="380880" progId="Paint.Picture">
                  <p:embed/>
                  <p:pic>
                    <p:nvPicPr>
                      <p:cNvPr id="0" name=""/>
                      <p:cNvPicPr/>
                      <p:nvPr/>
                    </p:nvPicPr>
                    <p:blipFill>
                      <a:blip r:embed="rId6"/>
                      <a:stretch>
                        <a:fillRect/>
                      </a:stretch>
                    </p:blipFill>
                    <p:spPr>
                      <a:xfrm>
                        <a:off x="1154954" y="5829300"/>
                        <a:ext cx="2305050" cy="381000"/>
                      </a:xfrm>
                      <a:prstGeom prst="rect">
                        <a:avLst/>
                      </a:prstGeom>
                    </p:spPr>
                  </p:pic>
                </p:oleObj>
              </mc:Fallback>
            </mc:AlternateContent>
          </a:graphicData>
        </a:graphic>
      </p:graphicFrame>
      <p:graphicFrame>
        <p:nvGraphicFramePr>
          <p:cNvPr id="9" name="Objet 8">
            <a:extLst>
              <a:ext uri="{FF2B5EF4-FFF2-40B4-BE49-F238E27FC236}">
                <a16:creationId xmlns:a16="http://schemas.microsoft.com/office/drawing/2014/main" id="{E7A8C70E-1374-A849-7C24-D620782A433D}"/>
              </a:ext>
            </a:extLst>
          </p:cNvPr>
          <p:cNvGraphicFramePr>
            <a:graphicFrameLocks noChangeAspect="1"/>
          </p:cNvGraphicFramePr>
          <p:nvPr>
            <p:extLst>
              <p:ext uri="{D42A27DB-BD31-4B8C-83A1-F6EECF244321}">
                <p14:modId xmlns:p14="http://schemas.microsoft.com/office/powerpoint/2010/main" val="2905425807"/>
              </p:ext>
            </p:extLst>
          </p:nvPr>
        </p:nvGraphicFramePr>
        <p:xfrm>
          <a:off x="3460004" y="5829300"/>
          <a:ext cx="1190625" cy="381000"/>
        </p:xfrm>
        <a:graphic>
          <a:graphicData uri="http://schemas.openxmlformats.org/presentationml/2006/ole">
            <mc:AlternateContent xmlns:mc="http://schemas.openxmlformats.org/markup-compatibility/2006">
              <mc:Choice xmlns:v="urn:schemas-microsoft-com:vml" Requires="v">
                <p:oleObj name="Image bitmap" r:id="rId7" imgW="1190520" imgH="380880" progId="Paint.Picture">
                  <p:embed/>
                </p:oleObj>
              </mc:Choice>
              <mc:Fallback>
                <p:oleObj name="Image bitmap" r:id="rId7" imgW="1190520" imgH="380880" progId="Paint.Picture">
                  <p:embed/>
                  <p:pic>
                    <p:nvPicPr>
                      <p:cNvPr id="0" name=""/>
                      <p:cNvPicPr/>
                      <p:nvPr/>
                    </p:nvPicPr>
                    <p:blipFill>
                      <a:blip r:embed="rId8"/>
                      <a:stretch>
                        <a:fillRect/>
                      </a:stretch>
                    </p:blipFill>
                    <p:spPr>
                      <a:xfrm>
                        <a:off x="3460004" y="5829300"/>
                        <a:ext cx="1190625" cy="381000"/>
                      </a:xfrm>
                      <a:prstGeom prst="rect">
                        <a:avLst/>
                      </a:prstGeom>
                    </p:spPr>
                  </p:pic>
                </p:oleObj>
              </mc:Fallback>
            </mc:AlternateContent>
          </a:graphicData>
        </a:graphic>
      </p:graphicFrame>
      <p:graphicFrame>
        <p:nvGraphicFramePr>
          <p:cNvPr id="10" name="Objet 9">
            <a:extLst>
              <a:ext uri="{FF2B5EF4-FFF2-40B4-BE49-F238E27FC236}">
                <a16:creationId xmlns:a16="http://schemas.microsoft.com/office/drawing/2014/main" id="{E5979EAA-F1CB-F7E0-8EFF-5786CC34BE73}"/>
              </a:ext>
            </a:extLst>
          </p:cNvPr>
          <p:cNvGraphicFramePr>
            <a:graphicFrameLocks noChangeAspect="1"/>
          </p:cNvGraphicFramePr>
          <p:nvPr>
            <p:extLst>
              <p:ext uri="{D42A27DB-BD31-4B8C-83A1-F6EECF244321}">
                <p14:modId xmlns:p14="http://schemas.microsoft.com/office/powerpoint/2010/main" val="3806541233"/>
              </p:ext>
            </p:extLst>
          </p:nvPr>
        </p:nvGraphicFramePr>
        <p:xfrm>
          <a:off x="1154954" y="6328823"/>
          <a:ext cx="4657725" cy="466725"/>
        </p:xfrm>
        <a:graphic>
          <a:graphicData uri="http://schemas.openxmlformats.org/presentationml/2006/ole">
            <mc:AlternateContent xmlns:mc="http://schemas.openxmlformats.org/markup-compatibility/2006">
              <mc:Choice xmlns:v="urn:schemas-microsoft-com:vml" Requires="v">
                <p:oleObj name="Image bitmap" r:id="rId9" imgW="4657680" imgH="466560" progId="Paint.Picture">
                  <p:embed/>
                </p:oleObj>
              </mc:Choice>
              <mc:Fallback>
                <p:oleObj name="Image bitmap" r:id="rId9" imgW="4657680" imgH="466560" progId="Paint.Picture">
                  <p:embed/>
                  <p:pic>
                    <p:nvPicPr>
                      <p:cNvPr id="0" name=""/>
                      <p:cNvPicPr/>
                      <p:nvPr/>
                    </p:nvPicPr>
                    <p:blipFill>
                      <a:blip r:embed="rId10"/>
                      <a:stretch>
                        <a:fillRect/>
                      </a:stretch>
                    </p:blipFill>
                    <p:spPr>
                      <a:xfrm>
                        <a:off x="1154954" y="6328823"/>
                        <a:ext cx="4657725" cy="466725"/>
                      </a:xfrm>
                      <a:prstGeom prst="rect">
                        <a:avLst/>
                      </a:prstGeom>
                    </p:spPr>
                  </p:pic>
                </p:oleObj>
              </mc:Fallback>
            </mc:AlternateContent>
          </a:graphicData>
        </a:graphic>
      </p:graphicFrame>
      <p:sp>
        <p:nvSpPr>
          <p:cNvPr id="11" name="Flèche : courbe vers la droite 10">
            <a:extLst>
              <a:ext uri="{FF2B5EF4-FFF2-40B4-BE49-F238E27FC236}">
                <a16:creationId xmlns:a16="http://schemas.microsoft.com/office/drawing/2014/main" id="{F5F3CA53-AEFF-79E9-BA0C-B2C6DED4B735}"/>
              </a:ext>
            </a:extLst>
          </p:cNvPr>
          <p:cNvSpPr/>
          <p:nvPr/>
        </p:nvSpPr>
        <p:spPr>
          <a:xfrm>
            <a:off x="862642" y="6090249"/>
            <a:ext cx="292312" cy="560717"/>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Tree>
    <p:extLst>
      <p:ext uri="{BB962C8B-B14F-4D97-AF65-F5344CB8AC3E}">
        <p14:creationId xmlns:p14="http://schemas.microsoft.com/office/powerpoint/2010/main" val="10839668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CDDA21A-3969-ED36-03D8-B4544C725BD3}"/>
              </a:ext>
            </a:extLst>
          </p:cNvPr>
          <p:cNvSpPr>
            <a:spLocks noGrp="1"/>
          </p:cNvSpPr>
          <p:nvPr>
            <p:ph type="title"/>
          </p:nvPr>
        </p:nvSpPr>
        <p:spPr/>
        <p:txBody>
          <a:bodyPr/>
          <a:lstStyle/>
          <a:p>
            <a:r>
              <a:rPr lang="fr-FR" dirty="0"/>
              <a:t>Gestion des informations manquantes</a:t>
            </a:r>
          </a:p>
        </p:txBody>
      </p:sp>
      <p:sp>
        <p:nvSpPr>
          <p:cNvPr id="3" name="Espace réservé du contenu 2">
            <a:extLst>
              <a:ext uri="{FF2B5EF4-FFF2-40B4-BE49-F238E27FC236}">
                <a16:creationId xmlns:a16="http://schemas.microsoft.com/office/drawing/2014/main" id="{7151A72E-661A-DF08-9ABA-16832048AC97}"/>
              </a:ext>
            </a:extLst>
          </p:cNvPr>
          <p:cNvSpPr>
            <a:spLocks noGrp="1"/>
          </p:cNvSpPr>
          <p:nvPr>
            <p:ph idx="1"/>
          </p:nvPr>
        </p:nvSpPr>
        <p:spPr>
          <a:xfrm>
            <a:off x="1154954" y="2603500"/>
            <a:ext cx="5202713" cy="3416300"/>
          </a:xfrm>
        </p:spPr>
        <p:txBody>
          <a:bodyPr/>
          <a:lstStyle/>
          <a:p>
            <a:pPr marL="0" indent="0">
              <a:buNone/>
            </a:pPr>
            <a:r>
              <a:rPr lang="fr-FR" dirty="0"/>
              <a:t>On utilise le nœud « </a:t>
            </a:r>
            <a:r>
              <a:rPr lang="fr-FR" dirty="0" err="1"/>
              <a:t>missing</a:t>
            </a:r>
            <a:r>
              <a:rPr lang="fr-FR" dirty="0"/>
              <a:t> Value » qui permet d’indiquer à </a:t>
            </a:r>
            <a:r>
              <a:rPr lang="fr-FR" dirty="0" err="1"/>
              <a:t>Knime</a:t>
            </a:r>
            <a:r>
              <a:rPr lang="fr-FR" dirty="0"/>
              <a:t> par quelle valeur remplacer nos manquants.</a:t>
            </a:r>
          </a:p>
          <a:p>
            <a:pPr marL="0" indent="0">
              <a:buNone/>
            </a:pPr>
            <a:r>
              <a:rPr lang="fr-FR" dirty="0"/>
              <a:t>Dans le cas des promotions et augmentations, champs renseignés directement par les RH, l’absence d’information correspond à un False</a:t>
            </a:r>
          </a:p>
          <a:p>
            <a:pPr marL="0" indent="0">
              <a:buNone/>
            </a:pPr>
            <a:r>
              <a:rPr lang="fr-FR" dirty="0"/>
              <a:t>Pour ce qui est de l’Etat civil en revanche, l’employé n’a peut être pas souhaité communiquer sur le sujet, nous créons donc la valeur « inconnue »</a:t>
            </a:r>
          </a:p>
        </p:txBody>
      </p:sp>
      <p:sp>
        <p:nvSpPr>
          <p:cNvPr id="4" name="Espace réservé du numéro de diapositive 3">
            <a:extLst>
              <a:ext uri="{FF2B5EF4-FFF2-40B4-BE49-F238E27FC236}">
                <a16:creationId xmlns:a16="http://schemas.microsoft.com/office/drawing/2014/main" id="{FC0E5DF2-AA81-A6FD-FC96-A80944662B8E}"/>
              </a:ext>
            </a:extLst>
          </p:cNvPr>
          <p:cNvSpPr>
            <a:spLocks noGrp="1"/>
          </p:cNvSpPr>
          <p:nvPr>
            <p:ph type="sldNum" sz="quarter" idx="12"/>
          </p:nvPr>
        </p:nvSpPr>
        <p:spPr/>
        <p:txBody>
          <a:bodyPr/>
          <a:lstStyle/>
          <a:p>
            <a:fld id="{627A425C-B5F6-493E-87DD-103C1C7864CD}" type="slidenum">
              <a:rPr lang="fr-FR" smtClean="0"/>
              <a:t>26</a:t>
            </a:fld>
            <a:endParaRPr lang="fr-FR"/>
          </a:p>
        </p:txBody>
      </p:sp>
      <p:graphicFrame>
        <p:nvGraphicFramePr>
          <p:cNvPr id="5" name="Objet 4">
            <a:extLst>
              <a:ext uri="{FF2B5EF4-FFF2-40B4-BE49-F238E27FC236}">
                <a16:creationId xmlns:a16="http://schemas.microsoft.com/office/drawing/2014/main" id="{617C954F-121D-BB17-C185-C92E12F8971E}"/>
              </a:ext>
            </a:extLst>
          </p:cNvPr>
          <p:cNvGraphicFramePr>
            <a:graphicFrameLocks noChangeAspect="1"/>
          </p:cNvGraphicFramePr>
          <p:nvPr>
            <p:extLst>
              <p:ext uri="{D42A27DB-BD31-4B8C-83A1-F6EECF244321}">
                <p14:modId xmlns:p14="http://schemas.microsoft.com/office/powerpoint/2010/main" val="1659033252"/>
              </p:ext>
            </p:extLst>
          </p:nvPr>
        </p:nvGraphicFramePr>
        <p:xfrm>
          <a:off x="6619337" y="2603500"/>
          <a:ext cx="914400" cy="1038225"/>
        </p:xfrm>
        <a:graphic>
          <a:graphicData uri="http://schemas.openxmlformats.org/presentationml/2006/ole">
            <mc:AlternateContent xmlns:mc="http://schemas.openxmlformats.org/markup-compatibility/2006">
              <mc:Choice xmlns:v="urn:schemas-microsoft-com:vml" Requires="v">
                <p:oleObj name="Image bitmap" r:id="rId2" imgW="914400" imgH="1038240" progId="Paint.Picture">
                  <p:embed/>
                </p:oleObj>
              </mc:Choice>
              <mc:Fallback>
                <p:oleObj name="Image bitmap" r:id="rId2" imgW="914400" imgH="1038240" progId="Paint.Picture">
                  <p:embed/>
                  <p:pic>
                    <p:nvPicPr>
                      <p:cNvPr id="0" name=""/>
                      <p:cNvPicPr/>
                      <p:nvPr/>
                    </p:nvPicPr>
                    <p:blipFill>
                      <a:blip r:embed="rId3"/>
                      <a:stretch>
                        <a:fillRect/>
                      </a:stretch>
                    </p:blipFill>
                    <p:spPr>
                      <a:xfrm>
                        <a:off x="6619337" y="2603500"/>
                        <a:ext cx="914400" cy="1038225"/>
                      </a:xfrm>
                      <a:prstGeom prst="rect">
                        <a:avLst/>
                      </a:prstGeom>
                    </p:spPr>
                  </p:pic>
                </p:oleObj>
              </mc:Fallback>
            </mc:AlternateContent>
          </a:graphicData>
        </a:graphic>
      </p:graphicFrame>
      <p:pic>
        <p:nvPicPr>
          <p:cNvPr id="7" name="Image 6">
            <a:extLst>
              <a:ext uri="{FF2B5EF4-FFF2-40B4-BE49-F238E27FC236}">
                <a16:creationId xmlns:a16="http://schemas.microsoft.com/office/drawing/2014/main" id="{7E4E9AAE-E35D-87D4-4E33-36EF3DF87627}"/>
              </a:ext>
            </a:extLst>
          </p:cNvPr>
          <p:cNvPicPr>
            <a:picLocks noChangeAspect="1"/>
          </p:cNvPicPr>
          <p:nvPr/>
        </p:nvPicPr>
        <p:blipFill>
          <a:blip r:embed="rId4"/>
          <a:stretch>
            <a:fillRect/>
          </a:stretch>
        </p:blipFill>
        <p:spPr>
          <a:xfrm>
            <a:off x="7795407" y="2603500"/>
            <a:ext cx="3681164" cy="3686416"/>
          </a:xfrm>
          <a:prstGeom prst="rect">
            <a:avLst/>
          </a:prstGeom>
        </p:spPr>
      </p:pic>
    </p:spTree>
    <p:extLst>
      <p:ext uri="{BB962C8B-B14F-4D97-AF65-F5344CB8AC3E}">
        <p14:creationId xmlns:p14="http://schemas.microsoft.com/office/powerpoint/2010/main" val="25098009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2D24D67-88FC-673F-8BE5-7E3A9968F4F6}"/>
              </a:ext>
            </a:extLst>
          </p:cNvPr>
          <p:cNvSpPr>
            <a:spLocks noGrp="1"/>
          </p:cNvSpPr>
          <p:nvPr>
            <p:ph type="title"/>
          </p:nvPr>
        </p:nvSpPr>
        <p:spPr/>
        <p:txBody>
          <a:bodyPr/>
          <a:lstStyle/>
          <a:p>
            <a:r>
              <a:rPr lang="fr-FR" dirty="0"/>
              <a:t>Ajout d’un ID auto-incrémenté</a:t>
            </a:r>
          </a:p>
        </p:txBody>
      </p:sp>
      <p:sp>
        <p:nvSpPr>
          <p:cNvPr id="3" name="Espace réservé du contenu 2">
            <a:extLst>
              <a:ext uri="{FF2B5EF4-FFF2-40B4-BE49-F238E27FC236}">
                <a16:creationId xmlns:a16="http://schemas.microsoft.com/office/drawing/2014/main" id="{6CF644EE-2F13-1FE8-153A-7F390865735B}"/>
              </a:ext>
            </a:extLst>
          </p:cNvPr>
          <p:cNvSpPr>
            <a:spLocks noGrp="1"/>
          </p:cNvSpPr>
          <p:nvPr>
            <p:ph idx="1"/>
          </p:nvPr>
        </p:nvSpPr>
        <p:spPr>
          <a:xfrm>
            <a:off x="1154954" y="3496077"/>
            <a:ext cx="4314193" cy="1597564"/>
          </a:xfrm>
        </p:spPr>
        <p:txBody>
          <a:bodyPr/>
          <a:lstStyle/>
          <a:p>
            <a:pPr marL="0" indent="0">
              <a:buNone/>
            </a:pPr>
            <a:r>
              <a:rPr lang="fr-FR" dirty="0" err="1"/>
              <a:t>Knime</a:t>
            </a:r>
            <a:r>
              <a:rPr lang="fr-FR" dirty="0"/>
              <a:t> permet l’utilisation de nœuds de tierce partie.</a:t>
            </a:r>
          </a:p>
          <a:p>
            <a:pPr marL="0" indent="0">
              <a:buNone/>
            </a:pPr>
            <a:r>
              <a:rPr lang="fr-FR" dirty="0"/>
              <a:t>Ils s’installent comme des plug-in sur n’importe quel logiciel.</a:t>
            </a:r>
          </a:p>
        </p:txBody>
      </p:sp>
      <p:sp>
        <p:nvSpPr>
          <p:cNvPr id="4" name="Espace réservé du numéro de diapositive 3">
            <a:extLst>
              <a:ext uri="{FF2B5EF4-FFF2-40B4-BE49-F238E27FC236}">
                <a16:creationId xmlns:a16="http://schemas.microsoft.com/office/drawing/2014/main" id="{766FCBAD-8145-F187-C492-7FAEF02A2223}"/>
              </a:ext>
            </a:extLst>
          </p:cNvPr>
          <p:cNvSpPr>
            <a:spLocks noGrp="1"/>
          </p:cNvSpPr>
          <p:nvPr>
            <p:ph type="sldNum" sz="quarter" idx="12"/>
          </p:nvPr>
        </p:nvSpPr>
        <p:spPr/>
        <p:txBody>
          <a:bodyPr/>
          <a:lstStyle/>
          <a:p>
            <a:fld id="{627A425C-B5F6-493E-87DD-103C1C7864CD}" type="slidenum">
              <a:rPr lang="fr-FR" smtClean="0"/>
              <a:t>27</a:t>
            </a:fld>
            <a:endParaRPr lang="fr-FR"/>
          </a:p>
        </p:txBody>
      </p:sp>
      <p:pic>
        <p:nvPicPr>
          <p:cNvPr id="6" name="Image 5">
            <a:extLst>
              <a:ext uri="{FF2B5EF4-FFF2-40B4-BE49-F238E27FC236}">
                <a16:creationId xmlns:a16="http://schemas.microsoft.com/office/drawing/2014/main" id="{79E2948E-99B6-AC03-8A6A-9DEACAC7C192}"/>
              </a:ext>
            </a:extLst>
          </p:cNvPr>
          <p:cNvPicPr>
            <a:picLocks noChangeAspect="1"/>
          </p:cNvPicPr>
          <p:nvPr/>
        </p:nvPicPr>
        <p:blipFill>
          <a:blip r:embed="rId2"/>
          <a:stretch>
            <a:fillRect/>
          </a:stretch>
        </p:blipFill>
        <p:spPr>
          <a:xfrm>
            <a:off x="6909758" y="2603500"/>
            <a:ext cx="4741204" cy="3382719"/>
          </a:xfrm>
          <a:prstGeom prst="rect">
            <a:avLst/>
          </a:prstGeom>
        </p:spPr>
      </p:pic>
      <p:graphicFrame>
        <p:nvGraphicFramePr>
          <p:cNvPr id="9" name="Objet 8">
            <a:extLst>
              <a:ext uri="{FF2B5EF4-FFF2-40B4-BE49-F238E27FC236}">
                <a16:creationId xmlns:a16="http://schemas.microsoft.com/office/drawing/2014/main" id="{A3C343FC-392B-5432-8A4E-483A4BDCC498}"/>
              </a:ext>
            </a:extLst>
          </p:cNvPr>
          <p:cNvGraphicFramePr>
            <a:graphicFrameLocks noChangeAspect="1"/>
          </p:cNvGraphicFramePr>
          <p:nvPr>
            <p:extLst>
              <p:ext uri="{D42A27DB-BD31-4B8C-83A1-F6EECF244321}">
                <p14:modId xmlns:p14="http://schemas.microsoft.com/office/powerpoint/2010/main" val="3975187809"/>
              </p:ext>
            </p:extLst>
          </p:nvPr>
        </p:nvGraphicFramePr>
        <p:xfrm>
          <a:off x="5652458" y="2603500"/>
          <a:ext cx="1257300" cy="809625"/>
        </p:xfrm>
        <a:graphic>
          <a:graphicData uri="http://schemas.openxmlformats.org/presentationml/2006/ole">
            <mc:AlternateContent xmlns:mc="http://schemas.openxmlformats.org/markup-compatibility/2006">
              <mc:Choice xmlns:v="urn:schemas-microsoft-com:vml" Requires="v">
                <p:oleObj name="Image bitmap" r:id="rId3" imgW="1257480" imgH="809640" progId="Paint.Picture">
                  <p:embed/>
                </p:oleObj>
              </mc:Choice>
              <mc:Fallback>
                <p:oleObj name="Image bitmap" r:id="rId3" imgW="1257480" imgH="809640" progId="Paint.Picture">
                  <p:embed/>
                  <p:pic>
                    <p:nvPicPr>
                      <p:cNvPr id="0" name=""/>
                      <p:cNvPicPr/>
                      <p:nvPr/>
                    </p:nvPicPr>
                    <p:blipFill>
                      <a:blip r:embed="rId4"/>
                      <a:stretch>
                        <a:fillRect/>
                      </a:stretch>
                    </p:blipFill>
                    <p:spPr>
                      <a:xfrm>
                        <a:off x="5652458" y="2603500"/>
                        <a:ext cx="1257300" cy="809625"/>
                      </a:xfrm>
                      <a:prstGeom prst="rect">
                        <a:avLst/>
                      </a:prstGeom>
                    </p:spPr>
                  </p:pic>
                </p:oleObj>
              </mc:Fallback>
            </mc:AlternateContent>
          </a:graphicData>
        </a:graphic>
      </p:graphicFrame>
    </p:spTree>
    <p:extLst>
      <p:ext uri="{BB962C8B-B14F-4D97-AF65-F5344CB8AC3E}">
        <p14:creationId xmlns:p14="http://schemas.microsoft.com/office/powerpoint/2010/main" val="8582819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A42631D-DBA0-C725-0523-58B008B55C1B}"/>
              </a:ext>
            </a:extLst>
          </p:cNvPr>
          <p:cNvSpPr>
            <a:spLocks noGrp="1"/>
          </p:cNvSpPr>
          <p:nvPr>
            <p:ph type="title"/>
          </p:nvPr>
        </p:nvSpPr>
        <p:spPr/>
        <p:txBody>
          <a:bodyPr/>
          <a:lstStyle/>
          <a:p>
            <a:r>
              <a:rPr lang="fr-FR" dirty="0"/>
              <a:t>Conversion de formats</a:t>
            </a:r>
          </a:p>
        </p:txBody>
      </p:sp>
      <p:sp>
        <p:nvSpPr>
          <p:cNvPr id="3" name="Espace réservé du contenu 2">
            <a:extLst>
              <a:ext uri="{FF2B5EF4-FFF2-40B4-BE49-F238E27FC236}">
                <a16:creationId xmlns:a16="http://schemas.microsoft.com/office/drawing/2014/main" id="{6DE495EF-5D0A-D174-79E1-7F49C0A7CDCD}"/>
              </a:ext>
            </a:extLst>
          </p:cNvPr>
          <p:cNvSpPr>
            <a:spLocks noGrp="1"/>
          </p:cNvSpPr>
          <p:nvPr>
            <p:ph idx="1"/>
          </p:nvPr>
        </p:nvSpPr>
        <p:spPr>
          <a:xfrm>
            <a:off x="1154954" y="3448259"/>
            <a:ext cx="4624744" cy="2003006"/>
          </a:xfrm>
        </p:spPr>
        <p:txBody>
          <a:bodyPr/>
          <a:lstStyle/>
          <a:p>
            <a:pPr marL="0" indent="0">
              <a:buNone/>
            </a:pPr>
            <a:r>
              <a:rPr lang="fr-FR" dirty="0"/>
              <a:t>Après avoir découpé nos intervalles, leur valeur est une chaine de caractère, ce qui nous interdit tout calcul. </a:t>
            </a:r>
          </a:p>
          <a:p>
            <a:pPr marL="0" indent="0">
              <a:buNone/>
            </a:pPr>
            <a:r>
              <a:rPr lang="fr-FR" dirty="0"/>
              <a:t>Il convient donc de les convertir en format numérique.</a:t>
            </a:r>
          </a:p>
        </p:txBody>
      </p:sp>
      <p:sp>
        <p:nvSpPr>
          <p:cNvPr id="4" name="Espace réservé du numéro de diapositive 3">
            <a:extLst>
              <a:ext uri="{FF2B5EF4-FFF2-40B4-BE49-F238E27FC236}">
                <a16:creationId xmlns:a16="http://schemas.microsoft.com/office/drawing/2014/main" id="{F75A7A93-3CDF-DBA8-DA1E-873EA287994A}"/>
              </a:ext>
            </a:extLst>
          </p:cNvPr>
          <p:cNvSpPr>
            <a:spLocks noGrp="1"/>
          </p:cNvSpPr>
          <p:nvPr>
            <p:ph type="sldNum" sz="quarter" idx="12"/>
          </p:nvPr>
        </p:nvSpPr>
        <p:spPr/>
        <p:txBody>
          <a:bodyPr/>
          <a:lstStyle/>
          <a:p>
            <a:fld id="{627A425C-B5F6-493E-87DD-103C1C7864CD}" type="slidenum">
              <a:rPr lang="fr-FR" smtClean="0"/>
              <a:t>28</a:t>
            </a:fld>
            <a:endParaRPr lang="fr-FR"/>
          </a:p>
        </p:txBody>
      </p:sp>
      <p:pic>
        <p:nvPicPr>
          <p:cNvPr id="6" name="Image 5">
            <a:extLst>
              <a:ext uri="{FF2B5EF4-FFF2-40B4-BE49-F238E27FC236}">
                <a16:creationId xmlns:a16="http://schemas.microsoft.com/office/drawing/2014/main" id="{FA528F25-340F-9D57-A4F1-3F7E2A0C83FD}"/>
              </a:ext>
            </a:extLst>
          </p:cNvPr>
          <p:cNvPicPr>
            <a:picLocks noChangeAspect="1"/>
          </p:cNvPicPr>
          <p:nvPr/>
        </p:nvPicPr>
        <p:blipFill>
          <a:blip r:embed="rId2"/>
          <a:stretch>
            <a:fillRect/>
          </a:stretch>
        </p:blipFill>
        <p:spPr>
          <a:xfrm>
            <a:off x="7145147" y="2603500"/>
            <a:ext cx="4606456" cy="3692525"/>
          </a:xfrm>
          <a:prstGeom prst="rect">
            <a:avLst/>
          </a:prstGeom>
        </p:spPr>
      </p:pic>
      <p:graphicFrame>
        <p:nvGraphicFramePr>
          <p:cNvPr id="7" name="Objet 6">
            <a:extLst>
              <a:ext uri="{FF2B5EF4-FFF2-40B4-BE49-F238E27FC236}">
                <a16:creationId xmlns:a16="http://schemas.microsoft.com/office/drawing/2014/main" id="{5EB5EB32-6DE0-A048-AC35-4A2CADCB65E8}"/>
              </a:ext>
            </a:extLst>
          </p:cNvPr>
          <p:cNvGraphicFramePr>
            <a:graphicFrameLocks noChangeAspect="1"/>
          </p:cNvGraphicFramePr>
          <p:nvPr>
            <p:extLst>
              <p:ext uri="{D42A27DB-BD31-4B8C-83A1-F6EECF244321}">
                <p14:modId xmlns:p14="http://schemas.microsoft.com/office/powerpoint/2010/main" val="701140629"/>
              </p:ext>
            </p:extLst>
          </p:nvPr>
        </p:nvGraphicFramePr>
        <p:xfrm>
          <a:off x="5779699" y="2603500"/>
          <a:ext cx="1104900" cy="1000125"/>
        </p:xfrm>
        <a:graphic>
          <a:graphicData uri="http://schemas.openxmlformats.org/presentationml/2006/ole">
            <mc:AlternateContent xmlns:mc="http://schemas.openxmlformats.org/markup-compatibility/2006">
              <mc:Choice xmlns:v="urn:schemas-microsoft-com:vml" Requires="v">
                <p:oleObj name="Image bitmap" r:id="rId3" imgW="1104840" imgH="1000080" progId="Paint.Picture">
                  <p:embed/>
                </p:oleObj>
              </mc:Choice>
              <mc:Fallback>
                <p:oleObj name="Image bitmap" r:id="rId3" imgW="1104840" imgH="1000080" progId="Paint.Picture">
                  <p:embed/>
                  <p:pic>
                    <p:nvPicPr>
                      <p:cNvPr id="0" name=""/>
                      <p:cNvPicPr/>
                      <p:nvPr/>
                    </p:nvPicPr>
                    <p:blipFill>
                      <a:blip r:embed="rId4"/>
                      <a:stretch>
                        <a:fillRect/>
                      </a:stretch>
                    </p:blipFill>
                    <p:spPr>
                      <a:xfrm>
                        <a:off x="5779699" y="2603500"/>
                        <a:ext cx="1104900" cy="1000125"/>
                      </a:xfrm>
                      <a:prstGeom prst="rect">
                        <a:avLst/>
                      </a:prstGeom>
                    </p:spPr>
                  </p:pic>
                </p:oleObj>
              </mc:Fallback>
            </mc:AlternateContent>
          </a:graphicData>
        </a:graphic>
      </p:graphicFrame>
    </p:spTree>
    <p:extLst>
      <p:ext uri="{BB962C8B-B14F-4D97-AF65-F5344CB8AC3E}">
        <p14:creationId xmlns:p14="http://schemas.microsoft.com/office/powerpoint/2010/main" val="15971929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85BD665-E652-DFD9-CFED-E57A04A72794}"/>
              </a:ext>
            </a:extLst>
          </p:cNvPr>
          <p:cNvSpPr>
            <a:spLocks noGrp="1"/>
          </p:cNvSpPr>
          <p:nvPr>
            <p:ph type="title"/>
          </p:nvPr>
        </p:nvSpPr>
        <p:spPr/>
        <p:txBody>
          <a:bodyPr/>
          <a:lstStyle/>
          <a:p>
            <a:r>
              <a:rPr lang="fr-FR" dirty="0"/>
              <a:t>Mise en conformité RGPD</a:t>
            </a:r>
          </a:p>
        </p:txBody>
      </p:sp>
      <p:sp>
        <p:nvSpPr>
          <p:cNvPr id="3" name="Espace réservé du contenu 2">
            <a:extLst>
              <a:ext uri="{FF2B5EF4-FFF2-40B4-BE49-F238E27FC236}">
                <a16:creationId xmlns:a16="http://schemas.microsoft.com/office/drawing/2014/main" id="{B075398B-BCE7-0A0E-FCAD-215B39357F6C}"/>
              </a:ext>
            </a:extLst>
          </p:cNvPr>
          <p:cNvSpPr>
            <a:spLocks noGrp="1"/>
          </p:cNvSpPr>
          <p:nvPr>
            <p:ph idx="1"/>
          </p:nvPr>
        </p:nvSpPr>
        <p:spPr>
          <a:xfrm>
            <a:off x="784018" y="3458110"/>
            <a:ext cx="4679379" cy="1761466"/>
          </a:xfrm>
        </p:spPr>
        <p:txBody>
          <a:bodyPr/>
          <a:lstStyle/>
          <a:p>
            <a:pPr marL="0" indent="0">
              <a:buNone/>
            </a:pPr>
            <a:r>
              <a:rPr lang="fr-FR" dirty="0"/>
              <a:t>Maintenant que nous avons créé / modifié toutes les variables dont nous avons besoin, nous utilisons le nœud « </a:t>
            </a:r>
            <a:r>
              <a:rPr lang="fr-FR" dirty="0" err="1"/>
              <a:t>Column</a:t>
            </a:r>
            <a:r>
              <a:rPr lang="fr-FR" dirty="0"/>
              <a:t> </a:t>
            </a:r>
            <a:r>
              <a:rPr lang="fr-FR" dirty="0" err="1"/>
              <a:t>Filter</a:t>
            </a:r>
            <a:r>
              <a:rPr lang="fr-FR" dirty="0"/>
              <a:t> » pour ne conserver que les variables en conformité avec le RGPD.</a:t>
            </a:r>
          </a:p>
        </p:txBody>
      </p:sp>
      <p:sp>
        <p:nvSpPr>
          <p:cNvPr id="4" name="Espace réservé du numéro de diapositive 3">
            <a:extLst>
              <a:ext uri="{FF2B5EF4-FFF2-40B4-BE49-F238E27FC236}">
                <a16:creationId xmlns:a16="http://schemas.microsoft.com/office/drawing/2014/main" id="{06C82255-5F87-3C70-80C1-5C47AC027E6C}"/>
              </a:ext>
            </a:extLst>
          </p:cNvPr>
          <p:cNvSpPr>
            <a:spLocks noGrp="1"/>
          </p:cNvSpPr>
          <p:nvPr>
            <p:ph type="sldNum" sz="quarter" idx="12"/>
          </p:nvPr>
        </p:nvSpPr>
        <p:spPr/>
        <p:txBody>
          <a:bodyPr/>
          <a:lstStyle/>
          <a:p>
            <a:fld id="{627A425C-B5F6-493E-87DD-103C1C7864CD}" type="slidenum">
              <a:rPr lang="fr-FR" smtClean="0"/>
              <a:t>29</a:t>
            </a:fld>
            <a:endParaRPr lang="fr-FR"/>
          </a:p>
        </p:txBody>
      </p:sp>
      <p:pic>
        <p:nvPicPr>
          <p:cNvPr id="6" name="Image 5">
            <a:extLst>
              <a:ext uri="{FF2B5EF4-FFF2-40B4-BE49-F238E27FC236}">
                <a16:creationId xmlns:a16="http://schemas.microsoft.com/office/drawing/2014/main" id="{253762AA-D46B-445D-1BED-5726322D354F}"/>
              </a:ext>
            </a:extLst>
          </p:cNvPr>
          <p:cNvPicPr>
            <a:picLocks noChangeAspect="1"/>
          </p:cNvPicPr>
          <p:nvPr/>
        </p:nvPicPr>
        <p:blipFill>
          <a:blip r:embed="rId2"/>
          <a:stretch>
            <a:fillRect/>
          </a:stretch>
        </p:blipFill>
        <p:spPr>
          <a:xfrm>
            <a:off x="7116793" y="2459352"/>
            <a:ext cx="4531294" cy="3758983"/>
          </a:xfrm>
          <a:prstGeom prst="rect">
            <a:avLst/>
          </a:prstGeom>
        </p:spPr>
      </p:pic>
      <p:graphicFrame>
        <p:nvGraphicFramePr>
          <p:cNvPr id="8" name="Objet 7">
            <a:extLst>
              <a:ext uri="{FF2B5EF4-FFF2-40B4-BE49-F238E27FC236}">
                <a16:creationId xmlns:a16="http://schemas.microsoft.com/office/drawing/2014/main" id="{CCEAD56A-0D82-F1DD-F542-04B04F8EDFC2}"/>
              </a:ext>
            </a:extLst>
          </p:cNvPr>
          <p:cNvGraphicFramePr>
            <a:graphicFrameLocks noChangeAspect="1"/>
          </p:cNvGraphicFramePr>
          <p:nvPr>
            <p:extLst>
              <p:ext uri="{D42A27DB-BD31-4B8C-83A1-F6EECF244321}">
                <p14:modId xmlns:p14="http://schemas.microsoft.com/office/powerpoint/2010/main" val="2200837641"/>
              </p:ext>
            </p:extLst>
          </p:nvPr>
        </p:nvGraphicFramePr>
        <p:xfrm>
          <a:off x="5145775" y="2459352"/>
          <a:ext cx="1900450" cy="1296628"/>
        </p:xfrm>
        <a:graphic>
          <a:graphicData uri="http://schemas.openxmlformats.org/presentationml/2006/ole">
            <mc:AlternateContent xmlns:mc="http://schemas.openxmlformats.org/markup-compatibility/2006">
              <mc:Choice xmlns:v="urn:schemas-microsoft-com:vml" Requires="v">
                <p:oleObj name="Image bitmap" r:id="rId3" imgW="2847960" imgH="1943280" progId="Paint.Picture">
                  <p:embed/>
                </p:oleObj>
              </mc:Choice>
              <mc:Fallback>
                <p:oleObj name="Image bitmap" r:id="rId3" imgW="2847960" imgH="1943280" progId="Paint.Picture">
                  <p:embed/>
                  <p:pic>
                    <p:nvPicPr>
                      <p:cNvPr id="0" name=""/>
                      <p:cNvPicPr/>
                      <p:nvPr/>
                    </p:nvPicPr>
                    <p:blipFill>
                      <a:blip r:embed="rId4"/>
                      <a:stretch>
                        <a:fillRect/>
                      </a:stretch>
                    </p:blipFill>
                    <p:spPr>
                      <a:xfrm>
                        <a:off x="5145775" y="2459352"/>
                        <a:ext cx="1900450" cy="1296628"/>
                      </a:xfrm>
                      <a:prstGeom prst="rect">
                        <a:avLst/>
                      </a:prstGeom>
                    </p:spPr>
                  </p:pic>
                </p:oleObj>
              </mc:Fallback>
            </mc:AlternateContent>
          </a:graphicData>
        </a:graphic>
      </p:graphicFrame>
    </p:spTree>
    <p:extLst>
      <p:ext uri="{BB962C8B-B14F-4D97-AF65-F5344CB8AC3E}">
        <p14:creationId xmlns:p14="http://schemas.microsoft.com/office/powerpoint/2010/main" val="35668255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CC44502-4993-4BC0-993A-DA0A1F68367B}"/>
              </a:ext>
            </a:extLst>
          </p:cNvPr>
          <p:cNvSpPr>
            <a:spLocks noGrp="1"/>
          </p:cNvSpPr>
          <p:nvPr>
            <p:ph type="title"/>
          </p:nvPr>
        </p:nvSpPr>
        <p:spPr>
          <a:xfrm>
            <a:off x="1417395" y="642149"/>
            <a:ext cx="9603275" cy="1049235"/>
          </a:xfrm>
        </p:spPr>
        <p:txBody>
          <a:bodyPr/>
          <a:lstStyle/>
          <a:p>
            <a:r>
              <a:rPr lang="fr-FR" dirty="0"/>
              <a:t>RGPD – Règlement Général sur la protection des données </a:t>
            </a:r>
          </a:p>
        </p:txBody>
      </p:sp>
      <p:sp>
        <p:nvSpPr>
          <p:cNvPr id="3" name="Espace réservé du contenu 2">
            <a:extLst>
              <a:ext uri="{FF2B5EF4-FFF2-40B4-BE49-F238E27FC236}">
                <a16:creationId xmlns:a16="http://schemas.microsoft.com/office/drawing/2014/main" id="{E28B8684-9FA1-4273-9992-AD95186747C9}"/>
              </a:ext>
            </a:extLst>
          </p:cNvPr>
          <p:cNvSpPr>
            <a:spLocks noGrp="1"/>
          </p:cNvSpPr>
          <p:nvPr>
            <p:ph idx="1"/>
          </p:nvPr>
        </p:nvSpPr>
        <p:spPr/>
        <p:txBody>
          <a:bodyPr>
            <a:normAutofit lnSpcReduction="10000"/>
          </a:bodyPr>
          <a:lstStyle/>
          <a:p>
            <a:pPr marL="0" indent="0">
              <a:buNone/>
            </a:pPr>
            <a:r>
              <a:rPr lang="fr-FR" sz="1400" dirty="0"/>
              <a:t>Le </a:t>
            </a:r>
            <a:r>
              <a:rPr lang="fr-FR" sz="1400" b="1" dirty="0"/>
              <a:t>RGPD</a:t>
            </a:r>
            <a:r>
              <a:rPr lang="fr-FR" sz="1400" dirty="0"/>
              <a:t> encadre le traitement des données personnelles sur le territoire de l’Union européenne, harmonisant le cadre juridique Européen, il complète et renforce la loi Française Informatique et Libertés de 1978 en renforçant le contrôle par les usagers de l’utilisation qui peut être faite des données les concernant.</a:t>
            </a:r>
          </a:p>
          <a:p>
            <a:pPr marL="0" indent="0">
              <a:buNone/>
            </a:pPr>
            <a:r>
              <a:rPr lang="fr-FR" sz="1400" dirty="0"/>
              <a:t>Il s’appuie sur 5 principes.</a:t>
            </a:r>
          </a:p>
          <a:p>
            <a:pPr>
              <a:buFontTx/>
              <a:buChar char="-"/>
            </a:pPr>
            <a:r>
              <a:rPr lang="fr-FR" sz="1400" b="1" dirty="0"/>
              <a:t>Finalité </a:t>
            </a:r>
            <a:r>
              <a:rPr lang="fr-FR" sz="1400" dirty="0"/>
              <a:t>: les données ne peuvent être enregistrées et utilisées sans motif, précis, légal et légitime</a:t>
            </a:r>
          </a:p>
          <a:p>
            <a:pPr>
              <a:buFontTx/>
              <a:buChar char="-"/>
            </a:pPr>
            <a:r>
              <a:rPr lang="fr-FR" sz="1400" b="1" dirty="0"/>
              <a:t>Proportionnalité et pertinence</a:t>
            </a:r>
            <a:r>
              <a:rPr lang="fr-FR" sz="1400" dirty="0"/>
              <a:t>: les données doivent être strictement nécessaires au regard de la finalité du fichier</a:t>
            </a:r>
          </a:p>
          <a:p>
            <a:pPr>
              <a:buFontTx/>
              <a:buChar char="-"/>
            </a:pPr>
            <a:r>
              <a:rPr lang="fr-FR" sz="1400" b="1" dirty="0"/>
              <a:t>Durée de conservation limitée</a:t>
            </a:r>
            <a:r>
              <a:rPr lang="fr-FR" sz="1400" dirty="0"/>
              <a:t>: il n’est pas possible de conserver des données pour une durée indéfinie</a:t>
            </a:r>
          </a:p>
          <a:p>
            <a:pPr>
              <a:buFontTx/>
              <a:buChar char="-"/>
            </a:pPr>
            <a:r>
              <a:rPr lang="fr-FR" sz="1400" b="1" dirty="0"/>
              <a:t>Sécurité et confidentialité</a:t>
            </a:r>
            <a:r>
              <a:rPr lang="fr-FR" sz="1400" dirty="0"/>
              <a:t>: le responsable du fichier doit garantir la sécurité et la confidentialité des informations qu’il détient, ainsi que la qualité des personnes qui y ont accès.</a:t>
            </a:r>
          </a:p>
          <a:p>
            <a:pPr>
              <a:buFontTx/>
              <a:buChar char="-"/>
            </a:pPr>
            <a:r>
              <a:rPr lang="fr-FR" sz="1400" b="1" dirty="0"/>
              <a:t>Le droit des personnes</a:t>
            </a:r>
            <a:r>
              <a:rPr lang="fr-FR" sz="1400" dirty="0"/>
              <a:t>: (accès, rectification, suppression, etc…)</a:t>
            </a:r>
          </a:p>
        </p:txBody>
      </p:sp>
      <p:sp>
        <p:nvSpPr>
          <p:cNvPr id="4" name="Espace réservé du numéro de diapositive 3">
            <a:extLst>
              <a:ext uri="{FF2B5EF4-FFF2-40B4-BE49-F238E27FC236}">
                <a16:creationId xmlns:a16="http://schemas.microsoft.com/office/drawing/2014/main" id="{D1481E84-20F7-41FD-B364-48C1C89781D0}"/>
              </a:ext>
            </a:extLst>
          </p:cNvPr>
          <p:cNvSpPr>
            <a:spLocks noGrp="1"/>
          </p:cNvSpPr>
          <p:nvPr>
            <p:ph type="sldNum" sz="quarter" idx="12"/>
          </p:nvPr>
        </p:nvSpPr>
        <p:spPr/>
        <p:txBody>
          <a:bodyPr/>
          <a:lstStyle/>
          <a:p>
            <a:fld id="{627A425C-B5F6-493E-87DD-103C1C7864CD}" type="slidenum">
              <a:rPr lang="fr-FR" smtClean="0"/>
              <a:t>3</a:t>
            </a:fld>
            <a:endParaRPr lang="fr-FR"/>
          </a:p>
        </p:txBody>
      </p:sp>
    </p:spTree>
    <p:extLst>
      <p:ext uri="{BB962C8B-B14F-4D97-AF65-F5344CB8AC3E}">
        <p14:creationId xmlns:p14="http://schemas.microsoft.com/office/powerpoint/2010/main" val="36686697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4B56D9E-168F-7012-AB42-55BB28B07E3D}"/>
              </a:ext>
            </a:extLst>
          </p:cNvPr>
          <p:cNvSpPr>
            <a:spLocks noGrp="1"/>
          </p:cNvSpPr>
          <p:nvPr>
            <p:ph type="title"/>
          </p:nvPr>
        </p:nvSpPr>
        <p:spPr/>
        <p:txBody>
          <a:bodyPr/>
          <a:lstStyle/>
          <a:p>
            <a:r>
              <a:rPr lang="fr-FR" dirty="0"/>
              <a:t>Export du CSV</a:t>
            </a:r>
          </a:p>
        </p:txBody>
      </p:sp>
      <p:sp>
        <p:nvSpPr>
          <p:cNvPr id="3" name="Espace réservé du contenu 2">
            <a:extLst>
              <a:ext uri="{FF2B5EF4-FFF2-40B4-BE49-F238E27FC236}">
                <a16:creationId xmlns:a16="http://schemas.microsoft.com/office/drawing/2014/main" id="{C4779D35-B035-B4C3-A93A-E6FF029BA73A}"/>
              </a:ext>
            </a:extLst>
          </p:cNvPr>
          <p:cNvSpPr>
            <a:spLocks noGrp="1"/>
          </p:cNvSpPr>
          <p:nvPr>
            <p:ph idx="1"/>
          </p:nvPr>
        </p:nvSpPr>
        <p:spPr>
          <a:xfrm>
            <a:off x="5658928" y="3573282"/>
            <a:ext cx="5296620" cy="1416410"/>
          </a:xfrm>
        </p:spPr>
        <p:txBody>
          <a:bodyPr>
            <a:normAutofit fontScale="77500" lnSpcReduction="20000"/>
          </a:bodyPr>
          <a:lstStyle/>
          <a:p>
            <a:pPr marL="0" indent="0">
              <a:buNone/>
            </a:pPr>
            <a:r>
              <a:rPr lang="fr-FR" dirty="0"/>
              <a:t>Il suffit d’utiliser le nœud « CSV Writer » qui prend un tableau en entrée, et une adresse de dossier/nom_de_fichier.csv comme paramètre.</a:t>
            </a:r>
          </a:p>
          <a:p>
            <a:pPr marL="0" indent="0">
              <a:buNone/>
            </a:pPr>
            <a:endParaRPr lang="fr-FR" dirty="0"/>
          </a:p>
          <a:p>
            <a:pPr marL="0" indent="0">
              <a:buNone/>
            </a:pPr>
            <a:r>
              <a:rPr lang="fr-FR" dirty="0"/>
              <a:t>Nous pourrons sans aucun problème utiliser ce format dans Tableau software.</a:t>
            </a:r>
          </a:p>
        </p:txBody>
      </p:sp>
      <p:sp>
        <p:nvSpPr>
          <p:cNvPr id="4" name="Espace réservé du numéro de diapositive 3">
            <a:extLst>
              <a:ext uri="{FF2B5EF4-FFF2-40B4-BE49-F238E27FC236}">
                <a16:creationId xmlns:a16="http://schemas.microsoft.com/office/drawing/2014/main" id="{A2E70C70-6701-52D9-BBB3-31128093A870}"/>
              </a:ext>
            </a:extLst>
          </p:cNvPr>
          <p:cNvSpPr>
            <a:spLocks noGrp="1"/>
          </p:cNvSpPr>
          <p:nvPr>
            <p:ph type="sldNum" sz="quarter" idx="12"/>
          </p:nvPr>
        </p:nvSpPr>
        <p:spPr/>
        <p:txBody>
          <a:bodyPr/>
          <a:lstStyle/>
          <a:p>
            <a:fld id="{627A425C-B5F6-493E-87DD-103C1C7864CD}" type="slidenum">
              <a:rPr lang="fr-FR" smtClean="0"/>
              <a:t>30</a:t>
            </a:fld>
            <a:endParaRPr lang="fr-FR"/>
          </a:p>
        </p:txBody>
      </p:sp>
      <p:graphicFrame>
        <p:nvGraphicFramePr>
          <p:cNvPr id="5" name="Objet 4">
            <a:extLst>
              <a:ext uri="{FF2B5EF4-FFF2-40B4-BE49-F238E27FC236}">
                <a16:creationId xmlns:a16="http://schemas.microsoft.com/office/drawing/2014/main" id="{3EA36C52-212A-82AA-562B-846477AB4970}"/>
              </a:ext>
            </a:extLst>
          </p:cNvPr>
          <p:cNvGraphicFramePr>
            <a:graphicFrameLocks noChangeAspect="1"/>
          </p:cNvGraphicFramePr>
          <p:nvPr>
            <p:extLst>
              <p:ext uri="{D42A27DB-BD31-4B8C-83A1-F6EECF244321}">
                <p14:modId xmlns:p14="http://schemas.microsoft.com/office/powerpoint/2010/main" val="4018476020"/>
              </p:ext>
            </p:extLst>
          </p:nvPr>
        </p:nvGraphicFramePr>
        <p:xfrm>
          <a:off x="1993061" y="3429000"/>
          <a:ext cx="2857500" cy="1704975"/>
        </p:xfrm>
        <a:graphic>
          <a:graphicData uri="http://schemas.openxmlformats.org/presentationml/2006/ole">
            <mc:AlternateContent xmlns:mc="http://schemas.openxmlformats.org/markup-compatibility/2006">
              <mc:Choice xmlns:v="urn:schemas-microsoft-com:vml" Requires="v">
                <p:oleObj name="Image bitmap" r:id="rId2" imgW="2857680" imgH="1704960" progId="Paint.Picture">
                  <p:embed/>
                </p:oleObj>
              </mc:Choice>
              <mc:Fallback>
                <p:oleObj name="Image bitmap" r:id="rId2" imgW="2857680" imgH="1704960" progId="Paint.Picture">
                  <p:embed/>
                  <p:pic>
                    <p:nvPicPr>
                      <p:cNvPr id="0" name=""/>
                      <p:cNvPicPr/>
                      <p:nvPr/>
                    </p:nvPicPr>
                    <p:blipFill>
                      <a:blip r:embed="rId3"/>
                      <a:stretch>
                        <a:fillRect/>
                      </a:stretch>
                    </p:blipFill>
                    <p:spPr>
                      <a:xfrm>
                        <a:off x="1993061" y="3429000"/>
                        <a:ext cx="2857500" cy="1704975"/>
                      </a:xfrm>
                      <a:prstGeom prst="rect">
                        <a:avLst/>
                      </a:prstGeom>
                    </p:spPr>
                  </p:pic>
                </p:oleObj>
              </mc:Fallback>
            </mc:AlternateContent>
          </a:graphicData>
        </a:graphic>
      </p:graphicFrame>
    </p:spTree>
    <p:extLst>
      <p:ext uri="{BB962C8B-B14F-4D97-AF65-F5344CB8AC3E}">
        <p14:creationId xmlns:p14="http://schemas.microsoft.com/office/powerpoint/2010/main" val="22001491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BAF3A6E-0397-7538-1897-8F8ECEAD9F2B}"/>
              </a:ext>
            </a:extLst>
          </p:cNvPr>
          <p:cNvSpPr>
            <a:spLocks noGrp="1"/>
          </p:cNvSpPr>
          <p:nvPr>
            <p:ph type="title"/>
          </p:nvPr>
        </p:nvSpPr>
        <p:spPr/>
        <p:txBody>
          <a:bodyPr/>
          <a:lstStyle/>
          <a:p>
            <a:r>
              <a:rPr lang="fr-FR" dirty="0"/>
              <a:t>Analyse des données dans KNIME</a:t>
            </a:r>
          </a:p>
        </p:txBody>
      </p:sp>
      <p:sp>
        <p:nvSpPr>
          <p:cNvPr id="4" name="Espace réservé du numéro de diapositive 3">
            <a:extLst>
              <a:ext uri="{FF2B5EF4-FFF2-40B4-BE49-F238E27FC236}">
                <a16:creationId xmlns:a16="http://schemas.microsoft.com/office/drawing/2014/main" id="{DBB077C8-1AE3-04B2-6A0B-446139FC6911}"/>
              </a:ext>
            </a:extLst>
          </p:cNvPr>
          <p:cNvSpPr>
            <a:spLocks noGrp="1"/>
          </p:cNvSpPr>
          <p:nvPr>
            <p:ph type="sldNum" sz="quarter" idx="12"/>
          </p:nvPr>
        </p:nvSpPr>
        <p:spPr/>
        <p:txBody>
          <a:bodyPr/>
          <a:lstStyle/>
          <a:p>
            <a:fld id="{627A425C-B5F6-493E-87DD-103C1C7864CD}" type="slidenum">
              <a:rPr lang="fr-FR" smtClean="0"/>
              <a:t>31</a:t>
            </a:fld>
            <a:endParaRPr lang="fr-FR"/>
          </a:p>
        </p:txBody>
      </p:sp>
      <p:sp>
        <p:nvSpPr>
          <p:cNvPr id="6" name="Espace réservé du contenu 5">
            <a:extLst>
              <a:ext uri="{FF2B5EF4-FFF2-40B4-BE49-F238E27FC236}">
                <a16:creationId xmlns:a16="http://schemas.microsoft.com/office/drawing/2014/main" id="{8E991A82-3FFA-199F-BB74-6BB48ED58F6E}"/>
              </a:ext>
            </a:extLst>
          </p:cNvPr>
          <p:cNvSpPr>
            <a:spLocks noGrp="1"/>
          </p:cNvSpPr>
          <p:nvPr>
            <p:ph idx="1"/>
          </p:nvPr>
        </p:nvSpPr>
        <p:spPr>
          <a:xfrm>
            <a:off x="1219200" y="3666490"/>
            <a:ext cx="8825659" cy="1156970"/>
          </a:xfrm>
        </p:spPr>
        <p:txBody>
          <a:bodyPr/>
          <a:lstStyle/>
          <a:p>
            <a:pPr marL="0" indent="0" algn="ctr">
              <a:buNone/>
            </a:pPr>
            <a:r>
              <a:rPr lang="fr-FR" dirty="0"/>
              <a:t>KNIME inclut des fonctions qui permettent de faire une analyse de données, ile est possible de tracer des graphiques, de faire des regroupements de données ou même des tests statistiques.</a:t>
            </a:r>
          </a:p>
        </p:txBody>
      </p:sp>
    </p:spTree>
    <p:extLst>
      <p:ext uri="{BB962C8B-B14F-4D97-AF65-F5344CB8AC3E}">
        <p14:creationId xmlns:p14="http://schemas.microsoft.com/office/powerpoint/2010/main" val="32618417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0F8EEBB-2236-C96E-EB1C-2B58C17B823B}"/>
              </a:ext>
            </a:extLst>
          </p:cNvPr>
          <p:cNvSpPr>
            <a:spLocks noGrp="1"/>
          </p:cNvSpPr>
          <p:nvPr>
            <p:ph type="title"/>
          </p:nvPr>
        </p:nvSpPr>
        <p:spPr/>
        <p:txBody>
          <a:bodyPr/>
          <a:lstStyle/>
          <a:p>
            <a:r>
              <a:rPr lang="fr-FR" dirty="0"/>
              <a:t>Analyse graphique tableau brut</a:t>
            </a:r>
          </a:p>
        </p:txBody>
      </p:sp>
      <p:sp>
        <p:nvSpPr>
          <p:cNvPr id="3" name="Espace réservé du contenu 2">
            <a:extLst>
              <a:ext uri="{FF2B5EF4-FFF2-40B4-BE49-F238E27FC236}">
                <a16:creationId xmlns:a16="http://schemas.microsoft.com/office/drawing/2014/main" id="{B89D9820-7CB4-73ED-1B8E-7570FEFC979D}"/>
              </a:ext>
            </a:extLst>
          </p:cNvPr>
          <p:cNvSpPr>
            <a:spLocks noGrp="1"/>
          </p:cNvSpPr>
          <p:nvPr>
            <p:ph idx="1"/>
          </p:nvPr>
        </p:nvSpPr>
        <p:spPr>
          <a:xfrm>
            <a:off x="1154955" y="2603500"/>
            <a:ext cx="3882872" cy="3416300"/>
          </a:xfrm>
        </p:spPr>
        <p:txBody>
          <a:bodyPr/>
          <a:lstStyle/>
          <a:p>
            <a:pPr marL="0" indent="0">
              <a:buNone/>
            </a:pPr>
            <a:r>
              <a:rPr lang="fr-FR" dirty="0"/>
              <a:t>Sans manipulations supplémentaires, nous pouvons extraire plusieurs graphiques afin de mieux comprendre le sujet.</a:t>
            </a:r>
          </a:p>
          <a:p>
            <a:pPr marL="0" indent="0">
              <a:buNone/>
            </a:pPr>
            <a:endParaRPr lang="fr-FR" dirty="0"/>
          </a:p>
          <a:p>
            <a:pPr marL="0" indent="0">
              <a:buNone/>
            </a:pPr>
            <a:r>
              <a:rPr lang="fr-FR" dirty="0"/>
              <a:t>On utilisera donc ici des pie chart, et  des Bar chart.</a:t>
            </a:r>
          </a:p>
        </p:txBody>
      </p:sp>
      <p:sp>
        <p:nvSpPr>
          <p:cNvPr id="4" name="Espace réservé du numéro de diapositive 3">
            <a:extLst>
              <a:ext uri="{FF2B5EF4-FFF2-40B4-BE49-F238E27FC236}">
                <a16:creationId xmlns:a16="http://schemas.microsoft.com/office/drawing/2014/main" id="{DDACD8E2-455F-F54E-F8B1-6F2212BC189F}"/>
              </a:ext>
            </a:extLst>
          </p:cNvPr>
          <p:cNvSpPr>
            <a:spLocks noGrp="1"/>
          </p:cNvSpPr>
          <p:nvPr>
            <p:ph type="sldNum" sz="quarter" idx="12"/>
          </p:nvPr>
        </p:nvSpPr>
        <p:spPr/>
        <p:txBody>
          <a:bodyPr/>
          <a:lstStyle/>
          <a:p>
            <a:fld id="{627A425C-B5F6-493E-87DD-103C1C7864CD}" type="slidenum">
              <a:rPr lang="fr-FR" smtClean="0"/>
              <a:t>32</a:t>
            </a:fld>
            <a:endParaRPr lang="fr-FR"/>
          </a:p>
        </p:txBody>
      </p:sp>
      <p:graphicFrame>
        <p:nvGraphicFramePr>
          <p:cNvPr id="5" name="Objet 4">
            <a:extLst>
              <a:ext uri="{FF2B5EF4-FFF2-40B4-BE49-F238E27FC236}">
                <a16:creationId xmlns:a16="http://schemas.microsoft.com/office/drawing/2014/main" id="{3C804C22-47F0-1EAE-668B-5CF93CA00478}"/>
              </a:ext>
            </a:extLst>
          </p:cNvPr>
          <p:cNvGraphicFramePr>
            <a:graphicFrameLocks noChangeAspect="1"/>
          </p:cNvGraphicFramePr>
          <p:nvPr>
            <p:extLst>
              <p:ext uri="{D42A27DB-BD31-4B8C-83A1-F6EECF244321}">
                <p14:modId xmlns:p14="http://schemas.microsoft.com/office/powerpoint/2010/main" val="3276407719"/>
              </p:ext>
            </p:extLst>
          </p:nvPr>
        </p:nvGraphicFramePr>
        <p:xfrm>
          <a:off x="5662074" y="3237541"/>
          <a:ext cx="1609725" cy="1190625"/>
        </p:xfrm>
        <a:graphic>
          <a:graphicData uri="http://schemas.openxmlformats.org/presentationml/2006/ole">
            <mc:AlternateContent xmlns:mc="http://schemas.openxmlformats.org/markup-compatibility/2006">
              <mc:Choice xmlns:v="urn:schemas-microsoft-com:vml" Requires="v">
                <p:oleObj name="Image bitmap" r:id="rId2" imgW="1609560" imgH="1190520" progId="Paint.Picture">
                  <p:embed/>
                </p:oleObj>
              </mc:Choice>
              <mc:Fallback>
                <p:oleObj name="Image bitmap" r:id="rId2" imgW="1609560" imgH="1190520" progId="Paint.Picture">
                  <p:embed/>
                  <p:pic>
                    <p:nvPicPr>
                      <p:cNvPr id="0" name=""/>
                      <p:cNvPicPr/>
                      <p:nvPr/>
                    </p:nvPicPr>
                    <p:blipFill>
                      <a:blip r:embed="rId3"/>
                      <a:stretch>
                        <a:fillRect/>
                      </a:stretch>
                    </p:blipFill>
                    <p:spPr>
                      <a:xfrm>
                        <a:off x="5662074" y="3237541"/>
                        <a:ext cx="1609725" cy="1190625"/>
                      </a:xfrm>
                      <a:prstGeom prst="rect">
                        <a:avLst/>
                      </a:prstGeom>
                    </p:spPr>
                  </p:pic>
                </p:oleObj>
              </mc:Fallback>
            </mc:AlternateContent>
          </a:graphicData>
        </a:graphic>
      </p:graphicFrame>
      <p:graphicFrame>
        <p:nvGraphicFramePr>
          <p:cNvPr id="6" name="Objet 5">
            <a:extLst>
              <a:ext uri="{FF2B5EF4-FFF2-40B4-BE49-F238E27FC236}">
                <a16:creationId xmlns:a16="http://schemas.microsoft.com/office/drawing/2014/main" id="{1B004DA5-B7B9-E5E9-E1D2-0C00524A19D5}"/>
              </a:ext>
            </a:extLst>
          </p:cNvPr>
          <p:cNvGraphicFramePr>
            <a:graphicFrameLocks noChangeAspect="1"/>
          </p:cNvGraphicFramePr>
          <p:nvPr>
            <p:extLst>
              <p:ext uri="{D42A27DB-BD31-4B8C-83A1-F6EECF244321}">
                <p14:modId xmlns:p14="http://schemas.microsoft.com/office/powerpoint/2010/main" val="766548552"/>
              </p:ext>
            </p:extLst>
          </p:nvPr>
        </p:nvGraphicFramePr>
        <p:xfrm>
          <a:off x="7271799" y="3085141"/>
          <a:ext cx="1762125" cy="1343025"/>
        </p:xfrm>
        <a:graphic>
          <a:graphicData uri="http://schemas.openxmlformats.org/presentationml/2006/ole">
            <mc:AlternateContent xmlns:mc="http://schemas.openxmlformats.org/markup-compatibility/2006">
              <mc:Choice xmlns:v="urn:schemas-microsoft-com:vml" Requires="v">
                <p:oleObj name="Image bitmap" r:id="rId4" imgW="1762200" imgH="1343160" progId="Paint.Picture">
                  <p:embed/>
                </p:oleObj>
              </mc:Choice>
              <mc:Fallback>
                <p:oleObj name="Image bitmap" r:id="rId4" imgW="1762200" imgH="1343160" progId="Paint.Picture">
                  <p:embed/>
                  <p:pic>
                    <p:nvPicPr>
                      <p:cNvPr id="0" name=""/>
                      <p:cNvPicPr/>
                      <p:nvPr/>
                    </p:nvPicPr>
                    <p:blipFill>
                      <a:blip r:embed="rId5"/>
                      <a:stretch>
                        <a:fillRect/>
                      </a:stretch>
                    </p:blipFill>
                    <p:spPr>
                      <a:xfrm>
                        <a:off x="7271799" y="3085141"/>
                        <a:ext cx="1762125" cy="1343025"/>
                      </a:xfrm>
                      <a:prstGeom prst="rect">
                        <a:avLst/>
                      </a:prstGeom>
                    </p:spPr>
                  </p:pic>
                </p:oleObj>
              </mc:Fallback>
            </mc:AlternateContent>
          </a:graphicData>
        </a:graphic>
      </p:graphicFrame>
    </p:spTree>
    <p:extLst>
      <p:ext uri="{BB962C8B-B14F-4D97-AF65-F5344CB8AC3E}">
        <p14:creationId xmlns:p14="http://schemas.microsoft.com/office/powerpoint/2010/main" val="11755167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76C225B-7BA3-6EE7-D788-184141BC7ADD}"/>
              </a:ext>
            </a:extLst>
          </p:cNvPr>
          <p:cNvSpPr>
            <a:spLocks noGrp="1"/>
          </p:cNvSpPr>
          <p:nvPr>
            <p:ph type="title"/>
          </p:nvPr>
        </p:nvSpPr>
        <p:spPr/>
        <p:txBody>
          <a:bodyPr/>
          <a:lstStyle/>
          <a:p>
            <a:r>
              <a:rPr lang="fr-FR" dirty="0"/>
              <a:t>Analyse graphique après pivot</a:t>
            </a:r>
          </a:p>
        </p:txBody>
      </p:sp>
      <p:sp>
        <p:nvSpPr>
          <p:cNvPr id="3" name="Espace réservé du contenu 2">
            <a:extLst>
              <a:ext uri="{FF2B5EF4-FFF2-40B4-BE49-F238E27FC236}">
                <a16:creationId xmlns:a16="http://schemas.microsoft.com/office/drawing/2014/main" id="{A80E322E-BF4A-3053-8D88-0DC082892E35}"/>
              </a:ext>
            </a:extLst>
          </p:cNvPr>
          <p:cNvSpPr>
            <a:spLocks noGrp="1"/>
          </p:cNvSpPr>
          <p:nvPr>
            <p:ph idx="1"/>
          </p:nvPr>
        </p:nvSpPr>
        <p:spPr>
          <a:xfrm>
            <a:off x="1154954" y="2603500"/>
            <a:ext cx="4874910" cy="2511964"/>
          </a:xfrm>
        </p:spPr>
        <p:txBody>
          <a:bodyPr>
            <a:normAutofit fontScale="85000" lnSpcReduction="20000"/>
          </a:bodyPr>
          <a:lstStyle/>
          <a:p>
            <a:pPr marL="0" indent="0">
              <a:buNone/>
            </a:pPr>
            <a:r>
              <a:rPr lang="fr-FR" dirty="0"/>
              <a:t>Le nœud « </a:t>
            </a:r>
            <a:r>
              <a:rPr lang="fr-FR" dirty="0" err="1"/>
              <a:t>Pivoting</a:t>
            </a:r>
            <a:r>
              <a:rPr lang="fr-FR" dirty="0"/>
              <a:t> », permet de faire un regroupement des données en fonction de la valeur d’une variable.</a:t>
            </a:r>
          </a:p>
          <a:p>
            <a:pPr marL="0" indent="0">
              <a:buNone/>
            </a:pPr>
            <a:r>
              <a:rPr lang="fr-FR" dirty="0"/>
              <a:t>En choisissant par exemple :</a:t>
            </a:r>
          </a:p>
          <a:p>
            <a:pPr>
              <a:buFontTx/>
              <a:buChar char="-"/>
            </a:pPr>
            <a:r>
              <a:rPr lang="fr-FR" dirty="0"/>
              <a:t>grouper par service</a:t>
            </a:r>
          </a:p>
          <a:p>
            <a:pPr>
              <a:buFontTx/>
              <a:buChar char="-"/>
            </a:pPr>
            <a:r>
              <a:rPr lang="fr-FR" dirty="0"/>
              <a:t>pivoter par sexe</a:t>
            </a:r>
          </a:p>
          <a:p>
            <a:pPr>
              <a:buFontTx/>
              <a:buChar char="-"/>
            </a:pPr>
            <a:r>
              <a:rPr lang="fr-FR" dirty="0" err="1"/>
              <a:t>Aggréger</a:t>
            </a:r>
            <a:r>
              <a:rPr lang="fr-FR" dirty="0"/>
              <a:t> par:</a:t>
            </a:r>
          </a:p>
          <a:p>
            <a:pPr lvl="1">
              <a:buFontTx/>
              <a:buChar char="-"/>
            </a:pPr>
            <a:r>
              <a:rPr lang="fr-FR" dirty="0"/>
              <a:t>Count de ID</a:t>
            </a:r>
          </a:p>
          <a:p>
            <a:pPr lvl="1">
              <a:buFontTx/>
              <a:buChar char="-"/>
            </a:pPr>
            <a:r>
              <a:rPr lang="fr-FR" dirty="0" err="1"/>
              <a:t>Mean</a:t>
            </a:r>
            <a:r>
              <a:rPr lang="fr-FR" dirty="0"/>
              <a:t> de </a:t>
            </a:r>
            <a:r>
              <a:rPr lang="fr-FR" dirty="0" err="1"/>
              <a:t>Salaire_binned</a:t>
            </a:r>
            <a:endParaRPr lang="fr-FR" dirty="0"/>
          </a:p>
        </p:txBody>
      </p:sp>
      <p:sp>
        <p:nvSpPr>
          <p:cNvPr id="4" name="Espace réservé du numéro de diapositive 3">
            <a:extLst>
              <a:ext uri="{FF2B5EF4-FFF2-40B4-BE49-F238E27FC236}">
                <a16:creationId xmlns:a16="http://schemas.microsoft.com/office/drawing/2014/main" id="{CB77D30C-E297-9AD6-9477-FD0C18B24CD3}"/>
              </a:ext>
            </a:extLst>
          </p:cNvPr>
          <p:cNvSpPr>
            <a:spLocks noGrp="1"/>
          </p:cNvSpPr>
          <p:nvPr>
            <p:ph type="sldNum" sz="quarter" idx="12"/>
          </p:nvPr>
        </p:nvSpPr>
        <p:spPr/>
        <p:txBody>
          <a:bodyPr/>
          <a:lstStyle/>
          <a:p>
            <a:fld id="{627A425C-B5F6-493E-87DD-103C1C7864CD}" type="slidenum">
              <a:rPr lang="fr-FR" smtClean="0"/>
              <a:t>33</a:t>
            </a:fld>
            <a:endParaRPr lang="fr-FR"/>
          </a:p>
        </p:txBody>
      </p:sp>
      <p:graphicFrame>
        <p:nvGraphicFramePr>
          <p:cNvPr id="5" name="Objet 4">
            <a:extLst>
              <a:ext uri="{FF2B5EF4-FFF2-40B4-BE49-F238E27FC236}">
                <a16:creationId xmlns:a16="http://schemas.microsoft.com/office/drawing/2014/main" id="{380CC188-89FE-3417-BDF1-A1B11F81C3F9}"/>
              </a:ext>
            </a:extLst>
          </p:cNvPr>
          <p:cNvGraphicFramePr>
            <a:graphicFrameLocks noChangeAspect="1"/>
          </p:cNvGraphicFramePr>
          <p:nvPr>
            <p:extLst>
              <p:ext uri="{D42A27DB-BD31-4B8C-83A1-F6EECF244321}">
                <p14:modId xmlns:p14="http://schemas.microsoft.com/office/powerpoint/2010/main" val="1899457544"/>
              </p:ext>
            </p:extLst>
          </p:nvPr>
        </p:nvGraphicFramePr>
        <p:xfrm>
          <a:off x="6512943" y="2620369"/>
          <a:ext cx="5029291" cy="808631"/>
        </p:xfrm>
        <a:graphic>
          <a:graphicData uri="http://schemas.openxmlformats.org/presentationml/2006/ole">
            <mc:AlternateContent xmlns:mc="http://schemas.openxmlformats.org/markup-compatibility/2006">
              <mc:Choice xmlns:v="urn:schemas-microsoft-com:vml" Requires="v">
                <p:oleObj name="Image bitmap" r:id="rId2" imgW="7286760" imgH="1171440" progId="Paint.Picture">
                  <p:embed/>
                </p:oleObj>
              </mc:Choice>
              <mc:Fallback>
                <p:oleObj name="Image bitmap" r:id="rId2" imgW="7286760" imgH="1171440" progId="Paint.Picture">
                  <p:embed/>
                  <p:pic>
                    <p:nvPicPr>
                      <p:cNvPr id="0" name=""/>
                      <p:cNvPicPr/>
                      <p:nvPr/>
                    </p:nvPicPr>
                    <p:blipFill>
                      <a:blip r:embed="rId3"/>
                      <a:stretch>
                        <a:fillRect/>
                      </a:stretch>
                    </p:blipFill>
                    <p:spPr>
                      <a:xfrm>
                        <a:off x="6512943" y="2620369"/>
                        <a:ext cx="5029291" cy="808631"/>
                      </a:xfrm>
                      <a:prstGeom prst="rect">
                        <a:avLst/>
                      </a:prstGeom>
                    </p:spPr>
                  </p:pic>
                </p:oleObj>
              </mc:Fallback>
            </mc:AlternateContent>
          </a:graphicData>
        </a:graphic>
      </p:graphicFrame>
      <p:graphicFrame>
        <p:nvGraphicFramePr>
          <p:cNvPr id="6" name="Objet 5">
            <a:extLst>
              <a:ext uri="{FF2B5EF4-FFF2-40B4-BE49-F238E27FC236}">
                <a16:creationId xmlns:a16="http://schemas.microsoft.com/office/drawing/2014/main" id="{2570F680-4984-C956-0D80-A60C0A9C3F23}"/>
              </a:ext>
            </a:extLst>
          </p:cNvPr>
          <p:cNvGraphicFramePr>
            <a:graphicFrameLocks noChangeAspect="1"/>
          </p:cNvGraphicFramePr>
          <p:nvPr>
            <p:extLst>
              <p:ext uri="{D42A27DB-BD31-4B8C-83A1-F6EECF244321}">
                <p14:modId xmlns:p14="http://schemas.microsoft.com/office/powerpoint/2010/main" val="1774331315"/>
              </p:ext>
            </p:extLst>
          </p:nvPr>
        </p:nvGraphicFramePr>
        <p:xfrm>
          <a:off x="6512943" y="3553532"/>
          <a:ext cx="5029291" cy="815205"/>
        </p:xfrm>
        <a:graphic>
          <a:graphicData uri="http://schemas.openxmlformats.org/presentationml/2006/ole">
            <mc:AlternateContent xmlns:mc="http://schemas.openxmlformats.org/markup-compatibility/2006">
              <mc:Choice xmlns:v="urn:schemas-microsoft-com:vml" Requires="v">
                <p:oleObj name="Image bitmap" r:id="rId4" imgW="7286760" imgH="1181160" progId="Paint.Picture">
                  <p:embed/>
                </p:oleObj>
              </mc:Choice>
              <mc:Fallback>
                <p:oleObj name="Image bitmap" r:id="rId4" imgW="7286760" imgH="1181160" progId="Paint.Picture">
                  <p:embed/>
                  <p:pic>
                    <p:nvPicPr>
                      <p:cNvPr id="0" name=""/>
                      <p:cNvPicPr/>
                      <p:nvPr/>
                    </p:nvPicPr>
                    <p:blipFill>
                      <a:blip r:embed="rId5"/>
                      <a:stretch>
                        <a:fillRect/>
                      </a:stretch>
                    </p:blipFill>
                    <p:spPr>
                      <a:xfrm>
                        <a:off x="6512943" y="3553532"/>
                        <a:ext cx="5029291" cy="815205"/>
                      </a:xfrm>
                      <a:prstGeom prst="rect">
                        <a:avLst/>
                      </a:prstGeom>
                    </p:spPr>
                  </p:pic>
                </p:oleObj>
              </mc:Fallback>
            </mc:AlternateContent>
          </a:graphicData>
        </a:graphic>
      </p:graphicFrame>
      <p:graphicFrame>
        <p:nvGraphicFramePr>
          <p:cNvPr id="7" name="Objet 6">
            <a:extLst>
              <a:ext uri="{FF2B5EF4-FFF2-40B4-BE49-F238E27FC236}">
                <a16:creationId xmlns:a16="http://schemas.microsoft.com/office/drawing/2014/main" id="{171D8FD2-2BCF-3ECB-2F70-78818681BC3D}"/>
              </a:ext>
            </a:extLst>
          </p:cNvPr>
          <p:cNvGraphicFramePr>
            <a:graphicFrameLocks noChangeAspect="1"/>
          </p:cNvGraphicFramePr>
          <p:nvPr>
            <p:extLst>
              <p:ext uri="{D42A27DB-BD31-4B8C-83A1-F6EECF244321}">
                <p14:modId xmlns:p14="http://schemas.microsoft.com/office/powerpoint/2010/main" val="2811879927"/>
              </p:ext>
            </p:extLst>
          </p:nvPr>
        </p:nvGraphicFramePr>
        <p:xfrm>
          <a:off x="6512943" y="4562566"/>
          <a:ext cx="5029291" cy="971938"/>
        </p:xfrm>
        <a:graphic>
          <a:graphicData uri="http://schemas.openxmlformats.org/presentationml/2006/ole">
            <mc:AlternateContent xmlns:mc="http://schemas.openxmlformats.org/markup-compatibility/2006">
              <mc:Choice xmlns:v="urn:schemas-microsoft-com:vml" Requires="v">
                <p:oleObj name="Image bitmap" r:id="rId6" imgW="7343640" imgH="1419120" progId="Paint.Picture">
                  <p:embed/>
                </p:oleObj>
              </mc:Choice>
              <mc:Fallback>
                <p:oleObj name="Image bitmap" r:id="rId6" imgW="7343640" imgH="1419120" progId="Paint.Picture">
                  <p:embed/>
                  <p:pic>
                    <p:nvPicPr>
                      <p:cNvPr id="0" name=""/>
                      <p:cNvPicPr/>
                      <p:nvPr/>
                    </p:nvPicPr>
                    <p:blipFill>
                      <a:blip r:embed="rId7"/>
                      <a:stretch>
                        <a:fillRect/>
                      </a:stretch>
                    </p:blipFill>
                    <p:spPr>
                      <a:xfrm>
                        <a:off x="6512943" y="4562566"/>
                        <a:ext cx="5029291" cy="971938"/>
                      </a:xfrm>
                      <a:prstGeom prst="rect">
                        <a:avLst/>
                      </a:prstGeom>
                    </p:spPr>
                  </p:pic>
                </p:oleObj>
              </mc:Fallback>
            </mc:AlternateContent>
          </a:graphicData>
        </a:graphic>
      </p:graphicFrame>
      <p:graphicFrame>
        <p:nvGraphicFramePr>
          <p:cNvPr id="8" name="Objet 7">
            <a:extLst>
              <a:ext uri="{FF2B5EF4-FFF2-40B4-BE49-F238E27FC236}">
                <a16:creationId xmlns:a16="http://schemas.microsoft.com/office/drawing/2014/main" id="{ABCAE06B-9606-0A59-3337-9F0A17C1B4A8}"/>
              </a:ext>
            </a:extLst>
          </p:cNvPr>
          <p:cNvGraphicFramePr>
            <a:graphicFrameLocks noChangeAspect="1"/>
          </p:cNvGraphicFramePr>
          <p:nvPr>
            <p:extLst>
              <p:ext uri="{D42A27DB-BD31-4B8C-83A1-F6EECF244321}">
                <p14:modId xmlns:p14="http://schemas.microsoft.com/office/powerpoint/2010/main" val="4048939685"/>
              </p:ext>
            </p:extLst>
          </p:nvPr>
        </p:nvGraphicFramePr>
        <p:xfrm>
          <a:off x="613418" y="5371809"/>
          <a:ext cx="5657985" cy="1025046"/>
        </p:xfrm>
        <a:graphic>
          <a:graphicData uri="http://schemas.openxmlformats.org/presentationml/2006/ole">
            <mc:AlternateContent xmlns:mc="http://schemas.openxmlformats.org/markup-compatibility/2006">
              <mc:Choice xmlns:v="urn:schemas-microsoft-com:vml" Requires="v">
                <p:oleObj name="Image bitmap" r:id="rId8" imgW="7991640" imgH="1447920" progId="Paint.Picture">
                  <p:embed/>
                </p:oleObj>
              </mc:Choice>
              <mc:Fallback>
                <p:oleObj name="Image bitmap" r:id="rId8" imgW="7991640" imgH="1447920" progId="Paint.Picture">
                  <p:embed/>
                  <p:pic>
                    <p:nvPicPr>
                      <p:cNvPr id="0" name=""/>
                      <p:cNvPicPr/>
                      <p:nvPr/>
                    </p:nvPicPr>
                    <p:blipFill>
                      <a:blip r:embed="rId9"/>
                      <a:stretch>
                        <a:fillRect/>
                      </a:stretch>
                    </p:blipFill>
                    <p:spPr>
                      <a:xfrm>
                        <a:off x="613418" y="5371809"/>
                        <a:ext cx="5657985" cy="1025046"/>
                      </a:xfrm>
                      <a:prstGeom prst="rect">
                        <a:avLst/>
                      </a:prstGeom>
                    </p:spPr>
                  </p:pic>
                </p:oleObj>
              </mc:Fallback>
            </mc:AlternateContent>
          </a:graphicData>
        </a:graphic>
      </p:graphicFrame>
    </p:spTree>
    <p:extLst>
      <p:ext uri="{BB962C8B-B14F-4D97-AF65-F5344CB8AC3E}">
        <p14:creationId xmlns:p14="http://schemas.microsoft.com/office/powerpoint/2010/main" val="30310102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5677C85-CB3F-1BD7-28AC-CD5DE4D7C31F}"/>
              </a:ext>
            </a:extLst>
          </p:cNvPr>
          <p:cNvSpPr>
            <a:spLocks noGrp="1"/>
          </p:cNvSpPr>
          <p:nvPr>
            <p:ph type="title"/>
          </p:nvPr>
        </p:nvSpPr>
        <p:spPr/>
        <p:txBody>
          <a:bodyPr/>
          <a:lstStyle/>
          <a:p>
            <a:r>
              <a:rPr lang="fr-FR" dirty="0"/>
              <a:t>Tests statistiques et code « maison »</a:t>
            </a:r>
          </a:p>
        </p:txBody>
      </p:sp>
      <p:sp>
        <p:nvSpPr>
          <p:cNvPr id="3" name="Espace réservé du contenu 2">
            <a:extLst>
              <a:ext uri="{FF2B5EF4-FFF2-40B4-BE49-F238E27FC236}">
                <a16:creationId xmlns:a16="http://schemas.microsoft.com/office/drawing/2014/main" id="{00A331CB-119F-5722-C9D5-5E5C7263327F}"/>
              </a:ext>
            </a:extLst>
          </p:cNvPr>
          <p:cNvSpPr>
            <a:spLocks noGrp="1"/>
          </p:cNvSpPr>
          <p:nvPr>
            <p:ph idx="1"/>
          </p:nvPr>
        </p:nvSpPr>
        <p:spPr>
          <a:xfrm>
            <a:off x="1154955" y="2603500"/>
            <a:ext cx="5371576" cy="3416300"/>
          </a:xfrm>
        </p:spPr>
        <p:txBody>
          <a:bodyPr/>
          <a:lstStyle/>
          <a:p>
            <a:pPr marL="0" indent="0">
              <a:buNone/>
            </a:pPr>
            <a:r>
              <a:rPr lang="fr-FR" dirty="0"/>
              <a:t>Il est possible de réaliser très facilement la plupart des test statistiques utilisés fréquemment dans le métier.</a:t>
            </a:r>
          </a:p>
          <a:p>
            <a:pPr marL="0" indent="0">
              <a:buNone/>
            </a:pPr>
            <a:endParaRPr lang="fr-FR" dirty="0"/>
          </a:p>
          <a:p>
            <a:pPr marL="0" indent="0">
              <a:buNone/>
            </a:pPr>
            <a:r>
              <a:rPr lang="fr-FR" dirty="0"/>
              <a:t>Il est possible également d’utiliser des </a:t>
            </a:r>
            <a:r>
              <a:rPr lang="fr-FR" dirty="0" err="1"/>
              <a:t>nodes</a:t>
            </a:r>
            <a:r>
              <a:rPr lang="fr-FR" dirty="0"/>
              <a:t> qui permettent de créer et utiliser des </a:t>
            </a:r>
            <a:r>
              <a:rPr lang="fr-FR" dirty="0" err="1"/>
              <a:t>snippet</a:t>
            </a:r>
            <a:r>
              <a:rPr lang="fr-FR" dirty="0"/>
              <a:t> de code personnalisé en R, python, java, etc.. Réutilisables à l’avenir dans d’autres projets.</a:t>
            </a:r>
          </a:p>
        </p:txBody>
      </p:sp>
      <p:sp>
        <p:nvSpPr>
          <p:cNvPr id="4" name="Espace réservé du numéro de diapositive 3">
            <a:extLst>
              <a:ext uri="{FF2B5EF4-FFF2-40B4-BE49-F238E27FC236}">
                <a16:creationId xmlns:a16="http://schemas.microsoft.com/office/drawing/2014/main" id="{49CB6DBA-D7BD-D92D-FB26-A0F5C9C4B589}"/>
              </a:ext>
            </a:extLst>
          </p:cNvPr>
          <p:cNvSpPr>
            <a:spLocks noGrp="1"/>
          </p:cNvSpPr>
          <p:nvPr>
            <p:ph type="sldNum" sz="quarter" idx="12"/>
          </p:nvPr>
        </p:nvSpPr>
        <p:spPr/>
        <p:txBody>
          <a:bodyPr/>
          <a:lstStyle/>
          <a:p>
            <a:fld id="{627A425C-B5F6-493E-87DD-103C1C7864CD}" type="slidenum">
              <a:rPr lang="fr-FR" smtClean="0"/>
              <a:t>34</a:t>
            </a:fld>
            <a:endParaRPr lang="fr-FR"/>
          </a:p>
        </p:txBody>
      </p:sp>
      <p:graphicFrame>
        <p:nvGraphicFramePr>
          <p:cNvPr id="5" name="Objet 4">
            <a:extLst>
              <a:ext uri="{FF2B5EF4-FFF2-40B4-BE49-F238E27FC236}">
                <a16:creationId xmlns:a16="http://schemas.microsoft.com/office/drawing/2014/main" id="{B14305D1-AEB2-6649-BCC3-55D2C99FE89A}"/>
              </a:ext>
            </a:extLst>
          </p:cNvPr>
          <p:cNvGraphicFramePr>
            <a:graphicFrameLocks noChangeAspect="1"/>
          </p:cNvGraphicFramePr>
          <p:nvPr>
            <p:extLst>
              <p:ext uri="{D42A27DB-BD31-4B8C-83A1-F6EECF244321}">
                <p14:modId xmlns:p14="http://schemas.microsoft.com/office/powerpoint/2010/main" val="4284404020"/>
              </p:ext>
            </p:extLst>
          </p:nvPr>
        </p:nvGraphicFramePr>
        <p:xfrm>
          <a:off x="6296978" y="2483485"/>
          <a:ext cx="1076325" cy="1095375"/>
        </p:xfrm>
        <a:graphic>
          <a:graphicData uri="http://schemas.openxmlformats.org/presentationml/2006/ole">
            <mc:AlternateContent xmlns:mc="http://schemas.openxmlformats.org/markup-compatibility/2006">
              <mc:Choice xmlns:v="urn:schemas-microsoft-com:vml" Requires="v">
                <p:oleObj name="Image bitmap" r:id="rId2" imgW="1076400" imgH="1095480" progId="Paint.Picture">
                  <p:embed/>
                </p:oleObj>
              </mc:Choice>
              <mc:Fallback>
                <p:oleObj name="Image bitmap" r:id="rId2" imgW="1076400" imgH="1095480" progId="Paint.Picture">
                  <p:embed/>
                  <p:pic>
                    <p:nvPicPr>
                      <p:cNvPr id="0" name=""/>
                      <p:cNvPicPr/>
                      <p:nvPr/>
                    </p:nvPicPr>
                    <p:blipFill>
                      <a:blip r:embed="rId3"/>
                      <a:stretch>
                        <a:fillRect/>
                      </a:stretch>
                    </p:blipFill>
                    <p:spPr>
                      <a:xfrm>
                        <a:off x="6296978" y="2483485"/>
                        <a:ext cx="1076325" cy="1095375"/>
                      </a:xfrm>
                      <a:prstGeom prst="rect">
                        <a:avLst/>
                      </a:prstGeom>
                    </p:spPr>
                  </p:pic>
                </p:oleObj>
              </mc:Fallback>
            </mc:AlternateContent>
          </a:graphicData>
        </a:graphic>
      </p:graphicFrame>
      <p:pic>
        <p:nvPicPr>
          <p:cNvPr id="7" name="Image 6">
            <a:extLst>
              <a:ext uri="{FF2B5EF4-FFF2-40B4-BE49-F238E27FC236}">
                <a16:creationId xmlns:a16="http://schemas.microsoft.com/office/drawing/2014/main" id="{C4C8FEBA-6CEB-40D2-1A6F-DE5C538DE1B6}"/>
              </a:ext>
            </a:extLst>
          </p:cNvPr>
          <p:cNvPicPr>
            <a:picLocks noChangeAspect="1"/>
          </p:cNvPicPr>
          <p:nvPr/>
        </p:nvPicPr>
        <p:blipFill rotWithShape="1">
          <a:blip r:embed="rId4"/>
          <a:srcRect l="428" t="6778" r="428" b="778"/>
          <a:stretch/>
        </p:blipFill>
        <p:spPr>
          <a:xfrm>
            <a:off x="7421880" y="2603500"/>
            <a:ext cx="4571999" cy="3535226"/>
          </a:xfrm>
          <a:prstGeom prst="rect">
            <a:avLst/>
          </a:prstGeom>
        </p:spPr>
      </p:pic>
    </p:spTree>
    <p:extLst>
      <p:ext uri="{BB962C8B-B14F-4D97-AF65-F5344CB8AC3E}">
        <p14:creationId xmlns:p14="http://schemas.microsoft.com/office/powerpoint/2010/main" val="30337627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B53265B-F32A-4900-A180-E4675558DAAA}"/>
              </a:ext>
            </a:extLst>
          </p:cNvPr>
          <p:cNvSpPr>
            <a:spLocks noGrp="1"/>
          </p:cNvSpPr>
          <p:nvPr>
            <p:ph type="title"/>
          </p:nvPr>
        </p:nvSpPr>
        <p:spPr/>
        <p:txBody>
          <a:bodyPr/>
          <a:lstStyle/>
          <a:p>
            <a:r>
              <a:rPr lang="fr-FR" dirty="0"/>
              <a:t>Ce que cela signifie dans notre projet</a:t>
            </a:r>
          </a:p>
        </p:txBody>
      </p:sp>
      <p:sp>
        <p:nvSpPr>
          <p:cNvPr id="3" name="Espace réservé du contenu 2">
            <a:extLst>
              <a:ext uri="{FF2B5EF4-FFF2-40B4-BE49-F238E27FC236}">
                <a16:creationId xmlns:a16="http://schemas.microsoft.com/office/drawing/2014/main" id="{5C6F178D-8E99-46DE-930F-97777491CCC7}"/>
              </a:ext>
            </a:extLst>
          </p:cNvPr>
          <p:cNvSpPr>
            <a:spLocks noGrp="1"/>
          </p:cNvSpPr>
          <p:nvPr>
            <p:ph idx="1"/>
          </p:nvPr>
        </p:nvSpPr>
        <p:spPr/>
        <p:txBody>
          <a:bodyPr>
            <a:normAutofit lnSpcReduction="10000"/>
          </a:bodyPr>
          <a:lstStyle/>
          <a:p>
            <a:pPr marL="0" indent="0">
              <a:buNone/>
            </a:pPr>
            <a:r>
              <a:rPr lang="fr-FR" dirty="0"/>
              <a:t>Pour ce projet, le respect du RGPD correspond principalement à  l’</a:t>
            </a:r>
            <a:r>
              <a:rPr lang="fr-FR" b="1" dirty="0"/>
              <a:t>anonymisation du fichier</a:t>
            </a:r>
            <a:r>
              <a:rPr lang="fr-FR" dirty="0"/>
              <a:t>.</a:t>
            </a:r>
          </a:p>
          <a:p>
            <a:pPr marL="0" indent="0">
              <a:buNone/>
            </a:pPr>
            <a:endParaRPr lang="fr-FR" dirty="0"/>
          </a:p>
          <a:p>
            <a:pPr marL="0" indent="0">
              <a:buNone/>
            </a:pPr>
            <a:r>
              <a:rPr lang="fr-FR" dirty="0"/>
              <a:t>Cela correspond au fait </a:t>
            </a:r>
            <a:r>
              <a:rPr lang="fr-FR" b="1" dirty="0"/>
              <a:t>d’interdire l’identification </a:t>
            </a:r>
            <a:r>
              <a:rPr lang="fr-FR" dirty="0"/>
              <a:t>des employés à l’aide des informations contenues dans le fichier final que ce soit par des méthodes :</a:t>
            </a:r>
          </a:p>
          <a:p>
            <a:pPr>
              <a:buFontTx/>
              <a:buChar char="-"/>
            </a:pPr>
            <a:endParaRPr lang="fr-FR" dirty="0"/>
          </a:p>
          <a:p>
            <a:pPr>
              <a:buFontTx/>
              <a:buChar char="-"/>
            </a:pPr>
            <a:r>
              <a:rPr lang="fr-FR" b="1" dirty="0"/>
              <a:t>directes</a:t>
            </a:r>
            <a:r>
              <a:rPr lang="fr-FR" dirty="0"/>
              <a:t> (nom, prénom) </a:t>
            </a:r>
          </a:p>
          <a:p>
            <a:pPr>
              <a:buFontTx/>
              <a:buChar char="-"/>
            </a:pPr>
            <a:endParaRPr lang="fr-FR" dirty="0"/>
          </a:p>
          <a:p>
            <a:pPr>
              <a:buFontTx/>
              <a:buChar char="-"/>
            </a:pPr>
            <a:r>
              <a:rPr lang="fr-FR" b="1" dirty="0"/>
              <a:t>indirectes</a:t>
            </a:r>
            <a:r>
              <a:rPr lang="fr-FR" dirty="0"/>
              <a:t> (date de naissance, numéro de téléphone, service, salaire, etc…)</a:t>
            </a:r>
          </a:p>
        </p:txBody>
      </p:sp>
      <p:sp>
        <p:nvSpPr>
          <p:cNvPr id="4" name="Espace réservé du numéro de diapositive 3">
            <a:extLst>
              <a:ext uri="{FF2B5EF4-FFF2-40B4-BE49-F238E27FC236}">
                <a16:creationId xmlns:a16="http://schemas.microsoft.com/office/drawing/2014/main" id="{3FD72E17-F8EE-451B-8E31-8B876F41042B}"/>
              </a:ext>
            </a:extLst>
          </p:cNvPr>
          <p:cNvSpPr>
            <a:spLocks noGrp="1"/>
          </p:cNvSpPr>
          <p:nvPr>
            <p:ph type="sldNum" sz="quarter" idx="12"/>
          </p:nvPr>
        </p:nvSpPr>
        <p:spPr/>
        <p:txBody>
          <a:bodyPr/>
          <a:lstStyle/>
          <a:p>
            <a:fld id="{627A425C-B5F6-493E-87DD-103C1C7864CD}" type="slidenum">
              <a:rPr lang="fr-FR" smtClean="0"/>
              <a:t>4</a:t>
            </a:fld>
            <a:endParaRPr lang="fr-FR"/>
          </a:p>
        </p:txBody>
      </p:sp>
    </p:spTree>
    <p:extLst>
      <p:ext uri="{BB962C8B-B14F-4D97-AF65-F5344CB8AC3E}">
        <p14:creationId xmlns:p14="http://schemas.microsoft.com/office/powerpoint/2010/main" val="27730932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15ACB60-FFB8-4CA1-A01B-F45BEA64E607}"/>
              </a:ext>
            </a:extLst>
          </p:cNvPr>
          <p:cNvSpPr>
            <a:spLocks noGrp="1"/>
          </p:cNvSpPr>
          <p:nvPr>
            <p:ph type="title"/>
          </p:nvPr>
        </p:nvSpPr>
        <p:spPr/>
        <p:txBody>
          <a:bodyPr/>
          <a:lstStyle/>
          <a:p>
            <a:r>
              <a:rPr lang="fr-FR" dirty="0"/>
              <a:t>Informations à supprimer, modifier.</a:t>
            </a:r>
          </a:p>
        </p:txBody>
      </p:sp>
      <p:sp>
        <p:nvSpPr>
          <p:cNvPr id="4" name="Espace réservé du numéro de diapositive 3">
            <a:extLst>
              <a:ext uri="{FF2B5EF4-FFF2-40B4-BE49-F238E27FC236}">
                <a16:creationId xmlns:a16="http://schemas.microsoft.com/office/drawing/2014/main" id="{F1DD70C3-CF8C-4F8C-8441-72E8BC99F496}"/>
              </a:ext>
            </a:extLst>
          </p:cNvPr>
          <p:cNvSpPr>
            <a:spLocks noGrp="1"/>
          </p:cNvSpPr>
          <p:nvPr>
            <p:ph type="sldNum" sz="quarter" idx="12"/>
          </p:nvPr>
        </p:nvSpPr>
        <p:spPr/>
        <p:txBody>
          <a:bodyPr/>
          <a:lstStyle/>
          <a:p>
            <a:fld id="{627A425C-B5F6-493E-87DD-103C1C7864CD}" type="slidenum">
              <a:rPr lang="fr-FR" smtClean="0"/>
              <a:t>5</a:t>
            </a:fld>
            <a:endParaRPr lang="fr-FR"/>
          </a:p>
        </p:txBody>
      </p:sp>
      <p:graphicFrame>
        <p:nvGraphicFramePr>
          <p:cNvPr id="5" name="Objet 4">
            <a:extLst>
              <a:ext uri="{FF2B5EF4-FFF2-40B4-BE49-F238E27FC236}">
                <a16:creationId xmlns:a16="http://schemas.microsoft.com/office/drawing/2014/main" id="{BFA779B6-81AD-4879-8364-519454E7D6D3}"/>
              </a:ext>
            </a:extLst>
          </p:cNvPr>
          <p:cNvGraphicFramePr>
            <a:graphicFrameLocks noChangeAspect="1"/>
          </p:cNvGraphicFramePr>
          <p:nvPr>
            <p:extLst>
              <p:ext uri="{D42A27DB-BD31-4B8C-83A1-F6EECF244321}">
                <p14:modId xmlns:p14="http://schemas.microsoft.com/office/powerpoint/2010/main" val="4032895294"/>
              </p:ext>
            </p:extLst>
          </p:nvPr>
        </p:nvGraphicFramePr>
        <p:xfrm>
          <a:off x="2192066" y="2382304"/>
          <a:ext cx="7807868" cy="3991507"/>
        </p:xfrm>
        <a:graphic>
          <a:graphicData uri="http://schemas.openxmlformats.org/presentationml/2006/ole">
            <mc:AlternateContent xmlns:mc="http://schemas.openxmlformats.org/markup-compatibility/2006">
              <mc:Choice xmlns:v="urn:schemas-microsoft-com:vml" Requires="v">
                <p:oleObj name="Image bitmap" r:id="rId2" imgW="8067600" imgH="4124160" progId="Paint.Picture">
                  <p:embed/>
                </p:oleObj>
              </mc:Choice>
              <mc:Fallback>
                <p:oleObj name="Image bitmap" r:id="rId2" imgW="8067600" imgH="4124160" progId="Paint.Picture">
                  <p:embed/>
                  <p:pic>
                    <p:nvPicPr>
                      <p:cNvPr id="0" name=""/>
                      <p:cNvPicPr/>
                      <p:nvPr/>
                    </p:nvPicPr>
                    <p:blipFill>
                      <a:blip r:embed="rId3"/>
                      <a:stretch>
                        <a:fillRect/>
                      </a:stretch>
                    </p:blipFill>
                    <p:spPr>
                      <a:xfrm>
                        <a:off x="2192066" y="2382304"/>
                        <a:ext cx="7807868" cy="3991507"/>
                      </a:xfrm>
                      <a:prstGeom prst="rect">
                        <a:avLst/>
                      </a:prstGeom>
                    </p:spPr>
                  </p:pic>
                </p:oleObj>
              </mc:Fallback>
            </mc:AlternateContent>
          </a:graphicData>
        </a:graphic>
      </p:graphicFrame>
    </p:spTree>
    <p:extLst>
      <p:ext uri="{BB962C8B-B14F-4D97-AF65-F5344CB8AC3E}">
        <p14:creationId xmlns:p14="http://schemas.microsoft.com/office/powerpoint/2010/main" val="6678152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4563847-12B7-6501-9554-38EF0F62BB19}"/>
              </a:ext>
            </a:extLst>
          </p:cNvPr>
          <p:cNvSpPr>
            <a:spLocks noGrp="1"/>
          </p:cNvSpPr>
          <p:nvPr>
            <p:ph type="title"/>
          </p:nvPr>
        </p:nvSpPr>
        <p:spPr/>
        <p:txBody>
          <a:bodyPr/>
          <a:lstStyle/>
          <a:p>
            <a:r>
              <a:rPr lang="fr-FR" dirty="0"/>
              <a:t>Mise en forme pas à pas</a:t>
            </a:r>
          </a:p>
        </p:txBody>
      </p:sp>
      <p:sp>
        <p:nvSpPr>
          <p:cNvPr id="3" name="Espace réservé du contenu 2">
            <a:extLst>
              <a:ext uri="{FF2B5EF4-FFF2-40B4-BE49-F238E27FC236}">
                <a16:creationId xmlns:a16="http://schemas.microsoft.com/office/drawing/2014/main" id="{3816F614-1FDB-08F3-578A-83EF12B82D41}"/>
              </a:ext>
            </a:extLst>
          </p:cNvPr>
          <p:cNvSpPr>
            <a:spLocks noGrp="1"/>
          </p:cNvSpPr>
          <p:nvPr>
            <p:ph idx="1"/>
          </p:nvPr>
        </p:nvSpPr>
        <p:spPr/>
        <p:txBody>
          <a:bodyPr>
            <a:normAutofit lnSpcReduction="10000"/>
          </a:bodyPr>
          <a:lstStyle/>
          <a:p>
            <a:pPr marL="0" indent="0">
              <a:buNone/>
            </a:pPr>
            <a:r>
              <a:rPr lang="fr-FR" dirty="0"/>
              <a:t>Nous détaillerons les différentes étapes de notre workflow en annexe de cette présentation.</a:t>
            </a:r>
          </a:p>
          <a:p>
            <a:pPr>
              <a:buFontTx/>
              <a:buChar char="-"/>
            </a:pPr>
            <a:r>
              <a:rPr lang="fr-FR" dirty="0"/>
              <a:t>Création des variables pour </a:t>
            </a:r>
            <a:r>
              <a:rPr lang="fr-FR" dirty="0" err="1"/>
              <a:t>rgpd</a:t>
            </a:r>
            <a:endParaRPr lang="fr-FR" dirty="0"/>
          </a:p>
          <a:p>
            <a:pPr lvl="1">
              <a:buFontTx/>
              <a:buChar char="-"/>
            </a:pPr>
            <a:r>
              <a:rPr lang="fr-FR" dirty="0"/>
              <a:t>Split de données</a:t>
            </a:r>
          </a:p>
          <a:p>
            <a:pPr lvl="1">
              <a:buFontTx/>
              <a:buChar char="-"/>
            </a:pPr>
            <a:r>
              <a:rPr lang="fr-FR" dirty="0"/>
              <a:t>Création de booléen</a:t>
            </a:r>
          </a:p>
          <a:p>
            <a:pPr lvl="1">
              <a:buFontTx/>
              <a:buChar char="-"/>
            </a:pPr>
            <a:r>
              <a:rPr lang="fr-FR" dirty="0"/>
              <a:t>Stratification</a:t>
            </a:r>
          </a:p>
          <a:p>
            <a:pPr>
              <a:buFontTx/>
              <a:buChar char="-"/>
            </a:pPr>
            <a:r>
              <a:rPr lang="fr-FR" dirty="0"/>
              <a:t> Nettoyage et mise en forme:</a:t>
            </a:r>
          </a:p>
          <a:p>
            <a:pPr lvl="1">
              <a:buFontTx/>
              <a:buChar char="-"/>
            </a:pPr>
            <a:r>
              <a:rPr lang="fr-FR" dirty="0"/>
              <a:t>Remplacement des Na</a:t>
            </a:r>
          </a:p>
          <a:p>
            <a:pPr lvl="1">
              <a:buFontTx/>
              <a:buChar char="-"/>
            </a:pPr>
            <a:r>
              <a:rPr lang="fr-FR" dirty="0" err="1"/>
              <a:t>Auto-increment</a:t>
            </a:r>
            <a:endParaRPr lang="fr-FR" dirty="0"/>
          </a:p>
          <a:p>
            <a:pPr lvl="1">
              <a:buFontTx/>
              <a:buChar char="-"/>
            </a:pPr>
            <a:r>
              <a:rPr lang="fr-FR" dirty="0"/>
              <a:t>String to </a:t>
            </a:r>
            <a:r>
              <a:rPr lang="fr-FR" dirty="0" err="1"/>
              <a:t>number</a:t>
            </a:r>
            <a:endParaRPr lang="fr-FR" dirty="0"/>
          </a:p>
          <a:p>
            <a:pPr marL="457200" lvl="1" indent="0">
              <a:buNone/>
            </a:pPr>
            <a:endParaRPr lang="fr-FR" dirty="0"/>
          </a:p>
        </p:txBody>
      </p:sp>
      <p:sp>
        <p:nvSpPr>
          <p:cNvPr id="4" name="Espace réservé du numéro de diapositive 3">
            <a:extLst>
              <a:ext uri="{FF2B5EF4-FFF2-40B4-BE49-F238E27FC236}">
                <a16:creationId xmlns:a16="http://schemas.microsoft.com/office/drawing/2014/main" id="{709E6659-5A8D-63C5-1D91-1152752D7F29}"/>
              </a:ext>
            </a:extLst>
          </p:cNvPr>
          <p:cNvSpPr>
            <a:spLocks noGrp="1"/>
          </p:cNvSpPr>
          <p:nvPr>
            <p:ph type="sldNum" sz="quarter" idx="12"/>
          </p:nvPr>
        </p:nvSpPr>
        <p:spPr/>
        <p:txBody>
          <a:bodyPr/>
          <a:lstStyle/>
          <a:p>
            <a:fld id="{627A425C-B5F6-493E-87DD-103C1C7864CD}" type="slidenum">
              <a:rPr lang="fr-FR" smtClean="0"/>
              <a:t>6</a:t>
            </a:fld>
            <a:endParaRPr lang="fr-FR"/>
          </a:p>
        </p:txBody>
      </p:sp>
      <p:graphicFrame>
        <p:nvGraphicFramePr>
          <p:cNvPr id="5" name="Objet 4">
            <a:extLst>
              <a:ext uri="{FF2B5EF4-FFF2-40B4-BE49-F238E27FC236}">
                <a16:creationId xmlns:a16="http://schemas.microsoft.com/office/drawing/2014/main" id="{DA8B313D-897D-6E7A-FDD8-2F2B21396217}"/>
              </a:ext>
            </a:extLst>
          </p:cNvPr>
          <p:cNvGraphicFramePr>
            <a:graphicFrameLocks noChangeAspect="1"/>
          </p:cNvGraphicFramePr>
          <p:nvPr>
            <p:extLst>
              <p:ext uri="{D42A27DB-BD31-4B8C-83A1-F6EECF244321}">
                <p14:modId xmlns:p14="http://schemas.microsoft.com/office/powerpoint/2010/main" val="571076883"/>
              </p:ext>
            </p:extLst>
          </p:nvPr>
        </p:nvGraphicFramePr>
        <p:xfrm>
          <a:off x="5983767" y="3087119"/>
          <a:ext cx="5605369" cy="3062563"/>
        </p:xfrm>
        <a:graphic>
          <a:graphicData uri="http://schemas.openxmlformats.org/presentationml/2006/ole">
            <mc:AlternateContent xmlns:mc="http://schemas.openxmlformats.org/markup-compatibility/2006">
              <mc:Choice xmlns:v="urn:schemas-microsoft-com:vml" Requires="v">
                <p:oleObj name="Image bitmap" r:id="rId2" imgW="6676920" imgH="3648240" progId="Paint.Picture">
                  <p:embed/>
                </p:oleObj>
              </mc:Choice>
              <mc:Fallback>
                <p:oleObj name="Image bitmap" r:id="rId2" imgW="6676920" imgH="3648240" progId="Paint.Picture">
                  <p:embed/>
                  <p:pic>
                    <p:nvPicPr>
                      <p:cNvPr id="0" name=""/>
                      <p:cNvPicPr/>
                      <p:nvPr/>
                    </p:nvPicPr>
                    <p:blipFill>
                      <a:blip r:embed="rId3"/>
                      <a:stretch>
                        <a:fillRect/>
                      </a:stretch>
                    </p:blipFill>
                    <p:spPr>
                      <a:xfrm>
                        <a:off x="5983767" y="3087119"/>
                        <a:ext cx="5605369" cy="3062563"/>
                      </a:xfrm>
                      <a:prstGeom prst="rect">
                        <a:avLst/>
                      </a:prstGeom>
                    </p:spPr>
                  </p:pic>
                </p:oleObj>
              </mc:Fallback>
            </mc:AlternateContent>
          </a:graphicData>
        </a:graphic>
      </p:graphicFrame>
    </p:spTree>
    <p:extLst>
      <p:ext uri="{BB962C8B-B14F-4D97-AF65-F5344CB8AC3E}">
        <p14:creationId xmlns:p14="http://schemas.microsoft.com/office/powerpoint/2010/main" val="1045268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945205F-4052-E299-61CF-15F781A42197}"/>
              </a:ext>
            </a:extLst>
          </p:cNvPr>
          <p:cNvSpPr>
            <a:spLocks noGrp="1"/>
          </p:cNvSpPr>
          <p:nvPr>
            <p:ph type="title"/>
          </p:nvPr>
        </p:nvSpPr>
        <p:spPr/>
        <p:txBody>
          <a:bodyPr/>
          <a:lstStyle/>
          <a:p>
            <a:r>
              <a:rPr lang="fr-FR" dirty="0"/>
              <a:t>Dictionnaire de données final</a:t>
            </a:r>
          </a:p>
        </p:txBody>
      </p:sp>
      <p:sp>
        <p:nvSpPr>
          <p:cNvPr id="4" name="Espace réservé du numéro de diapositive 3">
            <a:extLst>
              <a:ext uri="{FF2B5EF4-FFF2-40B4-BE49-F238E27FC236}">
                <a16:creationId xmlns:a16="http://schemas.microsoft.com/office/drawing/2014/main" id="{8824580F-1F10-1EE0-CDE0-B85B6D0D9570}"/>
              </a:ext>
            </a:extLst>
          </p:cNvPr>
          <p:cNvSpPr>
            <a:spLocks noGrp="1"/>
          </p:cNvSpPr>
          <p:nvPr>
            <p:ph type="sldNum" sz="quarter" idx="12"/>
          </p:nvPr>
        </p:nvSpPr>
        <p:spPr/>
        <p:txBody>
          <a:bodyPr/>
          <a:lstStyle/>
          <a:p>
            <a:fld id="{627A425C-B5F6-493E-87DD-103C1C7864CD}" type="slidenum">
              <a:rPr lang="fr-FR" smtClean="0"/>
              <a:t>7</a:t>
            </a:fld>
            <a:endParaRPr lang="fr-FR"/>
          </a:p>
        </p:txBody>
      </p:sp>
      <p:graphicFrame>
        <p:nvGraphicFramePr>
          <p:cNvPr id="6" name="Objet 5">
            <a:extLst>
              <a:ext uri="{FF2B5EF4-FFF2-40B4-BE49-F238E27FC236}">
                <a16:creationId xmlns:a16="http://schemas.microsoft.com/office/drawing/2014/main" id="{B7510165-087F-1355-9FFC-AFFE792C31C6}"/>
              </a:ext>
            </a:extLst>
          </p:cNvPr>
          <p:cNvGraphicFramePr>
            <a:graphicFrameLocks noChangeAspect="1"/>
          </p:cNvGraphicFramePr>
          <p:nvPr>
            <p:extLst>
              <p:ext uri="{D42A27DB-BD31-4B8C-83A1-F6EECF244321}">
                <p14:modId xmlns:p14="http://schemas.microsoft.com/office/powerpoint/2010/main" val="243153369"/>
              </p:ext>
            </p:extLst>
          </p:nvPr>
        </p:nvGraphicFramePr>
        <p:xfrm>
          <a:off x="485775" y="2354898"/>
          <a:ext cx="11220450" cy="4248150"/>
        </p:xfrm>
        <a:graphic>
          <a:graphicData uri="http://schemas.openxmlformats.org/presentationml/2006/ole">
            <mc:AlternateContent xmlns:mc="http://schemas.openxmlformats.org/markup-compatibility/2006">
              <mc:Choice xmlns:v="urn:schemas-microsoft-com:vml" Requires="v">
                <p:oleObj name="Image bitmap" r:id="rId2" imgW="11220480" imgH="4248000" progId="Paint.Picture">
                  <p:embed/>
                </p:oleObj>
              </mc:Choice>
              <mc:Fallback>
                <p:oleObj name="Image bitmap" r:id="rId2" imgW="11220480" imgH="4248000" progId="Paint.Picture">
                  <p:embed/>
                  <p:pic>
                    <p:nvPicPr>
                      <p:cNvPr id="0" name=""/>
                      <p:cNvPicPr/>
                      <p:nvPr/>
                    </p:nvPicPr>
                    <p:blipFill>
                      <a:blip r:embed="rId3"/>
                      <a:stretch>
                        <a:fillRect/>
                      </a:stretch>
                    </p:blipFill>
                    <p:spPr>
                      <a:xfrm>
                        <a:off x="485775" y="2354898"/>
                        <a:ext cx="11220450" cy="4248150"/>
                      </a:xfrm>
                      <a:prstGeom prst="rect">
                        <a:avLst/>
                      </a:prstGeom>
                    </p:spPr>
                  </p:pic>
                </p:oleObj>
              </mc:Fallback>
            </mc:AlternateContent>
          </a:graphicData>
        </a:graphic>
      </p:graphicFrame>
    </p:spTree>
    <p:extLst>
      <p:ext uri="{BB962C8B-B14F-4D97-AF65-F5344CB8AC3E}">
        <p14:creationId xmlns:p14="http://schemas.microsoft.com/office/powerpoint/2010/main" val="3226562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5B70953-CFEF-951A-74C8-6EB0C02881D4}"/>
              </a:ext>
            </a:extLst>
          </p:cNvPr>
          <p:cNvSpPr>
            <a:spLocks noGrp="1"/>
          </p:cNvSpPr>
          <p:nvPr>
            <p:ph type="title"/>
          </p:nvPr>
        </p:nvSpPr>
        <p:spPr/>
        <p:txBody>
          <a:bodyPr/>
          <a:lstStyle/>
          <a:p>
            <a:r>
              <a:rPr lang="fr-FR" dirty="0"/>
              <a:t>Egalité Femme-Homme</a:t>
            </a:r>
          </a:p>
        </p:txBody>
      </p:sp>
      <p:sp>
        <p:nvSpPr>
          <p:cNvPr id="4" name="Espace réservé du numéro de diapositive 3">
            <a:extLst>
              <a:ext uri="{FF2B5EF4-FFF2-40B4-BE49-F238E27FC236}">
                <a16:creationId xmlns:a16="http://schemas.microsoft.com/office/drawing/2014/main" id="{976813C0-FAA8-86F9-6FF0-9572399ED57A}"/>
              </a:ext>
            </a:extLst>
          </p:cNvPr>
          <p:cNvSpPr>
            <a:spLocks noGrp="1"/>
          </p:cNvSpPr>
          <p:nvPr>
            <p:ph type="sldNum" sz="quarter" idx="12"/>
          </p:nvPr>
        </p:nvSpPr>
        <p:spPr/>
        <p:txBody>
          <a:bodyPr/>
          <a:lstStyle/>
          <a:p>
            <a:fld id="{627A425C-B5F6-493E-87DD-103C1C7864CD}" type="slidenum">
              <a:rPr lang="fr-FR" smtClean="0"/>
              <a:t>8</a:t>
            </a:fld>
            <a:endParaRPr lang="fr-FR"/>
          </a:p>
        </p:txBody>
      </p:sp>
      <p:pic>
        <p:nvPicPr>
          <p:cNvPr id="6" name="Image 5">
            <a:extLst>
              <a:ext uri="{FF2B5EF4-FFF2-40B4-BE49-F238E27FC236}">
                <a16:creationId xmlns:a16="http://schemas.microsoft.com/office/drawing/2014/main" id="{D2E0A18E-AA54-79E5-FF22-3857CFC4B49C}"/>
              </a:ext>
            </a:extLst>
          </p:cNvPr>
          <p:cNvPicPr>
            <a:picLocks noChangeAspect="1"/>
          </p:cNvPicPr>
          <p:nvPr/>
        </p:nvPicPr>
        <p:blipFill>
          <a:blip r:embed="rId2">
            <a:extLst>
              <a:ext uri="{BEBA8EAE-BF5A-486C-A8C5-ECC9F3942E4B}">
                <a14:imgProps xmlns:a14="http://schemas.microsoft.com/office/drawing/2010/main">
                  <a14:imgLayer r:embed="rId3">
                    <a14:imgEffect>
                      <a14:colorTemperature colorTemp="470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128134" y="2814723"/>
            <a:ext cx="5795575" cy="3311757"/>
          </a:xfrm>
          <a:prstGeom prst="rect">
            <a:avLst/>
          </a:prstGeom>
        </p:spPr>
      </p:pic>
      <p:sp>
        <p:nvSpPr>
          <p:cNvPr id="9" name="ZoneTexte 8">
            <a:extLst>
              <a:ext uri="{FF2B5EF4-FFF2-40B4-BE49-F238E27FC236}">
                <a16:creationId xmlns:a16="http://schemas.microsoft.com/office/drawing/2014/main" id="{D07ECB87-6F3D-AE8E-8A24-50C90F6CCE8F}"/>
              </a:ext>
            </a:extLst>
          </p:cNvPr>
          <p:cNvSpPr txBox="1"/>
          <p:nvPr/>
        </p:nvSpPr>
        <p:spPr>
          <a:xfrm>
            <a:off x="659935" y="2936881"/>
            <a:ext cx="3624044" cy="369332"/>
          </a:xfrm>
          <a:prstGeom prst="rect">
            <a:avLst/>
          </a:prstGeom>
          <a:noFill/>
        </p:spPr>
        <p:txBody>
          <a:bodyPr wrap="square" rtlCol="0">
            <a:spAutoFit/>
          </a:bodyPr>
          <a:lstStyle/>
          <a:p>
            <a:r>
              <a:rPr lang="fr-FR" dirty="0">
                <a:solidFill>
                  <a:schemeClr val="bg1"/>
                </a:solidFill>
              </a:rPr>
              <a:t>Analyse préliminaire</a:t>
            </a:r>
          </a:p>
        </p:txBody>
      </p:sp>
      <p:sp useBgFill="1">
        <p:nvSpPr>
          <p:cNvPr id="10" name="Espace réservé du contenu 2">
            <a:extLst>
              <a:ext uri="{FF2B5EF4-FFF2-40B4-BE49-F238E27FC236}">
                <a16:creationId xmlns:a16="http://schemas.microsoft.com/office/drawing/2014/main" id="{F68E202A-4CDE-F570-1FC0-6369AB24AEB2}"/>
              </a:ext>
            </a:extLst>
          </p:cNvPr>
          <p:cNvSpPr>
            <a:spLocks noGrp="1"/>
          </p:cNvSpPr>
          <p:nvPr>
            <p:ph idx="1"/>
          </p:nvPr>
        </p:nvSpPr>
        <p:spPr>
          <a:xfrm>
            <a:off x="6096000" y="2814723"/>
            <a:ext cx="6096000" cy="3416300"/>
          </a:xfrm>
        </p:spPr>
        <p:txBody>
          <a:bodyPr>
            <a:normAutofit fontScale="92500" lnSpcReduction="10000"/>
          </a:bodyPr>
          <a:lstStyle/>
          <a:p>
            <a:pPr marL="0" indent="0">
              <a:buNone/>
            </a:pPr>
            <a:r>
              <a:rPr lang="fr-FR" dirty="0">
                <a:solidFill>
                  <a:schemeClr val="accent6">
                    <a:lumMod val="50000"/>
                  </a:schemeClr>
                </a:solidFill>
              </a:rPr>
              <a:t>Après avoir nettoyé et mis en conformité notre fichier avec la RGPD, il est temps de passer à l’étape d’analyse.</a:t>
            </a:r>
          </a:p>
          <a:p>
            <a:pPr marL="0" indent="0">
              <a:buNone/>
            </a:pPr>
            <a:endParaRPr lang="fr-FR" dirty="0">
              <a:solidFill>
                <a:schemeClr val="accent6">
                  <a:lumMod val="50000"/>
                </a:schemeClr>
              </a:solidFill>
            </a:endParaRPr>
          </a:p>
          <a:p>
            <a:pPr marL="0" indent="0">
              <a:buNone/>
            </a:pPr>
            <a:r>
              <a:rPr lang="fr-FR" dirty="0">
                <a:solidFill>
                  <a:schemeClr val="accent6">
                    <a:lumMod val="50000"/>
                  </a:schemeClr>
                </a:solidFill>
              </a:rPr>
              <a:t>L’analyse finale étant prévue sous la forme d’un Dashboard préparé à l’aide de Tableau Software, notre but ici est de vérifier que notre fichier contient effectivement les informations pertinentes sous le bon format pour permettre le travail sous Tableau.</a:t>
            </a:r>
          </a:p>
          <a:p>
            <a:pPr marL="0" indent="0">
              <a:buNone/>
            </a:pPr>
            <a:endParaRPr lang="fr-FR" dirty="0">
              <a:solidFill>
                <a:schemeClr val="accent6">
                  <a:lumMod val="50000"/>
                </a:schemeClr>
              </a:solidFill>
            </a:endParaRPr>
          </a:p>
          <a:p>
            <a:pPr marL="0" indent="0">
              <a:buNone/>
            </a:pPr>
            <a:r>
              <a:rPr lang="fr-FR" dirty="0">
                <a:solidFill>
                  <a:schemeClr val="accent6">
                    <a:lumMod val="50000"/>
                  </a:schemeClr>
                </a:solidFill>
              </a:rPr>
              <a:t>C’est la raison pour laquelle l’analyse avec </a:t>
            </a:r>
            <a:r>
              <a:rPr lang="fr-FR" dirty="0" err="1">
                <a:solidFill>
                  <a:schemeClr val="accent6">
                    <a:lumMod val="50000"/>
                  </a:schemeClr>
                </a:solidFill>
              </a:rPr>
              <a:t>Knime</a:t>
            </a:r>
            <a:r>
              <a:rPr lang="fr-FR" dirty="0">
                <a:solidFill>
                  <a:schemeClr val="accent6">
                    <a:lumMod val="50000"/>
                  </a:schemeClr>
                </a:solidFill>
              </a:rPr>
              <a:t> ne sera pas exhaustive.</a:t>
            </a:r>
          </a:p>
        </p:txBody>
      </p:sp>
    </p:spTree>
    <p:extLst>
      <p:ext uri="{BB962C8B-B14F-4D97-AF65-F5344CB8AC3E}">
        <p14:creationId xmlns:p14="http://schemas.microsoft.com/office/powerpoint/2010/main" val="39563872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598AA58-33BF-B2C0-A460-1DBC04F359DB}"/>
              </a:ext>
            </a:extLst>
          </p:cNvPr>
          <p:cNvSpPr>
            <a:spLocks noGrp="1"/>
          </p:cNvSpPr>
          <p:nvPr>
            <p:ph type="title"/>
          </p:nvPr>
        </p:nvSpPr>
        <p:spPr/>
        <p:txBody>
          <a:bodyPr/>
          <a:lstStyle/>
          <a:p>
            <a:r>
              <a:rPr lang="fr-FR" dirty="0"/>
              <a:t>Nombre d’employés global</a:t>
            </a:r>
          </a:p>
        </p:txBody>
      </p:sp>
      <p:sp>
        <p:nvSpPr>
          <p:cNvPr id="3" name="Espace réservé du contenu 2">
            <a:extLst>
              <a:ext uri="{FF2B5EF4-FFF2-40B4-BE49-F238E27FC236}">
                <a16:creationId xmlns:a16="http://schemas.microsoft.com/office/drawing/2014/main" id="{CD89EEDA-F4B3-2742-8F8D-8B1F1CF9729A}"/>
              </a:ext>
            </a:extLst>
          </p:cNvPr>
          <p:cNvSpPr>
            <a:spLocks noGrp="1"/>
          </p:cNvSpPr>
          <p:nvPr>
            <p:ph idx="1"/>
          </p:nvPr>
        </p:nvSpPr>
        <p:spPr>
          <a:xfrm>
            <a:off x="6407541" y="3286664"/>
            <a:ext cx="5220866" cy="2398144"/>
          </a:xfrm>
        </p:spPr>
        <p:txBody>
          <a:bodyPr>
            <a:normAutofit/>
          </a:bodyPr>
          <a:lstStyle/>
          <a:p>
            <a:pPr marL="0" indent="0">
              <a:buNone/>
            </a:pPr>
            <a:r>
              <a:rPr lang="fr-FR" dirty="0"/>
              <a:t>Sur les 256 Employés recensés dans l’entreprise:</a:t>
            </a:r>
          </a:p>
          <a:p>
            <a:pPr marL="0" indent="0">
              <a:buNone/>
            </a:pPr>
            <a:endParaRPr lang="fr-FR" dirty="0"/>
          </a:p>
          <a:p>
            <a:pPr>
              <a:buFontTx/>
              <a:buChar char="-"/>
            </a:pPr>
            <a:r>
              <a:rPr lang="fr-FR" dirty="0"/>
              <a:t>125 sont des femmes (~49%)</a:t>
            </a:r>
          </a:p>
          <a:p>
            <a:pPr>
              <a:buFontTx/>
              <a:buChar char="-"/>
            </a:pPr>
            <a:r>
              <a:rPr lang="fr-FR" dirty="0"/>
              <a:t>131 sont des hommes.</a:t>
            </a:r>
          </a:p>
        </p:txBody>
      </p:sp>
      <p:sp>
        <p:nvSpPr>
          <p:cNvPr id="4" name="Espace réservé du numéro de diapositive 3">
            <a:extLst>
              <a:ext uri="{FF2B5EF4-FFF2-40B4-BE49-F238E27FC236}">
                <a16:creationId xmlns:a16="http://schemas.microsoft.com/office/drawing/2014/main" id="{05A48230-8305-6950-F9B4-6781541BFCC6}"/>
              </a:ext>
            </a:extLst>
          </p:cNvPr>
          <p:cNvSpPr>
            <a:spLocks noGrp="1"/>
          </p:cNvSpPr>
          <p:nvPr>
            <p:ph type="sldNum" sz="quarter" idx="12"/>
          </p:nvPr>
        </p:nvSpPr>
        <p:spPr/>
        <p:txBody>
          <a:bodyPr/>
          <a:lstStyle/>
          <a:p>
            <a:fld id="{627A425C-B5F6-493E-87DD-103C1C7864CD}" type="slidenum">
              <a:rPr lang="fr-FR" smtClean="0"/>
              <a:t>9</a:t>
            </a:fld>
            <a:endParaRPr lang="fr-FR"/>
          </a:p>
        </p:txBody>
      </p:sp>
      <p:pic>
        <p:nvPicPr>
          <p:cNvPr id="6" name="Image 5">
            <a:extLst>
              <a:ext uri="{FF2B5EF4-FFF2-40B4-BE49-F238E27FC236}">
                <a16:creationId xmlns:a16="http://schemas.microsoft.com/office/drawing/2014/main" id="{65F7A8CE-2EEB-6D95-1CB0-300E74903509}"/>
              </a:ext>
            </a:extLst>
          </p:cNvPr>
          <p:cNvPicPr>
            <a:picLocks noChangeAspect="1"/>
          </p:cNvPicPr>
          <p:nvPr/>
        </p:nvPicPr>
        <p:blipFill rotWithShape="1">
          <a:blip r:embed="rId2"/>
          <a:srcRect l="3900" t="5124" r="2298" b="7624"/>
          <a:stretch/>
        </p:blipFill>
        <p:spPr>
          <a:xfrm>
            <a:off x="823966" y="2545909"/>
            <a:ext cx="4770408" cy="3338423"/>
          </a:xfrm>
          <a:prstGeom prst="rect">
            <a:avLst/>
          </a:prstGeom>
        </p:spPr>
      </p:pic>
    </p:spTree>
    <p:extLst>
      <p:ext uri="{BB962C8B-B14F-4D97-AF65-F5344CB8AC3E}">
        <p14:creationId xmlns:p14="http://schemas.microsoft.com/office/powerpoint/2010/main" val="18921788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lle d’ions">
  <a:themeElements>
    <a:clrScheme name="Salle d’ions">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Salle d’ions">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lle d’ions">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16882</TotalTime>
  <Words>1702</Words>
  <Application>Microsoft Office PowerPoint</Application>
  <PresentationFormat>Grand écran</PresentationFormat>
  <Paragraphs>189</Paragraphs>
  <Slides>34</Slides>
  <Notes>0</Notes>
  <HiddenSlides>0</HiddenSlides>
  <MMClips>0</MMClips>
  <ScaleCrop>false</ScaleCrop>
  <HeadingPairs>
    <vt:vector size="8" baseType="variant">
      <vt:variant>
        <vt:lpstr>Polices utilisées</vt:lpstr>
      </vt:variant>
      <vt:variant>
        <vt:i4>4</vt:i4>
      </vt:variant>
      <vt:variant>
        <vt:lpstr>Thème</vt:lpstr>
      </vt:variant>
      <vt:variant>
        <vt:i4>1</vt:i4>
      </vt:variant>
      <vt:variant>
        <vt:lpstr>Serveurs OLE incorporés</vt:lpstr>
      </vt:variant>
      <vt:variant>
        <vt:i4>1</vt:i4>
      </vt:variant>
      <vt:variant>
        <vt:lpstr>Titres des diapositives</vt:lpstr>
      </vt:variant>
      <vt:variant>
        <vt:i4>34</vt:i4>
      </vt:variant>
    </vt:vector>
  </HeadingPairs>
  <TitlesOfParts>
    <vt:vector size="40" baseType="lpstr">
      <vt:lpstr>Arial</vt:lpstr>
      <vt:lpstr>Calibri</vt:lpstr>
      <vt:lpstr>Century Gothic</vt:lpstr>
      <vt:lpstr>Wingdings 3</vt:lpstr>
      <vt:lpstr>Salle d’ions</vt:lpstr>
      <vt:lpstr>Image bitmap</vt:lpstr>
      <vt:lpstr>Femme / Homme, à la recherche de l’équité.</vt:lpstr>
      <vt:lpstr>Rappel des missions</vt:lpstr>
      <vt:lpstr>RGPD – Règlement Général sur la protection des données </vt:lpstr>
      <vt:lpstr>Ce que cela signifie dans notre projet</vt:lpstr>
      <vt:lpstr>Informations à supprimer, modifier.</vt:lpstr>
      <vt:lpstr>Mise en forme pas à pas</vt:lpstr>
      <vt:lpstr>Dictionnaire de données final</vt:lpstr>
      <vt:lpstr>Egalité Femme-Homme</vt:lpstr>
      <vt:lpstr>Nombre d’employés global</vt:lpstr>
      <vt:lpstr>Effectifs par type de contrat</vt:lpstr>
      <vt:lpstr>Effectifs par services</vt:lpstr>
      <vt:lpstr>Répartition des effectifs selon la durée du travail</vt:lpstr>
      <vt:lpstr>Répartition des accidents du Travail</vt:lpstr>
      <vt:lpstr>Répartition des effectifs selon l'Age</vt:lpstr>
      <vt:lpstr>Eventail des rémunérations </vt:lpstr>
      <vt:lpstr>Répartition des effectifs par ancienneté</vt:lpstr>
      <vt:lpstr>Informations disponibles dans le dataset:</vt:lpstr>
      <vt:lpstr>Articulation des temps </vt:lpstr>
      <vt:lpstr>Conclusions Egalité Femme/Homme</vt:lpstr>
      <vt:lpstr>Annexe –  Méthode de nettoyage ‘RGPD’ pas à pas</vt:lpstr>
      <vt:lpstr>Import des données</vt:lpstr>
      <vt:lpstr>Jointure des données</vt:lpstr>
      <vt:lpstr>Split de données</vt:lpstr>
      <vt:lpstr>Création de Booleen</vt:lpstr>
      <vt:lpstr>Découpage d’intervalle</vt:lpstr>
      <vt:lpstr>Gestion des informations manquantes</vt:lpstr>
      <vt:lpstr>Ajout d’un ID auto-incrémenté</vt:lpstr>
      <vt:lpstr>Conversion de formats</vt:lpstr>
      <vt:lpstr>Mise en conformité RGPD</vt:lpstr>
      <vt:lpstr>Export du CSV</vt:lpstr>
      <vt:lpstr>Analyse des données dans KNIME</vt:lpstr>
      <vt:lpstr>Analyse graphique tableau brut</vt:lpstr>
      <vt:lpstr>Analyse graphique après pivot</vt:lpstr>
      <vt:lpstr>Tests statistiques et code « maison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Femme / Homme, à la recherche de l’équité.</dc:title>
  <dc:creator>baptiste papa</dc:creator>
  <cp:lastModifiedBy>baptiste papa</cp:lastModifiedBy>
  <cp:revision>16</cp:revision>
  <dcterms:created xsi:type="dcterms:W3CDTF">2022-04-27T15:51:24Z</dcterms:created>
  <dcterms:modified xsi:type="dcterms:W3CDTF">2022-06-18T18:42:20Z</dcterms:modified>
</cp:coreProperties>
</file>