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B0F280-147F-49F7-918A-E5C55FC28E9A}">
  <a:tblStyle styleId="{ABB0F280-147F-49F7-918A-E5C55FC28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6915c16c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6915c16c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fcc5753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fcc5753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6915c16c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6915c16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6915c16c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6915c16c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6915c16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6915c16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6915c16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6915c16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b6e70f7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b6e70f7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915c16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915c16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915c16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915c16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faeb83d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faeb83d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915c16c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915c16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915c16c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915c16c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915c16c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6915c16c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6915c16c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6915c16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egveerG/512-Case-Stud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investing.com/commodities/crude-oil-historical-data" TargetMode="External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Crude Oil Price Prediction using Artificial Neural Networks (ANNs)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70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Eduardo Armenta, Tegveer Ghura, Tingsong Li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198" y="2771900"/>
            <a:ext cx="3448199" cy="208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00" y="659250"/>
            <a:ext cx="3448198" cy="2039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/>
          <p:nvPr/>
        </p:nvCxnSpPr>
        <p:spPr>
          <a:xfrm>
            <a:off x="4667925" y="1265750"/>
            <a:ext cx="0" cy="3394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2645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Our ANN model (bottom) has more realistic results for price prediction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With only a time series as data, models employed in this domain, such as SARIMA and ARCH/GARCH models, might be able to capture the highly volatile series. 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700"/>
              <a:t>In terms of neural networks, RNNs, such as LSTMs, could be employed.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in Python &amp; Results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49975" y="1410163"/>
            <a:ext cx="30000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Only Lag 3 as input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 Hidden Layers with 512, 1024, 512 nodes respectively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Relu activation function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regularization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Adam optimizer with a learning rate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𝞰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1x10</a:t>
            </a:r>
            <a:r>
              <a:rPr baseline="30000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-4</a:t>
            </a:r>
            <a:endParaRPr baseline="30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Trained on 100 epochs with a batch size of 32 (random and sequential) and validation set of 20% of training data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475" y="1117438"/>
            <a:ext cx="2901295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600" y="3008450"/>
            <a:ext cx="2724700" cy="17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601" y="1018735"/>
            <a:ext cx="2724700" cy="191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 flipH="1">
            <a:off x="3048000" y="1690100"/>
            <a:ext cx="7200" cy="1917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 flipH="1">
            <a:off x="6096000" y="1690100"/>
            <a:ext cx="7200" cy="1917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3226575" y="1915675"/>
            <a:ext cx="271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Neural networks are best used with the appropriate activation functions. Make sure you understand the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problem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and desired prediction before selecting your function.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259125" y="1915675"/>
            <a:ext cx="271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As taught in 501, make sure to name the units of your values. A lag of 3 could mean mins, days, weeks, etc. The price could be in any currency. Avoid confusion by adding units.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63125" y="1915675"/>
            <a:ext cx="271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When writing articles like this, we must provide a way to repeat our work. Otherwise, doubt can be cast on our results and others will struggle to prove it right or wrong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for Reference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171600"/>
            <a:ext cx="85206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following links for the code, data, and slide deck of our study: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825" y="2265750"/>
            <a:ext cx="1071450" cy="10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875" y="2304450"/>
            <a:ext cx="994050" cy="99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5"/>
          <p:cNvCxnSpPr/>
          <p:nvPr/>
        </p:nvCxnSpPr>
        <p:spPr>
          <a:xfrm>
            <a:off x="4566525" y="2234100"/>
            <a:ext cx="0" cy="1491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5"/>
          <p:cNvSpPr txBox="1"/>
          <p:nvPr/>
        </p:nvSpPr>
        <p:spPr>
          <a:xfrm>
            <a:off x="3188400" y="33372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Repo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237750" y="33372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comments?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073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Paper intro</a:t>
            </a:r>
            <a:endParaRPr sz="1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Data and variables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Model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Results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Experiment replication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Results comparison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Conclusion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Questions and comments</a:t>
            </a:r>
            <a:endParaRPr sz="17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Research Paper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597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“Crude Oil Price Prediction using Artificial Neural Networks”</a:t>
            </a:r>
            <a:endParaRPr sz="1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Data dates from January 2014 to November 2019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Fit the training data into ANN model</a:t>
            </a:r>
            <a:endParaRPr sz="17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Results yielded an </a:t>
            </a:r>
            <a:r>
              <a:rPr lang="en" sz="1700">
                <a:solidFill>
                  <a:schemeClr val="lt2"/>
                </a:solidFill>
              </a:rPr>
              <a:t>incredibly</a:t>
            </a:r>
            <a:r>
              <a:rPr lang="en" sz="1700"/>
              <a:t> </a:t>
            </a:r>
            <a:r>
              <a:rPr lang="en" sz="1700">
                <a:solidFill>
                  <a:schemeClr val="lt2"/>
                </a:solidFill>
              </a:rPr>
              <a:t>accurate</a:t>
            </a:r>
            <a:r>
              <a:rPr lang="en" sz="1700"/>
              <a:t> model</a:t>
            </a:r>
            <a:endParaRPr sz="17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528275" y="1379850"/>
            <a:ext cx="2666700" cy="3043425"/>
            <a:chOff x="5655675" y="1247925"/>
            <a:chExt cx="2666700" cy="3043425"/>
          </a:xfrm>
        </p:grpSpPr>
        <p:sp>
          <p:nvSpPr>
            <p:cNvPr id="77" name="Google Shape;77;p15"/>
            <p:cNvSpPr/>
            <p:nvPr/>
          </p:nvSpPr>
          <p:spPr>
            <a:xfrm>
              <a:off x="5655675" y="3947550"/>
              <a:ext cx="2666700" cy="3438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ANN models</a:t>
              </a:r>
              <a:endParaRPr sz="1000">
                <a:solidFill>
                  <a:schemeClr val="lt1"/>
                </a:solidFill>
              </a:endParaRPr>
            </a:p>
          </p:txBody>
        </p:sp>
        <p:grpSp>
          <p:nvGrpSpPr>
            <p:cNvPr id="78" name="Google Shape;78;p15"/>
            <p:cNvGrpSpPr/>
            <p:nvPr/>
          </p:nvGrpSpPr>
          <p:grpSpPr>
            <a:xfrm>
              <a:off x="5655675" y="3497613"/>
              <a:ext cx="2666700" cy="504875"/>
              <a:chOff x="6058075" y="460950"/>
              <a:chExt cx="2666700" cy="504875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Calculation of errors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5655675" y="3047675"/>
              <a:ext cx="2666700" cy="504875"/>
              <a:chOff x="6058075" y="460950"/>
              <a:chExt cx="2666700" cy="504875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Training model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5655675" y="2597738"/>
              <a:ext cx="2666700" cy="504875"/>
              <a:chOff x="6058075" y="460950"/>
              <a:chExt cx="2666700" cy="504875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Selection and training parameter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5655675" y="2147800"/>
              <a:ext cx="2666700" cy="504875"/>
              <a:chOff x="6058075" y="460950"/>
              <a:chExt cx="2666700" cy="50487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Develop ANN model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5655675" y="1697863"/>
              <a:ext cx="2666700" cy="504875"/>
              <a:chOff x="6058075" y="460950"/>
              <a:chExt cx="2666700" cy="504875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Split data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5"/>
            <p:cNvGrpSpPr/>
            <p:nvPr/>
          </p:nvGrpSpPr>
          <p:grpSpPr>
            <a:xfrm>
              <a:off x="5655675" y="1247925"/>
              <a:ext cx="2666700" cy="504875"/>
              <a:chOff x="6058075" y="460950"/>
              <a:chExt cx="2666700" cy="504875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6058075" y="460950"/>
                <a:ext cx="2666700" cy="343800"/>
              </a:xfrm>
              <a:prstGeom prst="roundRect">
                <a:avLst>
                  <a:gd fmla="val 16667" name="adj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</a:rPr>
                  <a:t>Data collection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8392025" y="724325"/>
                <a:ext cx="248700" cy="2415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6" name="Google Shape;96;p15"/>
          <p:cNvCxnSpPr/>
          <p:nvPr/>
        </p:nvCxnSpPr>
        <p:spPr>
          <a:xfrm>
            <a:off x="4667925" y="1265750"/>
            <a:ext cx="0" cy="3394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Variables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Data is a </a:t>
            </a:r>
            <a:r>
              <a:rPr lang="en" sz="1700">
                <a:solidFill>
                  <a:schemeClr val="lt2"/>
                </a:solidFill>
              </a:rPr>
              <a:t>time series</a:t>
            </a:r>
            <a:endParaRPr sz="1700"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Using testing data to find </a:t>
            </a:r>
            <a:r>
              <a:rPr lang="en" sz="1700">
                <a:solidFill>
                  <a:schemeClr val="lt2"/>
                </a:solidFill>
              </a:rPr>
              <a:t>lag</a:t>
            </a:r>
            <a:r>
              <a:rPr lang="en" sz="1700"/>
              <a:t> with </a:t>
            </a:r>
            <a:r>
              <a:rPr lang="en" sz="1700">
                <a:solidFill>
                  <a:schemeClr val="lt2"/>
                </a:solidFill>
              </a:rPr>
              <a:t>lowest </a:t>
            </a:r>
            <a:r>
              <a:rPr lang="en" sz="1700"/>
              <a:t>RMSE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Varying lag values and training model to find optimal results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 ANN, paper is inconsistent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700"/>
              <a:t>Lag of </a:t>
            </a:r>
            <a:r>
              <a:rPr lang="en" sz="1700">
                <a:solidFill>
                  <a:schemeClr val="lt2"/>
                </a:solidFill>
              </a:rPr>
              <a:t>3</a:t>
            </a:r>
            <a:r>
              <a:rPr lang="en" sz="1700"/>
              <a:t> yielded the </a:t>
            </a:r>
            <a:r>
              <a:rPr lang="en" sz="1700">
                <a:solidFill>
                  <a:schemeClr val="lt2"/>
                </a:solidFill>
              </a:rPr>
              <a:t>best</a:t>
            </a:r>
            <a:r>
              <a:rPr lang="en" sz="1700"/>
              <a:t> </a:t>
            </a:r>
            <a:r>
              <a:rPr lang="en" sz="1700">
                <a:solidFill>
                  <a:schemeClr val="lt2"/>
                </a:solidFill>
              </a:rPr>
              <a:t>predictions</a:t>
            </a:r>
            <a:endParaRPr sz="1700"/>
          </a:p>
        </p:txBody>
      </p:sp>
      <p:cxnSp>
        <p:nvCxnSpPr>
          <p:cNvPr id="104" name="Google Shape;104;p16"/>
          <p:cNvCxnSpPr/>
          <p:nvPr/>
        </p:nvCxnSpPr>
        <p:spPr>
          <a:xfrm>
            <a:off x="4667925" y="1265750"/>
            <a:ext cx="0" cy="3394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5" name="Google Shape;105;p16"/>
          <p:cNvGraphicFramePr/>
          <p:nvPr/>
        </p:nvGraphicFramePr>
        <p:xfrm>
          <a:off x="5100450" y="1591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{ABB0F280-147F-49F7-918A-E5C55FC28E9A}</a:tableStyleId>
              </a:tblPr>
              <a:tblGrid>
                <a:gridCol w="1810775"/>
                <a:gridCol w="1810775"/>
              </a:tblGrid>
              <a:tr h="2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LAG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RMSE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10.23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ANN model</a:t>
            </a:r>
            <a:endParaRPr sz="15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500"/>
              <a:t>I</a:t>
            </a:r>
            <a:r>
              <a:rPr lang="en" sz="1500"/>
              <a:t>nspired by the human brain</a:t>
            </a:r>
            <a:endParaRPr sz="15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500">
                <a:solidFill>
                  <a:schemeClr val="lt2"/>
                </a:solidFill>
              </a:rPr>
              <a:t>Input layer</a:t>
            </a:r>
            <a:r>
              <a:rPr lang="en" sz="1500"/>
              <a:t> receives data to be analyzed</a:t>
            </a:r>
            <a:endParaRPr sz="15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500">
                <a:solidFill>
                  <a:schemeClr val="lt2"/>
                </a:solidFill>
              </a:rPr>
              <a:t>Hidden layers</a:t>
            </a:r>
            <a:r>
              <a:rPr lang="en" sz="1500"/>
              <a:t> process the data through </a:t>
            </a:r>
            <a:r>
              <a:rPr lang="en" sz="1500">
                <a:solidFill>
                  <a:schemeClr val="lt2"/>
                </a:solidFill>
              </a:rPr>
              <a:t>backpropagation</a:t>
            </a:r>
            <a:r>
              <a:rPr lang="en" sz="1500"/>
              <a:t> and transform the data into meaningful representations</a:t>
            </a:r>
            <a:endParaRPr sz="15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500">
                <a:solidFill>
                  <a:schemeClr val="lt2"/>
                </a:solidFill>
              </a:rPr>
              <a:t>Output layer</a:t>
            </a:r>
            <a:r>
              <a:rPr lang="en" sz="1500"/>
              <a:t> produces the predictions</a:t>
            </a:r>
            <a:endParaRPr sz="15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500">
                <a:solidFill>
                  <a:schemeClr val="lt2"/>
                </a:solidFill>
              </a:rPr>
              <a:t>Weights</a:t>
            </a:r>
            <a:r>
              <a:rPr b="1" lang="en" sz="1500"/>
              <a:t> </a:t>
            </a:r>
            <a:r>
              <a:rPr lang="en" sz="1500"/>
              <a:t>determine the strength of the connections between perceptrons</a:t>
            </a:r>
            <a:endParaRPr sz="1500"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00" y="1400275"/>
            <a:ext cx="3849000" cy="307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4667925" y="1265750"/>
            <a:ext cx="0" cy="3394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645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ANN model with a lag of 3 units predicts the crude oil prices </a:t>
            </a:r>
            <a:r>
              <a:rPr lang="en" sz="1700">
                <a:solidFill>
                  <a:schemeClr val="lt2"/>
                </a:solidFill>
              </a:rPr>
              <a:t>unbelievably</a:t>
            </a:r>
            <a:r>
              <a:rPr lang="en" sz="1700"/>
              <a:t> well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700"/>
              <a:t>Predictions look like original data with a small variation</a:t>
            </a:r>
            <a:endParaRPr sz="17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700"/>
              <a:t>Lack of documentation and theoretical know-how make us </a:t>
            </a:r>
            <a:r>
              <a:rPr lang="en" sz="1700">
                <a:solidFill>
                  <a:schemeClr val="lt2"/>
                </a:solidFill>
              </a:rPr>
              <a:t>doubt</a:t>
            </a:r>
            <a:r>
              <a:rPr lang="en" sz="1700"/>
              <a:t> these </a:t>
            </a:r>
            <a:r>
              <a:rPr lang="en" sz="1700">
                <a:solidFill>
                  <a:schemeClr val="lt2"/>
                </a:solidFill>
              </a:rPr>
              <a:t>results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25" y="1587675"/>
            <a:ext cx="3892375" cy="244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>
            <a:off x="4667925" y="1265750"/>
            <a:ext cx="0" cy="3394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Seeds of Doubt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704225" y="1755950"/>
            <a:ext cx="1393800" cy="2410825"/>
            <a:chOff x="704225" y="1755950"/>
            <a:chExt cx="1393800" cy="2410825"/>
          </a:xfrm>
        </p:grpSpPr>
        <p:grpSp>
          <p:nvGrpSpPr>
            <p:cNvPr id="131" name="Google Shape;131;p19"/>
            <p:cNvGrpSpPr/>
            <p:nvPr/>
          </p:nvGrpSpPr>
          <p:grpSpPr>
            <a:xfrm>
              <a:off x="914525" y="1755950"/>
              <a:ext cx="973200" cy="973200"/>
              <a:chOff x="914525" y="1755950"/>
              <a:chExt cx="973200" cy="973200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914525" y="1755950"/>
                <a:ext cx="973200" cy="9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3" name="Google Shape;13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36525" y="1877950"/>
                <a:ext cx="729201" cy="7292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" name="Google Shape;134;p19"/>
            <p:cNvSpPr txBox="1"/>
            <p:nvPr/>
          </p:nvSpPr>
          <p:spPr>
            <a:xfrm>
              <a:off x="704225" y="2904675"/>
              <a:ext cx="139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Didn’t include a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repo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to access the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code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used to create the model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2288854" y="1755950"/>
            <a:ext cx="1393800" cy="2410825"/>
            <a:chOff x="2288854" y="1755950"/>
            <a:chExt cx="1393800" cy="2410825"/>
          </a:xfrm>
        </p:grpSpPr>
        <p:sp>
          <p:nvSpPr>
            <p:cNvPr id="136" name="Google Shape;136;p19"/>
            <p:cNvSpPr/>
            <p:nvPr/>
          </p:nvSpPr>
          <p:spPr>
            <a:xfrm>
              <a:off x="2499138" y="17559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288854" y="2904675"/>
              <a:ext cx="139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There is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no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link to the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and no way to confirm it’s correct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38" name="Google Shape;13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3199" y="1859999"/>
              <a:ext cx="765100" cy="76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9"/>
          <p:cNvGrpSpPr/>
          <p:nvPr/>
        </p:nvGrpSpPr>
        <p:grpSpPr>
          <a:xfrm>
            <a:off x="3875100" y="1755950"/>
            <a:ext cx="1393800" cy="2410825"/>
            <a:chOff x="3875100" y="1755950"/>
            <a:chExt cx="1393800" cy="2410825"/>
          </a:xfrm>
        </p:grpSpPr>
        <p:sp>
          <p:nvSpPr>
            <p:cNvPr id="140" name="Google Shape;140;p19"/>
            <p:cNvSpPr/>
            <p:nvPr/>
          </p:nvSpPr>
          <p:spPr>
            <a:xfrm>
              <a:off x="4083750" y="17559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3875100" y="2904675"/>
              <a:ext cx="139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Didn’t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impute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dates; about 600 rows of data were missing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42" name="Google Shape;14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85362" y="1857562"/>
              <a:ext cx="769975" cy="76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9"/>
          <p:cNvGrpSpPr/>
          <p:nvPr/>
        </p:nvGrpSpPr>
        <p:grpSpPr>
          <a:xfrm>
            <a:off x="5458079" y="1755950"/>
            <a:ext cx="1393800" cy="2410825"/>
            <a:chOff x="5458079" y="1755950"/>
            <a:chExt cx="1393800" cy="2410825"/>
          </a:xfrm>
        </p:grpSpPr>
        <p:sp>
          <p:nvSpPr>
            <p:cNvPr id="144" name="Google Shape;144;p19"/>
            <p:cNvSpPr/>
            <p:nvPr/>
          </p:nvSpPr>
          <p:spPr>
            <a:xfrm>
              <a:off x="5668363" y="17559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5458079" y="2904675"/>
              <a:ext cx="139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Utilized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wrong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activation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function for a numerical output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46" name="Google Shape;14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28700" y="1816275"/>
              <a:ext cx="852575" cy="852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19"/>
          <p:cNvGrpSpPr/>
          <p:nvPr/>
        </p:nvGrpSpPr>
        <p:grpSpPr>
          <a:xfrm>
            <a:off x="7041050" y="1755950"/>
            <a:ext cx="1393800" cy="2410825"/>
            <a:chOff x="7041050" y="1755950"/>
            <a:chExt cx="1393800" cy="2410825"/>
          </a:xfrm>
        </p:grpSpPr>
        <p:sp>
          <p:nvSpPr>
            <p:cNvPr id="148" name="Google Shape;148;p19"/>
            <p:cNvSpPr/>
            <p:nvPr/>
          </p:nvSpPr>
          <p:spPr>
            <a:xfrm>
              <a:off x="7252975" y="17559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7041050" y="2904675"/>
              <a:ext cx="139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Didn’t include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units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for price data, lags, and other similar </a:t>
              </a:r>
              <a:r>
                <a:rPr lang="en">
                  <a:solidFill>
                    <a:schemeClr val="lt2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mistakes</a:t>
              </a:r>
              <a:endParaRPr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50" name="Google Shape;15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75700" y="1878669"/>
              <a:ext cx="727750" cy="727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Notebook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71600"/>
            <a:ext cx="85206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an attempt to understand their work, we decided to recreate their process (with the limited information we could decipher from their paper).</a:t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624750" y="2085150"/>
            <a:ext cx="1652700" cy="2474300"/>
            <a:chOff x="472350" y="2085150"/>
            <a:chExt cx="1652700" cy="2474300"/>
          </a:xfrm>
        </p:grpSpPr>
        <p:sp>
          <p:nvSpPr>
            <p:cNvPr id="159" name="Google Shape;159;p20"/>
            <p:cNvSpPr/>
            <p:nvPr/>
          </p:nvSpPr>
          <p:spPr>
            <a:xfrm>
              <a:off x="812100" y="20851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72350" y="3168050"/>
              <a:ext cx="16527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ld Standard TT"/>
                  <a:ea typeface="Old Standard TT"/>
                  <a:cs typeface="Old Standard TT"/>
                  <a:sym typeface="Old Standard TT"/>
                </a:rPr>
                <a:t>Data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 time series of the daily closing prices of crude oil barrels in dollars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61" name="Google Shape;16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6149" y="2233074"/>
              <a:ext cx="765100" cy="76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0"/>
          <p:cNvGrpSpPr/>
          <p:nvPr/>
        </p:nvGrpSpPr>
        <p:grpSpPr>
          <a:xfrm>
            <a:off x="4704850" y="2085150"/>
            <a:ext cx="1652700" cy="2474300"/>
            <a:chOff x="4552450" y="2085150"/>
            <a:chExt cx="1652700" cy="2474300"/>
          </a:xfrm>
        </p:grpSpPr>
        <p:sp>
          <p:nvSpPr>
            <p:cNvPr id="163" name="Google Shape;163;p20"/>
            <p:cNvSpPr/>
            <p:nvPr/>
          </p:nvSpPr>
          <p:spPr>
            <a:xfrm>
              <a:off x="4892200" y="20851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552450" y="3168050"/>
              <a:ext cx="16527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ld Standard TT"/>
                  <a:ea typeface="Old Standard TT"/>
                  <a:cs typeface="Old Standard TT"/>
                  <a:sym typeface="Old Standard TT"/>
                </a:rPr>
                <a:t>Models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ANN in R and Python; varying layers and optimizers 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65" name="Google Shape;16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6513" y="2149463"/>
              <a:ext cx="844575" cy="844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20"/>
          <p:cNvGrpSpPr/>
          <p:nvPr/>
        </p:nvGrpSpPr>
        <p:grpSpPr>
          <a:xfrm>
            <a:off x="6744900" y="2085150"/>
            <a:ext cx="1652700" cy="2474300"/>
            <a:chOff x="6592500" y="2085150"/>
            <a:chExt cx="1652700" cy="2474300"/>
          </a:xfrm>
        </p:grpSpPr>
        <p:sp>
          <p:nvSpPr>
            <p:cNvPr id="167" name="Google Shape;167;p20"/>
            <p:cNvSpPr/>
            <p:nvPr/>
          </p:nvSpPr>
          <p:spPr>
            <a:xfrm>
              <a:off x="6932250" y="20851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592500" y="3168050"/>
              <a:ext cx="16527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ld Standard TT"/>
                  <a:ea typeface="Old Standard TT"/>
                  <a:cs typeface="Old Standard TT"/>
                  <a:sym typeface="Old Standard TT"/>
                </a:rPr>
                <a:t>Results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Forecasted on train &amp; test data, concatenated for full data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69" name="Google Shape;16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3175" y="2206075"/>
              <a:ext cx="731350" cy="731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20"/>
          <p:cNvGrpSpPr/>
          <p:nvPr/>
        </p:nvGrpSpPr>
        <p:grpSpPr>
          <a:xfrm>
            <a:off x="2664800" y="2085150"/>
            <a:ext cx="1652700" cy="2474300"/>
            <a:chOff x="2512400" y="2085150"/>
            <a:chExt cx="1652700" cy="2474300"/>
          </a:xfrm>
        </p:grpSpPr>
        <p:sp>
          <p:nvSpPr>
            <p:cNvPr id="171" name="Google Shape;171;p20"/>
            <p:cNvSpPr/>
            <p:nvPr/>
          </p:nvSpPr>
          <p:spPr>
            <a:xfrm>
              <a:off x="2852150" y="2085150"/>
              <a:ext cx="973200" cy="97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2512400" y="3168050"/>
              <a:ext cx="16527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ld Standard TT"/>
                  <a:ea typeface="Old Standard TT"/>
                  <a:cs typeface="Old Standard TT"/>
                  <a:sym typeface="Old Standard TT"/>
                </a:rPr>
                <a:t>Variables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The data itself and an optimal time lag (3) on each closing price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73" name="Google Shape;17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80588" y="2213588"/>
              <a:ext cx="716325" cy="716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in R</a:t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993525"/>
            <a:ext cx="85206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tuned the number of hidden layers as well as lag inputs to spot differences in the predicted prices. However, a simple model with 1 hidden layer comprising 2 nodes did as well as a complex model with 2 hidden layers comprising 20 nodes each, given the same set of inputs!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50" y="2254894"/>
            <a:ext cx="2919994" cy="240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874" y="2254899"/>
            <a:ext cx="2919976" cy="2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91825" y="1934475"/>
            <a:ext cx="24456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Package: neuralnet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Softplus as </a:t>
            </a:r>
            <a:r>
              <a:rPr lang="en" sz="1200"/>
              <a:t>activation</a:t>
            </a:r>
            <a:r>
              <a:rPr lang="en" sz="1200"/>
              <a:t> function: Mitigates vanishing gradient problem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Minimum Partial Derivative Threshold of 0.1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Backpropagation and Stochastic Gradient Descent to update weights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rate (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𝞰</a:t>
            </a:r>
            <a:r>
              <a:rPr lang="en" sz="1200"/>
              <a:t>): 1x10</a:t>
            </a:r>
            <a:r>
              <a:rPr baseline="30000" lang="en" sz="1200"/>
              <a:t>-5</a:t>
            </a:r>
            <a:endParaRPr baseline="30000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