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62" r:id="rId6"/>
    <p:sldId id="257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61" r:id="rId17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2" d="100"/>
          <a:sy n="132" d="100"/>
        </p:scale>
        <p:origin x="10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3B11-E26B-4427-8584-D6B0751FF16D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8B6FF-F249-4D56-96D1-30BD157F0F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16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6D6B-DA23-42A0-ACCF-2BC01C98BE96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31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6F20-DFCB-433E-935D-060E0E99D58B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32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15B3-A196-4A8A-8D15-7932C37CF645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2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3982-0030-4110-9ED5-6E75A16F39A6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4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20A-A7D1-431F-934B-D15307EFFF20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24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FB1-34A6-4559-9C76-4D13433AFDA5}" type="datetime1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D794-C6E2-4464-B960-D16A2EFBC204}" type="datetime1">
              <a:rPr lang="pt-BR" smtClean="0"/>
              <a:t>02/07/2018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85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3E96-9D9B-43F4-8BAF-15152C051CE7}" type="datetime1">
              <a:rPr lang="pt-BR" smtClean="0"/>
              <a:t>02/07/2018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25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C5BD-AB60-40E8-BDB3-7B02502BE1CD}" type="datetime1">
              <a:rPr lang="pt-BR" smtClean="0"/>
              <a:t>02/07/2018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85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CB38-0C28-41F2-A170-CBA0953BE4E6}" type="datetime1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59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9788-40A6-446A-B3C8-4C9EDA93C9A9}" type="datetime1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04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80831-C0C4-4803-8975-3036DB3B2FA2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16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6609" y="2591097"/>
            <a:ext cx="10763250" cy="1840945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 smtClean="0">
                <a:solidFill>
                  <a:schemeClr val="bg1"/>
                </a:solidFill>
                <a:latin typeface="+mn-lt"/>
              </a:rPr>
              <a:t>			</a:t>
            </a:r>
            <a:r>
              <a:rPr lang="pt-BR" sz="7200" b="1" dirty="0" smtClean="0">
                <a:solidFill>
                  <a:schemeClr val="bg1"/>
                </a:solidFill>
                <a:latin typeface="+mn-lt"/>
              </a:rPr>
              <a:t>ChronoSchool</a:t>
            </a:r>
            <a:endParaRPr lang="pt-BR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28750" y="4905374"/>
            <a:ext cx="9972675" cy="1666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 smtClean="0">
                <a:solidFill>
                  <a:schemeClr val="bg1"/>
                </a:solidFill>
              </a:rPr>
              <a:t>Alunos: Gabriel Braz e Santos</a:t>
            </a:r>
          </a:p>
          <a:p>
            <a:pPr algn="l"/>
            <a:r>
              <a:rPr lang="pt-BR" sz="3600" b="1" dirty="0">
                <a:solidFill>
                  <a:schemeClr val="bg1"/>
                </a:solidFill>
              </a:rPr>
              <a:t>  </a:t>
            </a:r>
            <a:r>
              <a:rPr lang="pt-BR" sz="3600" b="1" dirty="0" smtClean="0">
                <a:solidFill>
                  <a:schemeClr val="bg1"/>
                </a:solidFill>
              </a:rPr>
              <a:t>            Guilherme Augusto de Senes</a:t>
            </a:r>
          </a:p>
          <a:p>
            <a:pPr algn="l"/>
            <a:r>
              <a:rPr lang="pt-BR" sz="3600" b="1" dirty="0" smtClean="0">
                <a:solidFill>
                  <a:schemeClr val="bg1"/>
                </a:solidFill>
              </a:rPr>
              <a:t>	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2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Teste Integrado – Métodos 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10</a:t>
            </a:fld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60203" y="1576015"/>
            <a:ext cx="11531797" cy="496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Método Big </a:t>
            </a:r>
            <a:r>
              <a:rPr lang="pt-BR" sz="2400" dirty="0" err="1" smtClean="0"/>
              <a:t>Bang</a:t>
            </a:r>
            <a:r>
              <a:rPr lang="pt-BR" sz="2400" dirty="0" smtClean="0"/>
              <a:t>:</a:t>
            </a:r>
          </a:p>
          <a:p>
            <a:pPr marL="914400" lvl="1" indent="-457200" algn="just">
              <a:buSzPct val="70000"/>
              <a:buFont typeface="Wingdings" panose="05000000000000000000" pitchFamily="2" charset="2"/>
              <a:buChar char="§"/>
            </a:pPr>
            <a:r>
              <a:rPr lang="pt-BR" sz="2400" dirty="0" smtClean="0"/>
              <a:t>O sistema inteiro é testado de uma vez só;</a:t>
            </a:r>
          </a:p>
          <a:p>
            <a:pPr marL="914400" lvl="1" indent="-457200" algn="just">
              <a:buSzPct val="70000"/>
              <a:buFont typeface="Wingdings" panose="05000000000000000000" pitchFamily="2" charset="2"/>
              <a:buChar char="§"/>
            </a:pPr>
            <a:r>
              <a:rPr lang="pt-BR" sz="2400" dirty="0" smtClean="0"/>
              <a:t>Usado quando o software é recebido já completo;</a:t>
            </a:r>
          </a:p>
          <a:p>
            <a:pPr marL="914400" lvl="1" indent="-457200" algn="just">
              <a:spcAft>
                <a:spcPts val="500"/>
              </a:spcAft>
              <a:buSzPct val="70000"/>
              <a:buFont typeface="Wingdings" panose="05000000000000000000" pitchFamily="2" charset="2"/>
              <a:buChar char="§"/>
            </a:pPr>
            <a:r>
              <a:rPr lang="pt-BR" sz="2400" dirty="0" smtClean="0"/>
              <a:t>Diferente do Teste de Sistema, este só observa a interação entra unidades;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Método Top Down:</a:t>
            </a:r>
          </a:p>
          <a:p>
            <a:pPr marL="800100" lvl="1" indent="-342900" algn="just">
              <a:buSzPct val="70000"/>
              <a:buFont typeface="Wingdings" panose="05000000000000000000" pitchFamily="2" charset="2"/>
              <a:buChar char="§"/>
            </a:pPr>
            <a:r>
              <a:rPr lang="pt-BR" sz="2400" dirty="0" smtClean="0"/>
              <a:t>As unidades mais complexas são testadas primeiro;</a:t>
            </a:r>
          </a:p>
          <a:p>
            <a:pPr marL="800100" lvl="1" indent="-342900" algn="just">
              <a:spcAft>
                <a:spcPts val="500"/>
              </a:spcAft>
              <a:buSzPct val="70000"/>
              <a:buFont typeface="Wingdings" panose="05000000000000000000" pitchFamily="2" charset="2"/>
              <a:buChar char="§"/>
            </a:pPr>
            <a:r>
              <a:rPr lang="pt-BR" sz="2400" dirty="0"/>
              <a:t>Caso necessário deverá ser simulado as funções de unidades mais </a:t>
            </a:r>
            <a:r>
              <a:rPr lang="pt-BR" sz="2400" dirty="0" smtClean="0"/>
              <a:t>simples;</a:t>
            </a: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Método </a:t>
            </a:r>
            <a:r>
              <a:rPr lang="pt-BR" sz="2400" dirty="0" err="1" smtClean="0"/>
              <a:t>Bottom</a:t>
            </a:r>
            <a:r>
              <a:rPr lang="pt-BR" sz="2400" dirty="0" smtClean="0"/>
              <a:t> </a:t>
            </a:r>
            <a:r>
              <a:rPr lang="pt-BR" sz="2400" dirty="0" err="1" smtClean="0"/>
              <a:t>Up</a:t>
            </a:r>
            <a:r>
              <a:rPr lang="pt-BR" sz="2400" dirty="0" smtClean="0"/>
              <a:t>:</a:t>
            </a:r>
          </a:p>
          <a:p>
            <a:pPr marL="800100" lvl="1" indent="-342900" algn="just">
              <a:buSzPct val="70000"/>
              <a:buFont typeface="Wingdings" panose="05000000000000000000" pitchFamily="2" charset="2"/>
              <a:buChar char="§"/>
            </a:pPr>
            <a:r>
              <a:rPr lang="pt-BR" sz="2400" dirty="0" smtClean="0"/>
              <a:t>As unidades mais simples são testadas primeiro;</a:t>
            </a:r>
          </a:p>
          <a:p>
            <a:pPr marL="800100" lvl="1" indent="-342900" algn="just">
              <a:spcAft>
                <a:spcPts val="500"/>
              </a:spcAft>
              <a:buSzPct val="70000"/>
              <a:buFont typeface="Wingdings" panose="05000000000000000000" pitchFamily="2" charset="2"/>
              <a:buChar char="§"/>
            </a:pPr>
            <a:r>
              <a:rPr lang="pt-BR" sz="2400" dirty="0" smtClean="0"/>
              <a:t>Caso necessário deverá ser simulado as funções de unidades mais complexas;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Método Hibrido</a:t>
            </a:r>
            <a:endParaRPr lang="pt-BR" sz="20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265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Verificação/Validação - Diagrama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11</a:t>
            </a:fld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29" y="1686781"/>
            <a:ext cx="9300133" cy="368722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488929" y="5349623"/>
            <a:ext cx="7392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smtClean="0"/>
              <a:t>Imagem 5 - Diagrama de validação e Verificação</a:t>
            </a:r>
            <a:endParaRPr lang="pt-BR" sz="2000" i="1" dirty="0"/>
          </a:p>
        </p:txBody>
      </p:sp>
    </p:spTree>
    <p:extLst>
      <p:ext uri="{BB962C8B-B14F-4D97-AF65-F5344CB8AC3E}">
        <p14:creationId xmlns:p14="http://schemas.microsoft.com/office/powerpoint/2010/main" val="1452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Referências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12</a:t>
            </a:fld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28299" y="1828800"/>
            <a:ext cx="76528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Imagem 1 à 3 - </a:t>
            </a:r>
            <a:r>
              <a:rPr lang="pt-BR" sz="2000" b="1" dirty="0" smtClean="0"/>
              <a:t>IEEE 829 – 2008</a:t>
            </a: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Imagem 5</a:t>
            </a:r>
            <a:r>
              <a:rPr lang="pt-BR" sz="2000" dirty="0" smtClean="0"/>
              <a:t> </a:t>
            </a:r>
            <a:r>
              <a:rPr lang="pt-BR" sz="2000" dirty="0"/>
              <a:t>- Diagrama de validação e Verificação copiado do website: </a:t>
            </a:r>
            <a:r>
              <a:rPr lang="pt-BR" sz="2000" b="1" dirty="0"/>
              <a:t>https://www.devmedia.com.br/teste-de-integracao-na-pratica/31877</a:t>
            </a:r>
          </a:p>
        </p:txBody>
      </p:sp>
    </p:spTree>
    <p:extLst>
      <p:ext uri="{BB962C8B-B14F-4D97-AF65-F5344CB8AC3E}">
        <p14:creationId xmlns:p14="http://schemas.microsoft.com/office/powerpoint/2010/main" val="5833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6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bg1"/>
                </a:solidFill>
                <a:latin typeface="+mn-lt"/>
              </a:rPr>
              <a:t>Conteúdo da Apresentação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2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735569"/>
            <a:ext cx="10420350" cy="368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400" dirty="0" smtClean="0"/>
              <a:t>Introdução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400" dirty="0" smtClean="0"/>
              <a:t>Problematização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400" dirty="0" smtClean="0"/>
              <a:t>O ChronoSchool</a:t>
            </a:r>
            <a:endParaRPr lang="pt-B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Objetivos do Projeto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Projeções futuras</a:t>
            </a:r>
          </a:p>
        </p:txBody>
      </p:sp>
    </p:spTree>
    <p:extLst>
      <p:ext uri="{BB962C8B-B14F-4D97-AF65-F5344CB8AC3E}">
        <p14:creationId xmlns:p14="http://schemas.microsoft.com/office/powerpoint/2010/main" val="30224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33450" y="1497042"/>
            <a:ext cx="104203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Dificuldade em organizar e relacionar horários</a:t>
            </a:r>
            <a:br>
              <a:rPr lang="pt-BR" sz="2400" dirty="0" smtClean="0"/>
            </a:br>
            <a:endParaRPr lang="pt-B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Trabalho manual</a:t>
            </a:r>
            <a:br>
              <a:rPr lang="pt-BR" sz="2400" dirty="0" smtClean="0"/>
            </a:br>
            <a:endParaRPr lang="pt-B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Gestão de cronogramas</a:t>
            </a:r>
            <a:br>
              <a:rPr lang="pt-BR" sz="2400" dirty="0" smtClean="0"/>
            </a:br>
            <a:endParaRPr lang="pt-B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Perda de tempo e controle sobre os cronogramas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Problematização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3</a:t>
            </a:fld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941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O ChronoSchool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4</a:t>
            </a:fld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933450" y="1674463"/>
            <a:ext cx="104203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Ferramenta simples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Auxilia na criação e atualização de cronogramas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Atuação do sistema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Imagens: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787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IEEE 829– Uso do padrão 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5</a:t>
            </a:fld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412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IEEE 829– Uso do padrão 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sz="2400" dirty="0" smtClean="0"/>
              <a:t>6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176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33450" y="1485385"/>
            <a:ext cx="10420350" cy="406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Serve para testar a menor unidade dentro de um projeto de software;</a:t>
            </a:r>
          </a:p>
          <a:p>
            <a:pPr marL="800100" lvl="1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pt-BR" sz="2300" dirty="0"/>
              <a:t>Unidades podem ser módulos, funcionalidades, métodos, classes, objetos;</a:t>
            </a:r>
          </a:p>
          <a:p>
            <a:pPr marL="342900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Tem o objetivo de validar se cada unidade está funcionando de acordo com sua especificação, como:</a:t>
            </a:r>
          </a:p>
          <a:p>
            <a:pPr marL="800100" lvl="1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pt-BR" sz="2300" dirty="0"/>
              <a:t>Descrição correta de funcionalidades;</a:t>
            </a:r>
          </a:p>
          <a:p>
            <a:pPr marL="800100" lvl="1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pt-BR" sz="2300" dirty="0"/>
              <a:t>Validação da lógica dos algoritmos;</a:t>
            </a:r>
          </a:p>
          <a:p>
            <a:pPr marL="800100" lvl="1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pt-BR" sz="2300" dirty="0"/>
              <a:t>Validação da integridade dos dados;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Os testes são fáceis de projetar e de executar, facilitando na análise e correção dos resultados;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Teste Unitário – Objetivos 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7</a:t>
            </a:fld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4720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Teste Unitário – Exemplo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8</a:t>
            </a:fld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1" y="1698538"/>
            <a:ext cx="7142142" cy="4188770"/>
          </a:xfrm>
          <a:prstGeom prst="rect">
            <a:avLst/>
          </a:prstGeom>
        </p:spPr>
      </p:pic>
      <p:sp>
        <p:nvSpPr>
          <p:cNvPr id="6" name="Espaço Reservado para Texto 8"/>
          <p:cNvSpPr txBox="1">
            <a:spLocks/>
          </p:cNvSpPr>
          <p:nvPr/>
        </p:nvSpPr>
        <p:spPr>
          <a:xfrm>
            <a:off x="7964654" y="1698538"/>
            <a:ext cx="4035091" cy="8239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Possíveis valores para este teste:</a:t>
            </a:r>
            <a:endParaRPr lang="pt-BR" dirty="0"/>
          </a:p>
        </p:txBody>
      </p:sp>
      <p:sp>
        <p:nvSpPr>
          <p:cNvPr id="7" name="Espaço Reservado para Conteúdo 9"/>
          <p:cNvSpPr txBox="1">
            <a:spLocks/>
          </p:cNvSpPr>
          <p:nvPr/>
        </p:nvSpPr>
        <p:spPr>
          <a:xfrm>
            <a:off x="7992568" y="2522450"/>
            <a:ext cx="2799869" cy="35406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 2, 2;</a:t>
            </a:r>
          </a:p>
          <a:p>
            <a:r>
              <a:rPr lang="pt-BR" dirty="0" smtClean="0"/>
              <a:t> 1, 2;</a:t>
            </a:r>
          </a:p>
          <a:p>
            <a:r>
              <a:rPr lang="pt-BR" dirty="0" smtClean="0"/>
              <a:t> 0, 5;</a:t>
            </a:r>
          </a:p>
          <a:p>
            <a:r>
              <a:rPr lang="pt-BR" dirty="0" smtClean="0"/>
              <a:t> -5, 1;</a:t>
            </a:r>
          </a:p>
          <a:p>
            <a:r>
              <a:rPr lang="pt-BR" dirty="0" smtClean="0"/>
              <a:t> 9000000000, 1;</a:t>
            </a:r>
          </a:p>
          <a:p>
            <a:r>
              <a:rPr lang="pt-BR" dirty="0" smtClean="0"/>
              <a:t> A, 5;</a:t>
            </a:r>
          </a:p>
          <a:p>
            <a:r>
              <a:rPr lang="pt-BR" b="1" dirty="0" smtClean="0"/>
              <a:t> □</a:t>
            </a:r>
            <a:r>
              <a:rPr lang="pt-BR" sz="2400" dirty="0" smtClean="0"/>
              <a:t>�</a:t>
            </a:r>
            <a:r>
              <a:rPr lang="pt-BR" sz="2400" b="1" dirty="0" smtClean="0"/>
              <a:t>◊</a:t>
            </a:r>
            <a:r>
              <a:rPr lang="pt-BR" dirty="0" smtClean="0"/>
              <a:t>, 2;</a:t>
            </a: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37916" y="5887308"/>
            <a:ext cx="461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/>
              <a:t>Imagem 4 - Exemplo de unidade para teste</a:t>
            </a:r>
            <a:endParaRPr lang="pt-BR" sz="2000" i="1" dirty="0"/>
          </a:p>
        </p:txBody>
      </p:sp>
    </p:spTree>
    <p:extLst>
      <p:ext uri="{BB962C8B-B14F-4D97-AF65-F5344CB8AC3E}">
        <p14:creationId xmlns:p14="http://schemas.microsoft.com/office/powerpoint/2010/main" val="33505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Teste Integrado – Objetivos 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9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05779" y="1676504"/>
            <a:ext cx="11095069" cy="5044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400" dirty="0" smtClean="0"/>
              <a:t>É observado a interação entre unidades diferentes;</a:t>
            </a:r>
          </a:p>
          <a:p>
            <a:pPr marL="342900" indent="-34290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2400" dirty="0" smtClean="0"/>
              <a:t>Tem o objetivo de encontrar falhas na interação entre unidades diferentes, como:</a:t>
            </a:r>
          </a:p>
          <a:p>
            <a:pPr marL="800100" lvl="1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pt-BR" sz="2400" dirty="0" smtClean="0"/>
              <a:t>Uma classe X pode não conter erros, mas possa ocorrer algo inesperado ao interagir com a classe Y;</a:t>
            </a:r>
          </a:p>
          <a:p>
            <a:pPr marL="800100" lvl="1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pt-BR" sz="2400" dirty="0" smtClean="0"/>
              <a:t>Por exemplo, a interação entre uma função de validação de dados dentro de um menu para cadastro;</a:t>
            </a:r>
          </a:p>
          <a:p>
            <a:pPr marL="342900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400" dirty="0" smtClean="0"/>
              <a:t>Os testes integrados ajudam na performance e na confiabilidade do sistema, fazendo com que o trabalho de um desenvolvedor não afete o trabalho do outro;</a:t>
            </a:r>
          </a:p>
          <a:p>
            <a:pPr marL="342900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400" dirty="0" smtClean="0"/>
              <a:t>Testes unitários deverão ser realizados antes dos testes de integração;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745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14CAD5C0D95047AD87A6CEF9A0ED6F" ma:contentTypeVersion="2" ma:contentTypeDescription="Crie um novo documento." ma:contentTypeScope="" ma:versionID="30796d12847f100eb7778ef921f4ac23">
  <xsd:schema xmlns:xsd="http://www.w3.org/2001/XMLSchema" xmlns:xs="http://www.w3.org/2001/XMLSchema" xmlns:p="http://schemas.microsoft.com/office/2006/metadata/properties" xmlns:ns2="230e2427-5d80-4bd2-a9ba-53805cfde8a4" targetNamespace="http://schemas.microsoft.com/office/2006/metadata/properties" ma:root="true" ma:fieldsID="76ae15939fbd4f964c732f5640b80379" ns2:_="">
    <xsd:import namespace="230e2427-5d80-4bd2-a9ba-53805cfde8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2427-5d80-4bd2-a9ba-53805cfde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A30206-0C22-4035-B0E9-1C372A9E5A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B0A14B-294C-44E8-888D-8DC855B9A1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2427-5d80-4bd2-a9ba-53805cfde8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086AC8-A3A1-4C6A-AFC1-F05CB90420E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30e2427-5d80-4bd2-a9ba-53805cfde8a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438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Tema do Office</vt:lpstr>
      <vt:lpstr>   ChronoSchool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Apresentação Power Point - Widescreen</dc:title>
  <dc:creator>Andrea Cristina Queirolo Mussak</dc:creator>
  <cp:lastModifiedBy>Guilherme Senes</cp:lastModifiedBy>
  <cp:revision>32</cp:revision>
  <dcterms:created xsi:type="dcterms:W3CDTF">2018-01-11T18:54:20Z</dcterms:created>
  <dcterms:modified xsi:type="dcterms:W3CDTF">2018-07-02T18:21:19Z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