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handoutMasterIdLst>
    <p:handoutMasterId r:id="rId41"/>
  </p:handoutMasterIdLst>
  <p:sldIdLst>
    <p:sldId id="256" r:id="rId2"/>
    <p:sldId id="409" r:id="rId3"/>
    <p:sldId id="421" r:id="rId4"/>
    <p:sldId id="538" r:id="rId5"/>
    <p:sldId id="326" r:id="rId6"/>
    <p:sldId id="423" r:id="rId7"/>
    <p:sldId id="425" r:id="rId8"/>
    <p:sldId id="328" r:id="rId9"/>
    <p:sldId id="404" r:id="rId10"/>
    <p:sldId id="405" r:id="rId11"/>
    <p:sldId id="330" r:id="rId12"/>
    <p:sldId id="331" r:id="rId13"/>
    <p:sldId id="332" r:id="rId14"/>
    <p:sldId id="539" r:id="rId15"/>
    <p:sldId id="540" r:id="rId16"/>
    <p:sldId id="541" r:id="rId17"/>
    <p:sldId id="542" r:id="rId18"/>
    <p:sldId id="543" r:id="rId19"/>
    <p:sldId id="410" r:id="rId20"/>
    <p:sldId id="320" r:id="rId21"/>
    <p:sldId id="323" r:id="rId22"/>
    <p:sldId id="322" r:id="rId23"/>
    <p:sldId id="325" r:id="rId24"/>
    <p:sldId id="440" r:id="rId25"/>
    <p:sldId id="324" r:id="rId26"/>
    <p:sldId id="333" r:id="rId27"/>
    <p:sldId id="411" r:id="rId28"/>
    <p:sldId id="334" r:id="rId29"/>
    <p:sldId id="335" r:id="rId30"/>
    <p:sldId id="336" r:id="rId31"/>
    <p:sldId id="399" r:id="rId32"/>
    <p:sldId id="445" r:id="rId33"/>
    <p:sldId id="444" r:id="rId34"/>
    <p:sldId id="447" r:id="rId35"/>
    <p:sldId id="337" r:id="rId36"/>
    <p:sldId id="526" r:id="rId37"/>
    <p:sldId id="527" r:id="rId38"/>
    <p:sldId id="339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6" autoAdjust="0"/>
    <p:restoredTop sz="94660"/>
  </p:normalViewPr>
  <p:slideViewPr>
    <p:cSldViewPr>
      <p:cViewPr varScale="1">
        <p:scale>
          <a:sx n="148" d="100"/>
          <a:sy n="148" d="100"/>
        </p:scale>
        <p:origin x="19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0B9D7C-D7B7-43AA-A09D-59525F59E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DBE34-FC29-42A7-AE19-369429A131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B84A5D48-A33C-489E-8D40-C692FE09CAD6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E4521-7D2E-429C-85FA-85F00EF4A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4D8EE-25AD-4C05-930B-33D9EA5799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B7B1FD1-C9BC-40A5-A54D-08878A49B0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7A9C9D-A6CA-435C-98CB-6CB7F16D57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0A4A7-3CA7-48EE-8184-27A5F07B47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957B506-7FB8-452D-9738-B96041263845}" type="datetimeFigureOut">
              <a:rPr lang="en-GB"/>
              <a:pPr>
                <a:defRPr/>
              </a:pPr>
              <a:t>10/01/2022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E1B1F7C-2860-4DE9-AC5F-622DDCE303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76D83E3-6413-4A91-A18B-BA5C9DD4F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B36B4-999B-41E2-8CA3-411CBD8D38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BAA5C-20ED-4E0B-B4AD-E4B9E0564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5F27C8-EDDA-4819-8FEC-5D13DF33C5A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D0E7A3-DE6B-4DFA-A8BC-1F7806B902F9}"/>
              </a:ext>
            </a:extLst>
          </p:cNvPr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6DD2E6-5A5C-4F55-AFEA-CF0BAB8AFECC}"/>
              </a:ext>
            </a:extLst>
          </p:cNvPr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D8889-1DFF-4F52-A11C-C5FFFBB32215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070F1-68AD-4795-A3B0-10CC4065F003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>
            <a:extLst>
              <a:ext uri="{FF2B5EF4-FFF2-40B4-BE49-F238E27FC236}">
                <a16:creationId xmlns:a16="http://schemas.microsoft.com/office/drawing/2014/main" id="{4A43F2C1-7F44-4C47-959F-E2CEFC20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46B40-51F7-4768-974E-B9F96868F3A9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11" name="Footer Placeholder 16">
            <a:extLst>
              <a:ext uri="{FF2B5EF4-FFF2-40B4-BE49-F238E27FC236}">
                <a16:creationId xmlns:a16="http://schemas.microsoft.com/office/drawing/2014/main" id="{1A95C494-EB09-4402-998B-7C876164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>
            <a:extLst>
              <a:ext uri="{FF2B5EF4-FFF2-40B4-BE49-F238E27FC236}">
                <a16:creationId xmlns:a16="http://schemas.microsoft.com/office/drawing/2014/main" id="{0EF42597-1F11-46BF-9CAE-28C5E7BB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10AB84E3-E6A2-4219-B857-F1264BCA9B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19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0D407F53-BD31-477D-8D32-5DC7478E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EA0C2-723E-4F8E-8B2F-6B92014808FC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AB64FE9-96F0-4C1E-ABC6-FD938EA5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938B7680-F0E7-4934-B7EE-6DDA2C6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CC4C2-8241-4341-BA7B-5D20E836D8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30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F6EF47FB-C33D-4A46-8EA5-8A032A3C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AC8FC89-29B7-4845-880F-597C1063B51F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Straight Connector 12">
            <a:extLst>
              <a:ext uri="{FF2B5EF4-FFF2-40B4-BE49-F238E27FC236}">
                <a16:creationId xmlns:a16="http://schemas.microsoft.com/office/drawing/2014/main" id="{894AFFBA-83B6-4A5A-9204-8D788C7541F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10522B-0B34-4322-8CF4-4910F54A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68E0C-DAA0-42C8-A969-F288134996BA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E24CD5-AF2B-44B9-A264-6C8C169A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A507BD-A461-48BA-9D32-923CBD90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1086E-207E-48CF-B806-696E71EFC9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7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D0377A52-2D00-4608-94B4-F6D9E69E7E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690688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1560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AC057F-01CA-48B6-A3D5-67C818E3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56D68-4C1F-4505-B024-2FAE8DF2F3C4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DE4F36-9C90-4C5E-8018-EA632827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732938-2EAA-46BB-ACAF-CAAD97FD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4D39C-CAD8-4232-AB9E-7C915F5C1C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26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019B8-FCBC-4CB0-9DE0-9B7A3B86BA63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7B1E0-D50E-4D2A-975B-8663A2CB5F5F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607FA08-D263-4964-943B-B1D9FF20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9C2E6-095A-4BFE-83CC-FF7D8CF4DB96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8292178-10CD-48AB-BA21-B88B7A8C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F56F3B6-BD52-4595-B43F-5073E592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15C499CC-8138-4EA0-9BB4-528D70C78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46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3DEA8921-36AB-4844-94D5-A19F2CFD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1B16E-FDAD-4915-A738-1DD40DF998AF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23016A0-746B-4B2C-A920-EBFB7E3F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33930735-90C2-476E-9128-3B8D0787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E57DB-6D57-4988-814E-F007E8A5EA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6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D25BB59D-043E-4D38-9A2B-2E139583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623AD-8C76-4958-B5AA-7862620EA7DD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CA38276E-B81E-4999-ADAA-EEA72F8B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4A515E33-0719-4CA0-8AAB-1A793C6C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7E72E-49DE-49C2-99A9-BC1D863F2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89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F467480-7307-42A8-91A4-1BDFC59DDA02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0E247AB-B2AA-4E03-AA3F-8C5FB8CB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39776-24B1-4BCF-9D1C-A42A34F5D566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DECA55-369E-4510-B427-9F21B10F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8435F2A-9BB2-4150-90E0-131B530C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A8888-9BAF-4514-931D-153795A234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35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>
            <a:extLst>
              <a:ext uri="{FF2B5EF4-FFF2-40B4-BE49-F238E27FC236}">
                <a16:creationId xmlns:a16="http://schemas.microsoft.com/office/drawing/2014/main" id="{7E9DB3FA-3207-4767-BFBD-6DB9EFEF1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90B2397-EE7B-4322-A134-53286CD40715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23591E4-2372-4D5D-AC96-0B09161F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0B140-7017-4BA3-8D75-DD7B554A0722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579C04-DDFC-4049-AADF-A4B00B56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BCDC91D-8625-4010-865D-4A382E0C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08F6A-E3A9-4F37-8846-31CDA9830B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83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76094A3B-52AD-4491-BCE3-594C9DEB0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" name="Straight Connector 11">
            <a:extLst>
              <a:ext uri="{FF2B5EF4-FFF2-40B4-BE49-F238E27FC236}">
                <a16:creationId xmlns:a16="http://schemas.microsoft.com/office/drawing/2014/main" id="{11FFCC2A-0CCA-4AC8-AD7C-5A3A24476B6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0B356D6-185B-489B-9529-13298DBDCA9D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C02E505-5405-4063-B320-87223BFC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5964E-C876-4BE1-A1F1-A969B49D67AB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1086E13-B5CB-40F0-B934-41A08D1A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58E4918-61C8-470E-BCFF-C17DFDB4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2509C-E6BC-44E1-9769-A9AA0D223D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8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F63696E7-B714-4BCF-B75B-AA5D767D0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DD4D9E3-3FDA-4AC1-9081-22E57112C184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71394-9F23-403D-B572-3927612034E6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0D148D7-68C3-42EB-A5A4-E8454462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A0A35-5BDE-4C03-AB0A-137976C231EF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BBF57AD-5D28-4ABB-867F-77C69CF4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AB66E92-C8FA-4719-88F6-656732A9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B2F96-87CA-4D22-960E-BD5F8623E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09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9B453BBA-97E5-477A-8EA9-FA71D8AC83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0BE98F32-2F71-4194-9308-2D4676901C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FB21B4E-EA14-43EE-8164-3CF30C70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Cambria" pitchFamily="18" charset="0"/>
                <a:cs typeface="Arial" charset="0"/>
              </a:defRPr>
            </a:lvl1pPr>
          </a:lstStyle>
          <a:p>
            <a:pPr>
              <a:defRPr/>
            </a:pPr>
            <a:fld id="{F29319E2-AEB8-4E16-AFE9-DD3A23D04BCC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DC80D-B273-4B8D-A48C-43EC16BFE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Cambria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C715A1F-EF86-4D22-A561-C1CB8551B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Cambria" panose="02040503050406030204" pitchFamily="18" charset="0"/>
              </a:defRPr>
            </a:lvl1pPr>
          </a:lstStyle>
          <a:p>
            <a:fld id="{8AA29554-B4F1-458B-B487-9F82569E76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Straight Connector 27">
            <a:extLst>
              <a:ext uri="{FF2B5EF4-FFF2-40B4-BE49-F238E27FC236}">
                <a16:creationId xmlns:a16="http://schemas.microsoft.com/office/drawing/2014/main" id="{05B22E6D-AD32-49A9-B57E-5D62822EC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2" name="Straight Connector 28">
            <a:extLst>
              <a:ext uri="{FF2B5EF4-FFF2-40B4-BE49-F238E27FC236}">
                <a16:creationId xmlns:a16="http://schemas.microsoft.com/office/drawing/2014/main" id="{863DDB9C-D441-4D08-B5AC-D96279286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1BF2380-6E35-4248-9FC4-DBC7D59584B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1" r:id="rId4"/>
    <p:sldLayoutId id="2147484382" r:id="rId5"/>
    <p:sldLayoutId id="2147484387" r:id="rId6"/>
    <p:sldLayoutId id="2147484388" r:id="rId7"/>
    <p:sldLayoutId id="2147484389" r:id="rId8"/>
    <p:sldLayoutId id="2147484390" r:id="rId9"/>
    <p:sldLayoutId id="2147484383" r:id="rId10"/>
    <p:sldLayoutId id="21474843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android-unlock-pattern-or-pin/" TargetMode="External"/><Relationship Id="rId2" Type="http://schemas.openxmlformats.org/officeDocument/2006/relationships/hyperlink" Target="http://www.zdnet.com/article/dont-use-android-pattern-lock-to-protect-secrets-researchers-war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1976F98-314B-40CF-84C8-A8F22E7EB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342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SECURITY IN MOBILE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9D7AC-22A0-4D37-A274-E4EB9DF0F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Topic 6</a:t>
            </a:r>
          </a:p>
        </p:txBody>
      </p:sp>
      <p:pic>
        <p:nvPicPr>
          <p:cNvPr id="12292" name="Picture 5" descr="logo_uitm.jpg">
            <a:extLst>
              <a:ext uri="{FF2B5EF4-FFF2-40B4-BE49-F238E27FC236}">
                <a16:creationId xmlns:a16="http://schemas.microsoft.com/office/drawing/2014/main" id="{3F34BF49-692C-44A3-A55A-B4A8C38F7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77913"/>
            <a:ext cx="3570288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>
            <a:extLst>
              <a:ext uri="{FF2B5EF4-FFF2-40B4-BE49-F238E27FC236}">
                <a16:creationId xmlns:a16="http://schemas.microsoft.com/office/drawing/2014/main" id="{4411DEA9-1341-4AC6-9A90-F79C392A9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8671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>
            <a:extLst>
              <a:ext uri="{FF2B5EF4-FFF2-40B4-BE49-F238E27FC236}">
                <a16:creationId xmlns:a16="http://schemas.microsoft.com/office/drawing/2014/main" id="{735711B9-DE67-44F0-9D1F-5BE69794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21507" name="Content Placeholder 5">
            <a:extLst>
              <a:ext uri="{FF2B5EF4-FFF2-40B4-BE49-F238E27FC236}">
                <a16:creationId xmlns:a16="http://schemas.microsoft.com/office/drawing/2014/main" id="{BF0ABB64-B692-4B2A-834C-9019A2CF79C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9525"/>
            <a:ext cx="5522913" cy="6913563"/>
          </a:xfrm>
        </p:spPr>
      </p:pic>
      <p:pic>
        <p:nvPicPr>
          <p:cNvPr id="21508" name="Content Placeholder 3">
            <a:extLst>
              <a:ext uri="{FF2B5EF4-FFF2-40B4-BE49-F238E27FC236}">
                <a16:creationId xmlns:a16="http://schemas.microsoft.com/office/drawing/2014/main" id="{55914116-8417-4519-A86B-E11264A02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3" y="0"/>
            <a:ext cx="3810000" cy="690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id="{93DFA813-C81F-461B-AFE7-9A934D2E12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r>
              <a:rPr lang="en-US" altLang="en-US" sz="2000"/>
              <a:t>“</a:t>
            </a:r>
            <a:r>
              <a:rPr lang="en-US" altLang="en-US" sz="2000" b="1"/>
              <a:t>Personally Identifiable Information</a:t>
            </a:r>
            <a:r>
              <a:rPr lang="en-US" altLang="en-US" sz="2000"/>
              <a:t>” is information that can be used </a:t>
            </a:r>
            <a:br>
              <a:rPr lang="en-US" altLang="en-US" sz="2000"/>
            </a:br>
            <a:r>
              <a:rPr lang="en-US" altLang="en-US" sz="2000"/>
              <a:t>to isolate users or identify users based on several factors.</a:t>
            </a:r>
          </a:p>
          <a:p>
            <a:r>
              <a:rPr lang="en-US" altLang="en-US" sz="1800"/>
              <a:t>Common Information that can be used to personally identify users are:</a:t>
            </a:r>
          </a:p>
          <a:p>
            <a:pPr marL="731838" lvl="1" indent="-457200">
              <a:buFont typeface="Calibri" panose="020F0502020204030204" pitchFamily="34" charset="0"/>
              <a:buAutoNum type="arabicPeriod"/>
            </a:pPr>
            <a:r>
              <a:rPr lang="en-US" altLang="en-US" sz="1600"/>
              <a:t>Email address</a:t>
            </a:r>
          </a:p>
          <a:p>
            <a:pPr marL="731838" lvl="1" indent="-457200">
              <a:buFont typeface="Calibri" panose="020F0502020204030204" pitchFamily="34" charset="0"/>
              <a:buAutoNum type="arabicPeriod"/>
            </a:pPr>
            <a:r>
              <a:rPr lang="en-US" altLang="en-US" sz="1600"/>
              <a:t>MAC address</a:t>
            </a:r>
          </a:p>
          <a:p>
            <a:pPr marL="731838" lvl="1" indent="-457200">
              <a:buFont typeface="Calibri" panose="020F0502020204030204" pitchFamily="34" charset="0"/>
              <a:buAutoNum type="arabicPeriod"/>
            </a:pPr>
            <a:r>
              <a:rPr lang="en-US" altLang="en-US" sz="1600"/>
              <a:t>IMEI number (phone serial number)</a:t>
            </a:r>
          </a:p>
          <a:p>
            <a:pPr marL="731838" lvl="1" indent="-457200">
              <a:buFont typeface="Calibri" panose="020F0502020204030204" pitchFamily="34" charset="0"/>
              <a:buAutoNum type="arabicPeriod"/>
            </a:pPr>
            <a:r>
              <a:rPr lang="en-US" altLang="en-US" sz="1600"/>
              <a:t>IMSI number (cellular identification number)</a:t>
            </a:r>
          </a:p>
          <a:p>
            <a:pPr marL="731838" lvl="1" indent="-457200">
              <a:buFont typeface="Calibri" panose="020F0502020204030204" pitchFamily="34" charset="0"/>
              <a:buAutoNum type="arabicPeriod"/>
            </a:pPr>
            <a:r>
              <a:rPr lang="en-US" altLang="en-US" sz="1600"/>
              <a:t>Bluetooth Address</a:t>
            </a:r>
          </a:p>
          <a:p>
            <a:pPr marL="731838" lvl="1" indent="-457200">
              <a:buFont typeface="Calibri" panose="020F0502020204030204" pitchFamily="34" charset="0"/>
              <a:buAutoNum type="arabicPeriod"/>
            </a:pPr>
            <a:r>
              <a:rPr lang="en-US" altLang="en-US" sz="1600"/>
              <a:t>Phone Number</a:t>
            </a:r>
          </a:p>
        </p:txBody>
      </p:sp>
      <p:sp>
        <p:nvSpPr>
          <p:cNvPr id="22531" name="Title 2">
            <a:extLst>
              <a:ext uri="{FF2B5EF4-FFF2-40B4-BE49-F238E27FC236}">
                <a16:creationId xmlns:a16="http://schemas.microsoft.com/office/drawing/2014/main" id="{14A24E13-38BA-48D4-8D80-F6891EC6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Personally Identifiable Information</a:t>
            </a:r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id="{D447E553-8435-4D3E-843B-F3FF52B4D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95600"/>
            <a:ext cx="19621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2">
            <a:extLst>
              <a:ext uri="{FF2B5EF4-FFF2-40B4-BE49-F238E27FC236}">
                <a16:creationId xmlns:a16="http://schemas.microsoft.com/office/drawing/2014/main" id="{D9CF702E-269D-41DD-A027-8E877470C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0"/>
            <a:ext cx="3084513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>
            <a:extLst>
              <a:ext uri="{FF2B5EF4-FFF2-40B4-BE49-F238E27FC236}">
                <a16:creationId xmlns:a16="http://schemas.microsoft.com/office/drawing/2014/main" id="{800E3395-FEC6-4A86-A2BB-337F8AFEE9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r>
              <a:rPr lang="en-US" altLang="en-US"/>
              <a:t>The use of this information is EXTREMELY sensitive!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BE AWARE </a:t>
            </a:r>
            <a:r>
              <a:rPr lang="en-US" altLang="en-US">
                <a:solidFill>
                  <a:srgbClr val="FF0000"/>
                </a:solidFill>
              </a:rPr>
              <a:t>of application that request access to these 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information as they could be possibly used to personally identify users</a:t>
            </a:r>
          </a:p>
          <a:p>
            <a:r>
              <a:rPr lang="en-US" altLang="en-US"/>
              <a:t>Use of these information might </a:t>
            </a:r>
          </a:p>
          <a:p>
            <a:pPr lvl="1"/>
            <a:r>
              <a:rPr lang="en-US" altLang="en-US"/>
              <a:t>compromise privacy</a:t>
            </a:r>
          </a:p>
          <a:p>
            <a:pPr lvl="1"/>
            <a:r>
              <a:rPr lang="en-US" altLang="en-US"/>
              <a:t>track every users movement and financial transactions</a:t>
            </a:r>
          </a:p>
          <a:p>
            <a:r>
              <a:rPr lang="en-US" altLang="en-US">
                <a:solidFill>
                  <a:srgbClr val="FF0000"/>
                </a:solidFill>
              </a:rPr>
              <a:t>Do not install application the request excessive permission to access these information.</a:t>
            </a:r>
          </a:p>
        </p:txBody>
      </p:sp>
      <p:sp>
        <p:nvSpPr>
          <p:cNvPr id="23555" name="Title 2">
            <a:extLst>
              <a:ext uri="{FF2B5EF4-FFF2-40B4-BE49-F238E27FC236}">
                <a16:creationId xmlns:a16="http://schemas.microsoft.com/office/drawing/2014/main" id="{23300CC8-72C4-45AF-944C-576C4886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Personally Identifiable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Content Placeholder 3" descr="permspy-figure02.png">
            <a:extLst>
              <a:ext uri="{FF2B5EF4-FFF2-40B4-BE49-F238E27FC236}">
                <a16:creationId xmlns:a16="http://schemas.microsoft.com/office/drawing/2014/main" id="{D2769930-4F03-4A87-93E3-AA0171A9CBA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109663"/>
            <a:ext cx="5638800" cy="5713412"/>
          </a:xfrm>
        </p:spPr>
      </p:pic>
      <p:sp>
        <p:nvSpPr>
          <p:cNvPr id="24579" name="Title 2">
            <a:extLst>
              <a:ext uri="{FF2B5EF4-FFF2-40B4-BE49-F238E27FC236}">
                <a16:creationId xmlns:a16="http://schemas.microsoft.com/office/drawing/2014/main" id="{92D5292A-7B5E-4526-9226-59EBBBF6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Malware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>
            <a:extLst>
              <a:ext uri="{FF2B5EF4-FFF2-40B4-BE49-F238E27FC236}">
                <a16:creationId xmlns:a16="http://schemas.microsoft.com/office/drawing/2014/main" id="{9919A2DC-4302-414C-A707-B4D722F105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/>
              <a:t>Only install application from </a:t>
            </a:r>
            <a:r>
              <a:rPr lang="en-US" altLang="en-US" b="1"/>
              <a:t>reputable</a:t>
            </a:r>
            <a:r>
              <a:rPr lang="en-US" altLang="en-US"/>
              <a:t> and </a:t>
            </a:r>
            <a:r>
              <a:rPr lang="en-US" altLang="en-US" b="1"/>
              <a:t>trusted sources </a:t>
            </a:r>
            <a:r>
              <a:rPr lang="en-US" altLang="en-US"/>
              <a:t>(iOS App Store, Google Play, Windows Store)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/>
              <a:t>Avoid installing application </a:t>
            </a:r>
            <a:r>
              <a:rPr lang="en-US" altLang="en-US" b="1"/>
              <a:t>from 3</a:t>
            </a:r>
            <a:r>
              <a:rPr lang="en-US" altLang="en-US" b="1" baseline="30000"/>
              <a:t>rd</a:t>
            </a:r>
            <a:r>
              <a:rPr lang="en-US" altLang="en-US" b="1"/>
              <a:t> party websites </a:t>
            </a:r>
            <a:r>
              <a:rPr lang="en-US" altLang="en-US"/>
              <a:t>(eg: APK Installer, *.exe)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/>
              <a:t>Ensure the application installed are produced by the “</a:t>
            </a:r>
            <a:r>
              <a:rPr lang="en-US" altLang="en-US" b="1"/>
              <a:t>official publisher</a:t>
            </a:r>
            <a:r>
              <a:rPr lang="en-US" altLang="en-US"/>
              <a:t>”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/>
              <a:t>Avoid granting </a:t>
            </a:r>
            <a:r>
              <a:rPr lang="en-US" altLang="en-US" b="1"/>
              <a:t>excessive</a:t>
            </a:r>
            <a:r>
              <a:rPr lang="en-US" altLang="en-US"/>
              <a:t> or </a:t>
            </a:r>
            <a:r>
              <a:rPr lang="en-US" altLang="en-US" b="1"/>
              <a:t>unnecessary</a:t>
            </a:r>
            <a:r>
              <a:rPr lang="en-US" altLang="en-US"/>
              <a:t> permission to application</a:t>
            </a:r>
          </a:p>
          <a:p>
            <a:pPr marL="514350" indent="-514350"/>
            <a:endParaRPr lang="en-GB" altLang="en-US"/>
          </a:p>
        </p:txBody>
      </p:sp>
      <p:sp>
        <p:nvSpPr>
          <p:cNvPr id="25603" name="Title 2">
            <a:extLst>
              <a:ext uri="{FF2B5EF4-FFF2-40B4-BE49-F238E27FC236}">
                <a16:creationId xmlns:a16="http://schemas.microsoft.com/office/drawing/2014/main" id="{07C20768-7FE3-4491-8296-D5D6E7E8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 Practices to Avoid Malwares</a:t>
            </a: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>
            <a:extLst>
              <a:ext uri="{FF2B5EF4-FFF2-40B4-BE49-F238E27FC236}">
                <a16:creationId xmlns:a16="http://schemas.microsoft.com/office/drawing/2014/main" id="{B4B73CC2-3B97-4A5D-8A4F-4E31A8EDFE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endParaRPr lang="en-GB" altLang="en-US"/>
          </a:p>
        </p:txBody>
      </p:sp>
      <p:sp>
        <p:nvSpPr>
          <p:cNvPr id="26627" name="Title 2">
            <a:extLst>
              <a:ext uri="{FF2B5EF4-FFF2-40B4-BE49-F238E27FC236}">
                <a16:creationId xmlns:a16="http://schemas.microsoft.com/office/drawing/2014/main" id="{660B46A9-B010-465B-9B08-FC67B5C5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Official Publisher vs Unofficial Publisher</a:t>
            </a:r>
            <a:endParaRPr lang="en-GB" altLang="en-US"/>
          </a:p>
        </p:txBody>
      </p:sp>
      <p:pic>
        <p:nvPicPr>
          <p:cNvPr id="26628" name="Picture 4" descr="whatsapp-official.png">
            <a:extLst>
              <a:ext uri="{FF2B5EF4-FFF2-40B4-BE49-F238E27FC236}">
                <a16:creationId xmlns:a16="http://schemas.microsoft.com/office/drawing/2014/main" id="{5C15558C-9A8E-433A-AA1A-14B447BFA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2590800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whatsapp-clone.png">
            <a:extLst>
              <a:ext uri="{FF2B5EF4-FFF2-40B4-BE49-F238E27FC236}">
                <a16:creationId xmlns:a16="http://schemas.microsoft.com/office/drawing/2014/main" id="{280A94B2-5F0A-40B4-9824-2FE0F0415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25908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Box 15">
            <a:extLst>
              <a:ext uri="{FF2B5EF4-FFF2-40B4-BE49-F238E27FC236}">
                <a16:creationId xmlns:a16="http://schemas.microsoft.com/office/drawing/2014/main" id="{A2354B6F-3E68-48D3-9498-D772E07BF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09800"/>
            <a:ext cx="3505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/>
              <a:t>Be wary of unofficial publisher as your data might pass through a 3</a:t>
            </a:r>
            <a:r>
              <a:rPr lang="en-US" altLang="en-US" sz="2800" baseline="30000"/>
              <a:t>rd</a:t>
            </a:r>
            <a:r>
              <a:rPr lang="en-US" altLang="en-US" sz="2800"/>
              <a:t> party server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>
            <a:extLst>
              <a:ext uri="{FF2B5EF4-FFF2-40B4-BE49-F238E27FC236}">
                <a16:creationId xmlns:a16="http://schemas.microsoft.com/office/drawing/2014/main" id="{A6A46CAE-6624-4B4B-A595-3EF63D6A2A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endParaRPr lang="en-GB" altLang="en-US"/>
          </a:p>
        </p:txBody>
      </p:sp>
      <p:sp>
        <p:nvSpPr>
          <p:cNvPr id="27651" name="Title 2">
            <a:extLst>
              <a:ext uri="{FF2B5EF4-FFF2-40B4-BE49-F238E27FC236}">
                <a16:creationId xmlns:a16="http://schemas.microsoft.com/office/drawing/2014/main" id="{FE5B2111-24F7-4DBB-B919-A86178FE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Official Publisher vs Unofficial Publisher</a:t>
            </a:r>
            <a:endParaRPr lang="en-GB" altLang="en-US"/>
          </a:p>
        </p:txBody>
      </p:sp>
      <p:pic>
        <p:nvPicPr>
          <p:cNvPr id="27652" name="Content Placeholder 3" descr="messenger official.png">
            <a:extLst>
              <a:ext uri="{FF2B5EF4-FFF2-40B4-BE49-F238E27FC236}">
                <a16:creationId xmlns:a16="http://schemas.microsoft.com/office/drawing/2014/main" id="{27DCBA0F-9F0C-49C3-A050-C3932303C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28194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 descr="Messenger-clone.png">
            <a:extLst>
              <a:ext uri="{FF2B5EF4-FFF2-40B4-BE49-F238E27FC236}">
                <a16:creationId xmlns:a16="http://schemas.microsoft.com/office/drawing/2014/main" id="{604A0C78-7247-451F-A334-8EAD76356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26558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Box 9">
            <a:extLst>
              <a:ext uri="{FF2B5EF4-FFF2-40B4-BE49-F238E27FC236}">
                <a16:creationId xmlns:a16="http://schemas.microsoft.com/office/drawing/2014/main" id="{97C5AA06-1C2B-447B-99EB-D5DA03608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09800"/>
            <a:ext cx="3505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/>
              <a:t>Be wary of unofficial publisher as your data might pass through a 3</a:t>
            </a:r>
            <a:r>
              <a:rPr lang="en-US" altLang="en-US" sz="2800" baseline="30000"/>
              <a:t>rd</a:t>
            </a:r>
            <a:r>
              <a:rPr lang="en-US" altLang="en-US" sz="2800"/>
              <a:t> party server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>
            <a:extLst>
              <a:ext uri="{FF2B5EF4-FFF2-40B4-BE49-F238E27FC236}">
                <a16:creationId xmlns:a16="http://schemas.microsoft.com/office/drawing/2014/main" id="{B5A53E9D-07A5-4D96-A261-162BF6292AA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endParaRPr lang="en-GB" altLang="en-US"/>
          </a:p>
        </p:txBody>
      </p:sp>
      <p:sp>
        <p:nvSpPr>
          <p:cNvPr id="28675" name="Title 2">
            <a:extLst>
              <a:ext uri="{FF2B5EF4-FFF2-40B4-BE49-F238E27FC236}">
                <a16:creationId xmlns:a16="http://schemas.microsoft.com/office/drawing/2014/main" id="{3F8CB4F8-85CC-427E-AED7-A501BEEE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Communication using Official Application</a:t>
            </a:r>
            <a:endParaRPr lang="en-GB" alt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0D61495-0012-44E8-B558-ACB775786462}"/>
              </a:ext>
            </a:extLst>
          </p:cNvPr>
          <p:cNvSpPr/>
          <p:nvPr/>
        </p:nvSpPr>
        <p:spPr>
          <a:xfrm>
            <a:off x="2743200" y="2133600"/>
            <a:ext cx="1600200" cy="2514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Middleware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1B4CB9B4-3658-4E26-B625-BE09F16012DE}"/>
              </a:ext>
            </a:extLst>
          </p:cNvPr>
          <p:cNvSpPr/>
          <p:nvPr/>
        </p:nvSpPr>
        <p:spPr>
          <a:xfrm>
            <a:off x="228600" y="1371600"/>
            <a:ext cx="1668463" cy="12192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Application Server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87C088AC-33D4-4B57-9C7F-371A9540F788}"/>
              </a:ext>
            </a:extLst>
          </p:cNvPr>
          <p:cNvSpPr/>
          <p:nvPr/>
        </p:nvSpPr>
        <p:spPr>
          <a:xfrm>
            <a:off x="215900" y="3390900"/>
            <a:ext cx="1668463" cy="12192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Application Server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C18E18F-A847-43A7-8F9B-52B51933EDA8}"/>
              </a:ext>
            </a:extLst>
          </p:cNvPr>
          <p:cNvSpPr/>
          <p:nvPr/>
        </p:nvSpPr>
        <p:spPr>
          <a:xfrm>
            <a:off x="250825" y="5257800"/>
            <a:ext cx="1666875" cy="12192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Application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E10B7-0EDA-40CB-8479-73AA800A51F2}"/>
              </a:ext>
            </a:extLst>
          </p:cNvPr>
          <p:cNvCxnSpPr>
            <a:stCxn id="4" idx="1"/>
            <a:endCxn id="5" idx="5"/>
          </p:cNvCxnSpPr>
          <p:nvPr/>
        </p:nvCxnSpPr>
        <p:spPr>
          <a:xfrm flipH="1" flipV="1">
            <a:off x="1897063" y="1828800"/>
            <a:ext cx="846137" cy="156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2E52A4-3BD3-4D76-85C3-65CFC4DF33DE}"/>
              </a:ext>
            </a:extLst>
          </p:cNvPr>
          <p:cNvCxnSpPr>
            <a:stCxn id="4" idx="1"/>
            <a:endCxn id="6" idx="5"/>
          </p:cNvCxnSpPr>
          <p:nvPr/>
        </p:nvCxnSpPr>
        <p:spPr>
          <a:xfrm flipH="1">
            <a:off x="1884363" y="3390900"/>
            <a:ext cx="85883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860D23-A3F0-4852-85F8-A3F485F476B2}"/>
              </a:ext>
            </a:extLst>
          </p:cNvPr>
          <p:cNvCxnSpPr>
            <a:stCxn id="4" idx="1"/>
            <a:endCxn id="7" idx="5"/>
          </p:cNvCxnSpPr>
          <p:nvPr/>
        </p:nvCxnSpPr>
        <p:spPr>
          <a:xfrm flipH="1">
            <a:off x="1917700" y="3390900"/>
            <a:ext cx="825500" cy="232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loud 10">
            <a:extLst>
              <a:ext uri="{FF2B5EF4-FFF2-40B4-BE49-F238E27FC236}">
                <a16:creationId xmlns:a16="http://schemas.microsoft.com/office/drawing/2014/main" id="{A8F6165D-2B93-47A9-92D8-20A351408682}"/>
              </a:ext>
            </a:extLst>
          </p:cNvPr>
          <p:cNvSpPr/>
          <p:nvPr/>
        </p:nvSpPr>
        <p:spPr>
          <a:xfrm>
            <a:off x="5297488" y="3009900"/>
            <a:ext cx="1752600" cy="1219200"/>
          </a:xfrm>
          <a:prstGeom prst="cloud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Internet</a:t>
            </a:r>
          </a:p>
        </p:txBody>
      </p:sp>
      <p:pic>
        <p:nvPicPr>
          <p:cNvPr id="28684" name="Picture 16">
            <a:extLst>
              <a:ext uri="{FF2B5EF4-FFF2-40B4-BE49-F238E27FC236}">
                <a16:creationId xmlns:a16="http://schemas.microsoft.com/office/drawing/2014/main" id="{E1DE354D-2292-4E61-9BFA-7FDFB3691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1623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046648-CDCA-48FA-B26A-5003B3858851}"/>
              </a:ext>
            </a:extLst>
          </p:cNvPr>
          <p:cNvCxnSpPr>
            <a:stCxn id="28684" idx="1"/>
            <a:endCxn id="11" idx="0"/>
          </p:cNvCxnSpPr>
          <p:nvPr/>
        </p:nvCxnSpPr>
        <p:spPr>
          <a:xfrm flipH="1">
            <a:off x="7048500" y="361950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94831B-4F36-4AFC-9F74-C31A36BDCBC1}"/>
              </a:ext>
            </a:extLst>
          </p:cNvPr>
          <p:cNvCxnSpPr>
            <a:stCxn id="11" idx="2"/>
            <a:endCxn id="4" idx="3"/>
          </p:cNvCxnSpPr>
          <p:nvPr/>
        </p:nvCxnSpPr>
        <p:spPr>
          <a:xfrm flipH="1" flipV="1">
            <a:off x="4343400" y="3390900"/>
            <a:ext cx="95885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87" name="TextBox 21">
            <a:extLst>
              <a:ext uri="{FF2B5EF4-FFF2-40B4-BE49-F238E27FC236}">
                <a16:creationId xmlns:a16="http://schemas.microsoft.com/office/drawing/2014/main" id="{02753C3A-5EA6-4EA6-81D5-DA952976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143000"/>
            <a:ext cx="3581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Connects directly to middleware and Application  Server from mobile application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>
            <a:extLst>
              <a:ext uri="{FF2B5EF4-FFF2-40B4-BE49-F238E27FC236}">
                <a16:creationId xmlns:a16="http://schemas.microsoft.com/office/drawing/2014/main" id="{61BB4363-7C74-4191-93AC-C51CC1D90E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endParaRPr lang="en-GB" altLang="en-US"/>
          </a:p>
        </p:txBody>
      </p:sp>
      <p:sp>
        <p:nvSpPr>
          <p:cNvPr id="29699" name="Title 2">
            <a:extLst>
              <a:ext uri="{FF2B5EF4-FFF2-40B4-BE49-F238E27FC236}">
                <a16:creationId xmlns:a16="http://schemas.microsoft.com/office/drawing/2014/main" id="{71916062-2E9E-4DA9-8FD3-1D0F68A8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Communication using unofficial Application</a:t>
            </a:r>
            <a:endParaRPr lang="en-GB" alt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A3BF73F0-4C03-49F2-898F-79CC23BC8384}"/>
              </a:ext>
            </a:extLst>
          </p:cNvPr>
          <p:cNvSpPr/>
          <p:nvPr/>
        </p:nvSpPr>
        <p:spPr>
          <a:xfrm>
            <a:off x="2400300" y="2438400"/>
            <a:ext cx="1562100" cy="2286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Middleware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3A155E1-2C58-402C-99A9-73400665579B}"/>
              </a:ext>
            </a:extLst>
          </p:cNvPr>
          <p:cNvSpPr/>
          <p:nvPr/>
        </p:nvSpPr>
        <p:spPr>
          <a:xfrm>
            <a:off x="228600" y="1371600"/>
            <a:ext cx="1668463" cy="12192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Application Server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B693CD91-47E7-4194-8D2A-00214A805C0F}"/>
              </a:ext>
            </a:extLst>
          </p:cNvPr>
          <p:cNvSpPr/>
          <p:nvPr/>
        </p:nvSpPr>
        <p:spPr>
          <a:xfrm>
            <a:off x="215900" y="3390900"/>
            <a:ext cx="1668463" cy="12192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Application Server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D3F13143-FC86-41CC-96A9-DB680AC7A887}"/>
              </a:ext>
            </a:extLst>
          </p:cNvPr>
          <p:cNvSpPr/>
          <p:nvPr/>
        </p:nvSpPr>
        <p:spPr>
          <a:xfrm>
            <a:off x="250825" y="5257800"/>
            <a:ext cx="1666875" cy="12192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Application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9E24FB-76B8-4527-9164-B669FA0EA750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1897063" y="1828800"/>
            <a:ext cx="503237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19762C-DFF8-4476-8D8D-5841F933DC15}"/>
              </a:ext>
            </a:extLst>
          </p:cNvPr>
          <p:cNvCxnSpPr>
            <a:cxnSpLocks/>
            <a:stCxn id="4" idx="1"/>
            <a:endCxn id="6" idx="5"/>
          </p:cNvCxnSpPr>
          <p:nvPr/>
        </p:nvCxnSpPr>
        <p:spPr>
          <a:xfrm flipH="1">
            <a:off x="1884363" y="3581400"/>
            <a:ext cx="515937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D4B613-DFCA-4D0F-BFC1-606709DA33DE}"/>
              </a:ext>
            </a:extLst>
          </p:cNvPr>
          <p:cNvCxnSpPr>
            <a:cxnSpLocks/>
            <a:stCxn id="4" idx="1"/>
            <a:endCxn id="7" idx="5"/>
          </p:cNvCxnSpPr>
          <p:nvPr/>
        </p:nvCxnSpPr>
        <p:spPr>
          <a:xfrm flipH="1">
            <a:off x="1917700" y="3581400"/>
            <a:ext cx="4826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6C1AA-F583-43DC-92DC-CC963F73705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920038" y="3446463"/>
            <a:ext cx="34290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08" name="TextBox 21">
            <a:extLst>
              <a:ext uri="{FF2B5EF4-FFF2-40B4-BE49-F238E27FC236}">
                <a16:creationId xmlns:a16="http://schemas.microsoft.com/office/drawing/2014/main" id="{DA068AEA-E1E9-4879-80BC-D3DF2EBC1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4759325"/>
            <a:ext cx="3124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Connection may gone through proxy controlled by malicious 3</a:t>
            </a:r>
            <a:r>
              <a:rPr lang="en-US" altLang="en-US" sz="2400" baseline="30000"/>
              <a:t>rd</a:t>
            </a:r>
            <a:r>
              <a:rPr lang="en-US" altLang="en-US" sz="2400"/>
              <a:t> party</a:t>
            </a:r>
          </a:p>
        </p:txBody>
      </p: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A93F4291-64E8-4F6E-AD1D-573740B24205}"/>
              </a:ext>
            </a:extLst>
          </p:cNvPr>
          <p:cNvSpPr/>
          <p:nvPr/>
        </p:nvSpPr>
        <p:spPr>
          <a:xfrm>
            <a:off x="4454525" y="2438400"/>
            <a:ext cx="1373188" cy="2209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Proxy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5CEE28-B878-4455-9743-595A3BF1B308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>
            <a:off x="3962400" y="3543300"/>
            <a:ext cx="492125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loud 14">
            <a:extLst>
              <a:ext uri="{FF2B5EF4-FFF2-40B4-BE49-F238E27FC236}">
                <a16:creationId xmlns:a16="http://schemas.microsoft.com/office/drawing/2014/main" id="{153C9DD6-614D-4A1E-8831-0A8B93CEAE30}"/>
              </a:ext>
            </a:extLst>
          </p:cNvPr>
          <p:cNvSpPr/>
          <p:nvPr/>
        </p:nvSpPr>
        <p:spPr>
          <a:xfrm>
            <a:off x="6169025" y="2852738"/>
            <a:ext cx="1752600" cy="1219200"/>
          </a:xfrm>
          <a:prstGeom prst="cloud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Internet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401AA3-D520-4B8A-8727-F10CD32AB4CB}"/>
              </a:ext>
            </a:extLst>
          </p:cNvPr>
          <p:cNvCxnSpPr>
            <a:stCxn id="15" idx="2"/>
            <a:endCxn id="13" idx="3"/>
          </p:cNvCxnSpPr>
          <p:nvPr/>
        </p:nvCxnSpPr>
        <p:spPr>
          <a:xfrm flipH="1">
            <a:off x="5827713" y="3462338"/>
            <a:ext cx="346075" cy="8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713" name="Picture 38">
            <a:extLst>
              <a:ext uri="{FF2B5EF4-FFF2-40B4-BE49-F238E27FC236}">
                <a16:creationId xmlns:a16="http://schemas.microsoft.com/office/drawing/2014/main" id="{73DFDE73-BC41-4957-94EB-B3712E19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1212850"/>
            <a:ext cx="482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4" name="Picture 39">
            <a:extLst>
              <a:ext uri="{FF2B5EF4-FFF2-40B4-BE49-F238E27FC236}">
                <a16:creationId xmlns:a16="http://schemas.microsoft.com/office/drawing/2014/main" id="{530A83C2-ABE2-4886-B1AB-24D3F1F9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1266825"/>
            <a:ext cx="482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5" name="Picture 40">
            <a:extLst>
              <a:ext uri="{FF2B5EF4-FFF2-40B4-BE49-F238E27FC236}">
                <a16:creationId xmlns:a16="http://schemas.microsoft.com/office/drawing/2014/main" id="{7D1164A2-F609-46EB-804A-481146B22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5070475"/>
            <a:ext cx="482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ACA3F0-1F00-49B9-8EA7-9074CDD45434}"/>
              </a:ext>
            </a:extLst>
          </p:cNvPr>
          <p:cNvCxnSpPr>
            <a:stCxn id="29714" idx="2"/>
          </p:cNvCxnSpPr>
          <p:nvPr/>
        </p:nvCxnSpPr>
        <p:spPr>
          <a:xfrm>
            <a:off x="3951288" y="2009775"/>
            <a:ext cx="620712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626EE-7518-4695-98B1-FD79A2E51E70}"/>
              </a:ext>
            </a:extLst>
          </p:cNvPr>
          <p:cNvCxnSpPr>
            <a:stCxn id="29713" idx="2"/>
            <a:endCxn id="13" idx="0"/>
          </p:cNvCxnSpPr>
          <p:nvPr/>
        </p:nvCxnSpPr>
        <p:spPr>
          <a:xfrm flipH="1">
            <a:off x="5140325" y="1955800"/>
            <a:ext cx="860425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8" name="TextBox 45">
            <a:extLst>
              <a:ext uri="{FF2B5EF4-FFF2-40B4-BE49-F238E27FC236}">
                <a16:creationId xmlns:a16="http://schemas.microsoft.com/office/drawing/2014/main" id="{F1B44D1A-068C-4739-8CE2-9122D17A5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5383213"/>
            <a:ext cx="2241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Malicious 3</a:t>
            </a:r>
            <a:r>
              <a:rPr lang="en-US" altLang="en-US" baseline="30000"/>
              <a:t>rd</a:t>
            </a:r>
            <a:r>
              <a:rPr lang="en-US" altLang="en-US"/>
              <a:t> party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>
            <a:extLst>
              <a:ext uri="{FF2B5EF4-FFF2-40B4-BE49-F238E27FC236}">
                <a16:creationId xmlns:a16="http://schemas.microsoft.com/office/drawing/2014/main" id="{385CC650-1E8B-41B0-A0B5-BE5CF9F9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914400"/>
          </a:xfrm>
        </p:spPr>
        <p:txBody>
          <a:bodyPr/>
          <a:lstStyle/>
          <a:p>
            <a:r>
              <a:rPr lang="en-US" altLang="en-US"/>
              <a:t>Wireless Connection Security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>
            <a:extLst>
              <a:ext uri="{FF2B5EF4-FFF2-40B4-BE49-F238E27FC236}">
                <a16:creationId xmlns:a16="http://schemas.microsoft.com/office/drawing/2014/main" id="{7CAF4124-4BD8-4D8F-A345-BC1A4ECF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914400"/>
          </a:xfrm>
        </p:spPr>
        <p:txBody>
          <a:bodyPr/>
          <a:lstStyle/>
          <a:p>
            <a:r>
              <a:rPr lang="en-US" altLang="en-US"/>
              <a:t>Device Security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>
            <a:extLst>
              <a:ext uri="{FF2B5EF4-FFF2-40B4-BE49-F238E27FC236}">
                <a16:creationId xmlns:a16="http://schemas.microsoft.com/office/drawing/2014/main" id="{F5D59931-6D0A-4AC2-82FE-2F7A2B6D5A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r>
              <a:rPr lang="en-US" altLang="en-US"/>
              <a:t>Unlike wired network, wireless network </a:t>
            </a:r>
            <a:br>
              <a:rPr lang="en-US" altLang="en-US"/>
            </a:br>
            <a:r>
              <a:rPr lang="en-US" altLang="en-US"/>
              <a:t>communication are </a:t>
            </a:r>
            <a:r>
              <a:rPr lang="en-US" altLang="en-US" b="1"/>
              <a:t>broadcasted</a:t>
            </a:r>
            <a:r>
              <a:rPr lang="en-US" altLang="en-US"/>
              <a:t>. </a:t>
            </a:r>
          </a:p>
          <a:p>
            <a:r>
              <a:rPr lang="en-US" altLang="en-US"/>
              <a:t>This means that everybody with a receiving device can monitor all incoming and outgoing traffic if the signal is within the communication range</a:t>
            </a:r>
          </a:p>
          <a:p>
            <a:r>
              <a:rPr lang="en-US" altLang="en-US"/>
              <a:t>Therefore, the security and privacy issues within wireless network is </a:t>
            </a:r>
            <a:r>
              <a:rPr lang="en-US" altLang="en-US" b="1">
                <a:solidFill>
                  <a:srgbClr val="FF0000"/>
                </a:solidFill>
              </a:rPr>
              <a:t>very crucial </a:t>
            </a:r>
            <a:r>
              <a:rPr lang="en-US" altLang="en-US"/>
              <a:t>when compared with wired network.</a:t>
            </a:r>
          </a:p>
        </p:txBody>
      </p:sp>
      <p:sp>
        <p:nvSpPr>
          <p:cNvPr id="31747" name="Title 2">
            <a:extLst>
              <a:ext uri="{FF2B5EF4-FFF2-40B4-BE49-F238E27FC236}">
                <a16:creationId xmlns:a16="http://schemas.microsoft.com/office/drawing/2014/main" id="{92104499-F9E9-4A05-A5B9-BB8A487F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Issues in Wireless Network</a:t>
            </a:r>
          </a:p>
        </p:txBody>
      </p:sp>
      <p:pic>
        <p:nvPicPr>
          <p:cNvPr id="31748" name="Picture 3" descr="images.jpg">
            <a:extLst>
              <a:ext uri="{FF2B5EF4-FFF2-40B4-BE49-F238E27FC236}">
                <a16:creationId xmlns:a16="http://schemas.microsoft.com/office/drawing/2014/main" id="{BBD32CF6-5B5F-4273-855F-3ED05020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00600"/>
            <a:ext cx="2133600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>
            <a:extLst>
              <a:ext uri="{FF2B5EF4-FFF2-40B4-BE49-F238E27FC236}">
                <a16:creationId xmlns:a16="http://schemas.microsoft.com/office/drawing/2014/main" id="{2548A64C-DF71-45E3-9307-1A6ABA52AE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r>
              <a:rPr lang="en-US" altLang="en-US"/>
              <a:t>In the present day, WiFi connection is ubiquitous </a:t>
            </a:r>
          </a:p>
          <a:p>
            <a:r>
              <a:rPr lang="en-US" altLang="en-US"/>
              <a:t>However, improper WiFi configuration could compromise the security and the privacy of wireless communication</a:t>
            </a:r>
          </a:p>
          <a:p>
            <a:r>
              <a:rPr lang="en-US" altLang="en-US"/>
              <a:t>As most WiFi network is auto-configured, it is easy for anybody with malicious intention to masquerade as a legitimate </a:t>
            </a:r>
          </a:p>
          <a:p>
            <a:endParaRPr lang="en-US" altLang="en-US"/>
          </a:p>
        </p:txBody>
      </p:sp>
      <p:sp>
        <p:nvSpPr>
          <p:cNvPr id="32771" name="Title 2">
            <a:extLst>
              <a:ext uri="{FF2B5EF4-FFF2-40B4-BE49-F238E27FC236}">
                <a16:creationId xmlns:a16="http://schemas.microsoft.com/office/drawing/2014/main" id="{8F0A2BC0-45AB-43C0-85F5-1BB3E9EE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WiFi connection</a:t>
            </a:r>
          </a:p>
        </p:txBody>
      </p:sp>
      <p:pic>
        <p:nvPicPr>
          <p:cNvPr id="32772" name="Picture 1">
            <a:extLst>
              <a:ext uri="{FF2B5EF4-FFF2-40B4-BE49-F238E27FC236}">
                <a16:creationId xmlns:a16="http://schemas.microsoft.com/office/drawing/2014/main" id="{8D79DA1F-C32F-4426-965B-4ADF3B5D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35560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2">
            <a:extLst>
              <a:ext uri="{FF2B5EF4-FFF2-40B4-BE49-F238E27FC236}">
                <a16:creationId xmlns:a16="http://schemas.microsoft.com/office/drawing/2014/main" id="{05D35F5A-4E4E-4259-B279-5A78896B8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13200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>
            <a:extLst>
              <a:ext uri="{FF2B5EF4-FFF2-40B4-BE49-F238E27FC236}">
                <a16:creationId xmlns:a16="http://schemas.microsoft.com/office/drawing/2014/main" id="{971BF739-4207-4541-8FE5-ECCA0B6308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r>
              <a:rPr lang="en-US" altLang="en-US"/>
              <a:t>In order to ensure WiFi connection is secure:</a:t>
            </a:r>
          </a:p>
          <a:p>
            <a:pPr marL="1050925" lvl="2" indent="-457200">
              <a:buFont typeface="Calibri" panose="020F0502020204030204" pitchFamily="34" charset="0"/>
              <a:buAutoNum type="arabicPeriod"/>
            </a:pPr>
            <a:r>
              <a:rPr lang="en-US" altLang="en-US" sz="2200"/>
              <a:t>Avoid connecting to open and unencrypted WiFi connection</a:t>
            </a:r>
          </a:p>
          <a:p>
            <a:pPr marL="1050925" lvl="2" indent="-457200">
              <a:buFont typeface="Calibri" panose="020F0502020204030204" pitchFamily="34" charset="0"/>
              <a:buAutoNum type="arabicPeriod"/>
            </a:pPr>
            <a:r>
              <a:rPr lang="en-US" altLang="en-US" sz="2200"/>
              <a:t>Use stronger WPA encryption whenever connected to a WiFi network</a:t>
            </a:r>
          </a:p>
          <a:p>
            <a:pPr marL="1050925" lvl="2" indent="-457200">
              <a:buFont typeface="Calibri" panose="020F0502020204030204" pitchFamily="34" charset="0"/>
              <a:buAutoNum type="arabicPeriod"/>
            </a:pPr>
            <a:r>
              <a:rPr lang="en-US" altLang="en-US" sz="2200"/>
              <a:t>Be wary when connecting to a public WiFi connection, sometimes  malicious party intentionally set upa public WiFi for the sole purpose of harvesting sensitive information from unsuspecting users</a:t>
            </a:r>
          </a:p>
          <a:p>
            <a:pPr marL="1050925" lvl="2" indent="-457200">
              <a:buFont typeface="Calibri" panose="020F0502020204030204" pitchFamily="34" charset="0"/>
              <a:buAutoNum type="arabicPeriod"/>
            </a:pPr>
            <a:r>
              <a:rPr lang="en-US" altLang="en-US" sz="2200"/>
              <a:t>Use a (Virtual Private Network) VPN service whenever possible</a:t>
            </a:r>
          </a:p>
          <a:p>
            <a:pPr marL="1050925" lvl="2" indent="-457200">
              <a:buFont typeface="Calibri" panose="020F0502020204030204" pitchFamily="34" charset="0"/>
              <a:buAutoNum type="arabicPeriod"/>
            </a:pPr>
            <a:r>
              <a:rPr lang="en-US" altLang="en-US" sz="2200"/>
              <a:t>Connect to website that implements secure HTTPS connection with TLS and SSL only</a:t>
            </a:r>
          </a:p>
          <a:p>
            <a:pPr marL="1050925" lvl="2" indent="-457200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1050925" lvl="2" indent="-457200">
              <a:buFont typeface="Wingdings 3" panose="05040102010807070707" pitchFamily="18" charset="2"/>
              <a:buNone/>
            </a:pPr>
            <a:endParaRPr lang="en-US" altLang="en-US"/>
          </a:p>
          <a:p>
            <a:pPr marL="1050925" lvl="2" indent="-457200">
              <a:buFont typeface="Calibri" panose="020F0502020204030204" pitchFamily="34" charset="0"/>
              <a:buAutoNum type="arabicPeriod"/>
            </a:pPr>
            <a:endParaRPr lang="en-US" altLang="en-US"/>
          </a:p>
        </p:txBody>
      </p:sp>
      <p:sp>
        <p:nvSpPr>
          <p:cNvPr id="33795" name="Title 2">
            <a:extLst>
              <a:ext uri="{FF2B5EF4-FFF2-40B4-BE49-F238E27FC236}">
                <a16:creationId xmlns:a16="http://schemas.microsoft.com/office/drawing/2014/main" id="{1450A406-8530-480C-B73B-91D9FA77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Wireless Network (WiFi)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id="{85307027-D056-4EB9-A153-39C0D46512C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r>
              <a:rPr lang="en-US" altLang="en-US"/>
              <a:t>It is advisable that users do not access</a:t>
            </a:r>
            <a:br>
              <a:rPr lang="en-US" altLang="en-US"/>
            </a:br>
            <a:r>
              <a:rPr lang="en-US" altLang="en-US" b="1"/>
              <a:t>sensitive application </a:t>
            </a:r>
            <a:r>
              <a:rPr lang="en-US" altLang="en-US"/>
              <a:t>(e.g Banking application) from</a:t>
            </a:r>
            <a:br>
              <a:rPr lang="en-US" altLang="en-US"/>
            </a:br>
            <a:r>
              <a:rPr lang="en-US" altLang="en-US"/>
              <a:t>public WiFi network</a:t>
            </a:r>
          </a:p>
          <a:p>
            <a:r>
              <a:rPr lang="en-US" altLang="en-US"/>
              <a:t>The public WiFi network may be used or set-up by hackers and designed to harvest user data and sensitive information</a:t>
            </a:r>
          </a:p>
        </p:txBody>
      </p:sp>
      <p:sp>
        <p:nvSpPr>
          <p:cNvPr id="34819" name="Title 2">
            <a:extLst>
              <a:ext uri="{FF2B5EF4-FFF2-40B4-BE49-F238E27FC236}">
                <a16:creationId xmlns:a16="http://schemas.microsoft.com/office/drawing/2014/main" id="{851C5573-6086-4280-96F7-D7990EE1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Wireless Network (WiFi)</a:t>
            </a:r>
          </a:p>
        </p:txBody>
      </p:sp>
      <p:pic>
        <p:nvPicPr>
          <p:cNvPr id="34820" name="Picture 2" descr="C:\Users\User.UiTM-PC\Desktop\images.jpg">
            <a:extLst>
              <a:ext uri="{FF2B5EF4-FFF2-40B4-BE49-F238E27FC236}">
                <a16:creationId xmlns:a16="http://schemas.microsoft.com/office/drawing/2014/main" id="{CB3BB744-1392-4F52-8AAD-F9E82A627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84582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id="{D9F78ED4-7D19-46D7-B796-4D27709C25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r>
              <a:rPr lang="en-GB" altLang="en-US"/>
              <a:t>Which one do </a:t>
            </a:r>
            <a:br>
              <a:rPr lang="en-GB" altLang="en-US"/>
            </a:br>
            <a:r>
              <a:rPr lang="en-GB" altLang="en-US"/>
              <a:t>you choose </a:t>
            </a:r>
            <a:br>
              <a:rPr lang="en-GB" altLang="en-US"/>
            </a:br>
            <a:r>
              <a:rPr lang="en-GB" altLang="en-US"/>
              <a:t>to connect?</a:t>
            </a:r>
          </a:p>
        </p:txBody>
      </p:sp>
      <p:sp>
        <p:nvSpPr>
          <p:cNvPr id="35843" name="Title 2">
            <a:extLst>
              <a:ext uri="{FF2B5EF4-FFF2-40B4-BE49-F238E27FC236}">
                <a16:creationId xmlns:a16="http://schemas.microsoft.com/office/drawing/2014/main" id="{5DC15DC3-A8C1-45A4-9783-E8BA63E7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“Evil Twin” WiFi Attack</a:t>
            </a:r>
            <a:endParaRPr lang="en-GB" altLang="en-US"/>
          </a:p>
        </p:txBody>
      </p:sp>
      <p:pic>
        <p:nvPicPr>
          <p:cNvPr id="35844" name="Picture 3">
            <a:extLst>
              <a:ext uri="{FF2B5EF4-FFF2-40B4-BE49-F238E27FC236}">
                <a16:creationId xmlns:a16="http://schemas.microsoft.com/office/drawing/2014/main" id="{4B114CCD-FB2F-427F-A556-D5843E89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87450"/>
            <a:ext cx="457200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>
            <a:extLst>
              <a:ext uri="{FF2B5EF4-FFF2-40B4-BE49-F238E27FC236}">
                <a16:creationId xmlns:a16="http://schemas.microsoft.com/office/drawing/2014/main" id="{8F44EB84-6A2C-418F-9D8B-98B705FFFDC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r>
              <a:rPr lang="en-US" altLang="en-US"/>
              <a:t>The ‘evil twin’ WiFi attack is also another popular method to gain access towards private user data</a:t>
            </a:r>
          </a:p>
          <a:p>
            <a:r>
              <a:rPr lang="en-US" altLang="en-US"/>
              <a:t>In this attack, the attacker would bring his own WiFi AP, and set the AP name to </a:t>
            </a:r>
            <a:r>
              <a:rPr lang="en-US" altLang="en-US" b="1"/>
              <a:t>masquerade</a:t>
            </a:r>
            <a:r>
              <a:rPr lang="en-US" altLang="en-US"/>
              <a:t> a legitimate WiFi to confuse users.</a:t>
            </a:r>
          </a:p>
          <a:p>
            <a:r>
              <a:rPr lang="en-US" altLang="en-US"/>
              <a:t>Users who connect to the attackers WiFi AP might be compromised</a:t>
            </a:r>
          </a:p>
          <a:p>
            <a:endParaRPr lang="en-US" altLang="en-US"/>
          </a:p>
        </p:txBody>
      </p:sp>
      <p:sp>
        <p:nvSpPr>
          <p:cNvPr id="36867" name="Title 2">
            <a:extLst>
              <a:ext uri="{FF2B5EF4-FFF2-40B4-BE49-F238E27FC236}">
                <a16:creationId xmlns:a16="http://schemas.microsoft.com/office/drawing/2014/main" id="{FC12C6F2-A278-4E4C-8DC4-5A528907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“Evil Twin” WiFi Attack</a:t>
            </a:r>
          </a:p>
        </p:txBody>
      </p:sp>
      <p:pic>
        <p:nvPicPr>
          <p:cNvPr id="36868" name="Picture 1">
            <a:extLst>
              <a:ext uri="{FF2B5EF4-FFF2-40B4-BE49-F238E27FC236}">
                <a16:creationId xmlns:a16="http://schemas.microsoft.com/office/drawing/2014/main" id="{817C647A-7427-40C8-9C6B-41D2BF0E5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56088"/>
            <a:ext cx="3248025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3" descr="evil-twin-attack-fake-wifi-access-point.jpg">
            <a:extLst>
              <a:ext uri="{FF2B5EF4-FFF2-40B4-BE49-F238E27FC236}">
                <a16:creationId xmlns:a16="http://schemas.microsoft.com/office/drawing/2014/main" id="{AEE14409-A35B-4B6B-A6E1-99A5CC78E13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5" y="0"/>
            <a:ext cx="9170988" cy="64770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>
            <a:extLst>
              <a:ext uri="{FF2B5EF4-FFF2-40B4-BE49-F238E27FC236}">
                <a16:creationId xmlns:a16="http://schemas.microsoft.com/office/drawing/2014/main" id="{416364E7-6AA4-4004-B684-04AFFE41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914400"/>
          </a:xfrm>
        </p:spPr>
        <p:txBody>
          <a:bodyPr/>
          <a:lstStyle/>
          <a:p>
            <a:r>
              <a:rPr lang="en-US" altLang="en-US"/>
              <a:t>Authentication &amp; Authorization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>
            <a:extLst>
              <a:ext uri="{FF2B5EF4-FFF2-40B4-BE49-F238E27FC236}">
                <a16:creationId xmlns:a16="http://schemas.microsoft.com/office/drawing/2014/main" id="{74148FCA-9801-4EAC-89CC-2C8298D5BB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r>
              <a:rPr lang="en-US" altLang="en-US"/>
              <a:t>There are </a:t>
            </a:r>
            <a:r>
              <a:rPr lang="en-US" altLang="en-US" b="1">
                <a:solidFill>
                  <a:srgbClr val="7030A0"/>
                </a:solidFill>
              </a:rPr>
              <a:t>two categories </a:t>
            </a:r>
            <a:r>
              <a:rPr lang="en-US" altLang="en-US"/>
              <a:t>of access control:</a:t>
            </a:r>
          </a:p>
          <a:p>
            <a:pPr marL="788988" lvl="1" indent="-514350">
              <a:buFont typeface="Calibri" panose="020F0502020204030204" pitchFamily="34" charset="0"/>
              <a:buAutoNum type="arabicPeriod"/>
            </a:pPr>
            <a:r>
              <a:rPr lang="en-US" altLang="en-US" b="1"/>
              <a:t>Authentication</a:t>
            </a:r>
          </a:p>
          <a:p>
            <a:pPr marL="1063625" lvl="2" indent="-514350">
              <a:buFont typeface="Calibri" panose="020F0502020204030204" pitchFamily="34" charset="0"/>
              <a:buAutoNum type="romanUcPeriod"/>
            </a:pPr>
            <a:r>
              <a:rPr lang="en-US" altLang="en-US"/>
              <a:t>Determines the identity of the user</a:t>
            </a:r>
          </a:p>
          <a:p>
            <a:pPr marL="1063625" lvl="2" indent="-514350">
              <a:buFont typeface="Calibri" panose="020F0502020204030204" pitchFamily="34" charset="0"/>
              <a:buAutoNum type="romanUcPeriod"/>
            </a:pPr>
            <a:r>
              <a:rPr lang="en-US" altLang="en-US"/>
              <a:t>Allow legitimate user to use device or application</a:t>
            </a:r>
          </a:p>
          <a:p>
            <a:pPr marL="1063625" lvl="2" indent="-514350">
              <a:buFont typeface="Calibri" panose="020F0502020204030204" pitchFamily="34" charset="0"/>
              <a:buAutoNum type="romanUcPeriod"/>
            </a:pPr>
            <a:r>
              <a:rPr lang="en-US" altLang="en-US"/>
              <a:t>Require prove of authentication (password, unlock pattern, facial recognition)</a:t>
            </a:r>
          </a:p>
          <a:p>
            <a:pPr marL="788988" lvl="1" indent="-514350">
              <a:buFont typeface="Calibri" panose="020F0502020204030204" pitchFamily="34" charset="0"/>
              <a:buAutoNum type="arabicPeriod"/>
            </a:pPr>
            <a:r>
              <a:rPr lang="en-US" altLang="en-US" b="1"/>
              <a:t>Authorization</a:t>
            </a:r>
          </a:p>
          <a:p>
            <a:pPr marL="1063625" lvl="2" indent="-514350">
              <a:buFont typeface="Calibri" panose="020F0502020204030204" pitchFamily="34" charset="0"/>
              <a:buAutoNum type="romanUcPeriod"/>
            </a:pPr>
            <a:r>
              <a:rPr lang="en-US" altLang="en-US"/>
              <a:t>Second-level access control</a:t>
            </a:r>
          </a:p>
          <a:p>
            <a:pPr marL="1063625" lvl="2" indent="-514350">
              <a:buFont typeface="Calibri" panose="020F0502020204030204" pitchFamily="34" charset="0"/>
              <a:buAutoNum type="romanUcPeriod"/>
            </a:pPr>
            <a:r>
              <a:rPr lang="en-US" altLang="en-US"/>
              <a:t>Determine what the user can do or cannot do</a:t>
            </a:r>
          </a:p>
          <a:p>
            <a:pPr marL="1063625" lvl="2" indent="-514350">
              <a:buFont typeface="Calibri" panose="020F0502020204030204" pitchFamily="34" charset="0"/>
              <a:buAutoNum type="romanUcPeriod"/>
            </a:pPr>
            <a:endParaRPr lang="en-US" altLang="en-US"/>
          </a:p>
          <a:p>
            <a:pPr marL="788988" lvl="1" indent="-514350">
              <a:buFont typeface="Wingdings 3" panose="05040102010807070707" pitchFamily="18" charset="2"/>
              <a:buNone/>
            </a:pPr>
            <a:endParaRPr lang="en-US" altLang="en-US"/>
          </a:p>
        </p:txBody>
      </p:sp>
      <p:sp>
        <p:nvSpPr>
          <p:cNvPr id="39939" name="Title 2">
            <a:extLst>
              <a:ext uri="{FF2B5EF4-FFF2-40B4-BE49-F238E27FC236}">
                <a16:creationId xmlns:a16="http://schemas.microsoft.com/office/drawing/2014/main" id="{C36B7E76-A6A7-4062-9492-FA761D4C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Control: Authentication and Authorization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>
            <a:extLst>
              <a:ext uri="{FF2B5EF4-FFF2-40B4-BE49-F238E27FC236}">
                <a16:creationId xmlns:a16="http://schemas.microsoft.com/office/drawing/2014/main" id="{389B663D-2604-4BF2-98E0-192B4583C7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Advantages: </a:t>
            </a:r>
          </a:p>
          <a:p>
            <a:pPr marL="788988" lvl="1" indent="-51435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Cheapest, easiest form of authentication</a:t>
            </a:r>
          </a:p>
          <a:p>
            <a:pPr marL="788988" lvl="1" indent="-51435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Works well with most applications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Drawbacks: Also the weakest form of access control</a:t>
            </a:r>
          </a:p>
          <a:p>
            <a:pPr marL="788988" lvl="1" indent="-51435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Lazy users’ passwords: </a:t>
            </a:r>
            <a:r>
              <a:rPr lang="en-US" altLang="en-US" sz="2400" i="1">
                <a:ea typeface="ＭＳ Ｐゴシック" panose="020B0600070205080204" pitchFamily="34" charset="-128"/>
              </a:rPr>
              <a:t>1234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 i="1">
                <a:ea typeface="ＭＳ Ｐゴシック" panose="020B0600070205080204" pitchFamily="34" charset="-128"/>
              </a:rPr>
              <a:t>password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 i="1">
                <a:ea typeface="ＭＳ Ｐゴシック" panose="020B0600070205080204" pitchFamily="34" charset="-128"/>
              </a:rPr>
              <a:t>letmein</a:t>
            </a:r>
            <a:r>
              <a:rPr lang="en-US" altLang="en-US" sz="2400">
                <a:ea typeface="ＭＳ Ｐゴシック" panose="020B0600070205080204" pitchFamily="34" charset="-128"/>
              </a:rPr>
              <a:t>, etc. </a:t>
            </a:r>
          </a:p>
          <a:p>
            <a:pPr marL="788988" lvl="1" indent="-51435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400">
                <a:ea typeface="ＭＳ Ｐゴシック" panose="020B0600070205080204" pitchFamily="34" charset="-128"/>
              </a:rPr>
              <a:t>Can be defeated using dictionary, brute force attacks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/>
          </a:p>
        </p:txBody>
      </p:sp>
      <p:sp>
        <p:nvSpPr>
          <p:cNvPr id="40963" name="Title 2">
            <a:extLst>
              <a:ext uri="{FF2B5EF4-FFF2-40B4-BE49-F238E27FC236}">
                <a16:creationId xmlns:a16="http://schemas.microsoft.com/office/drawing/2014/main" id="{3C0CA04C-F1B8-410E-B24A-4CB46842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Password Authentication</a:t>
            </a:r>
          </a:p>
        </p:txBody>
      </p:sp>
      <p:pic>
        <p:nvPicPr>
          <p:cNvPr id="40964" name="Picture 1">
            <a:extLst>
              <a:ext uri="{FF2B5EF4-FFF2-40B4-BE49-F238E27FC236}">
                <a16:creationId xmlns:a16="http://schemas.microsoft.com/office/drawing/2014/main" id="{29D583A9-F3BF-4B77-8C3D-DAFDFFF4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48200"/>
            <a:ext cx="300037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45E7BC00-86E0-4A9A-A882-B0ACCD2970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r>
              <a:rPr lang="en-US" altLang="en-US"/>
              <a:t>Modern mobile devices have evolved significantly</a:t>
            </a:r>
          </a:p>
          <a:p>
            <a:r>
              <a:rPr lang="en-GB" altLang="en-US"/>
              <a:t>Impact on </a:t>
            </a:r>
            <a:r>
              <a:rPr lang="en-GB" altLang="en-US" b="1"/>
              <a:t>users</a:t>
            </a:r>
          </a:p>
          <a:p>
            <a:pPr lvl="1"/>
            <a:r>
              <a:rPr lang="en-US" altLang="en-US"/>
              <a:t>People using mobile devices like never before</a:t>
            </a:r>
          </a:p>
          <a:p>
            <a:pPr lvl="1"/>
            <a:r>
              <a:rPr lang="en-US" altLang="en-US"/>
              <a:t>Banking, shopping, email, social networking, etc.</a:t>
            </a:r>
          </a:p>
        </p:txBody>
      </p:sp>
      <p:sp>
        <p:nvSpPr>
          <p:cNvPr id="14339" name="Title 2">
            <a:extLst>
              <a:ext uri="{FF2B5EF4-FFF2-40B4-BE49-F238E27FC236}">
                <a16:creationId xmlns:a16="http://schemas.microsoft.com/office/drawing/2014/main" id="{A243971A-3DD3-4978-8286-34EDEA35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Mobile Devices</a:t>
            </a:r>
          </a:p>
        </p:txBody>
      </p:sp>
      <p:pic>
        <p:nvPicPr>
          <p:cNvPr id="14340" name="Picture 3" descr="mobile-devices.jpg">
            <a:extLst>
              <a:ext uri="{FF2B5EF4-FFF2-40B4-BE49-F238E27FC236}">
                <a16:creationId xmlns:a16="http://schemas.microsoft.com/office/drawing/2014/main" id="{276414B5-B6F0-4EF3-80D0-59F2AF70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4292600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>
            <a:extLst>
              <a:ext uri="{FF2B5EF4-FFF2-40B4-BE49-F238E27FC236}">
                <a16:creationId xmlns:a16="http://schemas.microsoft.com/office/drawing/2014/main" id="{3108891E-1CA8-4AFC-819E-DE687F4FCA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Requires administrative controls to be effective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Minimum length/complexity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Password aging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Limit failed attempts</a:t>
            </a:r>
            <a:endParaRPr lang="en-US" altLang="en-US" sz="2000"/>
          </a:p>
        </p:txBody>
      </p:sp>
      <p:sp>
        <p:nvSpPr>
          <p:cNvPr id="41987" name="Title 2">
            <a:extLst>
              <a:ext uri="{FF2B5EF4-FFF2-40B4-BE49-F238E27FC236}">
                <a16:creationId xmlns:a16="http://schemas.microsoft.com/office/drawing/2014/main" id="{B9188CD6-0E2D-4671-8D62-5499FDF0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Password Authentication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>
            <a:extLst>
              <a:ext uri="{FF2B5EF4-FFF2-40B4-BE49-F238E27FC236}">
                <a16:creationId xmlns:a16="http://schemas.microsoft.com/office/drawing/2014/main" id="{0B7BEA3F-90A1-4668-8E53-35FBF62B1D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2057400"/>
          </a:xfrm>
        </p:spPr>
        <p:txBody>
          <a:bodyPr/>
          <a:lstStyle/>
          <a:p>
            <a:r>
              <a:rPr lang="en-GB" altLang="en-US"/>
              <a:t>Biometric-based authentication – our own </a:t>
            </a:r>
            <a:r>
              <a:rPr lang="en-GB" altLang="en-US" b="1">
                <a:solidFill>
                  <a:srgbClr val="0070C0"/>
                </a:solidFill>
              </a:rPr>
              <a:t>body </a:t>
            </a:r>
            <a:br>
              <a:rPr lang="en-GB" altLang="en-US" b="1">
                <a:solidFill>
                  <a:srgbClr val="0070C0"/>
                </a:solidFill>
              </a:rPr>
            </a:br>
            <a:r>
              <a:rPr lang="en-GB" altLang="en-US" b="1">
                <a:solidFill>
                  <a:srgbClr val="0070C0"/>
                </a:solidFill>
              </a:rPr>
              <a:t>becomes the key</a:t>
            </a:r>
            <a:r>
              <a:rPr lang="en-GB" altLang="en-US">
                <a:solidFill>
                  <a:srgbClr val="0070C0"/>
                </a:solidFill>
              </a:rPr>
              <a:t> </a:t>
            </a:r>
            <a:r>
              <a:rPr lang="en-GB" altLang="en-US"/>
              <a:t>and can be used for access control.</a:t>
            </a:r>
          </a:p>
          <a:p>
            <a:r>
              <a:rPr lang="en-GB" altLang="en-US"/>
              <a:t>Helps to improve complexity of the access control system.</a:t>
            </a:r>
          </a:p>
          <a:p>
            <a:r>
              <a:rPr lang="en-GB" altLang="en-US"/>
              <a:t>Measures and analyses </a:t>
            </a:r>
            <a:r>
              <a:rPr lang="en-GB" altLang="en-US" b="1">
                <a:solidFill>
                  <a:srgbClr val="0070C0"/>
                </a:solidFill>
              </a:rPr>
              <a:t>a person’s unique characteristics</a:t>
            </a:r>
            <a:r>
              <a:rPr lang="en-GB" altLang="en-US" b="1"/>
              <a:t> </a:t>
            </a:r>
            <a:r>
              <a:rPr lang="en-GB" altLang="en-US"/>
              <a:t>and uses it for authentication.</a:t>
            </a:r>
          </a:p>
          <a:p>
            <a:r>
              <a:rPr lang="en-GB" altLang="en-US"/>
              <a:t>The particular characteristics which is used for authentication is called </a:t>
            </a:r>
            <a:r>
              <a:rPr lang="en-GB" altLang="en-US" b="1">
                <a:solidFill>
                  <a:srgbClr val="0070C0"/>
                </a:solidFill>
              </a:rPr>
              <a:t>biometric trait</a:t>
            </a:r>
            <a:r>
              <a:rPr lang="en-GB" altLang="en-US"/>
              <a:t>.</a:t>
            </a:r>
          </a:p>
          <a:p>
            <a:pPr lvl="1"/>
            <a:r>
              <a:rPr lang="en-GB" altLang="en-US">
                <a:solidFill>
                  <a:srgbClr val="0070C0"/>
                </a:solidFill>
              </a:rPr>
              <a:t>Physiological</a:t>
            </a:r>
            <a:r>
              <a:rPr lang="en-GB" altLang="en-US"/>
              <a:t>-based biometric trait </a:t>
            </a:r>
          </a:p>
          <a:p>
            <a:pPr lvl="1"/>
            <a:r>
              <a:rPr lang="en-GB" altLang="en-US">
                <a:solidFill>
                  <a:srgbClr val="0070C0"/>
                </a:solidFill>
              </a:rPr>
              <a:t>Behavioural</a:t>
            </a:r>
            <a:r>
              <a:rPr lang="en-GB" altLang="en-US"/>
              <a:t>-based biometric trait</a:t>
            </a:r>
          </a:p>
          <a:p>
            <a:pPr lvl="1"/>
            <a:endParaRPr lang="en-GB" altLang="en-US"/>
          </a:p>
          <a:p>
            <a:endParaRPr lang="en-GB" altLang="en-US"/>
          </a:p>
          <a:p>
            <a:endParaRPr lang="en-GB" altLang="en-US"/>
          </a:p>
        </p:txBody>
      </p:sp>
      <p:sp>
        <p:nvSpPr>
          <p:cNvPr id="43011" name="Title 2">
            <a:extLst>
              <a:ext uri="{FF2B5EF4-FFF2-40B4-BE49-F238E27FC236}">
                <a16:creationId xmlns:a16="http://schemas.microsoft.com/office/drawing/2014/main" id="{A04E5942-710E-45C8-BBD0-8AAEB0C3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Biometrics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5">
            <a:extLst>
              <a:ext uri="{FF2B5EF4-FFF2-40B4-BE49-F238E27FC236}">
                <a16:creationId xmlns:a16="http://schemas.microsoft.com/office/drawing/2014/main" id="{D7671FE6-CBDC-43DC-891D-CF4E0E4E5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2093913"/>
            <a:ext cx="25368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Content Placeholder 1">
            <a:extLst>
              <a:ext uri="{FF2B5EF4-FFF2-40B4-BE49-F238E27FC236}">
                <a16:creationId xmlns:a16="http://schemas.microsoft.com/office/drawing/2014/main" id="{0A894117-EF7F-4698-9474-758153341A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2057400"/>
          </a:xfrm>
        </p:spPr>
        <p:txBody>
          <a:bodyPr/>
          <a:lstStyle/>
          <a:p>
            <a:pPr lvl="1"/>
            <a:r>
              <a:rPr lang="en-GB" altLang="en-US"/>
              <a:t>Fingerprint, Face, Iris or retina, </a:t>
            </a:r>
          </a:p>
        </p:txBody>
      </p:sp>
      <p:sp>
        <p:nvSpPr>
          <p:cNvPr id="44036" name="Title 2">
            <a:extLst>
              <a:ext uri="{FF2B5EF4-FFF2-40B4-BE49-F238E27FC236}">
                <a16:creationId xmlns:a16="http://schemas.microsoft.com/office/drawing/2014/main" id="{5BBBFBE3-EB99-432E-963D-32F71AFF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0070C0"/>
                </a:solidFill>
              </a:rPr>
              <a:t>Physiological</a:t>
            </a:r>
            <a:r>
              <a:rPr lang="en-GB" altLang="en-US"/>
              <a:t>-based biometric trait</a:t>
            </a: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BA9E60D4-F74D-4728-A30B-C79635067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284663"/>
            <a:ext cx="3068638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2683963D-4653-4F66-AF84-AD266EED6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25193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8" descr="C:\Users\User.UiTM-PC\Desktop\eyeverify_01C2000001366832.jpg">
            <a:extLst>
              <a:ext uri="{FF2B5EF4-FFF2-40B4-BE49-F238E27FC236}">
                <a16:creationId xmlns:a16="http://schemas.microsoft.com/office/drawing/2014/main" id="{ED735967-5C2B-4527-AA81-C14E3AE1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055813"/>
            <a:ext cx="26320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>
            <a:extLst>
              <a:ext uri="{FF2B5EF4-FFF2-40B4-BE49-F238E27FC236}">
                <a16:creationId xmlns:a16="http://schemas.microsoft.com/office/drawing/2014/main" id="{A8F847BF-54AC-4A01-A6AA-824F543E46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pPr lvl="1"/>
            <a:r>
              <a:rPr lang="en-GB" altLang="en-US"/>
              <a:t>Speech</a:t>
            </a:r>
          </a:p>
        </p:txBody>
      </p:sp>
      <p:sp>
        <p:nvSpPr>
          <p:cNvPr id="45059" name="Title 2">
            <a:extLst>
              <a:ext uri="{FF2B5EF4-FFF2-40B4-BE49-F238E27FC236}">
                <a16:creationId xmlns:a16="http://schemas.microsoft.com/office/drawing/2014/main" id="{7B294CFC-296D-49E4-BCC4-52FB6995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0070C0"/>
                </a:solidFill>
              </a:rPr>
              <a:t>Behavioural</a:t>
            </a:r>
            <a:r>
              <a:rPr lang="en-GB" altLang="en-US"/>
              <a:t>-based biometric trait</a:t>
            </a:r>
          </a:p>
        </p:txBody>
      </p:sp>
      <p:pic>
        <p:nvPicPr>
          <p:cNvPr id="45060" name="Picture 3">
            <a:extLst>
              <a:ext uri="{FF2B5EF4-FFF2-40B4-BE49-F238E27FC236}">
                <a16:creationId xmlns:a16="http://schemas.microsoft.com/office/drawing/2014/main" id="{FF1EA95A-927F-4E90-ADBA-3801FF1FE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36763"/>
            <a:ext cx="2438400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4">
            <a:extLst>
              <a:ext uri="{FF2B5EF4-FFF2-40B4-BE49-F238E27FC236}">
                <a16:creationId xmlns:a16="http://schemas.microsoft.com/office/drawing/2014/main" id="{54AD974C-8B7D-47C4-8A1E-2E8F0041B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038350"/>
            <a:ext cx="32385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>
            <a:extLst>
              <a:ext uri="{FF2B5EF4-FFF2-40B4-BE49-F238E27FC236}">
                <a16:creationId xmlns:a16="http://schemas.microsoft.com/office/drawing/2014/main" id="{F2EB8D31-A144-4F33-AA3B-23F02C5DCD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r>
              <a:rPr lang="en-GB" altLang="en-US"/>
              <a:t>Traits cannot be forgotten or misplaced and cannot be lost</a:t>
            </a:r>
          </a:p>
          <a:p>
            <a:r>
              <a:rPr lang="en-GB" altLang="en-US"/>
              <a:t>More difficult to forge</a:t>
            </a:r>
          </a:p>
          <a:p>
            <a:r>
              <a:rPr lang="en-GB" altLang="en-US"/>
              <a:t>Requires only the person to be present at the  time.</a:t>
            </a:r>
          </a:p>
          <a:p>
            <a:r>
              <a:rPr lang="en-GB" altLang="en-US"/>
              <a:t>Difficult to be cracked</a:t>
            </a:r>
          </a:p>
        </p:txBody>
      </p:sp>
      <p:sp>
        <p:nvSpPr>
          <p:cNvPr id="46083" name="Title 2">
            <a:extLst>
              <a:ext uri="{FF2B5EF4-FFF2-40B4-BE49-F238E27FC236}">
                <a16:creationId xmlns:a16="http://schemas.microsoft.com/office/drawing/2014/main" id="{BBEDCFDB-A7A9-451B-A1C7-24A1E1BD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Advantages of Biometrics</a:t>
            </a:r>
          </a:p>
        </p:txBody>
      </p:sp>
      <p:pic>
        <p:nvPicPr>
          <p:cNvPr id="46084" name="Picture 4" descr="C:\Users\User.UiTM-PC\Desktop\AID-3.jpg">
            <a:extLst>
              <a:ext uri="{FF2B5EF4-FFF2-40B4-BE49-F238E27FC236}">
                <a16:creationId xmlns:a16="http://schemas.microsoft.com/office/drawing/2014/main" id="{939A48EF-3DC5-4B92-BC4C-B51022391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90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A261D64-E46E-476D-A0A3-602DA699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Authentication: Pattern Lock</a:t>
            </a:r>
          </a:p>
        </p:txBody>
      </p:sp>
      <p:sp>
        <p:nvSpPr>
          <p:cNvPr id="47107" name="Content Placeholder 3">
            <a:extLst>
              <a:ext uri="{FF2B5EF4-FFF2-40B4-BE49-F238E27FC236}">
                <a16:creationId xmlns:a16="http://schemas.microsoft.com/office/drawing/2014/main" id="{C1F0E743-58B1-4143-AA2F-39932C15D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41775" cy="49371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Swipe path of length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4–9 on 3 x 3 grid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Easy to use, suitable for mobile devices</a:t>
            </a:r>
          </a:p>
          <a:p>
            <a:pPr lvl="1"/>
            <a:r>
              <a:rPr lang="en-US" altLang="en-US" sz="2200" b="1">
                <a:ea typeface="ＭＳ Ｐゴシック" panose="020B0600070205080204" pitchFamily="34" charset="-128"/>
              </a:rPr>
              <a:t>Advantage:</a:t>
            </a:r>
            <a:r>
              <a:rPr lang="en-US" altLang="en-US" sz="2200">
                <a:ea typeface="ＭＳ Ｐゴシック" panose="020B0600070205080204" pitchFamily="34" charset="-128"/>
              </a:rPr>
              <a:t> 389,112 possible patterns; (456,976 possible patterns for 4-char case-insensitive alphabetic password!)</a:t>
            </a:r>
          </a:p>
          <a:p>
            <a:pPr lvl="1"/>
            <a:r>
              <a:rPr lang="en-US" altLang="en-US" sz="2200" b="1">
                <a:ea typeface="ＭＳ Ｐゴシック" panose="020B0600070205080204" pitchFamily="34" charset="-128"/>
              </a:rPr>
              <a:t>Drawbacks: </a:t>
            </a:r>
            <a:r>
              <a:rPr lang="en-US" altLang="en-US" sz="2200">
                <a:ea typeface="ＭＳ Ｐゴシック" panose="020B0600070205080204" pitchFamily="34" charset="-128"/>
              </a:rPr>
              <a:t>Attacker can see pattern from finger oils on screen</a:t>
            </a: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0081C920-D221-49EF-91B4-8473B5832D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9" b="12589"/>
          <a:stretch>
            <a:fillRect/>
          </a:stretch>
        </p:blipFill>
        <p:spPr>
          <a:xfrm>
            <a:off x="4632325" y="1216025"/>
            <a:ext cx="4041775" cy="4937125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1">
            <a:extLst>
              <a:ext uri="{FF2B5EF4-FFF2-40B4-BE49-F238E27FC236}">
                <a16:creationId xmlns:a16="http://schemas.microsoft.com/office/drawing/2014/main" id="{A7A0BF45-6B00-4FD8-A9B8-C68C17BD2D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8131" name="Title 2">
            <a:extLst>
              <a:ext uri="{FF2B5EF4-FFF2-40B4-BE49-F238E27FC236}">
                <a16:creationId xmlns:a16="http://schemas.microsoft.com/office/drawing/2014/main" id="{0CCD3928-3F00-4A1C-98FF-5783BB24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Most common patter lock</a:t>
            </a:r>
          </a:p>
        </p:txBody>
      </p:sp>
      <p:pic>
        <p:nvPicPr>
          <p:cNvPr id="86018" name="Picture 2" descr="C:\Users\User.UiTM-PC\Desktop\Common-android-pattern-lock-idea-1.png">
            <a:extLst>
              <a:ext uri="{FF2B5EF4-FFF2-40B4-BE49-F238E27FC236}">
                <a16:creationId xmlns:a16="http://schemas.microsoft.com/office/drawing/2014/main" id="{7E6B9CF6-BF4D-461C-9DAC-378DA42BA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 descr="C:\Users\User.UiTM-PC\Desktop\Common-android-pattern-lock-idea-2.png">
            <a:extLst>
              <a:ext uri="{FF2B5EF4-FFF2-40B4-BE49-F238E27FC236}">
                <a16:creationId xmlns:a16="http://schemas.microsoft.com/office/drawing/2014/main" id="{E600B4E4-E037-44DB-9BAA-7F855F938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192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Picture 4" descr="C:\Users\User.UiTM-PC\Desktop\Common-android-pattern-lock-idea-3.png">
            <a:extLst>
              <a:ext uri="{FF2B5EF4-FFF2-40B4-BE49-F238E27FC236}">
                <a16:creationId xmlns:a16="http://schemas.microsoft.com/office/drawing/2014/main" id="{8607E001-E9E4-48A0-969C-31C0B60F4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54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5" descr="C:\Users\User.UiTM-PC\Desktop\Common-android-pattern-lock-idea-4.png">
            <a:extLst>
              <a:ext uri="{FF2B5EF4-FFF2-40B4-BE49-F238E27FC236}">
                <a16:creationId xmlns:a16="http://schemas.microsoft.com/office/drawing/2014/main" id="{CAFE0C78-9CEE-456C-8FE6-EBEB6166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6" descr="C:\Users\User.UiTM-PC\Desktop\Common-android-pattern-lock-idea-5.png">
            <a:extLst>
              <a:ext uri="{FF2B5EF4-FFF2-40B4-BE49-F238E27FC236}">
                <a16:creationId xmlns:a16="http://schemas.microsoft.com/office/drawing/2014/main" id="{F8325216-6F2B-4714-9DCC-F87C6BE00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624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>
            <a:extLst>
              <a:ext uri="{FF2B5EF4-FFF2-40B4-BE49-F238E27FC236}">
                <a16:creationId xmlns:a16="http://schemas.microsoft.com/office/drawing/2014/main" id="{EEE93701-E15E-4B39-8A95-555CCD408AF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9155" name="Title 2">
            <a:extLst>
              <a:ext uri="{FF2B5EF4-FFF2-40B4-BE49-F238E27FC236}">
                <a16:creationId xmlns:a16="http://schemas.microsoft.com/office/drawing/2014/main" id="{D584435C-03A2-4FA7-A59E-DE641EC6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Hardest as well as Coolest pattern lock ideas </a:t>
            </a:r>
          </a:p>
        </p:txBody>
      </p:sp>
      <p:pic>
        <p:nvPicPr>
          <p:cNvPr id="87042" name="Picture 2" descr="C:\Users\User.UiTM-PC\Desktop\Hardest-coolest-pattern-lock-android-1.png">
            <a:extLst>
              <a:ext uri="{FF2B5EF4-FFF2-40B4-BE49-F238E27FC236}">
                <a16:creationId xmlns:a16="http://schemas.microsoft.com/office/drawing/2014/main" id="{D9D46C03-83B9-4D9E-9BB9-50AF082F9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25336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 descr="C:\Users\User.UiTM-PC\Desktop\Hardest-coolest-pattern-lock-android-2.png">
            <a:extLst>
              <a:ext uri="{FF2B5EF4-FFF2-40B4-BE49-F238E27FC236}">
                <a16:creationId xmlns:a16="http://schemas.microsoft.com/office/drawing/2014/main" id="{23D2EB79-D9AA-484A-A526-E040DB503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4" descr="C:\Users\User.UiTM-PC\Desktop\Hardest-coolest-pattern-lock-android-3.png">
            <a:extLst>
              <a:ext uri="{FF2B5EF4-FFF2-40B4-BE49-F238E27FC236}">
                <a16:creationId xmlns:a16="http://schemas.microsoft.com/office/drawing/2014/main" id="{1E615C9E-EB99-485D-AFA6-B28C6EE17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954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5" descr="C:\Users\User.UiTM-PC\Desktop\Hardest-coolest-pattern-lock-android-4.png">
            <a:extLst>
              <a:ext uri="{FF2B5EF4-FFF2-40B4-BE49-F238E27FC236}">
                <a16:creationId xmlns:a16="http://schemas.microsoft.com/office/drawing/2014/main" id="{E4EB132C-3BDF-4C38-82CB-64725AD4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6" descr="C:\Users\User.UiTM-PC\Desktop\Hardest-coolest-pattern-lock-android-5.png">
            <a:extLst>
              <a:ext uri="{FF2B5EF4-FFF2-40B4-BE49-F238E27FC236}">
                <a16:creationId xmlns:a16="http://schemas.microsoft.com/office/drawing/2014/main" id="{3DFFA4DD-4FCC-4EF4-A340-9D0C86FFD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F9CADDE-ECD4-4387-BA8C-74DCF59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Authentication: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18F3C9-BC7D-439E-A87D-68BD3F2073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1938" y="1447800"/>
          <a:ext cx="8610600" cy="2576513"/>
        </p:xfrm>
        <a:graphic>
          <a:graphicData uri="http://schemas.openxmlformats.org/drawingml/2006/table">
            <a:tbl>
              <a:tblPr/>
              <a:tblGrid>
                <a:gridCol w="2862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itchFamily="18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Password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Biometrics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Pattern Lock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1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Security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Weak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Strong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Weak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1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Ease of Use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Easy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Hard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Easy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1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Implementation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Easy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Hard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Easy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0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Works on phones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Yes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Possible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ea typeface="ＭＳ Ｐゴシック" pitchFamily="34" charset="-128"/>
                          <a:cs typeface="Arial" charset="0"/>
                        </a:rPr>
                        <a:t>Yes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4AFCBD-DD86-43E9-BFC6-35595BE24F55}"/>
              </a:ext>
            </a:extLst>
          </p:cNvPr>
          <p:cNvSpPr txBox="1">
            <a:spLocks/>
          </p:cNvSpPr>
          <p:nvPr/>
        </p:nvSpPr>
        <p:spPr bwMode="auto">
          <a:xfrm>
            <a:off x="457200" y="4330700"/>
            <a:ext cx="75438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Which one is more secure?</a:t>
            </a:r>
          </a:p>
          <a:p>
            <a:pPr lvl="1">
              <a:spcAft>
                <a:spcPts val="1200"/>
              </a:spcAft>
            </a:pPr>
            <a:r>
              <a:rPr lang="en-US" altLang="en-US" sz="1900">
                <a:ea typeface="ＭＳ Ｐゴシック" panose="020B0600070205080204" pitchFamily="34" charset="-128"/>
              </a:rPr>
              <a:t>Password OR Pattern Lock?</a:t>
            </a:r>
          </a:p>
          <a:p>
            <a:pPr lvl="1">
              <a:spcAft>
                <a:spcPts val="1200"/>
              </a:spcAft>
            </a:pPr>
            <a:r>
              <a:rPr lang="en-US" altLang="en-US" sz="1900">
                <a:ea typeface="ＭＳ Ｐゴシック" panose="020B0600070205080204" pitchFamily="34" charset="-128"/>
                <a:hlinkClick r:id="rId2"/>
              </a:rPr>
              <a:t>http://www.zdnet.com/article/dont-use-android-pattern-lock-to-protect-secrets-researchers-warn/</a:t>
            </a:r>
            <a:r>
              <a:rPr lang="en-US" altLang="en-US" sz="1900">
                <a:ea typeface="ＭＳ Ｐゴシック" panose="020B0600070205080204" pitchFamily="34" charset="-128"/>
              </a:rPr>
              <a:t> </a:t>
            </a:r>
          </a:p>
          <a:p>
            <a:pPr lvl="1">
              <a:spcAft>
                <a:spcPts val="1200"/>
              </a:spcAft>
            </a:pPr>
            <a:r>
              <a:rPr lang="en-US" altLang="en-US" sz="1900">
                <a:ea typeface="ＭＳ Ｐゴシック" panose="020B0600070205080204" pitchFamily="34" charset="-128"/>
                <a:hlinkClick r:id="rId3"/>
              </a:rPr>
              <a:t>https://www.wired.com/story/android-unlock-pattern-or-pin/</a:t>
            </a:r>
            <a:r>
              <a:rPr lang="en-US" altLang="en-US" sz="1900"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582889E9-FB02-4643-9C6A-CCAA3DE58A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3657600"/>
            <a:ext cx="8686800" cy="2498725"/>
          </a:xfrm>
        </p:spPr>
        <p:txBody>
          <a:bodyPr/>
          <a:lstStyle/>
          <a:p>
            <a:r>
              <a:rPr lang="en-GB" altLang="en-US"/>
              <a:t>Impact on </a:t>
            </a:r>
            <a:r>
              <a:rPr lang="en-GB" altLang="en-US" b="1"/>
              <a:t>security</a:t>
            </a:r>
          </a:p>
          <a:p>
            <a:pPr lvl="1"/>
            <a:r>
              <a:rPr lang="en-GB" altLang="en-US"/>
              <a:t>Sensitive data now being stored/input on devices</a:t>
            </a:r>
          </a:p>
          <a:p>
            <a:pPr lvl="1"/>
            <a:r>
              <a:rPr lang="en-GB" altLang="en-US"/>
              <a:t>Economic incentive for attackers is growing</a:t>
            </a:r>
          </a:p>
          <a:p>
            <a:endParaRPr lang="en-US" altLang="en-US"/>
          </a:p>
        </p:txBody>
      </p:sp>
      <p:sp>
        <p:nvSpPr>
          <p:cNvPr id="15363" name="Title 2">
            <a:extLst>
              <a:ext uri="{FF2B5EF4-FFF2-40B4-BE49-F238E27FC236}">
                <a16:creationId xmlns:a16="http://schemas.microsoft.com/office/drawing/2014/main" id="{20F8A942-B757-4C20-BD86-44F9658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Mobile Devices</a:t>
            </a:r>
            <a:endParaRPr lang="en-US" altLang="en-US"/>
          </a:p>
        </p:txBody>
      </p:sp>
      <p:pic>
        <p:nvPicPr>
          <p:cNvPr id="15364" name="Picture 3" descr="mobile-device-security.jpg">
            <a:extLst>
              <a:ext uri="{FF2B5EF4-FFF2-40B4-BE49-F238E27FC236}">
                <a16:creationId xmlns:a16="http://schemas.microsoft.com/office/drawing/2014/main" id="{F06A06AB-B358-4483-ACFC-A2AD1257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95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>
            <a:extLst>
              <a:ext uri="{FF2B5EF4-FFF2-40B4-BE49-F238E27FC236}">
                <a16:creationId xmlns:a16="http://schemas.microsoft.com/office/drawing/2014/main" id="{5AF4F5A9-21A0-4538-9599-0CCE5379C28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>
                <a:ea typeface="ＭＳ Ｐゴシック" panose="020B0600070205080204" pitchFamily="34" charset="-128"/>
              </a:rPr>
              <a:t>Mobile devices make </a:t>
            </a:r>
            <a:r>
              <a:rPr lang="en-US" altLang="en-US" sz="3000" b="1">
                <a:solidFill>
                  <a:srgbClr val="FF0000"/>
                </a:solidFill>
                <a:ea typeface="ＭＳ Ｐゴシック" panose="020B0600070205080204" pitchFamily="34" charset="-128"/>
              </a:rPr>
              <a:t>attractive targets</a:t>
            </a:r>
            <a:r>
              <a:rPr lang="en-US" altLang="en-US" sz="3000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Wireless communication snooping/security issues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People store much </a:t>
            </a:r>
            <a:r>
              <a:rPr lang="en-US" altLang="en-US" sz="2600" b="1">
                <a:ea typeface="ＭＳ Ｐゴシック" panose="020B0600070205080204" pitchFamily="34" charset="-128"/>
              </a:rPr>
              <a:t>personal info </a:t>
            </a:r>
            <a:r>
              <a:rPr lang="en-US" altLang="en-US" sz="2600">
                <a:ea typeface="ＭＳ Ｐゴシック" panose="020B0600070205080204" pitchFamily="34" charset="-128"/>
              </a:rPr>
              <a:t>on them: email, calendars, contacts, pictures,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Can fit in pockets, </a:t>
            </a:r>
            <a:r>
              <a:rPr lang="en-US" altLang="en-US" sz="2600" b="1">
                <a:ea typeface="ＭＳ Ｐゴシック" panose="020B0600070205080204" pitchFamily="34" charset="-128"/>
              </a:rPr>
              <a:t>easily lost/stolen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b="1">
                <a:ea typeface="ＭＳ Ｐゴシック" panose="020B0600070205080204" pitchFamily="34" charset="-128"/>
              </a:rPr>
              <a:t>Built-in billing system</a:t>
            </a:r>
            <a:r>
              <a:rPr lang="en-US" altLang="en-US" sz="2600">
                <a:ea typeface="ＭＳ Ｐゴシック" panose="020B0600070205080204" pitchFamily="34" charset="-128"/>
              </a:rPr>
              <a:t>: SMS/MMS (mobile operator), in-app purchases (credit card), etc.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Many new devices have near field communications (NFC), used for contactless payments, etc.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Device becomes credit card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Location </a:t>
            </a:r>
            <a:r>
              <a:rPr lang="en-US" altLang="en-US" sz="2600" b="1">
                <a:ea typeface="ＭＳ Ｐゴシック" panose="020B0600070205080204" pitchFamily="34" charset="-128"/>
              </a:rPr>
              <a:t>privacy</a:t>
            </a:r>
            <a:r>
              <a:rPr lang="en-US" altLang="en-US" sz="2600">
                <a:ea typeface="ＭＳ Ｐゴシック" panose="020B0600070205080204" pitchFamily="34" charset="-128"/>
              </a:rPr>
              <a:t> issues</a:t>
            </a:r>
          </a:p>
          <a:p>
            <a:endParaRPr lang="en-US" altLang="en-US"/>
          </a:p>
        </p:txBody>
      </p:sp>
      <p:sp>
        <p:nvSpPr>
          <p:cNvPr id="16387" name="Title 2">
            <a:extLst>
              <a:ext uri="{FF2B5EF4-FFF2-40B4-BE49-F238E27FC236}">
                <a16:creationId xmlns:a16="http://schemas.microsoft.com/office/drawing/2014/main" id="{30DF4273-2E45-4955-9305-A79616C3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in Mobile Computing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>
            <a:extLst>
              <a:ext uri="{FF2B5EF4-FFF2-40B4-BE49-F238E27FC236}">
                <a16:creationId xmlns:a16="http://schemas.microsoft.com/office/drawing/2014/main" id="{FD63EC66-0C6A-44FE-8E45-0E5CD974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914400"/>
          </a:xfrm>
        </p:spPr>
        <p:txBody>
          <a:bodyPr/>
          <a:lstStyle/>
          <a:p>
            <a:r>
              <a:rPr lang="en-US" altLang="en-US"/>
              <a:t>Mobile Malware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>
            <a:extLst>
              <a:ext uri="{FF2B5EF4-FFF2-40B4-BE49-F238E27FC236}">
                <a16:creationId xmlns:a16="http://schemas.microsoft.com/office/drawing/2014/main" id="{7DDFF910-CCD4-4B33-9025-77367C1F74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r>
              <a:rPr lang="en-US" altLang="en-US" sz="3200" b="1">
                <a:solidFill>
                  <a:srgbClr val="FF0000"/>
                </a:solidFill>
              </a:rPr>
              <a:t>Mal</a:t>
            </a:r>
            <a:r>
              <a:rPr lang="en-US" altLang="en-US" sz="3200"/>
              <a:t>icious Soft</a:t>
            </a:r>
            <a:r>
              <a:rPr lang="en-US" altLang="en-US" sz="3200" b="1">
                <a:solidFill>
                  <a:srgbClr val="FF0000"/>
                </a:solidFill>
              </a:rPr>
              <a:t>ware</a:t>
            </a:r>
          </a:p>
          <a:p>
            <a:r>
              <a:rPr lang="en-US" altLang="en-US" sz="3200"/>
              <a:t>Malicious code - is a </a:t>
            </a:r>
            <a:r>
              <a:rPr lang="en-US" altLang="en-US" sz="3200" b="1">
                <a:solidFill>
                  <a:srgbClr val="0070C0"/>
                </a:solidFill>
              </a:rPr>
              <a:t>software program that  generates threats</a:t>
            </a:r>
            <a:r>
              <a:rPr lang="en-US" altLang="en-US" sz="3200"/>
              <a:t> to the computers and data stored on it.</a:t>
            </a:r>
          </a:p>
          <a:p>
            <a:endParaRPr lang="en-US" altLang="en-US"/>
          </a:p>
          <a:p>
            <a:pPr>
              <a:buFont typeface="Wingdings 3" panose="05040102010807070707" pitchFamily="18" charset="2"/>
              <a:buNone/>
            </a:pPr>
            <a:endParaRPr lang="en-US" altLang="en-US"/>
          </a:p>
        </p:txBody>
      </p:sp>
      <p:sp>
        <p:nvSpPr>
          <p:cNvPr id="18435" name="Title 2">
            <a:extLst>
              <a:ext uri="{FF2B5EF4-FFF2-40B4-BE49-F238E27FC236}">
                <a16:creationId xmlns:a16="http://schemas.microsoft.com/office/drawing/2014/main" id="{1922C26D-BCAD-4519-8B8B-29D50645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Malware?</a:t>
            </a:r>
          </a:p>
        </p:txBody>
      </p:sp>
      <p:pic>
        <p:nvPicPr>
          <p:cNvPr id="18436" name="Picture 1">
            <a:extLst>
              <a:ext uri="{FF2B5EF4-FFF2-40B4-BE49-F238E27FC236}">
                <a16:creationId xmlns:a16="http://schemas.microsoft.com/office/drawing/2014/main" id="{751913A9-AC9A-4731-A88D-537F4271E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276600"/>
            <a:ext cx="379253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>
            <a:extLst>
              <a:ext uri="{FF2B5EF4-FFF2-40B4-BE49-F238E27FC236}">
                <a16:creationId xmlns:a16="http://schemas.microsoft.com/office/drawing/2014/main" id="{DAFE3DBE-4089-4F7B-88C1-7E612D373B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4860925"/>
          </a:xfrm>
        </p:spPr>
        <p:txBody>
          <a:bodyPr/>
          <a:lstStyle/>
          <a:p>
            <a:r>
              <a:rPr lang="en-US" altLang="en-US"/>
              <a:t>Mobile device has become a breeding ground for </a:t>
            </a:r>
            <a:br>
              <a:rPr lang="en-US" altLang="en-US"/>
            </a:br>
            <a:r>
              <a:rPr lang="en-US" altLang="en-US"/>
              <a:t>Malware.</a:t>
            </a:r>
          </a:p>
          <a:p>
            <a:r>
              <a:rPr lang="en-US" altLang="en-US"/>
              <a:t>These malware can be used or manipulated to harvest personal </a:t>
            </a:r>
            <a:r>
              <a:rPr lang="en-US" altLang="en-US" b="1">
                <a:solidFill>
                  <a:srgbClr val="FF0000"/>
                </a:solidFill>
              </a:rPr>
              <a:t>identifiable data</a:t>
            </a:r>
            <a:r>
              <a:rPr lang="en-US" altLang="en-US"/>
              <a:t>. </a:t>
            </a:r>
          </a:p>
          <a:p>
            <a:r>
              <a:rPr lang="en-US" altLang="en-US"/>
              <a:t>Some malware are used to propagate unsolicited </a:t>
            </a:r>
            <a:r>
              <a:rPr lang="en-US" altLang="en-US" b="1">
                <a:solidFill>
                  <a:srgbClr val="FF0000"/>
                </a:solidFill>
              </a:rPr>
              <a:t>advertisement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/>
          </a:p>
        </p:txBody>
      </p:sp>
      <p:sp>
        <p:nvSpPr>
          <p:cNvPr id="19459" name="Title 2">
            <a:extLst>
              <a:ext uri="{FF2B5EF4-FFF2-40B4-BE49-F238E27FC236}">
                <a16:creationId xmlns:a16="http://schemas.microsoft.com/office/drawing/2014/main" id="{5463BAD3-4BCD-4DB0-9537-E127E1CD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Mobile Device Malware</a:t>
            </a:r>
          </a:p>
        </p:txBody>
      </p:sp>
      <p:pic>
        <p:nvPicPr>
          <p:cNvPr id="19460" name="Picture 1">
            <a:extLst>
              <a:ext uri="{FF2B5EF4-FFF2-40B4-BE49-F238E27FC236}">
                <a16:creationId xmlns:a16="http://schemas.microsoft.com/office/drawing/2014/main" id="{DF090594-A9D0-4365-9EFE-108DEB9B1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32263"/>
            <a:ext cx="496252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Content Placeholder 3">
            <a:extLst>
              <a:ext uri="{FF2B5EF4-FFF2-40B4-BE49-F238E27FC236}">
                <a16:creationId xmlns:a16="http://schemas.microsoft.com/office/drawing/2014/main" id="{0E86C3CE-55C3-4C25-A202-64AD5D33B72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175" y="0"/>
            <a:ext cx="9147175" cy="630713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6162</TotalTime>
  <Words>1153</Words>
  <Application>Microsoft Office PowerPoint</Application>
  <PresentationFormat>On-screen Show (4:3)</PresentationFormat>
  <Paragraphs>167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</vt:lpstr>
      <vt:lpstr>Wingdings 3</vt:lpstr>
      <vt:lpstr>Wingdings</vt:lpstr>
      <vt:lpstr>ＭＳ Ｐゴシック</vt:lpstr>
      <vt:lpstr>Origin</vt:lpstr>
      <vt:lpstr>SECURITY IN MOBILE COMPUTING</vt:lpstr>
      <vt:lpstr>Device Security</vt:lpstr>
      <vt:lpstr>Mobile Devices</vt:lpstr>
      <vt:lpstr>Mobile Devices</vt:lpstr>
      <vt:lpstr>Security in Mobile Computing</vt:lpstr>
      <vt:lpstr>Mobile Malware</vt:lpstr>
      <vt:lpstr>What is Malware?</vt:lpstr>
      <vt:lpstr>Mobile Device Malware</vt:lpstr>
      <vt:lpstr>PowerPoint Presentation</vt:lpstr>
      <vt:lpstr>PowerPoint Presentation</vt:lpstr>
      <vt:lpstr>Personally Identifiable Information</vt:lpstr>
      <vt:lpstr>Personally Identifiable Information</vt:lpstr>
      <vt:lpstr>Example Malware</vt:lpstr>
      <vt:lpstr>Best Practices to Avoid Malwares</vt:lpstr>
      <vt:lpstr>Official Publisher vs Unofficial Publisher</vt:lpstr>
      <vt:lpstr>Official Publisher vs Unofficial Publisher</vt:lpstr>
      <vt:lpstr>Normal Communication using Official Application</vt:lpstr>
      <vt:lpstr>Communication using unofficial Application</vt:lpstr>
      <vt:lpstr>Wireless Connection Security</vt:lpstr>
      <vt:lpstr>Security Issues in Wireless Network</vt:lpstr>
      <vt:lpstr>Securing WiFi connection</vt:lpstr>
      <vt:lpstr>Securing Wireless Network (WiFi)</vt:lpstr>
      <vt:lpstr>Securing Wireless Network (WiFi)</vt:lpstr>
      <vt:lpstr>“Evil Twin” WiFi Attack</vt:lpstr>
      <vt:lpstr>“Evil Twin” WiFi Attack</vt:lpstr>
      <vt:lpstr>PowerPoint Presentation</vt:lpstr>
      <vt:lpstr>Authentication &amp; Authorization</vt:lpstr>
      <vt:lpstr>Access Control: Authentication and Authorization</vt:lpstr>
      <vt:lpstr>Password Authentication</vt:lpstr>
      <vt:lpstr>Password Authentication</vt:lpstr>
      <vt:lpstr>Biometrics</vt:lpstr>
      <vt:lpstr>Physiological-based biometric trait</vt:lpstr>
      <vt:lpstr>Behavioural-based biometric trait</vt:lpstr>
      <vt:lpstr>Advantages of Biometrics</vt:lpstr>
      <vt:lpstr>Authentication: Pattern Lock</vt:lpstr>
      <vt:lpstr>Most common patter lock</vt:lpstr>
      <vt:lpstr>Hardest as well as Coolest pattern lock ideas </vt:lpstr>
      <vt:lpstr>Authentication: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mypapit</dc:creator>
  <cp:lastModifiedBy>ALBIN LEMUEL KUSHAN</cp:lastModifiedBy>
  <cp:revision>519</cp:revision>
  <dcterms:created xsi:type="dcterms:W3CDTF">2014-08-26T13:23:26Z</dcterms:created>
  <dcterms:modified xsi:type="dcterms:W3CDTF">2022-01-10T10:43:48Z</dcterms:modified>
</cp:coreProperties>
</file>