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rapid7.com/2018/03/07/an-impressively-unprecedented-drop-in-open-memcached-servic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cached.org/abou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utersnyou.com/5828/how-to-setup-memcached-with-php-7-on-linux/" TargetMode="External"/><Relationship Id="rId3" Type="http://schemas.openxmlformats.org/officeDocument/2006/relationships/hyperlink" Target="https://www.youtube.com/watch?v=s_n_rIxlY_0&amp;t=2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000">
                <a:solidFill>
                  <a:schemeClr val="dk1"/>
                </a:solidFill>
                <a:highlight>
                  <a:srgbClr val="FFFFFF"/>
                </a:highlight>
              </a:rPr>
              <a:t>Antes de nada, ¿por qué UDP? Porque es un protocolo no orientado a la conexión (no hay un three-way handshake previo), lo que hace que sea fácilmente spoofeable: al no comprobar la IP origen, podemos poner la de la víctima como origen de las peticiones maliciosas (lo que se denomina ataque por reflexión).</a:t>
            </a:r>
            <a:endParaRPr sz="1000">
              <a:solidFill>
                <a:schemeClr val="dk1"/>
              </a:solidFill>
              <a:highlight>
                <a:srgbClr val="FFFFFF"/>
              </a:highlight>
            </a:endParaRPr>
          </a:p>
          <a:p>
            <a:pPr indent="0" lvl="0" marL="0" rtl="0">
              <a:lnSpc>
                <a:spcPct val="115000"/>
              </a:lnSpc>
              <a:spcBef>
                <a:spcPts val="0"/>
              </a:spcBef>
              <a:spcAft>
                <a:spcPts val="0"/>
              </a:spcAft>
              <a:buNone/>
            </a:pPr>
            <a:r>
              <a:rPr lang="es" sz="1200">
                <a:solidFill>
                  <a:schemeClr val="accent3"/>
                </a:solidFill>
                <a:latin typeface="Proxima Nova"/>
                <a:ea typeface="Proxima Nova"/>
                <a:cs typeface="Proxima Nova"/>
                <a:sym typeface="Proxima Nova"/>
              </a:rPr>
              <a:t>El problema viene en que este sistema está diseñado para ser desplegado en redes privadas, y nunca publicado a Internet. Y memcached no requiere autenticación.</a:t>
            </a:r>
            <a:endParaRPr sz="1200">
              <a:solidFill>
                <a:schemeClr val="accent3"/>
              </a:solidFill>
              <a:latin typeface="Proxima Nova"/>
              <a:ea typeface="Proxima Nova"/>
              <a:cs typeface="Proxima Nova"/>
              <a:sym typeface="Proxima Nova"/>
            </a:endParaRPr>
          </a:p>
          <a:p>
            <a:pPr indent="0" lvl="0" marL="0" rtl="0">
              <a:lnSpc>
                <a:spcPct val="115000"/>
              </a:lnSpc>
              <a:spcBef>
                <a:spcPts val="1600"/>
              </a:spcBef>
              <a:spcAft>
                <a:spcPts val="0"/>
              </a:spcAft>
              <a:buNone/>
            </a:pPr>
            <a:r>
              <a:rPr lang="es" sz="1200">
                <a:solidFill>
                  <a:schemeClr val="accent3"/>
                </a:solidFill>
                <a:latin typeface="Proxima Nova"/>
                <a:ea typeface="Proxima Nova"/>
                <a:cs typeface="Proxima Nova"/>
                <a:sym typeface="Proxima Nova"/>
              </a:rPr>
              <a:t>Un fallo importante de Memcached está relacionado con el soporte proporcionado al </a:t>
            </a:r>
            <a:r>
              <a:rPr b="1" lang="es" sz="1200">
                <a:solidFill>
                  <a:schemeClr val="accent3"/>
                </a:solidFill>
                <a:latin typeface="Proxima Nova"/>
                <a:ea typeface="Proxima Nova"/>
                <a:cs typeface="Proxima Nova"/>
                <a:sym typeface="Proxima Nova"/>
              </a:rPr>
              <a:t>protocolo UDP</a:t>
            </a:r>
            <a:r>
              <a:rPr lang="es" sz="1200">
                <a:solidFill>
                  <a:schemeClr val="accent3"/>
                </a:solidFill>
                <a:latin typeface="Proxima Nova"/>
                <a:ea typeface="Proxima Nova"/>
                <a:cs typeface="Proxima Nova"/>
                <a:sym typeface="Proxima Nova"/>
              </a:rPr>
              <a:t>, convirtiéndose en un blanco fácil para los ciberdelincuentes y sus ataques de denegación de servicio.</a:t>
            </a:r>
            <a:endParaRPr sz="1200">
              <a:solidFill>
                <a:schemeClr val="accent3"/>
              </a:solidFill>
              <a:latin typeface="Proxima Nova"/>
              <a:ea typeface="Proxima Nova"/>
              <a:cs typeface="Proxima Nova"/>
              <a:sym typeface="Proxima Nova"/>
            </a:endParaRPr>
          </a:p>
          <a:p>
            <a:pPr indent="0" lvl="0" marL="0" rtl="0">
              <a:lnSpc>
                <a:spcPct val="115000"/>
              </a:lnSpc>
              <a:spcBef>
                <a:spcPts val="1600"/>
              </a:spcBef>
              <a:spcAft>
                <a:spcPts val="1600"/>
              </a:spcAft>
              <a:buNone/>
            </a:pPr>
            <a:r>
              <a:rPr lang="es" sz="1200">
                <a:solidFill>
                  <a:schemeClr val="accent3"/>
                </a:solidFill>
                <a:latin typeface="Proxima Nova"/>
                <a:ea typeface="Proxima Nova"/>
                <a:cs typeface="Proxima Nova"/>
                <a:sym typeface="Proxima Nova"/>
              </a:rPr>
              <a:t>Al poder hacerse spoofing con facilidad en UDP, se puede usar como reflector. El factor de amplificación usando memcached puede ser de más de 50.000 veces. Por ejemplo, una solicitud de 203 bytes puede convertirse fácilmente en una respuesta de 100 MB.</a:t>
            </a:r>
            <a:endParaRPr sz="1200">
              <a:solidFill>
                <a:schemeClr val="accent3"/>
              </a:solidFill>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b="1" lang="es" sz="1400">
                <a:solidFill>
                  <a:schemeClr val="dk2"/>
                </a:solidFill>
              </a:rPr>
              <a:t>Probablemente no serán los últimos, ya que han detectado un aumento en los escaneos para detectar servidores con memcached abiertos. Y debido a las posibilidades que ofrece la “memcached reflection”, es posible que este ataque deje de mantener el récord dentro de muy poco tiempo.</a:t>
            </a:r>
            <a:endParaRPr b="1"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u="sng">
                <a:solidFill>
                  <a:schemeClr val="hlink"/>
                </a:solidFill>
                <a:hlinkClick r:id="rId2"/>
              </a:rPr>
              <a:t>https://blog.rapid7.com/2018/03/07/an-impressively-unprecedented-drop-in-open-memcached-services/</a:t>
            </a:r>
            <a:endParaRPr/>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Comentar que no se ha utilizado la herramienta memcrashed, es un ejemplo de uso de Internet.</a:t>
            </a:r>
            <a:endParaRPr/>
          </a:p>
          <a:p>
            <a:pPr indent="0" lvl="0" marL="0">
              <a:spcBef>
                <a:spcPts val="0"/>
              </a:spcBef>
              <a:spcAft>
                <a:spcPts val="0"/>
              </a:spcAft>
              <a:buNone/>
            </a:pPr>
            <a:r>
              <a:rPr lang="es"/>
              <a:t>No se ha podido realizar porque se necesita una clave Shodan, que es de pago ó  se puede conseguir con un correo .edu, por lo que no se tiene acceso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 inicia el exploit pasando la clave shodan por ./api.txt y se introduce la IP target a DDOSear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 listan todos los servidores conectados a Internet que tienen memcached, y por lo tanto actuarán como replicadores de los paquetes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 envían paquetes a todos estos servidores (por UDP)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s" sz="900">
                <a:solidFill>
                  <a:schemeClr val="dk2"/>
                </a:solidFill>
              </a:rPr>
              <a:t>Memcached es empleado para el almacenamiento en caché de datos u objetos en la memoria RAM, reduciendo así las necesidades de acceso a un origen de datos externo (como una base de datos o una API).</a:t>
            </a:r>
            <a:r>
              <a:rPr lang="es" sz="1800">
                <a:solidFill>
                  <a:schemeClr val="dk2"/>
                </a:solidFill>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 sz="1200">
                <a:solidFill>
                  <a:schemeClr val="dk1"/>
                </a:solidFill>
              </a:rPr>
              <a:t>El concepto es simple, si algo cambia poco, guárdalo ya procesado y listo para servir sin tener que acceder a la BBDD y procesar esos datos. </a:t>
            </a:r>
            <a:endParaRPr sz="1200">
              <a:solidFill>
                <a:schemeClr val="dk1"/>
              </a:solidFill>
            </a:endParaRPr>
          </a:p>
          <a:p>
            <a:pPr indent="0" lvl="0" marL="0" rtl="0">
              <a:lnSpc>
                <a:spcPct val="115000"/>
              </a:lnSpc>
              <a:spcBef>
                <a:spcPts val="0"/>
              </a:spcBef>
              <a:spcAft>
                <a:spcPts val="0"/>
              </a:spcAft>
              <a:buClr>
                <a:schemeClr val="dk1"/>
              </a:buClr>
              <a:buSzPts val="1100"/>
              <a:buFont typeface="Arial"/>
              <a:buNone/>
            </a:pPr>
            <a:r>
              <a:rPr lang="es" sz="1200">
                <a:solidFill>
                  <a:schemeClr val="dk1"/>
                </a:solidFill>
              </a:rPr>
              <a:t>Aunque una conexión a BBDD y su query vaya rápido,</a:t>
            </a:r>
            <a:r>
              <a:rPr lang="es" sz="1200"/>
              <a:t> es más rápido leer de caché o de RAM</a:t>
            </a:r>
            <a:r>
              <a:rPr lang="es" sz="1200">
                <a:solidFill>
                  <a:schemeClr val="dk1"/>
                </a:solidFill>
              </a:rPr>
              <a:t>(algunos sistemas básicos de caché hacen eso, precalcular cosas y dejarlas en fichero ini o xml) y aún más rápido guardarlo en un buffer de memoria.</a:t>
            </a:r>
            <a:endParaRPr sz="1200">
              <a:solidFill>
                <a:schemeClr val="dk1"/>
              </a:solidFill>
            </a:endParaRPr>
          </a:p>
          <a:p>
            <a:pPr indent="0" lvl="0" marL="0" rtl="0">
              <a:lnSpc>
                <a:spcPct val="115000"/>
              </a:lnSpc>
              <a:spcBef>
                <a:spcPts val="0"/>
              </a:spcBef>
              <a:spcAft>
                <a:spcPts val="0"/>
              </a:spcAft>
              <a:buClr>
                <a:schemeClr val="dk1"/>
              </a:buClr>
              <a:buSzPts val="1100"/>
              <a:buFont typeface="Arial"/>
              <a:buNone/>
            </a:pPr>
            <a:r>
              <a:rPr lang="es" sz="1200" u="sng">
                <a:solidFill>
                  <a:schemeClr val="hlink"/>
                </a:solidFill>
                <a:hlinkClick r:id="rId2"/>
              </a:rPr>
              <a:t>http://memcached.org/about</a:t>
            </a:r>
            <a:endParaRPr sz="12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 sz="1400">
                <a:solidFill>
                  <a:schemeClr val="dk2"/>
                </a:solidFill>
              </a:rPr>
              <a:t>Cuando la tabla se va llenando (espacio en memoria RAM asignado), se van borrando los datos más antiguos almacenados, para dar espacio a los nuevos.</a:t>
            </a:r>
            <a:endParaRPr sz="1400">
              <a:solidFill>
                <a:schemeClr val="dk2"/>
              </a:solidFill>
            </a:endParaRPr>
          </a:p>
          <a:p>
            <a:pPr indent="0" lvl="0" marL="0" rtl="0">
              <a:lnSpc>
                <a:spcPct val="115000"/>
              </a:lnSpc>
              <a:spcBef>
                <a:spcPts val="1600"/>
              </a:spcBef>
              <a:spcAft>
                <a:spcPts val="1600"/>
              </a:spcAft>
              <a:buClr>
                <a:schemeClr val="dk1"/>
              </a:buClr>
              <a:buSzPts val="1100"/>
              <a:buFont typeface="Arial"/>
              <a:buNone/>
            </a:pPr>
            <a:r>
              <a:rPr lang="es" sz="1400">
                <a:solidFill>
                  <a:schemeClr val="accent3"/>
                </a:solidFill>
                <a:latin typeface="Proxima Nova"/>
                <a:ea typeface="Proxima Nova"/>
                <a:cs typeface="Proxima Nova"/>
                <a:sym typeface="Proxima Nova"/>
              </a:rPr>
              <a:t>Almacena los datos en una tabla hash (asignándoles una clave para poder localizar los datos) que se distribuyen en varios servidores, a los cuales se accede a través del puerto 11211.</a:t>
            </a:r>
            <a:endParaRPr sz="1400">
              <a:solidFill>
                <a:schemeClr val="dk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1 </a:t>
            </a:r>
            <a:r>
              <a:rPr lang="es" sz="1050">
                <a:solidFill>
                  <a:srgbClr val="222222"/>
                </a:solidFill>
                <a:highlight>
                  <a:srgbClr val="FFFFFF"/>
                </a:highlight>
              </a:rPr>
              <a:t>El servidor debe chequear primero si existe un valor en Memcached con la clave única "registro:userid", en la que userid es un número. Si el resultado no existe, entonces haría la consulta select a la base de datos, y establecería la clave única usando la función de la API de Memcached "add".</a:t>
            </a:r>
            <a:endParaRPr sz="1050">
              <a:solidFill>
                <a:srgbClr val="222222"/>
              </a:solidFill>
              <a:highlight>
                <a:srgbClr val="FFFFFF"/>
              </a:highlight>
            </a:endParaRPr>
          </a:p>
          <a:p>
            <a:pPr indent="0" lvl="0" marL="0">
              <a:spcBef>
                <a:spcPts val="0"/>
              </a:spcBef>
              <a:spcAft>
                <a:spcPts val="0"/>
              </a:spcAft>
              <a:buNone/>
            </a:pPr>
            <a:r>
              <a:t/>
            </a:r>
            <a:endParaRPr sz="1050">
              <a:solidFill>
                <a:srgbClr val="222222"/>
              </a:solidFill>
              <a:highlight>
                <a:srgbClr val="FFFFFF"/>
              </a:highlight>
            </a:endParaRPr>
          </a:p>
          <a:p>
            <a:pPr indent="0" lvl="0" marL="0">
              <a:spcBef>
                <a:spcPts val="0"/>
              </a:spcBef>
              <a:spcAft>
                <a:spcPts val="0"/>
              </a:spcAft>
              <a:buNone/>
            </a:pPr>
            <a:r>
              <a:rPr lang="es"/>
              <a:t>2 </a:t>
            </a:r>
            <a:r>
              <a:rPr lang="es" sz="1050">
                <a:solidFill>
                  <a:srgbClr val="222222"/>
                </a:solidFill>
                <a:highlight>
                  <a:srgbClr val="FFFFFF"/>
                </a:highlight>
              </a:rPr>
              <a:t>Esta llamada actualizará el dato actualmente almacenado en la caché con el nuevo dato de la base de datos, suponiendo que la consulta a la base se lleva a cabo con éxito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1800" u="sng">
                <a:solidFill>
                  <a:schemeClr val="accent5"/>
                </a:solidFill>
                <a:latin typeface="Proxima Nova"/>
                <a:ea typeface="Proxima Nova"/>
                <a:cs typeface="Proxima Nova"/>
                <a:sym typeface="Proxima Nova"/>
                <a:hlinkClick r:id="rId2"/>
              </a:rPr>
              <a:t>https://www.computersnyou.com/5828/how-to-setup-memcached-with-php-7-on-linux/</a:t>
            </a:r>
            <a:endParaRPr sz="1800">
              <a:solidFill>
                <a:schemeClr val="accent3"/>
              </a:solidFill>
              <a:latin typeface="Proxima Nova"/>
              <a:ea typeface="Proxima Nova"/>
              <a:cs typeface="Proxima Nova"/>
              <a:sym typeface="Proxima Nova"/>
            </a:endParaRPr>
          </a:p>
          <a:p>
            <a:pPr indent="0" lvl="0" marL="0" rtl="0">
              <a:lnSpc>
                <a:spcPct val="115000"/>
              </a:lnSpc>
              <a:spcBef>
                <a:spcPts val="1600"/>
              </a:spcBef>
              <a:spcAft>
                <a:spcPts val="1600"/>
              </a:spcAft>
              <a:buNone/>
            </a:pPr>
            <a:r>
              <a:rPr lang="es" sz="1800" u="sng">
                <a:solidFill>
                  <a:schemeClr val="accent5"/>
                </a:solidFill>
                <a:latin typeface="Proxima Nova"/>
                <a:ea typeface="Proxima Nova"/>
                <a:cs typeface="Proxima Nova"/>
                <a:sym typeface="Proxima Nova"/>
                <a:hlinkClick r:id="rId3"/>
              </a:rPr>
              <a:t>https://www.youtube.com/watch?v=s_n_rIxlY_0&amp;t=2s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1.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memcached.org/" TargetMode="External"/><Relationship Id="rId4" Type="http://schemas.openxmlformats.org/officeDocument/2006/relationships/hyperlink" Target="https://www.wired.com/story/github-ddos-memcached/" TargetMode="External"/><Relationship Id="rId9" Type="http://schemas.openxmlformats.org/officeDocument/2006/relationships/hyperlink" Target="http://www.flu-project.com/2018/04/inundaciones-udp-tecnicas-para-tocar.html" TargetMode="External"/><Relationship Id="rId5" Type="http://schemas.openxmlformats.org/officeDocument/2006/relationships/hyperlink" Target="https://www.wired.com/story/github-ddos-memcached/" TargetMode="External"/><Relationship Id="rId6" Type="http://schemas.openxmlformats.org/officeDocument/2006/relationships/hyperlink" Target="https://www.adslzone.net/2018/03/02/que-es-memcached-ddos/" TargetMode="External"/><Relationship Id="rId7" Type="http://schemas.openxmlformats.org/officeDocument/2006/relationships/hyperlink" Target="https://github.com/649/Memcrashed-DDoS-Exploit/" TargetMode="External"/><Relationship Id="rId8" Type="http://schemas.openxmlformats.org/officeDocument/2006/relationships/hyperlink" Target="http://iamsherlocke.blogspot.com.es/2015/06/memcached-utilizacion-y-uso.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Memcached</a:t>
            </a:r>
            <a:endParaRPr/>
          </a:p>
        </p:txBody>
      </p:sp>
      <p:sp>
        <p:nvSpPr>
          <p:cNvPr id="60" name="Shape 60"/>
          <p:cNvSpPr txBox="1"/>
          <p:nvPr>
            <p:ph idx="1" type="subTitle"/>
          </p:nvPr>
        </p:nvSpPr>
        <p:spPr>
          <a:xfrm>
            <a:off x="311700" y="3004600"/>
            <a:ext cx="8520600" cy="108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Antonio Manuel Rodríguez Martos</a:t>
            </a:r>
            <a:endParaRPr/>
          </a:p>
          <a:p>
            <a:pPr indent="0" lvl="0" marL="0">
              <a:spcBef>
                <a:spcPts val="0"/>
              </a:spcBef>
              <a:spcAft>
                <a:spcPts val="0"/>
              </a:spcAft>
              <a:buNone/>
            </a:pPr>
            <a:r>
              <a:rPr lang="es"/>
              <a:t>Mario Antonio López Ruiz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
              <a:t>Fallos y Ataques DDOS </a:t>
            </a:r>
            <a:endParaRPr/>
          </a:p>
          <a:p>
            <a:pPr indent="0" lvl="0" marL="0">
              <a:spcBef>
                <a:spcPts val="0"/>
              </a:spcBef>
              <a:spcAft>
                <a:spcPts val="0"/>
              </a:spcAft>
              <a:buNone/>
            </a:pPr>
            <a:r>
              <a:t/>
            </a:r>
            <a:endParaRPr/>
          </a:p>
        </p:txBody>
      </p:sp>
      <p:sp>
        <p:nvSpPr>
          <p:cNvPr id="135" name="Shape 135"/>
          <p:cNvSpPr txBox="1"/>
          <p:nvPr>
            <p:ph idx="1" type="body"/>
          </p:nvPr>
        </p:nvSpPr>
        <p:spPr>
          <a:xfrm>
            <a:off x="311700" y="1017725"/>
            <a:ext cx="8520600" cy="32022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s" sz="1400"/>
              <a:t>Memcached está diseñado para ser desplegado en redes privadas, no en Internet</a:t>
            </a:r>
            <a:endParaRPr sz="1400"/>
          </a:p>
          <a:p>
            <a:pPr indent="-317500" lvl="0" marL="457200">
              <a:spcBef>
                <a:spcPts val="0"/>
              </a:spcBef>
              <a:spcAft>
                <a:spcPts val="0"/>
              </a:spcAft>
              <a:buSzPts val="1400"/>
              <a:buChar char="●"/>
            </a:pPr>
            <a:r>
              <a:rPr lang="es" sz="1400"/>
              <a:t>Fallo importante relacionado con el soporte proporcionado al </a:t>
            </a:r>
            <a:r>
              <a:rPr b="1" lang="es" sz="1400"/>
              <a:t>protocolo UDP, </a:t>
            </a:r>
            <a:r>
              <a:rPr lang="es" sz="1400"/>
              <a:t>pudiéndose usar como reflector. </a:t>
            </a:r>
            <a:endParaRPr sz="1400"/>
          </a:p>
          <a:p>
            <a:pPr indent="-317500" lvl="0" marL="457200">
              <a:spcBef>
                <a:spcPts val="0"/>
              </a:spcBef>
              <a:spcAft>
                <a:spcPts val="0"/>
              </a:spcAft>
              <a:buSzPts val="1400"/>
              <a:buChar char="●"/>
            </a:pPr>
            <a:r>
              <a:rPr lang="es" sz="1400"/>
              <a:t>El factor de amplificación usando memcached puede ser de </a:t>
            </a:r>
            <a:r>
              <a:rPr b="1" lang="es" sz="1400"/>
              <a:t>más de 50.000 veces</a:t>
            </a:r>
            <a:endParaRPr b="1" sz="1400"/>
          </a:p>
          <a:p>
            <a:pPr indent="0" lvl="0" marL="0" algn="ctr">
              <a:spcBef>
                <a:spcPts val="1600"/>
              </a:spcBef>
              <a:spcAft>
                <a:spcPts val="1600"/>
              </a:spcAft>
              <a:buNone/>
            </a:pPr>
            <a:r>
              <a:rPr lang="es">
                <a:solidFill>
                  <a:srgbClr val="FF0000"/>
                </a:solidFill>
              </a:rPr>
              <a:t>Una solicitud de </a:t>
            </a:r>
            <a:r>
              <a:rPr b="1" lang="es">
                <a:solidFill>
                  <a:srgbClr val="FF0000"/>
                </a:solidFill>
              </a:rPr>
              <a:t>203 bytes </a:t>
            </a:r>
            <a:r>
              <a:rPr lang="es">
                <a:solidFill>
                  <a:srgbClr val="FF0000"/>
                </a:solidFill>
              </a:rPr>
              <a:t>puede convertirse en una de </a:t>
            </a:r>
            <a:r>
              <a:rPr b="1" lang="es">
                <a:solidFill>
                  <a:srgbClr val="FF0000"/>
                </a:solidFill>
              </a:rPr>
              <a:t>100MB</a:t>
            </a:r>
            <a:endParaRPr>
              <a:solidFill>
                <a:srgbClr val="FF0000"/>
              </a:solidFill>
              <a:highlight>
                <a:srgbClr val="FFFFFF"/>
              </a:highlight>
            </a:endParaRPr>
          </a:p>
        </p:txBody>
      </p:sp>
      <p:pic>
        <p:nvPicPr>
          <p:cNvPr descr="Resultado de imagen de ataque ddos" id="136" name="Shape 136"/>
          <p:cNvPicPr preferRelativeResize="0"/>
          <p:nvPr/>
        </p:nvPicPr>
        <p:blipFill>
          <a:blip r:embed="rId3">
            <a:alphaModFix/>
          </a:blip>
          <a:stretch>
            <a:fillRect/>
          </a:stretch>
        </p:blipFill>
        <p:spPr>
          <a:xfrm>
            <a:off x="372450" y="2717575"/>
            <a:ext cx="4496125" cy="2291025"/>
          </a:xfrm>
          <a:prstGeom prst="rect">
            <a:avLst/>
          </a:prstGeom>
          <a:noFill/>
          <a:ln>
            <a:noFill/>
          </a:ln>
        </p:spPr>
      </p:pic>
      <p:pic>
        <p:nvPicPr>
          <p:cNvPr id="137" name="Shape 137"/>
          <p:cNvPicPr preferRelativeResize="0"/>
          <p:nvPr/>
        </p:nvPicPr>
        <p:blipFill>
          <a:blip r:embed="rId4">
            <a:alphaModFix/>
          </a:blip>
          <a:stretch>
            <a:fillRect/>
          </a:stretch>
        </p:blipFill>
        <p:spPr>
          <a:xfrm>
            <a:off x="5049225" y="2579137"/>
            <a:ext cx="3783075" cy="24294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4" name="Shape 144"/>
          <p:cNvPicPr preferRelativeResize="0"/>
          <p:nvPr/>
        </p:nvPicPr>
        <p:blipFill>
          <a:blip r:embed="rId3">
            <a:alphaModFix/>
          </a:blip>
          <a:stretch>
            <a:fillRect/>
          </a:stretch>
        </p:blipFill>
        <p:spPr>
          <a:xfrm rot="1119991">
            <a:off x="-329875" y="1742401"/>
            <a:ext cx="5156974" cy="3824575"/>
          </a:xfrm>
          <a:prstGeom prst="rect">
            <a:avLst/>
          </a:prstGeom>
          <a:noFill/>
          <a:ln>
            <a:noFill/>
          </a:ln>
        </p:spPr>
      </p:pic>
      <p:pic>
        <p:nvPicPr>
          <p:cNvPr id="145" name="Shape 145"/>
          <p:cNvPicPr preferRelativeResize="0"/>
          <p:nvPr/>
        </p:nvPicPr>
        <p:blipFill>
          <a:blip r:embed="rId4">
            <a:alphaModFix/>
          </a:blip>
          <a:stretch>
            <a:fillRect/>
          </a:stretch>
        </p:blipFill>
        <p:spPr>
          <a:xfrm rot="-231776">
            <a:off x="2741370" y="121770"/>
            <a:ext cx="5754758" cy="1497586"/>
          </a:xfrm>
          <a:prstGeom prst="rect">
            <a:avLst/>
          </a:prstGeom>
          <a:noFill/>
          <a:ln>
            <a:noFill/>
          </a:ln>
        </p:spPr>
      </p:pic>
      <p:pic>
        <p:nvPicPr>
          <p:cNvPr id="146" name="Shape 146"/>
          <p:cNvPicPr preferRelativeResize="0"/>
          <p:nvPr/>
        </p:nvPicPr>
        <p:blipFill>
          <a:blip r:embed="rId5">
            <a:alphaModFix/>
          </a:blip>
          <a:stretch>
            <a:fillRect/>
          </a:stretch>
        </p:blipFill>
        <p:spPr>
          <a:xfrm rot="-1578007">
            <a:off x="3762173" y="2662699"/>
            <a:ext cx="5639481" cy="6523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311700" y="204650"/>
            <a:ext cx="8520600" cy="49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200"/>
              <a:t>GitHub, de cuya gestión se encarga Akamai, recibió un ataque DDoS que generó un tráfico de </a:t>
            </a:r>
            <a:r>
              <a:rPr b="1" lang="es" sz="1200"/>
              <a:t>1,3 Tbps</a:t>
            </a:r>
            <a:r>
              <a:rPr lang="es" sz="1200"/>
              <a:t>, lo que lo convierte en el mayor ataque DDoS de la historia, más que duplicando al que consiguió tirar a DynDNS. </a:t>
            </a:r>
            <a:endParaRPr sz="1200"/>
          </a:p>
          <a:p>
            <a:pPr indent="0" lvl="0" marL="0" rtl="0">
              <a:spcBef>
                <a:spcPts val="1600"/>
              </a:spcBef>
              <a:spcAft>
                <a:spcPts val="0"/>
              </a:spcAft>
              <a:buNone/>
            </a:pPr>
            <a:r>
              <a:rPr lang="es" sz="1200"/>
              <a:t>El ataque duró unos pocos minutos, ya que rápidamente la plataforma Prolexic de Akamai pudo mitigar el ataque </a:t>
            </a:r>
            <a:r>
              <a:rPr b="1" lang="es" sz="1200"/>
              <a:t>filtrando todo el tráfico del puerto UDP 11211</a:t>
            </a:r>
            <a:r>
              <a:rPr lang="es" sz="1200"/>
              <a:t>, el usado por defecto por membached. </a:t>
            </a:r>
            <a:endParaRPr sz="1200"/>
          </a:p>
          <a:p>
            <a:pPr indent="0" lvl="0" marL="0" rtl="0">
              <a:spcBef>
                <a:spcPts val="1600"/>
              </a:spcBef>
              <a:spcAft>
                <a:spcPts val="0"/>
              </a:spcAft>
              <a:buNone/>
            </a:pPr>
            <a:r>
              <a:rPr lang="es" sz="1200"/>
              <a:t>Los operadores, por suerte, pueden limitar el tráfico a través de este puerto.</a:t>
            </a:r>
            <a:endParaRPr sz="1200"/>
          </a:p>
          <a:p>
            <a:pPr indent="0" lvl="0" marL="0" rtl="0">
              <a:spcBef>
                <a:spcPts val="1600"/>
              </a:spcBef>
              <a:spcAft>
                <a:spcPts val="0"/>
              </a:spcAft>
              <a:buNone/>
            </a:pPr>
            <a:r>
              <a:rPr lang="es" sz="1200"/>
              <a:t>Otra solución es que no haya reflectores expuestos a Internet, aunque al haber tantos es difícil aislarlos a todos.</a:t>
            </a:r>
            <a:endParaRPr sz="1200"/>
          </a:p>
          <a:p>
            <a:pPr indent="0" lvl="0" marL="0">
              <a:spcBef>
                <a:spcPts val="1600"/>
              </a:spcBef>
              <a:spcAft>
                <a:spcPts val="0"/>
              </a:spcAft>
              <a:buNone/>
            </a:pPr>
            <a:r>
              <a:t/>
            </a:r>
            <a:endParaRPr b="1" sz="1200"/>
          </a:p>
          <a:p>
            <a:pPr indent="0" lvl="0" marL="0" rtl="0">
              <a:spcBef>
                <a:spcPts val="1600"/>
              </a:spcBef>
              <a:spcAft>
                <a:spcPts val="1600"/>
              </a:spcAft>
              <a:buNone/>
            </a:pPr>
            <a:r>
              <a:t/>
            </a:r>
            <a:endParaRPr sz="1200"/>
          </a:p>
        </p:txBody>
      </p:sp>
      <p:pic>
        <p:nvPicPr>
          <p:cNvPr id="152" name="Shape 152"/>
          <p:cNvPicPr preferRelativeResize="0"/>
          <p:nvPr/>
        </p:nvPicPr>
        <p:blipFill>
          <a:blip r:embed="rId3">
            <a:alphaModFix/>
          </a:blip>
          <a:stretch>
            <a:fillRect/>
          </a:stretch>
        </p:blipFill>
        <p:spPr>
          <a:xfrm>
            <a:off x="1166813" y="2707963"/>
            <a:ext cx="6810375" cy="212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59" name="Shape 159"/>
          <p:cNvPicPr preferRelativeResize="0"/>
          <p:nvPr/>
        </p:nvPicPr>
        <p:blipFill>
          <a:blip r:embed="rId3">
            <a:alphaModFix/>
          </a:blip>
          <a:stretch>
            <a:fillRect/>
          </a:stretch>
        </p:blipFill>
        <p:spPr>
          <a:xfrm>
            <a:off x="400575" y="373575"/>
            <a:ext cx="8342852" cy="4327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83467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sz="3600"/>
              <a:t>¿Y si lo probamos?</a:t>
            </a:r>
            <a:endParaRPr sz="3600"/>
          </a:p>
        </p:txBody>
      </p:sp>
      <p:sp>
        <p:nvSpPr>
          <p:cNvPr id="165" name="Shape 165"/>
          <p:cNvSpPr txBox="1"/>
          <p:nvPr>
            <p:ph idx="1" type="body"/>
          </p:nvPr>
        </p:nvSpPr>
        <p:spPr>
          <a:xfrm>
            <a:off x="4956425" y="44003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For educational purposes, of course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2" name="Shape 172"/>
          <p:cNvPicPr preferRelativeResize="0"/>
          <p:nvPr/>
        </p:nvPicPr>
        <p:blipFill>
          <a:blip r:embed="rId3">
            <a:alphaModFix/>
          </a:blip>
          <a:stretch>
            <a:fillRect/>
          </a:stretch>
        </p:blipFill>
        <p:spPr>
          <a:xfrm>
            <a:off x="14300" y="0"/>
            <a:ext cx="9115425" cy="506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9" name="Shape 179"/>
          <p:cNvPicPr preferRelativeResize="0"/>
          <p:nvPr/>
        </p:nvPicPr>
        <p:blipFill>
          <a:blip r:embed="rId3">
            <a:alphaModFix/>
          </a:blip>
          <a:stretch>
            <a:fillRect/>
          </a:stretch>
        </p:blipFill>
        <p:spPr>
          <a:xfrm>
            <a:off x="9525" y="0"/>
            <a:ext cx="9124950" cy="503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47625" y="0"/>
            <a:ext cx="9048750" cy="50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3" name="Shape 193"/>
          <p:cNvPicPr preferRelativeResize="0"/>
          <p:nvPr/>
        </p:nvPicPr>
        <p:blipFill>
          <a:blip r:embed="rId3">
            <a:alphaModFix/>
          </a:blip>
          <a:stretch>
            <a:fillRect/>
          </a:stretch>
        </p:blipFill>
        <p:spPr>
          <a:xfrm>
            <a:off x="0" y="0"/>
            <a:ext cx="9144000" cy="504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t>Problemas de memcached</a:t>
            </a:r>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s">
                <a:solidFill>
                  <a:schemeClr val="dk1"/>
                </a:solidFill>
              </a:rPr>
              <a:t>Por cada clave se permite almacenar 1Mb de datos serializados</a:t>
            </a:r>
            <a:endParaRPr>
              <a:solidFill>
                <a:schemeClr val="dk1"/>
              </a:solidFill>
            </a:endParaRPr>
          </a:p>
          <a:p>
            <a:pPr indent="-342900" lvl="0" marL="457200" rtl="0">
              <a:spcBef>
                <a:spcPts val="0"/>
              </a:spcBef>
              <a:spcAft>
                <a:spcPts val="0"/>
              </a:spcAft>
              <a:buClr>
                <a:schemeClr val="dk1"/>
              </a:buClr>
              <a:buSzPts val="1800"/>
              <a:buChar char="➔"/>
            </a:pPr>
            <a:r>
              <a:rPr lang="es">
                <a:solidFill>
                  <a:schemeClr val="dk1"/>
                </a:solidFill>
              </a:rPr>
              <a:t>No lleva autenticación</a:t>
            </a:r>
            <a:endParaRPr>
              <a:solidFill>
                <a:schemeClr val="dk1"/>
              </a:solidFill>
            </a:endParaRPr>
          </a:p>
          <a:p>
            <a:pPr indent="-342900" lvl="0" marL="457200" rtl="0">
              <a:spcBef>
                <a:spcPts val="0"/>
              </a:spcBef>
              <a:spcAft>
                <a:spcPts val="0"/>
              </a:spcAft>
              <a:buClr>
                <a:schemeClr val="dk1"/>
              </a:buClr>
              <a:buSzPts val="1800"/>
              <a:buChar char="➔"/>
            </a:pPr>
            <a:r>
              <a:rPr lang="es">
                <a:solidFill>
                  <a:schemeClr val="dk1"/>
                </a:solidFill>
              </a:rPr>
              <a:t>Si se cachean muchos datos puede producirse overflow, expirando las claves más antiguas</a:t>
            </a:r>
            <a:endParaRPr>
              <a:solidFill>
                <a:schemeClr val="dk1"/>
              </a:solidFill>
            </a:endParaRPr>
          </a:p>
          <a:p>
            <a:pPr indent="-342900" lvl="0" marL="457200">
              <a:spcBef>
                <a:spcPts val="0"/>
              </a:spcBef>
              <a:spcAft>
                <a:spcPts val="0"/>
              </a:spcAft>
              <a:buClr>
                <a:schemeClr val="dk1"/>
              </a:buClr>
              <a:buSzPts val="1800"/>
              <a:buChar char="➔"/>
            </a:pPr>
            <a:r>
              <a:rPr lang="es">
                <a:solidFill>
                  <a:schemeClr val="dk1"/>
                </a:solidFill>
              </a:rPr>
              <a:t>Caché storming</a:t>
            </a:r>
            <a:endParaRPr>
              <a:solidFill>
                <a:schemeClr val="dk1"/>
              </a:solidFill>
            </a:endParaRPr>
          </a:p>
        </p:txBody>
      </p:sp>
      <p:pic>
        <p:nvPicPr>
          <p:cNvPr id="200" name="Shape 200"/>
          <p:cNvPicPr preferRelativeResize="0"/>
          <p:nvPr/>
        </p:nvPicPr>
        <p:blipFill>
          <a:blip r:embed="rId3">
            <a:alphaModFix/>
          </a:blip>
          <a:stretch>
            <a:fillRect/>
          </a:stretch>
        </p:blipFill>
        <p:spPr>
          <a:xfrm>
            <a:off x="4984875" y="2123475"/>
            <a:ext cx="2807700" cy="280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400"/>
              <a:t>Memcached es un sistema distribuido de propósito general </a:t>
            </a:r>
            <a:r>
              <a:rPr lang="es" sz="1400"/>
              <a:t>que permite el cacheo de información en la memoria RAM</a:t>
            </a:r>
            <a:r>
              <a:rPr lang="es" sz="1400"/>
              <a:t> y es muy usado en la actualidad por múltiples sitios web..</a:t>
            </a:r>
            <a:endParaRPr sz="1400"/>
          </a:p>
          <a:p>
            <a:pPr indent="0" lvl="0" marL="0">
              <a:spcBef>
                <a:spcPts val="1600"/>
              </a:spcBef>
              <a:spcAft>
                <a:spcPts val="0"/>
              </a:spcAft>
              <a:buNone/>
            </a:pPr>
            <a:r>
              <a:t/>
            </a:r>
            <a:endParaRPr b="1" i="1" sz="1400" u="sng"/>
          </a:p>
          <a:p>
            <a:pPr indent="-317500" lvl="0" marL="457200" rtl="0">
              <a:spcBef>
                <a:spcPts val="1600"/>
              </a:spcBef>
              <a:spcAft>
                <a:spcPts val="0"/>
              </a:spcAft>
              <a:buSzPts val="1400"/>
              <a:buChar char="➔"/>
            </a:pPr>
            <a:r>
              <a:rPr lang="es" sz="1400"/>
              <a:t>D</a:t>
            </a:r>
            <a:r>
              <a:rPr lang="es" sz="1400"/>
              <a:t>iseñado por Danga Interactive.</a:t>
            </a:r>
            <a:endParaRPr sz="1400"/>
          </a:p>
          <a:p>
            <a:pPr indent="-317500" lvl="0" marL="457200" rtl="0">
              <a:spcBef>
                <a:spcPts val="1600"/>
              </a:spcBef>
              <a:spcAft>
                <a:spcPts val="0"/>
              </a:spcAft>
              <a:buSzPts val="1400"/>
              <a:buChar char="➔"/>
            </a:pPr>
            <a:r>
              <a:rPr lang="es" sz="1400"/>
              <a:t>Escrito en C (con Licencia BSD= libre con restricciones ).</a:t>
            </a:r>
            <a:endParaRPr sz="1400"/>
          </a:p>
          <a:p>
            <a:pPr indent="-317500" lvl="0" marL="457200" rtl="0">
              <a:spcBef>
                <a:spcPts val="1600"/>
              </a:spcBef>
              <a:spcAft>
                <a:spcPts val="0"/>
              </a:spcAft>
              <a:buSzPts val="1400"/>
              <a:buChar char="➔"/>
            </a:pPr>
            <a:r>
              <a:rPr lang="es" sz="1400"/>
              <a:t>Tiene versiones para Linux, Windows y MacOS y se distribuye bajo licencia libre de software.</a:t>
            </a:r>
            <a:endParaRPr sz="1400"/>
          </a:p>
          <a:p>
            <a:pPr indent="-317500" lvl="0" marL="457200" rtl="0">
              <a:spcBef>
                <a:spcPts val="1600"/>
              </a:spcBef>
              <a:spcAft>
                <a:spcPts val="0"/>
              </a:spcAft>
              <a:buSzPts val="1400"/>
              <a:buChar char="➔"/>
            </a:pPr>
            <a:r>
              <a:rPr lang="es" sz="1400"/>
              <a:t>Usado por empleado por varios de los sitios más activos y visitados de la red, como YouTube, Reddit, Playdom, Zynga, Facebook y Twitter.</a:t>
            </a:r>
            <a:endParaRPr sz="900"/>
          </a:p>
          <a:p>
            <a:pPr indent="0" lvl="0" marL="0">
              <a:spcBef>
                <a:spcPts val="1600"/>
              </a:spcBef>
              <a:spcAft>
                <a:spcPts val="1600"/>
              </a:spcAft>
              <a:buNone/>
            </a:pPr>
            <a:r>
              <a:t/>
            </a:r>
            <a:endParaRPr/>
          </a:p>
        </p:txBody>
      </p:sp>
      <p:pic>
        <p:nvPicPr>
          <p:cNvPr id="67" name="Shape 67"/>
          <p:cNvPicPr preferRelativeResize="0"/>
          <p:nvPr/>
        </p:nvPicPr>
        <p:blipFill>
          <a:blip r:embed="rId3">
            <a:alphaModFix/>
          </a:blip>
          <a:stretch>
            <a:fillRect/>
          </a:stretch>
        </p:blipFill>
        <p:spPr>
          <a:xfrm>
            <a:off x="3530950" y="1406050"/>
            <a:ext cx="2082100" cy="2082100"/>
          </a:xfrm>
          <a:prstGeom prst="rect">
            <a:avLst/>
          </a:prstGeom>
          <a:noFill/>
          <a:ln>
            <a:noFill/>
          </a:ln>
        </p:spPr>
      </p:pic>
      <p:pic>
        <p:nvPicPr>
          <p:cNvPr id="68" name="Shape 68"/>
          <p:cNvPicPr preferRelativeResize="0"/>
          <p:nvPr/>
        </p:nvPicPr>
        <p:blipFill>
          <a:blip r:embed="rId4">
            <a:alphaModFix/>
          </a:blip>
          <a:stretch>
            <a:fillRect/>
          </a:stretch>
        </p:blipFill>
        <p:spPr>
          <a:xfrm>
            <a:off x="6257543" y="2255518"/>
            <a:ext cx="1745575" cy="902900"/>
          </a:xfrm>
          <a:prstGeom prst="rect">
            <a:avLst/>
          </a:prstGeom>
          <a:noFill/>
          <a:ln>
            <a:noFill/>
          </a:ln>
        </p:spPr>
      </p:pic>
      <p:pic>
        <p:nvPicPr>
          <p:cNvPr descr="Resultado de imagen de youtube png" id="69" name="Shape 69"/>
          <p:cNvPicPr preferRelativeResize="0"/>
          <p:nvPr/>
        </p:nvPicPr>
        <p:blipFill>
          <a:blip r:embed="rId5">
            <a:alphaModFix/>
          </a:blip>
          <a:stretch>
            <a:fillRect/>
          </a:stretch>
        </p:blipFill>
        <p:spPr>
          <a:xfrm>
            <a:off x="4657175" y="4062825"/>
            <a:ext cx="955876" cy="955876"/>
          </a:xfrm>
          <a:prstGeom prst="rect">
            <a:avLst/>
          </a:prstGeom>
          <a:noFill/>
          <a:ln>
            <a:noFill/>
          </a:ln>
        </p:spPr>
      </p:pic>
      <p:pic>
        <p:nvPicPr>
          <p:cNvPr descr="Resultado de imagen de reddit png" id="70" name="Shape 70"/>
          <p:cNvPicPr preferRelativeResize="0"/>
          <p:nvPr/>
        </p:nvPicPr>
        <p:blipFill>
          <a:blip r:embed="rId6">
            <a:alphaModFix/>
          </a:blip>
          <a:stretch>
            <a:fillRect/>
          </a:stretch>
        </p:blipFill>
        <p:spPr>
          <a:xfrm>
            <a:off x="5919538" y="4149288"/>
            <a:ext cx="782938" cy="782938"/>
          </a:xfrm>
          <a:prstGeom prst="rect">
            <a:avLst/>
          </a:prstGeom>
          <a:noFill/>
          <a:ln>
            <a:noFill/>
          </a:ln>
        </p:spPr>
      </p:pic>
      <p:pic>
        <p:nvPicPr>
          <p:cNvPr descr="Resultado de imagen de facebook" id="71" name="Shape 71"/>
          <p:cNvPicPr preferRelativeResize="0"/>
          <p:nvPr/>
        </p:nvPicPr>
        <p:blipFill>
          <a:blip r:embed="rId7">
            <a:alphaModFix/>
          </a:blip>
          <a:stretch>
            <a:fillRect/>
          </a:stretch>
        </p:blipFill>
        <p:spPr>
          <a:xfrm>
            <a:off x="7060725" y="4201250"/>
            <a:ext cx="679025" cy="679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Ventajas</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s">
                <a:solidFill>
                  <a:schemeClr val="dk1"/>
                </a:solidFill>
              </a:rPr>
              <a:t>Aumenta mucho el tiempo de respuesta y la capacidad de servicio. </a:t>
            </a:r>
            <a:endParaRPr>
              <a:solidFill>
                <a:schemeClr val="dk1"/>
              </a:solidFill>
            </a:endParaRPr>
          </a:p>
          <a:p>
            <a:pPr indent="-342900" lvl="0" marL="457200" rtl="0">
              <a:spcBef>
                <a:spcPts val="0"/>
              </a:spcBef>
              <a:spcAft>
                <a:spcPts val="0"/>
              </a:spcAft>
              <a:buClr>
                <a:schemeClr val="dk1"/>
              </a:buClr>
              <a:buSzPts val="1800"/>
              <a:buChar char="➔"/>
            </a:pPr>
            <a:r>
              <a:rPr lang="es">
                <a:solidFill>
                  <a:schemeClr val="dk1"/>
                </a:solidFill>
              </a:rPr>
              <a:t>Reduce la carga en la base de datos.</a:t>
            </a:r>
            <a:endParaRPr>
              <a:solidFill>
                <a:schemeClr val="dk1"/>
              </a:solidFill>
            </a:endParaRPr>
          </a:p>
          <a:p>
            <a:pPr indent="-342900" lvl="0" marL="457200" rtl="0">
              <a:spcBef>
                <a:spcPts val="0"/>
              </a:spcBef>
              <a:spcAft>
                <a:spcPts val="0"/>
              </a:spcAft>
              <a:buClr>
                <a:schemeClr val="dk1"/>
              </a:buClr>
              <a:buSzPts val="1800"/>
              <a:buChar char="➔"/>
            </a:pPr>
            <a:r>
              <a:rPr lang="es">
                <a:solidFill>
                  <a:schemeClr val="dk1"/>
                </a:solidFill>
              </a:rPr>
              <a:t>Escalabilidad.</a:t>
            </a:r>
            <a:endParaRPr>
              <a:solidFill>
                <a:schemeClr val="dk1"/>
              </a:solidFill>
            </a:endParaRPr>
          </a:p>
          <a:p>
            <a:pPr indent="-342900" lvl="0" marL="457200" rtl="0">
              <a:spcBef>
                <a:spcPts val="0"/>
              </a:spcBef>
              <a:spcAft>
                <a:spcPts val="0"/>
              </a:spcAft>
              <a:buClr>
                <a:schemeClr val="dk1"/>
              </a:buClr>
              <a:buSzPts val="1800"/>
              <a:buChar char="➔"/>
            </a:pPr>
            <a:r>
              <a:rPr lang="es">
                <a:solidFill>
                  <a:schemeClr val="dk1"/>
                </a:solidFill>
              </a:rPr>
              <a:t>Es muy sencillo de instalar el servidor y la librería </a:t>
            </a:r>
            <a:r>
              <a:rPr lang="es">
                <a:solidFill>
                  <a:schemeClr val="dk1"/>
                </a:solidFill>
              </a:rPr>
              <a:t>memcached</a:t>
            </a:r>
            <a:r>
              <a:rPr lang="es">
                <a:solidFill>
                  <a:schemeClr val="dk1"/>
                </a:solidFill>
              </a:rPr>
              <a:t> básica.</a:t>
            </a:r>
            <a:br>
              <a:rPr lang="es">
                <a:solidFill>
                  <a:schemeClr val="dk1"/>
                </a:solidFill>
              </a:rPr>
            </a:br>
            <a:br>
              <a:rPr lang="es" sz="1100">
                <a:solidFill>
                  <a:schemeClr val="dk1"/>
                </a:solidFill>
              </a:rPr>
            </a:br>
            <a:endParaRPr/>
          </a:p>
        </p:txBody>
      </p:sp>
      <p:pic>
        <p:nvPicPr>
          <p:cNvPr descr="Imagen relacionada" id="207" name="Shape 207"/>
          <p:cNvPicPr preferRelativeResize="0"/>
          <p:nvPr/>
        </p:nvPicPr>
        <p:blipFill rotWithShape="1">
          <a:blip r:embed="rId3">
            <a:alphaModFix/>
          </a:blip>
          <a:srcRect b="31511" l="0" r="0" t="0"/>
          <a:stretch/>
        </p:blipFill>
        <p:spPr>
          <a:xfrm>
            <a:off x="5797300" y="2571750"/>
            <a:ext cx="2182249" cy="2196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Referencias</a:t>
            </a:r>
            <a:endParaRPr/>
          </a:p>
        </p:txBody>
      </p:sp>
      <p:sp>
        <p:nvSpPr>
          <p:cNvPr id="213" name="Shape 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4A86E8"/>
              </a:buClr>
              <a:buSzPts val="1600"/>
              <a:buChar char="➔"/>
            </a:pPr>
            <a:r>
              <a:rPr lang="es" sz="1600" u="sng">
                <a:solidFill>
                  <a:srgbClr val="4A86E8"/>
                </a:solidFill>
                <a:hlinkClick r:id="rId3"/>
              </a:rPr>
              <a:t>https://www.memcached.org/</a:t>
            </a:r>
            <a:endParaRPr sz="1600">
              <a:solidFill>
                <a:srgbClr val="4A86E8"/>
              </a:solidFill>
            </a:endParaRPr>
          </a:p>
          <a:p>
            <a:pPr indent="-330200" lvl="0" marL="457200" rtl="0">
              <a:spcBef>
                <a:spcPts val="0"/>
              </a:spcBef>
              <a:spcAft>
                <a:spcPts val="0"/>
              </a:spcAft>
              <a:buClr>
                <a:srgbClr val="4A86E8"/>
              </a:buClr>
              <a:buSzPts val="1600"/>
              <a:buChar char="➔"/>
            </a:pPr>
            <a:r>
              <a:rPr lang="es" sz="1600" u="sng">
                <a:solidFill>
                  <a:srgbClr val="4A86E8"/>
                </a:solidFill>
                <a:hlinkClick r:id="rId4"/>
              </a:rPr>
              <a:t>https://www.wired.com/story/github-ddos-memcached</a:t>
            </a:r>
            <a:r>
              <a:rPr lang="es" sz="1600" u="sng">
                <a:solidFill>
                  <a:srgbClr val="4A86E8"/>
                </a:solidFill>
                <a:latin typeface="Arial"/>
                <a:ea typeface="Arial"/>
                <a:cs typeface="Arial"/>
                <a:sym typeface="Arial"/>
                <a:hlinkClick r:id="rId5"/>
              </a:rPr>
              <a:t>/</a:t>
            </a:r>
            <a:endParaRPr sz="1600">
              <a:solidFill>
                <a:srgbClr val="4A86E8"/>
              </a:solidFill>
              <a:latin typeface="Arial"/>
              <a:ea typeface="Arial"/>
              <a:cs typeface="Arial"/>
              <a:sym typeface="Arial"/>
            </a:endParaRPr>
          </a:p>
          <a:p>
            <a:pPr indent="-330200" lvl="0" marL="457200" rtl="0">
              <a:spcBef>
                <a:spcPts val="0"/>
              </a:spcBef>
              <a:spcAft>
                <a:spcPts val="0"/>
              </a:spcAft>
              <a:buClr>
                <a:srgbClr val="4A86E8"/>
              </a:buClr>
              <a:buSzPts val="1600"/>
              <a:buChar char="➔"/>
            </a:pPr>
            <a:r>
              <a:rPr lang="es" sz="1600" u="sng">
                <a:solidFill>
                  <a:srgbClr val="4A86E8"/>
                </a:solidFill>
                <a:latin typeface="Arial"/>
                <a:ea typeface="Arial"/>
                <a:cs typeface="Arial"/>
                <a:sym typeface="Arial"/>
                <a:hlinkClick r:id="rId6"/>
              </a:rPr>
              <a:t>https://www.adslzone.net/2018/03/02/que-es-memcached-ddos/</a:t>
            </a:r>
            <a:endParaRPr sz="1600">
              <a:solidFill>
                <a:srgbClr val="4A86E8"/>
              </a:solidFill>
              <a:latin typeface="Arial"/>
              <a:ea typeface="Arial"/>
              <a:cs typeface="Arial"/>
              <a:sym typeface="Arial"/>
            </a:endParaRPr>
          </a:p>
          <a:p>
            <a:pPr indent="-330200" lvl="0" marL="457200" rtl="0">
              <a:spcBef>
                <a:spcPts val="0"/>
              </a:spcBef>
              <a:spcAft>
                <a:spcPts val="0"/>
              </a:spcAft>
              <a:buClr>
                <a:srgbClr val="4A86E8"/>
              </a:buClr>
              <a:buSzPts val="1600"/>
              <a:buChar char="➔"/>
            </a:pPr>
            <a:r>
              <a:rPr lang="es" sz="1600" u="sng">
                <a:solidFill>
                  <a:srgbClr val="4A86E8"/>
                </a:solidFill>
                <a:latin typeface="Arial"/>
                <a:ea typeface="Arial"/>
                <a:cs typeface="Arial"/>
                <a:sym typeface="Arial"/>
                <a:hlinkClick r:id="rId7"/>
              </a:rPr>
              <a:t>https://github.com/649/Memcrashed-DDoS-Exploit/</a:t>
            </a:r>
            <a:endParaRPr sz="1600">
              <a:solidFill>
                <a:srgbClr val="4A86E8"/>
              </a:solidFill>
              <a:latin typeface="Arial"/>
              <a:ea typeface="Arial"/>
              <a:cs typeface="Arial"/>
              <a:sym typeface="Arial"/>
            </a:endParaRPr>
          </a:p>
          <a:p>
            <a:pPr indent="-330200" lvl="0" marL="457200" rtl="0">
              <a:spcBef>
                <a:spcPts val="0"/>
              </a:spcBef>
              <a:spcAft>
                <a:spcPts val="0"/>
              </a:spcAft>
              <a:buClr>
                <a:srgbClr val="4A86E8"/>
              </a:buClr>
              <a:buSzPts val="1600"/>
              <a:buChar char="➔"/>
            </a:pPr>
            <a:r>
              <a:rPr lang="es" sz="1600" u="sng">
                <a:solidFill>
                  <a:srgbClr val="4A86E8"/>
                </a:solidFill>
                <a:latin typeface="Arial"/>
                <a:ea typeface="Arial"/>
                <a:cs typeface="Arial"/>
                <a:sym typeface="Arial"/>
                <a:hlinkClick r:id="rId8"/>
              </a:rPr>
              <a:t>http://iamsherlocke.blogspot.com.es/2015/06/memcached-utilizacion-y-uso.html</a:t>
            </a:r>
            <a:endParaRPr sz="1600">
              <a:solidFill>
                <a:srgbClr val="4A86E8"/>
              </a:solidFill>
              <a:latin typeface="Arial"/>
              <a:ea typeface="Arial"/>
              <a:cs typeface="Arial"/>
              <a:sym typeface="Arial"/>
            </a:endParaRPr>
          </a:p>
          <a:p>
            <a:pPr indent="-330200" lvl="0" marL="457200" rtl="0">
              <a:spcBef>
                <a:spcPts val="0"/>
              </a:spcBef>
              <a:spcAft>
                <a:spcPts val="0"/>
              </a:spcAft>
              <a:buClr>
                <a:srgbClr val="4A86E8"/>
              </a:buClr>
              <a:buSzPts val="1600"/>
              <a:buChar char="➔"/>
            </a:pPr>
            <a:r>
              <a:rPr lang="es" sz="1600" u="sng">
                <a:solidFill>
                  <a:srgbClr val="4A86E8"/>
                </a:solidFill>
                <a:latin typeface="Arial"/>
                <a:ea typeface="Arial"/>
                <a:cs typeface="Arial"/>
                <a:sym typeface="Arial"/>
                <a:hlinkClick r:id="rId9"/>
              </a:rPr>
              <a:t>http://www.flu-project.com/2018/04/inundaciones-udp-tecnicas-para-tocar.html</a:t>
            </a:r>
            <a:endParaRPr sz="1600">
              <a:solidFill>
                <a:srgbClr val="4A86E8"/>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s" sz="3600"/>
              <a:t>¿Preguntas?</a:t>
            </a:r>
            <a:endParaRPr sz="3600"/>
          </a:p>
        </p:txBody>
      </p:sp>
      <p:sp>
        <p:nvSpPr>
          <p:cNvPr id="219" name="Shape 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20" name="Shape 220"/>
          <p:cNvPicPr preferRelativeResize="0"/>
          <p:nvPr/>
        </p:nvPicPr>
        <p:blipFill>
          <a:blip r:embed="rId3">
            <a:alphaModFix/>
          </a:blip>
          <a:stretch>
            <a:fillRect/>
          </a:stretch>
        </p:blipFill>
        <p:spPr>
          <a:xfrm>
            <a:off x="2242425" y="1294112"/>
            <a:ext cx="5107100" cy="3038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¿Qué es memcached?</a:t>
            </a:r>
            <a:endParaRPr/>
          </a:p>
        </p:txBody>
      </p:sp>
      <p:sp>
        <p:nvSpPr>
          <p:cNvPr id="77" name="Shape 77"/>
          <p:cNvSpPr txBox="1"/>
          <p:nvPr>
            <p:ph idx="1" type="body"/>
          </p:nvPr>
        </p:nvSpPr>
        <p:spPr>
          <a:xfrm>
            <a:off x="311712" y="1299800"/>
            <a:ext cx="60861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Sistema distribuido de propósito general para caché</a:t>
            </a:r>
            <a:endParaRPr/>
          </a:p>
          <a:p>
            <a:pPr indent="-342900" lvl="0" marL="457200" rtl="0">
              <a:spcBef>
                <a:spcPts val="0"/>
              </a:spcBef>
              <a:spcAft>
                <a:spcPts val="0"/>
              </a:spcAft>
              <a:buSzPts val="1800"/>
              <a:buChar char="➔"/>
            </a:pPr>
            <a:r>
              <a:rPr lang="es"/>
              <a:t>Funciona como un servicio más</a:t>
            </a:r>
            <a:endParaRPr/>
          </a:p>
          <a:p>
            <a:pPr indent="-342900" lvl="0" marL="457200" rtl="0">
              <a:spcBef>
                <a:spcPts val="0"/>
              </a:spcBef>
              <a:spcAft>
                <a:spcPts val="0"/>
              </a:spcAft>
              <a:buSzPts val="1800"/>
              <a:buChar char="➔"/>
            </a:pPr>
            <a:r>
              <a:rPr lang="es"/>
              <a:t>Reduce acceso a un origen de datos externo</a:t>
            </a:r>
            <a:endParaRPr/>
          </a:p>
          <a:p>
            <a:pPr indent="0" lvl="0" marL="0" rtl="0">
              <a:spcBef>
                <a:spcPts val="0"/>
              </a:spcBef>
              <a:spcAft>
                <a:spcPts val="0"/>
              </a:spcAft>
              <a:buClr>
                <a:schemeClr val="dk1"/>
              </a:buClr>
              <a:buSzPts val="1100"/>
              <a:buFont typeface="Arial"/>
              <a:buNone/>
            </a:pPr>
            <a:r>
              <a:t/>
            </a:r>
            <a:endParaRPr sz="1200"/>
          </a:p>
        </p:txBody>
      </p:sp>
      <p:pic>
        <p:nvPicPr>
          <p:cNvPr id="78" name="Shape 78"/>
          <p:cNvPicPr preferRelativeResize="0"/>
          <p:nvPr/>
        </p:nvPicPr>
        <p:blipFill rotWithShape="1">
          <a:blip r:embed="rId3">
            <a:alphaModFix/>
          </a:blip>
          <a:srcRect b="22875" l="1700" r="1146" t="22266"/>
          <a:stretch/>
        </p:blipFill>
        <p:spPr>
          <a:xfrm>
            <a:off x="870938" y="2704625"/>
            <a:ext cx="4967625" cy="2167826"/>
          </a:xfrm>
          <a:prstGeom prst="rect">
            <a:avLst/>
          </a:prstGeom>
          <a:noFill/>
          <a:ln>
            <a:noFill/>
          </a:ln>
        </p:spPr>
      </p:pic>
      <p:pic>
        <p:nvPicPr>
          <p:cNvPr id="79" name="Shape 79"/>
          <p:cNvPicPr preferRelativeResize="0"/>
          <p:nvPr/>
        </p:nvPicPr>
        <p:blipFill>
          <a:blip r:embed="rId4">
            <a:alphaModFix/>
          </a:blip>
          <a:stretch>
            <a:fillRect/>
          </a:stretch>
        </p:blipFill>
        <p:spPr>
          <a:xfrm>
            <a:off x="6498675" y="162250"/>
            <a:ext cx="2474300" cy="471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Arquitectura --- Tabla HASH</a:t>
            </a:r>
            <a:endParaRPr/>
          </a:p>
        </p:txBody>
      </p:sp>
      <p:sp>
        <p:nvSpPr>
          <p:cNvPr id="85" name="Shape 8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Clr>
                <a:schemeClr val="dk1"/>
              </a:buClr>
              <a:buSzPts val="1100"/>
              <a:buFont typeface="Arial"/>
              <a:buNone/>
            </a:pPr>
            <a:r>
              <a:rPr lang="es" sz="1600"/>
              <a:t>Los datos se almacenan en una tabla hash, teniendo asignada una clave para localizarlos</a:t>
            </a:r>
            <a:endParaRPr sz="1600"/>
          </a:p>
        </p:txBody>
      </p:sp>
      <p:pic>
        <p:nvPicPr>
          <p:cNvPr id="86" name="Shape 86"/>
          <p:cNvPicPr preferRelativeResize="0"/>
          <p:nvPr/>
        </p:nvPicPr>
        <p:blipFill>
          <a:blip r:embed="rId3">
            <a:alphaModFix/>
          </a:blip>
          <a:stretch>
            <a:fillRect/>
          </a:stretch>
        </p:blipFill>
        <p:spPr>
          <a:xfrm>
            <a:off x="502375" y="2093000"/>
            <a:ext cx="3125501" cy="2535601"/>
          </a:xfrm>
          <a:prstGeom prst="rect">
            <a:avLst/>
          </a:prstGeom>
          <a:noFill/>
          <a:ln>
            <a:noFill/>
          </a:ln>
        </p:spPr>
      </p:pic>
      <p:sp>
        <p:nvSpPr>
          <p:cNvPr id="87" name="Shape 87"/>
          <p:cNvSpPr txBox="1"/>
          <p:nvPr/>
        </p:nvSpPr>
        <p:spPr>
          <a:xfrm>
            <a:off x="3550275" y="1709550"/>
            <a:ext cx="5341200" cy="133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600">
                <a:solidFill>
                  <a:schemeClr val="accent3"/>
                </a:solidFill>
                <a:latin typeface="Proxima Nova"/>
                <a:ea typeface="Proxima Nova"/>
                <a:cs typeface="Proxima Nova"/>
                <a:sym typeface="Proxima Nova"/>
              </a:rPr>
              <a:t>Los servidores mantienen un array asociativo clave-valor. </a:t>
            </a:r>
            <a:endParaRPr sz="1600">
              <a:solidFill>
                <a:schemeClr val="accent3"/>
              </a:solidFill>
              <a:latin typeface="Proxima Nova"/>
              <a:ea typeface="Proxima Nova"/>
              <a:cs typeface="Proxima Nova"/>
              <a:sym typeface="Proxima Nova"/>
            </a:endParaRPr>
          </a:p>
          <a:p>
            <a:pPr indent="0" lvl="0" marL="0">
              <a:spcBef>
                <a:spcPts val="0"/>
              </a:spcBef>
              <a:spcAft>
                <a:spcPts val="0"/>
              </a:spcAft>
              <a:buNone/>
            </a:pPr>
            <a:r>
              <a:rPr lang="es" sz="1600">
                <a:solidFill>
                  <a:schemeClr val="accent3"/>
                </a:solidFill>
                <a:latin typeface="Proxima Nova"/>
                <a:ea typeface="Proxima Nova"/>
                <a:cs typeface="Proxima Nova"/>
                <a:sym typeface="Proxima Nova"/>
              </a:rPr>
              <a:t>Los clientes añaden datos al array y acceden a él. </a:t>
            </a:r>
            <a:endParaRPr sz="1600">
              <a:solidFill>
                <a:schemeClr val="accent3"/>
              </a:solidFill>
              <a:latin typeface="Proxima Nova"/>
              <a:ea typeface="Proxima Nova"/>
              <a:cs typeface="Proxima Nova"/>
              <a:sym typeface="Proxima Nova"/>
            </a:endParaRPr>
          </a:p>
          <a:p>
            <a:pPr indent="0" lvl="0" marL="0">
              <a:spcBef>
                <a:spcPts val="0"/>
              </a:spcBef>
              <a:spcAft>
                <a:spcPts val="0"/>
              </a:spcAft>
              <a:buNone/>
            </a:pPr>
            <a:r>
              <a:rPr lang="es" sz="1600">
                <a:solidFill>
                  <a:schemeClr val="accent3"/>
                </a:solidFill>
                <a:latin typeface="Proxima Nova"/>
                <a:ea typeface="Proxima Nova"/>
                <a:cs typeface="Proxima Nova"/>
                <a:sym typeface="Proxima Nova"/>
              </a:rPr>
              <a:t>Las claves pueden tener una longitud de hasta 250 bytes y los datos pueden tener un tamaño de hasta 1 megabyte.</a:t>
            </a:r>
            <a:endParaRPr sz="1600">
              <a:solidFill>
                <a:schemeClr val="accent3"/>
              </a:solidFill>
              <a:latin typeface="Proxima Nova"/>
              <a:ea typeface="Proxima Nova"/>
              <a:cs typeface="Proxima Nova"/>
              <a:sym typeface="Proxima Nova"/>
            </a:endParaRPr>
          </a:p>
        </p:txBody>
      </p:sp>
      <p:cxnSp>
        <p:nvCxnSpPr>
          <p:cNvPr id="88" name="Shape 88"/>
          <p:cNvCxnSpPr/>
          <p:nvPr/>
        </p:nvCxnSpPr>
        <p:spPr>
          <a:xfrm flipH="1" rot="10800000">
            <a:off x="2037750" y="3388050"/>
            <a:ext cx="2847900" cy="12300"/>
          </a:xfrm>
          <a:prstGeom prst="straightConnector1">
            <a:avLst/>
          </a:prstGeom>
          <a:noFill/>
          <a:ln cap="flat" cmpd="sng" w="9525">
            <a:solidFill>
              <a:schemeClr val="dk2"/>
            </a:solidFill>
            <a:prstDash val="solid"/>
            <a:round/>
            <a:headEnd len="med" w="med" type="none"/>
            <a:tailEnd len="med" w="med" type="none"/>
          </a:ln>
        </p:spPr>
      </p:cxnSp>
      <p:pic>
        <p:nvPicPr>
          <p:cNvPr descr="Resultado de imagen de memcached array" id="89" name="Shape 89"/>
          <p:cNvPicPr preferRelativeResize="0"/>
          <p:nvPr/>
        </p:nvPicPr>
        <p:blipFill rotWithShape="1">
          <a:blip r:embed="rId4">
            <a:alphaModFix/>
          </a:blip>
          <a:srcRect b="0" l="24516" r="0" t="0"/>
          <a:stretch/>
        </p:blipFill>
        <p:spPr>
          <a:xfrm>
            <a:off x="4738325" y="2762025"/>
            <a:ext cx="3701924" cy="200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881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t>Convertir un objeto de base de datos o consulta para que use Memcache:</a:t>
            </a:r>
            <a:endParaRPr sz="1800"/>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6" name="Shape 96"/>
          <p:cNvPicPr preferRelativeResize="0"/>
          <p:nvPr/>
        </p:nvPicPr>
        <p:blipFill>
          <a:blip r:embed="rId3">
            <a:alphaModFix/>
          </a:blip>
          <a:stretch>
            <a:fillRect/>
          </a:stretch>
        </p:blipFill>
        <p:spPr>
          <a:xfrm>
            <a:off x="1461500" y="2153738"/>
            <a:ext cx="5857875" cy="2143125"/>
          </a:xfrm>
          <a:prstGeom prst="rect">
            <a:avLst/>
          </a:prstGeom>
          <a:noFill/>
          <a:ln>
            <a:noFill/>
          </a:ln>
        </p:spPr>
      </p:pic>
      <p:pic>
        <p:nvPicPr>
          <p:cNvPr id="97" name="Shape 97"/>
          <p:cNvPicPr preferRelativeResize="0"/>
          <p:nvPr/>
        </p:nvPicPr>
        <p:blipFill>
          <a:blip r:embed="rId4">
            <a:alphaModFix/>
          </a:blip>
          <a:stretch>
            <a:fillRect/>
          </a:stretch>
        </p:blipFill>
        <p:spPr>
          <a:xfrm>
            <a:off x="1461488" y="1152463"/>
            <a:ext cx="5362575" cy="79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t>Esta llamada actualizará el dato actualmente almacenado en la caché con el nuevo dato de la base de datos.</a:t>
            </a:r>
            <a:endParaRPr sz="1800"/>
          </a:p>
        </p:txBody>
      </p:sp>
      <p:sp>
        <p:nvSpPr>
          <p:cNvPr id="103" name="Shape 103"/>
          <p:cNvSpPr txBox="1"/>
          <p:nvPr>
            <p:ph idx="1" type="body"/>
          </p:nvPr>
        </p:nvSpPr>
        <p:spPr>
          <a:xfrm>
            <a:off x="311700" y="1388300"/>
            <a:ext cx="8520600" cy="3180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04" name="Shape 104"/>
          <p:cNvPicPr preferRelativeResize="0"/>
          <p:nvPr/>
        </p:nvPicPr>
        <p:blipFill rotWithShape="1">
          <a:blip r:embed="rId3">
            <a:alphaModFix/>
          </a:blip>
          <a:srcRect b="4333" l="0" r="0" t="0"/>
          <a:stretch/>
        </p:blipFill>
        <p:spPr>
          <a:xfrm>
            <a:off x="790575" y="1583062"/>
            <a:ext cx="7562850" cy="197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Instalación</a:t>
            </a:r>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676925" y="1152475"/>
            <a:ext cx="8311425" cy="276025"/>
          </a:xfrm>
          <a:prstGeom prst="rect">
            <a:avLst/>
          </a:prstGeom>
          <a:noFill/>
          <a:ln>
            <a:noFill/>
          </a:ln>
        </p:spPr>
      </p:pic>
      <p:pic>
        <p:nvPicPr>
          <p:cNvPr id="112" name="Shape 112"/>
          <p:cNvPicPr preferRelativeResize="0"/>
          <p:nvPr/>
        </p:nvPicPr>
        <p:blipFill>
          <a:blip r:embed="rId4">
            <a:alphaModFix/>
          </a:blip>
          <a:stretch>
            <a:fillRect/>
          </a:stretch>
        </p:blipFill>
        <p:spPr>
          <a:xfrm>
            <a:off x="656450" y="1741101"/>
            <a:ext cx="7831100" cy="1121200"/>
          </a:xfrm>
          <a:prstGeom prst="rect">
            <a:avLst/>
          </a:prstGeom>
          <a:noFill/>
          <a:ln>
            <a:noFill/>
          </a:ln>
        </p:spPr>
      </p:pic>
      <p:pic>
        <p:nvPicPr>
          <p:cNvPr id="113" name="Shape 113"/>
          <p:cNvPicPr preferRelativeResize="0"/>
          <p:nvPr/>
        </p:nvPicPr>
        <p:blipFill>
          <a:blip r:embed="rId5">
            <a:alphaModFix/>
          </a:blip>
          <a:stretch>
            <a:fillRect/>
          </a:stretch>
        </p:blipFill>
        <p:spPr>
          <a:xfrm>
            <a:off x="676925" y="2862300"/>
            <a:ext cx="7430375" cy="187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0" name="Shape 120"/>
          <p:cNvPicPr preferRelativeResize="0"/>
          <p:nvPr/>
        </p:nvPicPr>
        <p:blipFill>
          <a:blip r:embed="rId3">
            <a:alphaModFix/>
          </a:blip>
          <a:stretch>
            <a:fillRect/>
          </a:stretch>
        </p:blipFill>
        <p:spPr>
          <a:xfrm>
            <a:off x="311700" y="652975"/>
            <a:ext cx="8520600" cy="596651"/>
          </a:xfrm>
          <a:prstGeom prst="rect">
            <a:avLst/>
          </a:prstGeom>
          <a:noFill/>
          <a:ln>
            <a:noFill/>
          </a:ln>
        </p:spPr>
      </p:pic>
      <p:pic>
        <p:nvPicPr>
          <p:cNvPr id="121" name="Shape 121"/>
          <p:cNvPicPr preferRelativeResize="0"/>
          <p:nvPr/>
        </p:nvPicPr>
        <p:blipFill>
          <a:blip r:embed="rId4">
            <a:alphaModFix/>
          </a:blip>
          <a:stretch>
            <a:fillRect/>
          </a:stretch>
        </p:blipFill>
        <p:spPr>
          <a:xfrm>
            <a:off x="184764" y="1657525"/>
            <a:ext cx="8602451" cy="263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8" name="Shape 128"/>
          <p:cNvPicPr preferRelativeResize="0"/>
          <p:nvPr/>
        </p:nvPicPr>
        <p:blipFill>
          <a:blip r:embed="rId3">
            <a:alphaModFix/>
          </a:blip>
          <a:stretch>
            <a:fillRect/>
          </a:stretch>
        </p:blipFill>
        <p:spPr>
          <a:xfrm>
            <a:off x="390075" y="445013"/>
            <a:ext cx="8129175" cy="1354850"/>
          </a:xfrm>
          <a:prstGeom prst="rect">
            <a:avLst/>
          </a:prstGeom>
          <a:noFill/>
          <a:ln>
            <a:noFill/>
          </a:ln>
        </p:spPr>
      </p:pic>
      <p:pic>
        <p:nvPicPr>
          <p:cNvPr id="129" name="Shape 129"/>
          <p:cNvPicPr preferRelativeResize="0"/>
          <p:nvPr/>
        </p:nvPicPr>
        <p:blipFill>
          <a:blip r:embed="rId4">
            <a:alphaModFix/>
          </a:blip>
          <a:stretch>
            <a:fillRect/>
          </a:stretch>
        </p:blipFill>
        <p:spPr>
          <a:xfrm>
            <a:off x="468225" y="2127375"/>
            <a:ext cx="8207550" cy="18653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