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1" r:id="rId6"/>
    <p:sldId id="262" r:id="rId7"/>
    <p:sldId id="263" r:id="rId8"/>
    <p:sldId id="265" r:id="rId9"/>
    <p:sldId id="260"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780"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b52aa04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b52aa04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b52aa044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b52aa044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b52aa044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b52aa044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b52aa044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b52aa044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b52aa044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b52aa044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b="1" dirty="0"/>
              <a:t>Google SEO: </a:t>
            </a:r>
            <a:br>
              <a:rPr lang="es" b="1" dirty="0"/>
            </a:br>
            <a:r>
              <a:rPr lang="es" b="1" dirty="0"/>
              <a:t>Promocionar tu sitio de manera correcta</a:t>
            </a:r>
            <a:endParaRPr b="1"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60414-D4B1-407E-A89C-BCFBDCF00046}"/>
              </a:ext>
            </a:extLst>
          </p:cNvPr>
          <p:cNvSpPr>
            <a:spLocks noGrp="1"/>
          </p:cNvSpPr>
          <p:nvPr>
            <p:ph type="title"/>
          </p:nvPr>
        </p:nvSpPr>
        <p:spPr/>
        <p:txBody>
          <a:bodyPr>
            <a:normAutofit fontScale="90000"/>
          </a:bodyPr>
          <a:lstStyle/>
          <a:p>
            <a:r>
              <a:rPr lang="en-GB" dirty="0" err="1"/>
              <a:t>Prácticas</a:t>
            </a:r>
            <a:r>
              <a:rPr lang="en-GB" dirty="0"/>
              <a:t> </a:t>
            </a:r>
            <a:r>
              <a:rPr lang="en-GB" dirty="0" err="1"/>
              <a:t>desaconsejadas</a:t>
            </a:r>
            <a:r>
              <a:rPr lang="en-GB" dirty="0"/>
              <a:t> (Black-Hat SEO)</a:t>
            </a:r>
            <a:endParaRPr lang="es-ES" dirty="0"/>
          </a:p>
        </p:txBody>
      </p:sp>
      <p:sp>
        <p:nvSpPr>
          <p:cNvPr id="3" name="Marcador de texto 2">
            <a:extLst>
              <a:ext uri="{FF2B5EF4-FFF2-40B4-BE49-F238E27FC236}">
                <a16:creationId xmlns:a16="http://schemas.microsoft.com/office/drawing/2014/main" id="{9D15171B-CF8A-48C0-8150-299393ADC717}"/>
              </a:ext>
            </a:extLst>
          </p:cNvPr>
          <p:cNvSpPr>
            <a:spLocks noGrp="1"/>
          </p:cNvSpPr>
          <p:nvPr>
            <p:ph type="body" idx="1"/>
          </p:nvPr>
        </p:nvSpPr>
        <p:spPr/>
        <p:txBody>
          <a:bodyPr/>
          <a:lstStyle/>
          <a:p>
            <a:pPr marL="457200" lvl="0" indent="-342900" algn="l" rtl="0">
              <a:spcBef>
                <a:spcPts val="0"/>
              </a:spcBef>
              <a:spcAft>
                <a:spcPts val="0"/>
              </a:spcAft>
              <a:buSzPts val="1800"/>
              <a:buChar char="●"/>
            </a:pPr>
            <a:r>
              <a:rPr lang="es-ES" dirty="0"/>
              <a:t>Enlazar páginas con temática similar, y no hacer link x link con otras páginas ya que causará una penalización a las páginas que apliquen dicha técnica.</a:t>
            </a:r>
          </a:p>
          <a:p>
            <a:pPr marL="457200" lvl="0" indent="-342900" algn="l" rtl="0">
              <a:spcBef>
                <a:spcPts val="0"/>
              </a:spcBef>
              <a:spcAft>
                <a:spcPts val="0"/>
              </a:spcAft>
              <a:buSzPts val="1800"/>
              <a:buChar char="●"/>
            </a:pPr>
            <a:r>
              <a:rPr lang="es-ES" dirty="0">
                <a:solidFill>
                  <a:schemeClr val="tx1"/>
                </a:solidFill>
                <a:latin typeface="Arial" panose="020B0604020202020204" pitchFamily="34" charset="0"/>
              </a:rPr>
              <a:t>En la actualidad, lo más importante de un enlace es su calidad. Una gran cantidad de enlaces pueden no valer nada si vienen de una granja de enlaces, es más, si Google lo detecta nos penalizará.</a:t>
            </a:r>
          </a:p>
          <a:p>
            <a:pPr marL="457200" lvl="0" indent="-342900" algn="l" rtl="0">
              <a:spcBef>
                <a:spcPts val="0"/>
              </a:spcBef>
              <a:spcAft>
                <a:spcPts val="0"/>
              </a:spcAft>
              <a:buSzPts val="1800"/>
              <a:buChar char="●"/>
            </a:pPr>
            <a:r>
              <a:rPr lang="es-ES" sz="1800" b="0" i="0" u="none" strike="noStrike" dirty="0">
                <a:solidFill>
                  <a:schemeClr val="tx1"/>
                </a:solidFill>
                <a:effectLst/>
                <a:latin typeface="Arial" panose="020B0604020202020204" pitchFamily="34" charset="0"/>
              </a:rPr>
              <a:t>De la misma forma</a:t>
            </a:r>
            <a:r>
              <a:rPr lang="es-ES" dirty="0">
                <a:solidFill>
                  <a:schemeClr val="tx1"/>
                </a:solidFill>
                <a:latin typeface="Arial" panose="020B0604020202020204" pitchFamily="34" charset="0"/>
              </a:rPr>
              <a:t>, cada vez se está avanzando más con algoritmos que detectan y penalizan las visitas que provienen de granjas de clics.</a:t>
            </a:r>
          </a:p>
        </p:txBody>
      </p:sp>
    </p:spTree>
    <p:extLst>
      <p:ext uri="{BB962C8B-B14F-4D97-AF65-F5344CB8AC3E}">
        <p14:creationId xmlns:p14="http://schemas.microsoft.com/office/powerpoint/2010/main" val="86912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Índice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dirty="0"/>
              <a:t>Uso de enlaces</a:t>
            </a:r>
            <a:endParaRPr dirty="0"/>
          </a:p>
          <a:p>
            <a:pPr marL="457200" lvl="0" indent="-342900" algn="l" rtl="0">
              <a:spcBef>
                <a:spcPts val="0"/>
              </a:spcBef>
              <a:spcAft>
                <a:spcPts val="0"/>
              </a:spcAft>
              <a:buSzPts val="1800"/>
              <a:buChar char="●"/>
            </a:pPr>
            <a:r>
              <a:rPr lang="es" dirty="0"/>
              <a:t>Redes Sociales / Feed RSS</a:t>
            </a:r>
            <a:endParaRPr dirty="0"/>
          </a:p>
          <a:p>
            <a:pPr marL="457200" lvl="0" indent="-342900" algn="l" rtl="0">
              <a:spcBef>
                <a:spcPts val="0"/>
              </a:spcBef>
              <a:spcAft>
                <a:spcPts val="0"/>
              </a:spcAft>
              <a:buSzPts val="1800"/>
              <a:buChar char="●"/>
            </a:pPr>
            <a:r>
              <a:rPr lang="es" dirty="0"/>
              <a:t>SEO y Marketing</a:t>
            </a:r>
          </a:p>
          <a:p>
            <a:pPr marL="457200" lvl="0" indent="-342900" algn="l" rtl="0">
              <a:spcBef>
                <a:spcPts val="0"/>
              </a:spcBef>
              <a:spcAft>
                <a:spcPts val="0"/>
              </a:spcAft>
              <a:buSzPts val="1800"/>
              <a:buChar char="●"/>
            </a:pPr>
            <a:r>
              <a:rPr lang="es" dirty="0"/>
              <a:t>Multimedia</a:t>
            </a:r>
            <a:endParaRPr dirty="0"/>
          </a:p>
          <a:p>
            <a:pPr marL="457200" lvl="0" indent="-342900" algn="l" rtl="0">
              <a:spcBef>
                <a:spcPts val="0"/>
              </a:spcBef>
              <a:spcAft>
                <a:spcPts val="0"/>
              </a:spcAft>
              <a:buSzPts val="1800"/>
              <a:buChar char="●"/>
            </a:pPr>
            <a:r>
              <a:rPr lang="es" dirty="0"/>
              <a:t>Geolocalización (Google MyBusiness)</a:t>
            </a:r>
          </a:p>
          <a:p>
            <a:pPr marL="457200" lvl="0" indent="-342900" algn="l" rtl="0">
              <a:spcBef>
                <a:spcPts val="0"/>
              </a:spcBef>
              <a:spcAft>
                <a:spcPts val="0"/>
              </a:spcAft>
              <a:buSzPts val="1800"/>
              <a:buChar char="●"/>
            </a:pPr>
            <a:r>
              <a:rPr lang="es" dirty="0"/>
              <a:t>Prácticas recomendadas</a:t>
            </a:r>
          </a:p>
          <a:p>
            <a:pPr marL="457200" lvl="0" indent="-342900" algn="l" rtl="0">
              <a:spcBef>
                <a:spcPts val="0"/>
              </a:spcBef>
              <a:spcAft>
                <a:spcPts val="0"/>
              </a:spcAft>
              <a:buSzPts val="1800"/>
              <a:buChar char="●"/>
            </a:pPr>
            <a:r>
              <a:rPr lang="es" dirty="0"/>
              <a:t>Prácticas desaconsejadas</a:t>
            </a:r>
          </a:p>
          <a:p>
            <a:pPr marL="457200" lvl="0" indent="-342900" algn="l" rtl="0">
              <a:spcBef>
                <a:spcPts val="0"/>
              </a:spcBef>
              <a:spcAft>
                <a:spcPts val="0"/>
              </a:spcAft>
              <a:buSzPts val="1800"/>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Uso de enlaces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t>Aumentar el número de enlaces que apuntan a nuestro sitio web con el objetivo de aumentar nuestro prestigio en la web, y por lo tanto nuestro posicionamiento.</a:t>
            </a:r>
          </a:p>
          <a:p>
            <a:pPr marL="0" lvl="0" indent="0" algn="l" rtl="0">
              <a:spcBef>
                <a:spcPts val="0"/>
              </a:spcBef>
              <a:spcAft>
                <a:spcPts val="0"/>
              </a:spcAft>
              <a:buNone/>
            </a:pPr>
            <a:endParaRPr lang="en-GB" dirty="0"/>
          </a:p>
          <a:p>
            <a:pPr marL="0" lvl="0" indent="0" algn="l" rtl="0">
              <a:spcBef>
                <a:spcPts val="0"/>
              </a:spcBef>
              <a:spcAft>
                <a:spcPts val="0"/>
              </a:spcAft>
              <a:buNone/>
            </a:pPr>
            <a:r>
              <a:rPr lang="es-ES" dirty="0"/>
              <a:t>Google evalúa el prestigio del sitio web al que apuntan los enlaces externos, así como la temática del mismo, por lo que es importante que sea acorde a nuestro contenido.</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Es recomendable tener contenido “fresco” y actualizado para promocionar el cual genere reseñas positivas y una buena aceptación </a:t>
            </a:r>
            <a:r>
              <a:rPr lang="en-GB" dirty="0"/>
              <a:t>por </a:t>
            </a:r>
            <a:r>
              <a:rPr lang="en-GB" dirty="0" err="1"/>
              <a:t>parte</a:t>
            </a:r>
            <a:r>
              <a:rPr lang="en-GB" dirty="0"/>
              <a:t> de los </a:t>
            </a:r>
            <a:r>
              <a:rPr lang="en-GB" dirty="0" err="1"/>
              <a:t>clientes</a:t>
            </a:r>
            <a:r>
              <a:rPr lang="en-GB" dirty="0"/>
              <a:t>.</a:t>
            </a:r>
            <a:endParaRPr lang="es-ES" dirty="0"/>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Redes Sociales / Feed RSS</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1200"/>
              </a:spcAft>
              <a:buNone/>
            </a:pPr>
            <a:r>
              <a:rPr lang="es" dirty="0"/>
              <a:t>Hacer uso de las redes sociales, para llegar a gente interesada con tu contenido. Tratando temas de actualidad con el objetivo de llegar a un mayor público, ya que este contenido siempre se posiciona mejor.</a:t>
            </a:r>
          </a:p>
          <a:p>
            <a:pPr marL="0" lvl="0" indent="0" algn="ctr" rtl="0">
              <a:spcBef>
                <a:spcPts val="0"/>
              </a:spcBef>
              <a:spcAft>
                <a:spcPts val="1200"/>
              </a:spcAft>
              <a:buNone/>
            </a:pPr>
            <a:r>
              <a:rPr lang="es-ES" u="sng" dirty="0">
                <a:solidFill>
                  <a:srgbClr val="00B0F0"/>
                </a:solidFill>
              </a:rPr>
              <a:t>https://trends.google.es/trends/?geo=ES</a:t>
            </a:r>
            <a:endParaRPr lang="es" u="sng" dirty="0">
              <a:solidFill>
                <a:srgbClr val="00B0F0"/>
              </a:solidFill>
            </a:endParaRPr>
          </a:p>
          <a:p>
            <a:pPr marL="0" lvl="0" indent="0" algn="just" rtl="0">
              <a:spcBef>
                <a:spcPts val="0"/>
              </a:spcBef>
              <a:spcAft>
                <a:spcPts val="1200"/>
              </a:spcAft>
              <a:buNone/>
            </a:pPr>
            <a:r>
              <a:rPr lang="es" dirty="0"/>
              <a:t>Hacer uso del Feed RSS (RDF Site Summary): El Feed RSS es un recurso donde se puede mantener actualizado a tus suscriptores de manera frecuente. Por ejemplo: se podría equiparar a las “Patch Notes” de un juego.</a:t>
            </a:r>
          </a:p>
          <a:p>
            <a:pPr marL="0" lvl="0" indent="0" algn="just" rtl="0">
              <a:spcBef>
                <a:spcPts val="0"/>
              </a:spcBef>
              <a:spcAft>
                <a:spcPts val="1200"/>
              </a:spcAft>
              <a:buNone/>
            </a:pPr>
            <a:r>
              <a:rPr lang="es" dirty="0"/>
              <a:t>Estas actualizaciones han de ser periódicas o de manera puntual cuando se actualice el sitio web de manera significativa, para evitar hacer spam a los suscriptores.</a:t>
            </a:r>
          </a:p>
        </p:txBody>
      </p:sp>
      <p:pic>
        <p:nvPicPr>
          <p:cNvPr id="3" name="Imagen 2">
            <a:extLst>
              <a:ext uri="{FF2B5EF4-FFF2-40B4-BE49-F238E27FC236}">
                <a16:creationId xmlns:a16="http://schemas.microsoft.com/office/drawing/2014/main" id="{A2E984CC-01DA-494B-ABAD-49FCB6F58821}"/>
              </a:ext>
            </a:extLst>
          </p:cNvPr>
          <p:cNvPicPr>
            <a:picLocks noChangeAspect="1"/>
          </p:cNvPicPr>
          <p:nvPr/>
        </p:nvPicPr>
        <p:blipFill>
          <a:blip r:embed="rId3"/>
          <a:stretch>
            <a:fillRect/>
          </a:stretch>
        </p:blipFill>
        <p:spPr>
          <a:xfrm>
            <a:off x="6217920" y="292253"/>
            <a:ext cx="1578864" cy="8782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SEO y Marketing</a:t>
            </a: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dirty="0"/>
              <a:t>Al principio una página web no tendrá muchas visitas ni será enlazadas por otros páginas por lo que puede ser de gran ayuda y en muchos casos necesario reforzar el SEO con Marketing para promocionar de forma más eficiente el sitio web.</a:t>
            </a:r>
          </a:p>
          <a:p>
            <a:pPr marL="0" lvl="0" indent="0" algn="l" rtl="0">
              <a:spcBef>
                <a:spcPts val="0"/>
              </a:spcBef>
              <a:spcAft>
                <a:spcPts val="1200"/>
              </a:spcAft>
              <a:buNone/>
            </a:pPr>
            <a:r>
              <a:rPr lang="es" dirty="0"/>
              <a:t>El objetivo de las estrategias de SEO es mantener de manera constante el tráfico a la web un vez termina una campa</a:t>
            </a:r>
            <a:r>
              <a:rPr lang="es-ES" dirty="0" err="1"/>
              <a:t>ña</a:t>
            </a:r>
            <a:r>
              <a:rPr lang="es-ES" dirty="0"/>
              <a:t> de marketing</a:t>
            </a:r>
            <a:r>
              <a:rPr lang="en-GB" dirty="0"/>
              <a:t> </a:t>
            </a:r>
            <a:r>
              <a:rPr lang="en-GB" dirty="0" err="1"/>
              <a:t>como</a:t>
            </a:r>
            <a:r>
              <a:rPr lang="en-GB" dirty="0"/>
              <a:t> </a:t>
            </a:r>
            <a:r>
              <a:rPr lang="en-GB" dirty="0" err="1"/>
              <a:t>pueda</a:t>
            </a:r>
            <a:r>
              <a:rPr lang="en-GB" dirty="0"/>
              <a:t> ser Google Ads</a:t>
            </a:r>
          </a:p>
          <a:p>
            <a:pPr marL="0" lvl="0" indent="0" algn="l" rtl="0">
              <a:spcBef>
                <a:spcPts val="0"/>
              </a:spcBef>
              <a:spcAft>
                <a:spcPts val="1200"/>
              </a:spcAft>
              <a:buNone/>
            </a:pPr>
            <a:r>
              <a:rPr lang="es" dirty="0"/>
              <a:t>Tampoco debemos olvidar el mundo fuera de Internet y las RRSS. Poner la URL del sitio web en lugares donde las gente los vea, por ejemplo: tarjetas de presentación, e-mails, etc…</a:t>
            </a: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56BE5F-2363-49BE-869D-C43A9903674B}"/>
              </a:ext>
            </a:extLst>
          </p:cNvPr>
          <p:cNvSpPr>
            <a:spLocks noGrp="1"/>
          </p:cNvSpPr>
          <p:nvPr>
            <p:ph type="title"/>
          </p:nvPr>
        </p:nvSpPr>
        <p:spPr/>
        <p:txBody>
          <a:bodyPr>
            <a:normAutofit fontScale="90000"/>
          </a:bodyPr>
          <a:lstStyle/>
          <a:p>
            <a:r>
              <a:rPr lang="en-GB" dirty="0"/>
              <a:t>Multimedia</a:t>
            </a:r>
            <a:endParaRPr lang="es-ES" dirty="0"/>
          </a:p>
        </p:txBody>
      </p:sp>
      <p:sp>
        <p:nvSpPr>
          <p:cNvPr id="3" name="Marcador de texto 2">
            <a:extLst>
              <a:ext uri="{FF2B5EF4-FFF2-40B4-BE49-F238E27FC236}">
                <a16:creationId xmlns:a16="http://schemas.microsoft.com/office/drawing/2014/main" id="{951F7288-0C6D-420B-A49A-69A9224B241B}"/>
              </a:ext>
            </a:extLst>
          </p:cNvPr>
          <p:cNvSpPr>
            <a:spLocks noGrp="1"/>
          </p:cNvSpPr>
          <p:nvPr>
            <p:ph type="body" idx="1"/>
          </p:nvPr>
        </p:nvSpPr>
        <p:spPr/>
        <p:txBody>
          <a:bodyPr/>
          <a:lstStyle/>
          <a:p>
            <a:r>
              <a:rPr lang="en-GB" dirty="0"/>
              <a:t>A día de hoy, </a:t>
            </a:r>
            <a:r>
              <a:rPr lang="en-GB" dirty="0" err="1"/>
              <a:t>cada</a:t>
            </a:r>
            <a:r>
              <a:rPr lang="en-GB" dirty="0"/>
              <a:t> </a:t>
            </a:r>
            <a:r>
              <a:rPr lang="en-GB" dirty="0" err="1"/>
              <a:t>vez</a:t>
            </a:r>
            <a:r>
              <a:rPr lang="en-GB" dirty="0"/>
              <a:t> </a:t>
            </a:r>
            <a:r>
              <a:rPr lang="en-GB" dirty="0" err="1"/>
              <a:t>más</a:t>
            </a:r>
            <a:r>
              <a:rPr lang="en-GB" dirty="0"/>
              <a:t> </a:t>
            </a:r>
            <a:r>
              <a:rPr lang="en-GB" dirty="0" err="1"/>
              <a:t>usuarios</a:t>
            </a:r>
            <a:r>
              <a:rPr lang="en-GB" dirty="0"/>
              <a:t> </a:t>
            </a:r>
            <a:r>
              <a:rPr lang="en-GB" dirty="0" err="1"/>
              <a:t>realizan</a:t>
            </a:r>
            <a:r>
              <a:rPr lang="en-GB" dirty="0"/>
              <a:t> </a:t>
            </a:r>
            <a:r>
              <a:rPr lang="en-GB" dirty="0" err="1"/>
              <a:t>búsquedas</a:t>
            </a:r>
            <a:r>
              <a:rPr lang="en-GB" dirty="0"/>
              <a:t> </a:t>
            </a:r>
            <a:r>
              <a:rPr lang="en-GB" dirty="0" err="1"/>
              <a:t>en</a:t>
            </a:r>
            <a:r>
              <a:rPr lang="en-GB" dirty="0"/>
              <a:t> base a </a:t>
            </a:r>
            <a:r>
              <a:rPr lang="en-GB" dirty="0" err="1"/>
              <a:t>contenido</a:t>
            </a:r>
            <a:r>
              <a:rPr lang="en-GB" dirty="0"/>
              <a:t> multimedia, por lo que es </a:t>
            </a:r>
            <a:r>
              <a:rPr lang="en-GB" dirty="0" err="1"/>
              <a:t>importante</a:t>
            </a:r>
            <a:r>
              <a:rPr lang="en-GB" dirty="0"/>
              <a:t> </a:t>
            </a:r>
            <a:r>
              <a:rPr lang="en-GB" dirty="0" err="1"/>
              <a:t>promocionar</a:t>
            </a:r>
            <a:r>
              <a:rPr lang="en-GB" dirty="0"/>
              <a:t> de </a:t>
            </a:r>
            <a:r>
              <a:rPr lang="en-GB" dirty="0" err="1"/>
              <a:t>manera</a:t>
            </a:r>
            <a:r>
              <a:rPr lang="en-GB" dirty="0"/>
              <a:t> </a:t>
            </a:r>
            <a:r>
              <a:rPr lang="en-GB" dirty="0" err="1"/>
              <a:t>adecuada</a:t>
            </a:r>
            <a:r>
              <a:rPr lang="en-GB" dirty="0"/>
              <a:t> </a:t>
            </a:r>
            <a:r>
              <a:rPr lang="en-GB" dirty="0" err="1"/>
              <a:t>este</a:t>
            </a:r>
            <a:r>
              <a:rPr lang="en-GB" dirty="0"/>
              <a:t> </a:t>
            </a:r>
            <a:r>
              <a:rPr lang="en-GB" dirty="0" err="1"/>
              <a:t>contenido</a:t>
            </a:r>
            <a:r>
              <a:rPr lang="en-GB" dirty="0"/>
              <a:t>.</a:t>
            </a:r>
          </a:p>
          <a:p>
            <a:r>
              <a:rPr lang="en-GB" dirty="0"/>
              <a:t>La </a:t>
            </a:r>
            <a:r>
              <a:rPr lang="en-GB" dirty="0" err="1"/>
              <a:t>promoción</a:t>
            </a:r>
            <a:r>
              <a:rPr lang="en-GB" dirty="0"/>
              <a:t> del </a:t>
            </a:r>
            <a:r>
              <a:rPr lang="en-GB" dirty="0" err="1"/>
              <a:t>contenido</a:t>
            </a:r>
            <a:r>
              <a:rPr lang="en-GB" dirty="0"/>
              <a:t> multimedia </a:t>
            </a:r>
            <a:r>
              <a:rPr lang="en-GB" dirty="0" err="1"/>
              <a:t>ayuda</a:t>
            </a:r>
            <a:r>
              <a:rPr lang="en-GB" dirty="0"/>
              <a:t> </a:t>
            </a:r>
            <a:r>
              <a:rPr lang="en-GB" dirty="0" err="1"/>
              <a:t>en</a:t>
            </a:r>
            <a:r>
              <a:rPr lang="en-GB" dirty="0"/>
              <a:t> gran </a:t>
            </a:r>
            <a:r>
              <a:rPr lang="en-GB" dirty="0" err="1"/>
              <a:t>medida</a:t>
            </a:r>
            <a:r>
              <a:rPr lang="en-GB" dirty="0"/>
              <a:t> al </a:t>
            </a:r>
            <a:r>
              <a:rPr lang="en-GB" dirty="0" err="1"/>
              <a:t>posicionamento</a:t>
            </a:r>
            <a:r>
              <a:rPr lang="en-GB" dirty="0"/>
              <a:t> de un sitio web </a:t>
            </a:r>
            <a:r>
              <a:rPr lang="en-GB" dirty="0" err="1"/>
              <a:t>ya</a:t>
            </a:r>
            <a:r>
              <a:rPr lang="en-GB" dirty="0"/>
              <a:t> que los </a:t>
            </a:r>
            <a:r>
              <a:rPr lang="en-GB" dirty="0" err="1"/>
              <a:t>usuarios</a:t>
            </a:r>
            <a:r>
              <a:rPr lang="en-GB" dirty="0"/>
              <a:t> </a:t>
            </a:r>
            <a:r>
              <a:rPr lang="en-GB" dirty="0" err="1"/>
              <a:t>usualmente</a:t>
            </a:r>
            <a:r>
              <a:rPr lang="en-GB" dirty="0"/>
              <a:t> </a:t>
            </a:r>
            <a:r>
              <a:rPr lang="en-GB" dirty="0" err="1"/>
              <a:t>permanecen</a:t>
            </a:r>
            <a:r>
              <a:rPr lang="en-GB" dirty="0"/>
              <a:t> de </a:t>
            </a:r>
            <a:r>
              <a:rPr lang="en-GB" dirty="0" err="1"/>
              <a:t>promedio</a:t>
            </a:r>
            <a:r>
              <a:rPr lang="en-GB" dirty="0"/>
              <a:t> </a:t>
            </a:r>
            <a:r>
              <a:rPr lang="en-GB" dirty="0" err="1"/>
              <a:t>más</a:t>
            </a:r>
            <a:r>
              <a:rPr lang="en-GB" dirty="0"/>
              <a:t> </a:t>
            </a:r>
            <a:r>
              <a:rPr lang="en-GB" dirty="0" err="1"/>
              <a:t>tiempo</a:t>
            </a:r>
            <a:r>
              <a:rPr lang="en-GB" dirty="0"/>
              <a:t> </a:t>
            </a:r>
            <a:r>
              <a:rPr lang="en-GB" dirty="0" err="1"/>
              <a:t>en</a:t>
            </a:r>
            <a:r>
              <a:rPr lang="en-GB" dirty="0"/>
              <a:t> </a:t>
            </a:r>
            <a:r>
              <a:rPr lang="en-GB" dirty="0" err="1"/>
              <a:t>el</a:t>
            </a:r>
            <a:r>
              <a:rPr lang="en-GB" dirty="0"/>
              <a:t> sitio web.</a:t>
            </a:r>
          </a:p>
          <a:p>
            <a:r>
              <a:rPr lang="en-GB" dirty="0">
                <a:solidFill>
                  <a:schemeClr val="tx1"/>
                </a:solidFill>
              </a:rPr>
              <a:t>Las </a:t>
            </a:r>
            <a:r>
              <a:rPr lang="en-GB" dirty="0" err="1">
                <a:solidFill>
                  <a:schemeClr val="tx1"/>
                </a:solidFill>
              </a:rPr>
              <a:t>búsquedas</a:t>
            </a:r>
            <a:r>
              <a:rPr lang="en-GB" dirty="0">
                <a:solidFill>
                  <a:schemeClr val="tx1"/>
                </a:solidFill>
              </a:rPr>
              <a:t> no se </a:t>
            </a:r>
            <a:r>
              <a:rPr lang="en-GB" dirty="0" err="1">
                <a:solidFill>
                  <a:schemeClr val="tx1"/>
                </a:solidFill>
              </a:rPr>
              <a:t>limitan</a:t>
            </a:r>
            <a:r>
              <a:rPr lang="en-GB" dirty="0">
                <a:solidFill>
                  <a:schemeClr val="tx1"/>
                </a:solidFill>
              </a:rPr>
              <a:t> tan solo a </a:t>
            </a:r>
            <a:r>
              <a:rPr lang="en-GB" dirty="0" err="1">
                <a:solidFill>
                  <a:schemeClr val="tx1"/>
                </a:solidFill>
              </a:rPr>
              <a:t>busquedas</a:t>
            </a:r>
            <a:r>
              <a:rPr lang="en-GB" dirty="0">
                <a:solidFill>
                  <a:schemeClr val="tx1"/>
                </a:solidFill>
              </a:rPr>
              <a:t> web, </a:t>
            </a:r>
            <a:r>
              <a:rPr lang="en-GB" dirty="0" err="1">
                <a:solidFill>
                  <a:schemeClr val="tx1"/>
                </a:solidFill>
              </a:rPr>
              <a:t>otra</a:t>
            </a:r>
            <a:r>
              <a:rPr lang="en-GB" dirty="0">
                <a:solidFill>
                  <a:schemeClr val="tx1"/>
                </a:solidFill>
              </a:rPr>
              <a:t> forma de </a:t>
            </a:r>
            <a:r>
              <a:rPr lang="en-GB" dirty="0" err="1">
                <a:solidFill>
                  <a:schemeClr val="tx1"/>
                </a:solidFill>
              </a:rPr>
              <a:t>promocionar</a:t>
            </a:r>
            <a:r>
              <a:rPr lang="en-GB" dirty="0">
                <a:solidFill>
                  <a:schemeClr val="tx1"/>
                </a:solidFill>
              </a:rPr>
              <a:t> un sitio web es a </a:t>
            </a:r>
            <a:r>
              <a:rPr lang="en-GB" dirty="0" err="1">
                <a:solidFill>
                  <a:schemeClr val="tx1"/>
                </a:solidFill>
              </a:rPr>
              <a:t>través</a:t>
            </a:r>
            <a:r>
              <a:rPr lang="en-GB" dirty="0">
                <a:solidFill>
                  <a:schemeClr val="tx1"/>
                </a:solidFill>
              </a:rPr>
              <a:t> de </a:t>
            </a:r>
            <a:r>
              <a:rPr lang="en-GB" dirty="0" err="1">
                <a:solidFill>
                  <a:schemeClr val="tx1"/>
                </a:solidFill>
              </a:rPr>
              <a:t>imágenes</a:t>
            </a:r>
            <a:r>
              <a:rPr lang="en-GB" dirty="0">
                <a:solidFill>
                  <a:schemeClr val="tx1"/>
                </a:solidFill>
              </a:rPr>
              <a:t> o </a:t>
            </a:r>
            <a:r>
              <a:rPr lang="en-GB" dirty="0" err="1">
                <a:solidFill>
                  <a:schemeClr val="tx1"/>
                </a:solidFill>
              </a:rPr>
              <a:t>vídeos</a:t>
            </a:r>
            <a:r>
              <a:rPr lang="en-GB" dirty="0">
                <a:solidFill>
                  <a:schemeClr val="tx1"/>
                </a:solidFill>
              </a:rPr>
              <a:t> que </a:t>
            </a:r>
            <a:r>
              <a:rPr lang="en-GB" dirty="0" err="1">
                <a:solidFill>
                  <a:schemeClr val="tx1"/>
                </a:solidFill>
              </a:rPr>
              <a:t>aparezcan</a:t>
            </a:r>
            <a:r>
              <a:rPr lang="en-GB" dirty="0">
                <a:solidFill>
                  <a:schemeClr val="tx1"/>
                </a:solidFill>
              </a:rPr>
              <a:t> </a:t>
            </a:r>
            <a:r>
              <a:rPr lang="en-GB" dirty="0" err="1">
                <a:solidFill>
                  <a:schemeClr val="tx1"/>
                </a:solidFill>
              </a:rPr>
              <a:t>en</a:t>
            </a:r>
            <a:r>
              <a:rPr lang="en-GB" dirty="0">
                <a:solidFill>
                  <a:schemeClr val="tx1"/>
                </a:solidFill>
              </a:rPr>
              <a:t> </a:t>
            </a:r>
            <a:r>
              <a:rPr lang="en-GB" dirty="0" err="1">
                <a:solidFill>
                  <a:schemeClr val="tx1"/>
                </a:solidFill>
              </a:rPr>
              <a:t>lás</a:t>
            </a:r>
            <a:r>
              <a:rPr lang="en-GB" dirty="0">
                <a:solidFill>
                  <a:schemeClr val="tx1"/>
                </a:solidFill>
              </a:rPr>
              <a:t> </a:t>
            </a:r>
            <a:r>
              <a:rPr lang="en-GB" dirty="0" err="1">
                <a:solidFill>
                  <a:schemeClr val="tx1"/>
                </a:solidFill>
              </a:rPr>
              <a:t>búsquedas</a:t>
            </a:r>
            <a:r>
              <a:rPr lang="en-GB" dirty="0">
                <a:solidFill>
                  <a:schemeClr val="tx1"/>
                </a:solidFill>
              </a:rPr>
              <a:t> de </a:t>
            </a:r>
            <a:r>
              <a:rPr lang="en-GB" dirty="0" err="1">
                <a:solidFill>
                  <a:schemeClr val="tx1"/>
                </a:solidFill>
              </a:rPr>
              <a:t>contenido</a:t>
            </a:r>
            <a:r>
              <a:rPr lang="en-GB" dirty="0">
                <a:solidFill>
                  <a:schemeClr val="tx1"/>
                </a:solidFill>
              </a:rPr>
              <a:t> multimedia.</a:t>
            </a:r>
            <a:endParaRPr lang="es-ES" dirty="0">
              <a:solidFill>
                <a:schemeClr val="tx1"/>
              </a:solidFill>
            </a:endParaRPr>
          </a:p>
        </p:txBody>
      </p:sp>
    </p:spTree>
    <p:extLst>
      <p:ext uri="{BB962C8B-B14F-4D97-AF65-F5344CB8AC3E}">
        <p14:creationId xmlns:p14="http://schemas.microsoft.com/office/powerpoint/2010/main" val="363625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522EE-E451-4EC4-A0EE-DB532959B949}"/>
              </a:ext>
            </a:extLst>
          </p:cNvPr>
          <p:cNvSpPr>
            <a:spLocks noGrp="1"/>
          </p:cNvSpPr>
          <p:nvPr>
            <p:ph type="title"/>
          </p:nvPr>
        </p:nvSpPr>
        <p:spPr/>
        <p:txBody>
          <a:bodyPr>
            <a:normAutofit fontScale="90000"/>
          </a:bodyPr>
          <a:lstStyle/>
          <a:p>
            <a:r>
              <a:rPr lang="en-GB" dirty="0" err="1"/>
              <a:t>Geolocalización</a:t>
            </a:r>
            <a:r>
              <a:rPr lang="en-GB" dirty="0"/>
              <a:t> (Google </a:t>
            </a:r>
            <a:r>
              <a:rPr lang="en-GB" dirty="0" err="1"/>
              <a:t>MyBusiness</a:t>
            </a:r>
            <a:r>
              <a:rPr lang="en-GB" dirty="0"/>
              <a:t>)</a:t>
            </a:r>
            <a:endParaRPr lang="es-ES" dirty="0"/>
          </a:p>
        </p:txBody>
      </p:sp>
      <p:sp>
        <p:nvSpPr>
          <p:cNvPr id="3" name="Marcador de texto 2">
            <a:extLst>
              <a:ext uri="{FF2B5EF4-FFF2-40B4-BE49-F238E27FC236}">
                <a16:creationId xmlns:a16="http://schemas.microsoft.com/office/drawing/2014/main" id="{A10D6F63-C915-4FFC-ABFC-F5232CF7D273}"/>
              </a:ext>
            </a:extLst>
          </p:cNvPr>
          <p:cNvSpPr>
            <a:spLocks noGrp="1"/>
          </p:cNvSpPr>
          <p:nvPr>
            <p:ph type="body" idx="1"/>
          </p:nvPr>
        </p:nvSpPr>
        <p:spPr/>
        <p:txBody>
          <a:bodyPr>
            <a:normAutofit/>
          </a:bodyPr>
          <a:lstStyle/>
          <a:p>
            <a:r>
              <a:rPr lang="es-ES" sz="1800" kern="150" dirty="0">
                <a:effectLst/>
                <a:latin typeface="Calibri" panose="020F0502020204030204" pitchFamily="34" charset="0"/>
                <a:ea typeface="Noto Serif CJK SC"/>
                <a:cs typeface="Lohit Devanagari"/>
              </a:rPr>
              <a:t>En el caso de contar con un establecimiento físico, es importante hacer uso de las herramientas de geolocalización que nos ofrece Google para promocionar nuestro sitio web de mejor manera a nivel local</a:t>
            </a:r>
          </a:p>
          <a:p>
            <a:r>
              <a:rPr lang="es-ES" kern="150" dirty="0">
                <a:latin typeface="Calibri" panose="020F0502020204030204" pitchFamily="34" charset="0"/>
                <a:ea typeface="Noto Serif CJK SC"/>
                <a:cs typeface="Lohit Devanagari"/>
              </a:rPr>
              <a:t>Google </a:t>
            </a:r>
            <a:r>
              <a:rPr lang="es-ES" kern="150" dirty="0" err="1">
                <a:latin typeface="Calibri" panose="020F0502020204030204" pitchFamily="34" charset="0"/>
                <a:ea typeface="Noto Serif CJK SC"/>
                <a:cs typeface="Lohit Devanagari"/>
              </a:rPr>
              <a:t>MyBusiness</a:t>
            </a:r>
            <a:r>
              <a:rPr lang="es-ES" kern="150" dirty="0">
                <a:latin typeface="Calibri" panose="020F0502020204030204" pitchFamily="34" charset="0"/>
                <a:ea typeface="Noto Serif CJK SC"/>
                <a:cs typeface="Lohit Devanagari"/>
              </a:rPr>
              <a:t> (antiguamente Google Places) permite a los negocios introducir su información (nombre, dirección, teléfono, e-mail, </a:t>
            </a:r>
            <a:r>
              <a:rPr lang="es-ES" kern="150" dirty="0" err="1">
                <a:latin typeface="Calibri" panose="020F0502020204030204" pitchFamily="34" charset="0"/>
                <a:ea typeface="Noto Serif CJK SC"/>
                <a:cs typeface="Lohit Devanagari"/>
              </a:rPr>
              <a:t>etc</a:t>
            </a:r>
            <a:r>
              <a:rPr lang="es-ES" kern="150" dirty="0">
                <a:latin typeface="Calibri" panose="020F0502020204030204" pitchFamily="34" charset="0"/>
                <a:ea typeface="Noto Serif CJK SC"/>
                <a:cs typeface="Lohit Devanagari"/>
              </a:rPr>
              <a:t>…) la cual se mostrará a los usuarios que realizan búsquedas.</a:t>
            </a:r>
          </a:p>
          <a:p>
            <a:r>
              <a:rPr lang="es-ES" kern="150" dirty="0">
                <a:latin typeface="Calibri" panose="020F0502020204030204" pitchFamily="34" charset="0"/>
                <a:ea typeface="Noto Serif CJK SC"/>
                <a:cs typeface="Lohit Devanagari"/>
              </a:rPr>
              <a:t>Esta herramienta esta conectada con Google </a:t>
            </a:r>
            <a:r>
              <a:rPr lang="es-ES" kern="150" dirty="0" err="1">
                <a:latin typeface="Calibri" panose="020F0502020204030204" pitchFamily="34" charset="0"/>
                <a:ea typeface="Noto Serif CJK SC"/>
                <a:cs typeface="Lohit Devanagari"/>
              </a:rPr>
              <a:t>Maps</a:t>
            </a:r>
            <a:r>
              <a:rPr lang="es-ES" kern="150" dirty="0">
                <a:latin typeface="Calibri" panose="020F0502020204030204" pitchFamily="34" charset="0"/>
                <a:ea typeface="Noto Serif CJK SC"/>
                <a:cs typeface="Lohit Devanagari"/>
              </a:rPr>
              <a:t>, lo que permite a los usuarios que se encuentran cerca de nuestro negocio lo puedan encontrar con más facilidad al realizar una búsqueda web.</a:t>
            </a:r>
            <a:endParaRPr lang="es-ES" sz="1800" kern="150" dirty="0">
              <a:effectLst/>
              <a:latin typeface="Calibri" panose="020F0502020204030204" pitchFamily="34" charset="0"/>
              <a:ea typeface="Noto Serif CJK SC"/>
              <a:cs typeface="Lohit Devanagari"/>
            </a:endParaRPr>
          </a:p>
        </p:txBody>
      </p:sp>
      <p:pic>
        <p:nvPicPr>
          <p:cNvPr id="5" name="Imagen 4">
            <a:extLst>
              <a:ext uri="{FF2B5EF4-FFF2-40B4-BE49-F238E27FC236}">
                <a16:creationId xmlns:a16="http://schemas.microsoft.com/office/drawing/2014/main" id="{18F6C3C0-DC01-445F-B5E5-4E92D9636EC9}"/>
              </a:ext>
            </a:extLst>
          </p:cNvPr>
          <p:cNvPicPr>
            <a:picLocks noChangeAspect="1"/>
          </p:cNvPicPr>
          <p:nvPr/>
        </p:nvPicPr>
        <p:blipFill>
          <a:blip r:embed="rId2"/>
          <a:stretch>
            <a:fillRect/>
          </a:stretch>
        </p:blipFill>
        <p:spPr>
          <a:xfrm>
            <a:off x="6087979" y="3725283"/>
            <a:ext cx="2443532" cy="1418217"/>
          </a:xfrm>
          <a:prstGeom prst="rect">
            <a:avLst/>
          </a:prstGeom>
        </p:spPr>
      </p:pic>
    </p:spTree>
    <p:extLst>
      <p:ext uri="{BB962C8B-B14F-4D97-AF65-F5344CB8AC3E}">
        <p14:creationId xmlns:p14="http://schemas.microsoft.com/office/powerpoint/2010/main" val="271776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30D7C-F1A6-47E3-B3EF-708B1CFD46FC}"/>
              </a:ext>
            </a:extLst>
          </p:cNvPr>
          <p:cNvSpPr>
            <a:spLocks noGrp="1"/>
          </p:cNvSpPr>
          <p:nvPr>
            <p:ph type="title"/>
          </p:nvPr>
        </p:nvSpPr>
        <p:spPr/>
        <p:txBody>
          <a:bodyPr>
            <a:normAutofit fontScale="90000"/>
          </a:bodyPr>
          <a:lstStyle/>
          <a:p>
            <a:r>
              <a:rPr lang="en-GB" dirty="0" err="1"/>
              <a:t>Prácticas</a:t>
            </a:r>
            <a:r>
              <a:rPr lang="en-GB" dirty="0"/>
              <a:t> </a:t>
            </a:r>
            <a:r>
              <a:rPr lang="en-GB" dirty="0" err="1"/>
              <a:t>recomendadas</a:t>
            </a:r>
            <a:r>
              <a:rPr lang="en-GB" dirty="0"/>
              <a:t> (White-hat SEO)</a:t>
            </a:r>
            <a:endParaRPr lang="es-ES" dirty="0"/>
          </a:p>
        </p:txBody>
      </p:sp>
      <p:sp>
        <p:nvSpPr>
          <p:cNvPr id="3" name="Marcador de texto 2">
            <a:extLst>
              <a:ext uri="{FF2B5EF4-FFF2-40B4-BE49-F238E27FC236}">
                <a16:creationId xmlns:a16="http://schemas.microsoft.com/office/drawing/2014/main" id="{8E4179BD-BE7B-48D8-8C6A-2B1000A63727}"/>
              </a:ext>
            </a:extLst>
          </p:cNvPr>
          <p:cNvSpPr>
            <a:spLocks noGrp="1"/>
          </p:cNvSpPr>
          <p:nvPr>
            <p:ph type="body" idx="1"/>
          </p:nvPr>
        </p:nvSpPr>
        <p:spPr/>
        <p:txBody>
          <a:bodyPr/>
          <a:lstStyle/>
          <a:p>
            <a:r>
              <a:rPr lang="en-GB" dirty="0"/>
              <a:t>Tener y </a:t>
            </a:r>
            <a:r>
              <a:rPr lang="en-GB" dirty="0" err="1"/>
              <a:t>mantener</a:t>
            </a:r>
            <a:r>
              <a:rPr lang="en-GB" dirty="0"/>
              <a:t> </a:t>
            </a:r>
            <a:r>
              <a:rPr lang="en-GB" dirty="0" err="1"/>
              <a:t>actualizado</a:t>
            </a:r>
            <a:r>
              <a:rPr lang="en-GB" dirty="0"/>
              <a:t> un blog de </a:t>
            </a:r>
            <a:r>
              <a:rPr lang="en-GB" dirty="0" err="1"/>
              <a:t>desarollador</a:t>
            </a:r>
            <a:r>
              <a:rPr lang="en-GB" dirty="0"/>
              <a:t> </a:t>
            </a:r>
            <a:r>
              <a:rPr lang="en-GB" dirty="0" err="1"/>
              <a:t>puede</a:t>
            </a:r>
            <a:r>
              <a:rPr lang="en-GB" dirty="0"/>
              <a:t> </a:t>
            </a:r>
            <a:r>
              <a:rPr lang="en-GB" dirty="0" err="1"/>
              <a:t>generar</a:t>
            </a:r>
            <a:r>
              <a:rPr lang="en-GB" dirty="0"/>
              <a:t> </a:t>
            </a:r>
            <a:r>
              <a:rPr lang="en-GB" dirty="0" err="1"/>
              <a:t>tráfico</a:t>
            </a:r>
            <a:r>
              <a:rPr lang="en-GB" dirty="0"/>
              <a:t> </a:t>
            </a:r>
            <a:r>
              <a:rPr lang="en-GB" dirty="0" err="1"/>
              <a:t>hacia</a:t>
            </a:r>
            <a:r>
              <a:rPr lang="en-GB" dirty="0"/>
              <a:t> </a:t>
            </a:r>
            <a:r>
              <a:rPr lang="en-GB" dirty="0" err="1"/>
              <a:t>tu</a:t>
            </a:r>
            <a:r>
              <a:rPr lang="en-GB" dirty="0"/>
              <a:t> </a:t>
            </a:r>
            <a:r>
              <a:rPr lang="en-GB" dirty="0" err="1"/>
              <a:t>página</a:t>
            </a:r>
            <a:r>
              <a:rPr lang="en-GB" dirty="0"/>
              <a:t> web, y </a:t>
            </a:r>
            <a:r>
              <a:rPr lang="en-GB" dirty="0" err="1"/>
              <a:t>si</a:t>
            </a:r>
            <a:r>
              <a:rPr lang="en-GB" dirty="0"/>
              <a:t> </a:t>
            </a:r>
            <a:r>
              <a:rPr lang="en-GB" dirty="0" err="1"/>
              <a:t>este</a:t>
            </a:r>
            <a:r>
              <a:rPr lang="en-GB" dirty="0"/>
              <a:t> no es </a:t>
            </a:r>
            <a:r>
              <a:rPr lang="en-GB" dirty="0" err="1"/>
              <a:t>completamente</a:t>
            </a:r>
            <a:r>
              <a:rPr lang="en-GB" dirty="0"/>
              <a:t> </a:t>
            </a:r>
            <a:r>
              <a:rPr lang="en-GB" dirty="0" err="1"/>
              <a:t>autopromocional</a:t>
            </a:r>
            <a:r>
              <a:rPr lang="en-GB" dirty="0"/>
              <a:t> </a:t>
            </a:r>
            <a:r>
              <a:rPr lang="en-GB" dirty="0" err="1"/>
              <a:t>tendrá</a:t>
            </a:r>
            <a:r>
              <a:rPr lang="en-GB" dirty="0"/>
              <a:t> un major </a:t>
            </a:r>
            <a:r>
              <a:rPr lang="en-GB" dirty="0" err="1"/>
              <a:t>resultado</a:t>
            </a:r>
            <a:endParaRPr lang="en-GB" dirty="0"/>
          </a:p>
          <a:p>
            <a:r>
              <a:rPr lang="en-GB" dirty="0" err="1"/>
              <a:t>Mantener</a:t>
            </a:r>
            <a:r>
              <a:rPr lang="en-GB" dirty="0"/>
              <a:t> </a:t>
            </a:r>
            <a:r>
              <a:rPr lang="en-GB" dirty="0" err="1"/>
              <a:t>informado</a:t>
            </a:r>
            <a:r>
              <a:rPr lang="en-GB" dirty="0"/>
              <a:t> a </a:t>
            </a:r>
            <a:r>
              <a:rPr lang="en-GB" dirty="0" err="1"/>
              <a:t>tus</a:t>
            </a:r>
            <a:r>
              <a:rPr lang="en-GB" dirty="0"/>
              <a:t> </a:t>
            </a:r>
            <a:r>
              <a:rPr lang="en-GB" dirty="0" err="1"/>
              <a:t>clientes</a:t>
            </a:r>
            <a:r>
              <a:rPr lang="en-GB" dirty="0"/>
              <a:t> a </a:t>
            </a:r>
            <a:r>
              <a:rPr lang="en-GB" dirty="0" err="1"/>
              <a:t>través</a:t>
            </a:r>
            <a:r>
              <a:rPr lang="en-GB" dirty="0"/>
              <a:t> de un feed RSS o </a:t>
            </a:r>
            <a:r>
              <a:rPr lang="en-GB" dirty="0" err="1"/>
              <a:t>boletines</a:t>
            </a:r>
            <a:r>
              <a:rPr lang="en-GB" dirty="0"/>
              <a:t> </a:t>
            </a:r>
            <a:r>
              <a:rPr lang="en-GB" dirty="0" err="1"/>
              <a:t>informativos</a:t>
            </a:r>
            <a:r>
              <a:rPr lang="en-GB" dirty="0"/>
              <a:t> (Newsletter).</a:t>
            </a:r>
          </a:p>
          <a:p>
            <a:r>
              <a:rPr lang="en-GB" dirty="0" err="1"/>
              <a:t>Realizar</a:t>
            </a:r>
            <a:r>
              <a:rPr lang="en-GB" dirty="0"/>
              <a:t> </a:t>
            </a:r>
            <a:r>
              <a:rPr lang="en-GB" dirty="0" err="1"/>
              <a:t>promoción</a:t>
            </a:r>
            <a:r>
              <a:rPr lang="en-GB" dirty="0"/>
              <a:t> de un </a:t>
            </a:r>
            <a:r>
              <a:rPr lang="en-GB" dirty="0" err="1"/>
              <a:t>contenido</a:t>
            </a:r>
            <a:r>
              <a:rPr lang="en-GB" dirty="0"/>
              <a:t> </a:t>
            </a:r>
            <a:r>
              <a:rPr lang="en-GB" dirty="0" err="1"/>
              <a:t>actualizado</a:t>
            </a:r>
            <a:r>
              <a:rPr lang="en-GB" dirty="0"/>
              <a:t>, </a:t>
            </a:r>
            <a:r>
              <a:rPr lang="en-GB" dirty="0" err="1"/>
              <a:t>el</a:t>
            </a:r>
            <a:r>
              <a:rPr lang="en-GB" dirty="0"/>
              <a:t> </a:t>
            </a:r>
            <a:r>
              <a:rPr lang="en-GB" dirty="0" err="1"/>
              <a:t>cual</a:t>
            </a:r>
            <a:r>
              <a:rPr lang="en-GB" dirty="0"/>
              <a:t> se </a:t>
            </a:r>
            <a:r>
              <a:rPr lang="en-GB" dirty="0" err="1"/>
              <a:t>actualice</a:t>
            </a:r>
            <a:r>
              <a:rPr lang="en-GB" dirty="0"/>
              <a:t> de </a:t>
            </a:r>
            <a:r>
              <a:rPr lang="en-GB" dirty="0" err="1"/>
              <a:t>manera</a:t>
            </a:r>
            <a:r>
              <a:rPr lang="en-GB" dirty="0"/>
              <a:t> </a:t>
            </a:r>
            <a:r>
              <a:rPr lang="en-GB" dirty="0" err="1"/>
              <a:t>periódica</a:t>
            </a:r>
            <a:r>
              <a:rPr lang="en-GB" dirty="0"/>
              <a:t> y que </a:t>
            </a:r>
            <a:r>
              <a:rPr lang="en-GB" dirty="0" err="1"/>
              <a:t>esté</a:t>
            </a:r>
            <a:r>
              <a:rPr lang="en-GB" dirty="0"/>
              <a:t> </a:t>
            </a:r>
            <a:r>
              <a:rPr lang="en-GB" dirty="0" err="1"/>
              <a:t>acorde</a:t>
            </a:r>
            <a:r>
              <a:rPr lang="en-GB" dirty="0"/>
              <a:t> al </a:t>
            </a:r>
            <a:r>
              <a:rPr lang="en-GB" dirty="0" err="1"/>
              <a:t>calendario</a:t>
            </a:r>
            <a:r>
              <a:rPr lang="en-GB" dirty="0"/>
              <a:t>. Por </a:t>
            </a:r>
            <a:r>
              <a:rPr lang="en-GB" dirty="0" err="1"/>
              <a:t>ejmplo</a:t>
            </a:r>
            <a:r>
              <a:rPr lang="en-GB" dirty="0"/>
              <a:t>: es </a:t>
            </a:r>
            <a:r>
              <a:rPr lang="en-GB" dirty="0" err="1"/>
              <a:t>mucho</a:t>
            </a:r>
            <a:r>
              <a:rPr lang="en-GB" dirty="0"/>
              <a:t> </a:t>
            </a:r>
            <a:r>
              <a:rPr lang="en-GB" dirty="0" err="1"/>
              <a:t>más</a:t>
            </a:r>
            <a:r>
              <a:rPr lang="en-GB" dirty="0"/>
              <a:t> </a:t>
            </a:r>
            <a:r>
              <a:rPr lang="en-GB" dirty="0" err="1"/>
              <a:t>eficaz</a:t>
            </a:r>
            <a:r>
              <a:rPr lang="en-GB" dirty="0"/>
              <a:t> </a:t>
            </a:r>
            <a:r>
              <a:rPr lang="en-GB" dirty="0" err="1"/>
              <a:t>promocionar</a:t>
            </a:r>
            <a:r>
              <a:rPr lang="en-GB" dirty="0"/>
              <a:t> una web con </a:t>
            </a:r>
            <a:r>
              <a:rPr lang="en-GB" dirty="0" err="1"/>
              <a:t>contenido</a:t>
            </a:r>
            <a:r>
              <a:rPr lang="en-GB" dirty="0"/>
              <a:t> de Halloween a finales de </a:t>
            </a:r>
            <a:r>
              <a:rPr lang="en-GB" dirty="0" err="1"/>
              <a:t>Octubre</a:t>
            </a:r>
            <a:r>
              <a:rPr lang="en-GB" dirty="0"/>
              <a:t>.</a:t>
            </a:r>
            <a:endParaRPr lang="es-ES" dirty="0"/>
          </a:p>
        </p:txBody>
      </p:sp>
    </p:spTree>
    <p:extLst>
      <p:ext uri="{BB962C8B-B14F-4D97-AF65-F5344CB8AC3E}">
        <p14:creationId xmlns:p14="http://schemas.microsoft.com/office/powerpoint/2010/main" val="201723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Prácticas</a:t>
            </a:r>
            <a:r>
              <a:rPr lang="en-GB" dirty="0"/>
              <a:t> </a:t>
            </a:r>
            <a:r>
              <a:rPr lang="en-GB" dirty="0" err="1"/>
              <a:t>desaconsejadas</a:t>
            </a:r>
            <a:r>
              <a:rPr lang="en-GB" dirty="0"/>
              <a:t> (Black-Hat SEO)</a:t>
            </a:r>
            <a:endParaRPr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SzPts val="1800"/>
              <a:buChar char="●"/>
            </a:pPr>
            <a:r>
              <a:rPr lang="es-ES" dirty="0"/>
              <a:t>Las visitas y enlaces entrantes a nuestra página han de llegar de manera gradual, hacer spam para acelerar este proceso tan solo nos perjudicará.</a:t>
            </a:r>
          </a:p>
          <a:p>
            <a:pPr marL="457200" lvl="0" indent="-342900" algn="l" rtl="0">
              <a:spcBef>
                <a:spcPts val="1200"/>
              </a:spcBef>
              <a:spcAft>
                <a:spcPts val="0"/>
              </a:spcAft>
              <a:buSzPts val="1800"/>
              <a:buChar char="●"/>
            </a:pPr>
            <a:r>
              <a:rPr lang="es-ES" dirty="0"/>
              <a:t>Ejemplos de spam</a:t>
            </a:r>
          </a:p>
          <a:p>
            <a:pPr lvl="1" indent="-342900">
              <a:spcBef>
                <a:spcPts val="1200"/>
              </a:spcBef>
              <a:buSzPts val="1800"/>
              <a:buChar char="●"/>
            </a:pPr>
            <a:r>
              <a:rPr lang="es-ES" dirty="0"/>
              <a:t>No hacer spam en otros sitos web o foros</a:t>
            </a:r>
          </a:p>
          <a:p>
            <a:pPr lvl="1" indent="-342900">
              <a:spcBef>
                <a:spcPts val="1200"/>
              </a:spcBef>
              <a:buSzPts val="1800"/>
              <a:buChar char="●"/>
            </a:pPr>
            <a:r>
              <a:rPr lang="es-ES"/>
              <a:t>Evitar hacer </a:t>
            </a:r>
            <a:r>
              <a:rPr lang="es-ES" dirty="0"/>
              <a:t>spam en el </a:t>
            </a:r>
            <a:r>
              <a:rPr lang="es-ES" dirty="0" err="1"/>
              <a:t>feed</a:t>
            </a:r>
            <a:r>
              <a:rPr lang="es-ES" dirty="0"/>
              <a:t> RSS o en un </a:t>
            </a:r>
            <a:r>
              <a:rPr lang="es-ES" dirty="0" err="1"/>
              <a:t>Newsletter</a:t>
            </a:r>
            <a:r>
              <a:rPr lang="es-ES" dirty="0"/>
              <a:t> actualizándolo por cada pequeña </a:t>
            </a:r>
            <a:r>
              <a:rPr lang="en-GB" dirty="0" err="1"/>
              <a:t>modificación</a:t>
            </a:r>
            <a:r>
              <a:rPr lang="en-GB" dirty="0"/>
              <a:t>. </a:t>
            </a:r>
            <a:r>
              <a:rPr lang="en-GB" dirty="0" err="1"/>
              <a:t>Hacerlo</a:t>
            </a:r>
            <a:r>
              <a:rPr lang="en-GB" dirty="0"/>
              <a:t> con </a:t>
            </a:r>
            <a:r>
              <a:rPr lang="en-GB" dirty="0" err="1"/>
              <a:t>actualizaciones</a:t>
            </a:r>
            <a:r>
              <a:rPr lang="en-GB" dirty="0"/>
              <a:t> </a:t>
            </a:r>
            <a:r>
              <a:rPr lang="en-GB" dirty="0" err="1"/>
              <a:t>relevantes</a:t>
            </a:r>
            <a:endParaRPr lang="es-ES" dirty="0"/>
          </a:p>
          <a:p>
            <a:pPr marL="0" lvl="0" indent="0" algn="l" rtl="0">
              <a:spcBef>
                <a:spcPts val="0"/>
              </a:spcBef>
              <a:spcAft>
                <a:spcPts val="1200"/>
              </a:spcAft>
              <a:buNone/>
            </a:pPr>
            <a:endParaRPr dirty="0"/>
          </a:p>
        </p:txBody>
      </p:sp>
      <p:pic>
        <p:nvPicPr>
          <p:cNvPr id="3" name="Imagen 2">
            <a:extLst>
              <a:ext uri="{FF2B5EF4-FFF2-40B4-BE49-F238E27FC236}">
                <a16:creationId xmlns:a16="http://schemas.microsoft.com/office/drawing/2014/main" id="{FF2156AD-BCA5-4115-AAE2-5EFD953C9FBA}"/>
              </a:ext>
            </a:extLst>
          </p:cNvPr>
          <p:cNvPicPr>
            <a:picLocks noChangeAspect="1"/>
          </p:cNvPicPr>
          <p:nvPr/>
        </p:nvPicPr>
        <p:blipFill>
          <a:blip r:embed="rId3"/>
          <a:stretch>
            <a:fillRect/>
          </a:stretch>
        </p:blipFill>
        <p:spPr>
          <a:xfrm>
            <a:off x="7665382" y="445025"/>
            <a:ext cx="997855" cy="565101"/>
          </a:xfrm>
          <a:prstGeom prst="rect">
            <a:avLst/>
          </a:prstGeom>
        </p:spPr>
      </p:pic>
      <p:pic>
        <p:nvPicPr>
          <p:cNvPr id="5" name="Imagen 4">
            <a:extLst>
              <a:ext uri="{FF2B5EF4-FFF2-40B4-BE49-F238E27FC236}">
                <a16:creationId xmlns:a16="http://schemas.microsoft.com/office/drawing/2014/main" id="{44959018-5AF7-4542-9681-496F7B01EAB5}"/>
              </a:ext>
            </a:extLst>
          </p:cNvPr>
          <p:cNvPicPr>
            <a:picLocks noChangeAspect="1"/>
          </p:cNvPicPr>
          <p:nvPr/>
        </p:nvPicPr>
        <p:blipFill>
          <a:blip r:embed="rId4"/>
          <a:stretch>
            <a:fillRect/>
          </a:stretch>
        </p:blipFill>
        <p:spPr>
          <a:xfrm>
            <a:off x="4742468" y="123850"/>
            <a:ext cx="1587646" cy="886276"/>
          </a:xfrm>
          <a:prstGeom prst="rect">
            <a:avLst/>
          </a:prstGeom>
        </p:spPr>
      </p:pic>
      <p:pic>
        <p:nvPicPr>
          <p:cNvPr id="7" name="Imagen 6">
            <a:extLst>
              <a:ext uri="{FF2B5EF4-FFF2-40B4-BE49-F238E27FC236}">
                <a16:creationId xmlns:a16="http://schemas.microsoft.com/office/drawing/2014/main" id="{ED13F72C-7BB0-41A7-952F-35CCF45CC2EC}"/>
              </a:ext>
            </a:extLst>
          </p:cNvPr>
          <p:cNvPicPr>
            <a:picLocks noChangeAspect="1"/>
          </p:cNvPicPr>
          <p:nvPr/>
        </p:nvPicPr>
        <p:blipFill>
          <a:blip r:embed="rId5"/>
          <a:stretch>
            <a:fillRect/>
          </a:stretch>
        </p:blipFill>
        <p:spPr>
          <a:xfrm>
            <a:off x="6163359" y="199730"/>
            <a:ext cx="1332960" cy="749790"/>
          </a:xfrm>
          <a:prstGeom prst="rect">
            <a:avLst/>
          </a:prstGeom>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823</Words>
  <Application>Microsoft Office PowerPoint</Application>
  <PresentationFormat>Presentación en pantalla (16:9)</PresentationFormat>
  <Paragraphs>45</Paragraphs>
  <Slides>10</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Simple Dark</vt:lpstr>
      <vt:lpstr>Google SEO:  Promocionar tu sitio de manera correcta</vt:lpstr>
      <vt:lpstr>Índice</vt:lpstr>
      <vt:lpstr>Uso de enlaces</vt:lpstr>
      <vt:lpstr>Redes Sociales / Feed RSS</vt:lpstr>
      <vt:lpstr>SEO y Marketing</vt:lpstr>
      <vt:lpstr>Multimedia</vt:lpstr>
      <vt:lpstr>Geolocalización (Google MyBusiness)</vt:lpstr>
      <vt:lpstr>Prácticas recomendadas (White-hat SEO)</vt:lpstr>
      <vt:lpstr>Prácticas desaconsejadas (Black-Hat SEO)</vt:lpstr>
      <vt:lpstr>Prácticas desaconsejadas (Black-Hat SEO)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SEO:  Promocionar tu sitio de manera correcta</dc:title>
  <cp:lastModifiedBy>julian sanchez</cp:lastModifiedBy>
  <cp:revision>13</cp:revision>
  <dcterms:modified xsi:type="dcterms:W3CDTF">2021-10-28T21:42:59Z</dcterms:modified>
</cp:coreProperties>
</file>