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d1f5343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d1f5343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d1f5343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d1f5343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d1f5343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d1f5343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f5343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f5343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d1f5343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d1f5343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d1f5343f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d1f5343f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d1f5343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d1f5343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d1f5343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d1f5343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d27060a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d27060a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colab.research.google.com/drive/1MfOK8nEbmI3szUAPL4e5tHyqqZIc_I2x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colab.research.google.com/drive/1rmEgUUJBY9_-wbSihJ59RxRhpbxZUAbR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colab.research.google.com/drive/1ZLMREdp79xsRTzg3TydhYyMk_8dbqB3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</a:t>
            </a:r>
            <a:br>
              <a:rPr lang="es"/>
            </a:br>
            <a:r>
              <a:rPr lang="es"/>
              <a:t>Embeddings 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Raúl Pucheta Barranco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786425" y="234265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;)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-1931175" y="-170930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r>
              <a:rPr lang="es"/>
              <a:t>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1.- ¿Qué son Embeddings?</a:t>
            </a:r>
            <a:br>
              <a:rPr lang="es"/>
            </a:br>
            <a:r>
              <a:rPr lang="es"/>
              <a:t>2.- </a:t>
            </a:r>
            <a:r>
              <a:rPr lang="es"/>
              <a:t>Características Principales</a:t>
            </a:r>
            <a:br>
              <a:rPr lang="es"/>
            </a:br>
            <a:r>
              <a:rPr lang="es"/>
              <a:t>3.- Ejemplos de Uso</a:t>
            </a:r>
            <a:br>
              <a:rPr lang="es"/>
            </a:br>
            <a:r>
              <a:rPr lang="es"/>
              <a:t>4.- Trabajo Práctico Básico</a:t>
            </a:r>
            <a:br>
              <a:rPr lang="es"/>
            </a:br>
            <a:r>
              <a:rPr lang="es"/>
              <a:t>5.- Trabajo Práctico Medio</a:t>
            </a:r>
            <a:br>
              <a:rPr lang="es"/>
            </a:br>
            <a:r>
              <a:rPr lang="es"/>
              <a:t>6.- Trabajo Práctico Avanzado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850" y="8819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1.- ¿</a:t>
            </a:r>
            <a:r>
              <a:rPr lang="es"/>
              <a:t>Qué</a:t>
            </a:r>
            <a:r>
              <a:rPr lang="es"/>
              <a:t> son Embeddings?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embeddings son </a:t>
            </a:r>
            <a:r>
              <a:rPr lang="es" u="sng"/>
              <a:t>representaciones vectoriales</a:t>
            </a:r>
            <a:r>
              <a:rPr lang="es"/>
              <a:t> densas y de baja dimensión de </a:t>
            </a:r>
            <a:r>
              <a:rPr lang="es" u="sng"/>
              <a:t>entidades de alta dimensión</a:t>
            </a:r>
            <a:r>
              <a:rPr lang="es"/>
              <a:t>, como palabras, imágenes, sonidos, o incluso usuarios y productos en sistemas de recomendación. Estos vectores capturan la esencia o características significativas de las entidades de una manera que facilita diversos tipos de cálculos matemáticos y algoritmos de aprendizaje automático. La idea clave detrás de los embeddings es </a:t>
            </a:r>
            <a:r>
              <a:rPr lang="es" u="sng"/>
              <a:t>mapear entidades semánticamente similares a puntos cercanos en el espacio vectorial</a:t>
            </a:r>
            <a:r>
              <a:rPr lang="es"/>
              <a:t>, lo que permite que modelos de inteligencia artificial (IA) utilicen estas representaciones compactas para mejorar el rendimiento y la eficiencia.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</a:t>
            </a:r>
            <a:r>
              <a:rPr lang="es"/>
              <a:t>Características</a:t>
            </a:r>
            <a:r>
              <a:rPr lang="es"/>
              <a:t> Principales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Densidad: </a:t>
            </a:r>
            <a:r>
              <a:rPr lang="es" sz="4800"/>
              <a:t>A diferencia de las representaciones dispersas (como one-hot encoding), los embeddings son densos, con todas las dimensiones conteniendo valores flotantes no cero. Esto reduce enormemente la dimensionalidad del espacio de entrada.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800"/>
              <a:t>Continuidad y Transformación:</a:t>
            </a:r>
            <a:r>
              <a:rPr lang="es" sz="4800"/>
              <a:t> Los embeddings transforman entidades categóricas en vectores continuos. Esta transformación continua permite aplicar operaciones matemáticas que serían incoherentes en espacios categóricos o dispersos.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800"/>
              <a:t>Captura de Semántica:</a:t>
            </a:r>
            <a:r>
              <a:rPr lang="es" sz="4800"/>
              <a:t> Los embeddings capturan aspectos semánticos y contextuales de los datos. Por ejemplo, en el espacio de embeddings de palabras, palabras con significados similares tienden a estar más cerca entre sí que palabras con significados diferentes.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800"/>
              <a:t>Aplicabilidad:</a:t>
            </a:r>
            <a:r>
              <a:rPr lang="es" sz="4800"/>
              <a:t> Son extremadamente útiles en campos como el procesamiento del lenguaje natural (NLP) para tareas como traducción automática, análisis de sentimientos y más. En visión por computadora, los embeddings pueden representar imágenes para tareas de reconocimiento facial o clasificación de imágenes.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.- Ejemplos de Uso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NLP (Word Embeddings):</a:t>
            </a:r>
            <a:r>
              <a:rPr lang="es" sz="4800"/>
              <a:t> Modelos como Word2Vec, GloVe, y FastText generan embeddings de palabras que preservan el contexto y la semántica. Por ejemplo, en un espacio de embeddings bien entrenado, la operación vectorial Rey - Hombre + Mujer podría resultar en un vector muy cercano a Reina.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800"/>
              <a:t>Recomendaciones (User/Item Embeddings):</a:t>
            </a:r>
            <a:r>
              <a:rPr lang="es" sz="4800"/>
              <a:t> En sistemas de recomendación, los embeddings ayudan a representar usuarios y productos. Modelos de factorización de matrices, como aquellos usados en algoritmos de filtrado colaborativo, utilizan embeddings para capturar las preferencias de los usuarios y las características de los ítems eficientemente.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800"/>
              <a:t>Visión por Computadora:</a:t>
            </a:r>
            <a:r>
              <a:rPr lang="es" sz="4800"/>
              <a:t> Las redes neuronales convolucionales (CNNs) utilizadas para tareas de visión por computadora convierten imágenes en embeddings que luego pueden utilizarse para clasificación, detección de objetos, etc.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800"/>
              <a:t>Audio (Sound Embeddings):</a:t>
            </a:r>
            <a:r>
              <a:rPr lang="es" sz="4800"/>
              <a:t> En procesamiento de señales de audio, técnicas similares pueden convertir clips de sonido en vectores que representan características acústicas fundamentales.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4.- Trabajo Práctico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7795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Vamos a realizar una ejemplo práctico del uso de Embeddings con Python, en concreto utilizaremos la </a:t>
            </a:r>
            <a:r>
              <a:rPr lang="es" sz="1700"/>
              <a:t>librería</a:t>
            </a:r>
            <a:r>
              <a:rPr lang="es" sz="1700"/>
              <a:t> </a:t>
            </a:r>
            <a:r>
              <a:rPr b="1" lang="es" sz="1700"/>
              <a:t>gensim </a:t>
            </a:r>
            <a:r>
              <a:rPr lang="es" sz="1700"/>
              <a:t>para crear embeddings de palabras con </a:t>
            </a:r>
            <a:r>
              <a:rPr b="1" lang="es" sz="1700"/>
              <a:t>Word2Vec</a:t>
            </a:r>
            <a:r>
              <a:rPr lang="es" sz="1700"/>
              <a:t>.</a:t>
            </a:r>
            <a:br>
              <a:rPr lang="es" sz="1700"/>
            </a:br>
            <a:r>
              <a:rPr lang="es" sz="1700"/>
              <a:t>Tras esto realizaremos una exploración </a:t>
            </a:r>
            <a:r>
              <a:rPr lang="es" sz="1700"/>
              <a:t>reduciendo</a:t>
            </a:r>
            <a:r>
              <a:rPr lang="es" sz="1700"/>
              <a:t> la dimensionalidad con sklearn para visualizar estos embeddings.</a:t>
            </a:r>
            <a:br>
              <a:rPr lang="es" sz="1700"/>
            </a:br>
            <a:br>
              <a:rPr lang="es" sz="1700"/>
            </a:br>
            <a:r>
              <a:rPr lang="es" sz="1700" u="sng">
                <a:solidFill>
                  <a:schemeClr val="hlink"/>
                </a:solidFill>
                <a:hlinkClick r:id="rId4"/>
              </a:rPr>
              <a:t>https://colab.research.google.com/drive/1MfOK8nEbmI3szUAPL4e5tHyqqZIc_I2x?usp=sharing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Modifica el script para incluir más datos y observa cómo cambian los embeddings.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4.- Trabajo Práctico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7795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Cambios y Observaciones</a:t>
            </a:r>
            <a:endParaRPr b="1" sz="4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 sz="4000"/>
              <a:t>Mejora en la Representación Semántica:</a:t>
            </a:r>
            <a:endParaRPr b="1" sz="4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4000"/>
              <a:t>Calidad del Embedding: Con más datos, el modelo puede aprender mejores representaciones, especialmente para palabras que aparecen en varios contextos diferentes. Las palabras relacionadas semánticamente deberían aparecer más juntas.</a:t>
            </a:r>
            <a:endParaRPr sz="4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 sz="4000"/>
              <a:t>Ajustes en Word2Vec:</a:t>
            </a:r>
            <a:endParaRPr b="1" sz="4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4000"/>
              <a:t>V</a:t>
            </a:r>
            <a:r>
              <a:rPr b="1" lang="es" sz="4000"/>
              <a:t>ector Size:</a:t>
            </a:r>
            <a:r>
              <a:rPr lang="es" sz="4000"/>
              <a:t> Aumentar el tamaño del vector (vector_size) puede capturar más detalles semánticos, pero también requiere más datos para entrenar eficazmente.</a:t>
            </a:r>
            <a:endParaRPr sz="4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4000"/>
              <a:t>Window Size:</a:t>
            </a:r>
            <a:r>
              <a:rPr lang="es" sz="4000"/>
              <a:t> Aumentar la ventana (window) permite al modelo considerar un contexto más amplio al aprender las representaciones, lo que puede ser útil para capturar relaciones semánticas a largo plazo.</a:t>
            </a:r>
            <a:endParaRPr sz="4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 sz="4000"/>
              <a:t>Visualización con t-SNE:</a:t>
            </a:r>
            <a:endParaRPr b="1" sz="4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4000"/>
              <a:t>Perplejidad</a:t>
            </a:r>
            <a:r>
              <a:rPr lang="es" sz="4000"/>
              <a:t>: La perplejidad adecuada depende del tamaño del conjunto de datos. Experimentar con este valor es crucial para obtener una buena visualización. Una perplejidad demasiado baja puede llevar a una "bola de puntos", mientras que una muy alta puede dispersar demasiado los puntos sin reflejar agrupaciones significativas.</a:t>
            </a:r>
            <a:endParaRPr sz="4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4000"/>
              <a:t>Estabilidad de t-SNE</a:t>
            </a:r>
            <a:r>
              <a:rPr lang="es" sz="4000"/>
              <a:t>: t-SNE es no determinista y puede dar resultados diferentes cada vez que se ejecuta, especialmente si se utiliza un random_state no fijo.</a:t>
            </a:r>
            <a:endParaRPr sz="4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 sz="4000"/>
              <a:t>Conclusión</a:t>
            </a:r>
            <a:endParaRPr b="1" sz="4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4000"/>
              <a:t>Modificar los embeddings añadiendo más datos o ajustando parámetros del modelo puede mejorar significativamente la representación de las palabras y ofrecer insights más profundos cuando visualizas estos embeddings. Estos cambios son esenciales para afinar aplicaciones de NLP y deben ser considerados cuidadosamente en función de las necesidades específicas del proyecto y la naturaleza del conjunto de datos.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Trabajo Práctico Medio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Vamos a realizar ahora un ejemplo de embeddings que involucre frases con animales, es un ejemplo muy sencillo pero intuitivo y muy aclarador a nivel de concepto: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https://colab.research.google.com/drive/1rmEgUUJBY9_-wbSihJ59RxRhpbxZUAbR?usp=sharing</a:t>
            </a:r>
            <a:br>
              <a:rPr lang="es"/>
            </a:br>
            <a:br>
              <a:rPr lang="es"/>
            </a:br>
            <a:r>
              <a:rPr b="1" lang="es"/>
              <a:t>Ejercicio:</a:t>
            </a:r>
            <a:r>
              <a:rPr lang="es"/>
              <a:t> Intentar vosotros de forma sencilla, mediante la ingesta de comentarios de redes sociales, que </a:t>
            </a:r>
            <a:r>
              <a:rPr lang="es"/>
              <a:t>denotan</a:t>
            </a:r>
            <a:r>
              <a:rPr lang="es"/>
              <a:t> Hate, Hype o Indiferencia, clasificar estos.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Trabajo Práctico Avanzado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vamos a hacer uso de un modelo en </a:t>
            </a:r>
            <a:r>
              <a:rPr lang="es"/>
              <a:t>inglés</a:t>
            </a:r>
            <a:r>
              <a:rPr lang="es"/>
              <a:t> con palabras y contextos ya </a:t>
            </a:r>
            <a:r>
              <a:rPr lang="es"/>
              <a:t>preparados</a:t>
            </a:r>
            <a:r>
              <a:rPr lang="es"/>
              <a:t> </a:t>
            </a:r>
            <a:r>
              <a:rPr b="1" lang="es"/>
              <a:t>Spacy </a:t>
            </a:r>
            <a:r>
              <a:rPr lang="es"/>
              <a:t>además, haremos una representación gráfica de los términos que compararemos que serán: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black cat</a:t>
            </a:r>
            <a:br>
              <a:rPr lang="es"/>
            </a:br>
            <a:r>
              <a:rPr lang="es"/>
              <a:t>white dog</a:t>
            </a:r>
            <a:br>
              <a:rPr lang="es"/>
            </a:br>
            <a:r>
              <a:rPr lang="es"/>
              <a:t>black table</a:t>
            </a:r>
            <a:br>
              <a:rPr lang="es"/>
            </a:br>
            <a:r>
              <a:rPr lang="es"/>
              <a:t>local police</a:t>
            </a:r>
            <a:br>
              <a:rPr lang="es"/>
            </a:br>
            <a:r>
              <a:rPr lang="es"/>
              <a:t>blue firefighter</a:t>
            </a:r>
            <a:br>
              <a:rPr lang="es"/>
            </a:br>
            <a:r>
              <a:rPr lang="es"/>
              <a:t>varius chairs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https://colab.research.google.com/drive/1ZLMREdp79xsRTzg3TydhYyMk_8dbqB3W?usp=sharing</a:t>
            </a:r>
            <a:br>
              <a:rPr lang="es"/>
            </a:br>
            <a:br>
              <a:rPr lang="es"/>
            </a:br>
            <a:r>
              <a:rPr lang="es"/>
              <a:t>Al acabar añade 4 elementos nuevos, “pink elephant”, “local table”, “hot fire” y “some pineapple” prueba a medir las distancias entre cada uno de los elementos de los vectores y comprueba que el resultado tiene sentido, vuelve a pintar la tabla si lo consideras oportuno.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