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09" r:id="rId4"/>
    <p:sldId id="310" r:id="rId5"/>
    <p:sldId id="311" r:id="rId6"/>
    <p:sldId id="312" r:id="rId7"/>
    <p:sldId id="313" r:id="rId8"/>
    <p:sldId id="379" r:id="rId9"/>
    <p:sldId id="316" r:id="rId10"/>
    <p:sldId id="317" r:id="rId11"/>
    <p:sldId id="318" r:id="rId12"/>
    <p:sldId id="319" r:id="rId13"/>
    <p:sldId id="365" r:id="rId14"/>
    <p:sldId id="366" r:id="rId15"/>
    <p:sldId id="320" r:id="rId16"/>
    <p:sldId id="321" r:id="rId17"/>
    <p:sldId id="322" r:id="rId18"/>
    <p:sldId id="328" r:id="rId19"/>
    <p:sldId id="327" r:id="rId20"/>
    <p:sldId id="329" r:id="rId21"/>
    <p:sldId id="331" r:id="rId22"/>
    <p:sldId id="332" r:id="rId23"/>
    <p:sldId id="333" r:id="rId24"/>
    <p:sldId id="334" r:id="rId25"/>
    <p:sldId id="335" r:id="rId26"/>
    <p:sldId id="338" r:id="rId27"/>
    <p:sldId id="339" r:id="rId28"/>
    <p:sldId id="341" r:id="rId2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63725" y="1084653"/>
            <a:ext cx="3846829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8829" y="441074"/>
            <a:ext cx="7186340" cy="189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036016"/>
            <a:ext cx="8373109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95013" y="4784990"/>
            <a:ext cx="2446654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5521" y="4778067"/>
            <a:ext cx="300990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vds.com/dataformat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ortonworks.com/wp-content/uploads/2016/05/Hortonworks.CheatSheet.SQLtoHiv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wiki.apache.org/confluence/display/hive/languagemanual%2Bddl%23LanguageManualDDL-CreateTableCreate/Drop/TruncateTabl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5013" y="4770554"/>
            <a:ext cx="2446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Curso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Especialización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IA</a:t>
            </a:r>
            <a:r>
              <a:rPr sz="1200" spc="-7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y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Big</a:t>
            </a:r>
            <a:r>
              <a:rPr sz="1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999999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0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75"/>
              </a:spcBef>
            </a:pPr>
            <a:r>
              <a:rPr spc="-10" dirty="0"/>
              <a:t>Hadoop</a:t>
            </a:r>
            <a:r>
              <a:rPr lang="es-ES" spc="-10" dirty="0"/>
              <a:t> 2</a:t>
            </a:r>
            <a:endParaRPr spc="-10" dirty="0"/>
          </a:p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1900" dirty="0"/>
              <a:t>Clúster</a:t>
            </a:r>
            <a:r>
              <a:rPr sz="1900" spc="-35" dirty="0"/>
              <a:t> </a:t>
            </a:r>
            <a:r>
              <a:rPr sz="1900" spc="-10" dirty="0"/>
              <a:t>BigData</a:t>
            </a:r>
            <a:endParaRPr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020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MapReduce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8896"/>
            <a:ext cx="8371840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Arial"/>
                <a:cs typeface="Arial"/>
              </a:rPr>
              <a:t>¿Cuántos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maps?</a:t>
            </a:r>
            <a:endParaRPr sz="1300">
              <a:latin typeface="Arial"/>
              <a:cs typeface="Arial"/>
            </a:endParaRPr>
          </a:p>
          <a:p>
            <a:pPr marL="469900" marR="15240" indent="-328295" algn="just">
              <a:lnSpc>
                <a:spcPct val="115399"/>
              </a:lnSpc>
              <a:spcBef>
                <a:spcPts val="975"/>
              </a:spcBef>
              <a:buChar char="●"/>
              <a:tabLst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El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número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maps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suele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depender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del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tamaño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total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las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entradas,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decir,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número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total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bloques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archivos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entrada.</a:t>
            </a:r>
            <a:endParaRPr sz="1300">
              <a:latin typeface="Arial"/>
              <a:cs typeface="Arial"/>
            </a:endParaRPr>
          </a:p>
          <a:p>
            <a:pPr marL="469900" marR="5080" indent="-328295" algn="just">
              <a:lnSpc>
                <a:spcPct val="115399"/>
              </a:lnSpc>
              <a:buChar char="●"/>
              <a:tabLst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El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nivel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correcto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paralelismo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maps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parece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estar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alrededor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10-</a:t>
            </a:r>
            <a:r>
              <a:rPr sz="1300" dirty="0">
                <a:latin typeface="Arial"/>
                <a:cs typeface="Arial"/>
              </a:rPr>
              <a:t>100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maps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por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nodo,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aunque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se </a:t>
            </a:r>
            <a:r>
              <a:rPr sz="1300" dirty="0">
                <a:latin typeface="Arial"/>
                <a:cs typeface="Arial"/>
              </a:rPr>
              <a:t>han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configurado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hasta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300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tareas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muy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ligeras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cpu.</a:t>
            </a:r>
            <a:endParaRPr sz="1300">
              <a:latin typeface="Arial"/>
              <a:cs typeface="Arial"/>
            </a:endParaRPr>
          </a:p>
          <a:p>
            <a:pPr marL="469900" marR="5080" indent="-328295" algn="just">
              <a:lnSpc>
                <a:spcPct val="115399"/>
              </a:lnSpc>
              <a:buChar char="●"/>
              <a:tabLst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Por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tanto,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espera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10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TB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entrada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tiene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tamaño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bloque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128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MB,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terminará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con </a:t>
            </a:r>
            <a:r>
              <a:rPr sz="1300" dirty="0">
                <a:latin typeface="Arial"/>
                <a:cs typeface="Arial"/>
              </a:rPr>
              <a:t>82,000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maps,</a:t>
            </a:r>
            <a:r>
              <a:rPr sz="1300" spc="1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1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menos</a:t>
            </a:r>
            <a:r>
              <a:rPr sz="1300" spc="1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1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Configuration.set</a:t>
            </a:r>
            <a:r>
              <a:rPr sz="1300" spc="1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(MRJobConfig.NUM_MAPS,</a:t>
            </a:r>
            <a:r>
              <a:rPr sz="1300" spc="1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int)</a:t>
            </a:r>
            <a:r>
              <a:rPr sz="1300" spc="1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1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use</a:t>
            </a:r>
            <a:r>
              <a:rPr sz="1300" spc="1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1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configurar</a:t>
            </a:r>
            <a:r>
              <a:rPr sz="1300" spc="16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un </a:t>
            </a:r>
            <a:r>
              <a:rPr sz="1300" dirty="0">
                <a:latin typeface="Arial"/>
                <a:cs typeface="Arial"/>
              </a:rPr>
              <a:t>número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más</a:t>
            </a:r>
            <a:r>
              <a:rPr sz="1300" spc="-10" dirty="0">
                <a:latin typeface="Arial"/>
                <a:cs typeface="Arial"/>
              </a:rPr>
              <a:t> alto.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14273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020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MapReduce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8896"/>
            <a:ext cx="8334375" cy="171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Arial"/>
                <a:cs typeface="Arial"/>
              </a:rPr>
              <a:t>¿Cuántos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reducers?</a:t>
            </a:r>
            <a:endParaRPr sz="1300">
              <a:latin typeface="Arial"/>
              <a:cs typeface="Arial"/>
            </a:endParaRPr>
          </a:p>
          <a:p>
            <a:pPr marL="469900" marR="28575" indent="-328295">
              <a:lnSpc>
                <a:spcPct val="115399"/>
              </a:lnSpc>
              <a:spcBef>
                <a:spcPts val="97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El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número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correcto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reducers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parece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0,95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1,75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multiplicado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(&lt;número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nodos&gt;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*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&lt;número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de </a:t>
            </a:r>
            <a:r>
              <a:rPr sz="1300" dirty="0">
                <a:latin typeface="Arial"/>
                <a:cs typeface="Arial"/>
              </a:rPr>
              <a:t>contenedores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máximos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nodo&gt;).</a:t>
            </a:r>
            <a:endParaRPr sz="1300">
              <a:latin typeface="Arial"/>
              <a:cs typeface="Arial"/>
            </a:endParaRPr>
          </a:p>
          <a:p>
            <a:pPr marL="469900" marR="316230" indent="-328295">
              <a:lnSpc>
                <a:spcPct val="115399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Aumentar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número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reduce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aumenta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sobrecarga,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pero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aumenta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equilibrio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carga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reduce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el </a:t>
            </a:r>
            <a:r>
              <a:rPr sz="1300" dirty="0">
                <a:latin typeface="Arial"/>
                <a:cs typeface="Arial"/>
              </a:rPr>
              <a:t>costo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0" dirty="0">
                <a:latin typeface="Arial"/>
                <a:cs typeface="Arial"/>
              </a:rPr>
              <a:t> fallos.</a:t>
            </a:r>
            <a:endParaRPr sz="1300">
              <a:latin typeface="Arial"/>
              <a:cs typeface="Arial"/>
            </a:endParaRPr>
          </a:p>
          <a:p>
            <a:pPr marL="469900" marR="5080" indent="-328295">
              <a:lnSpc>
                <a:spcPct val="115399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Los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factores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escala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anteriores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ligeramente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menores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números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enteros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reservar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algunos </a:t>
            </a:r>
            <a:r>
              <a:rPr sz="1300" dirty="0">
                <a:latin typeface="Arial"/>
                <a:cs typeface="Arial"/>
              </a:rPr>
              <a:t>espacios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reducidos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ejecuten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subtareas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ejecutar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nuevo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tareas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generado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algún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error.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81772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2750" y="3601424"/>
            <a:ext cx="4796155" cy="1542415"/>
            <a:chOff x="4282750" y="3601424"/>
            <a:chExt cx="4796155" cy="1542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750" y="3601424"/>
              <a:ext cx="4701951" cy="1214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7" y="5018717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307" y="4625117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624" y="515825"/>
            <a:ext cx="2020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MapReduce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4725" y="1188416"/>
            <a:ext cx="8298180" cy="2082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b="1" spc="-10" dirty="0">
                <a:latin typeface="Arial"/>
                <a:cs typeface="Arial"/>
              </a:rPr>
              <a:t>Limitaciones: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Si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generan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muchas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claves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fase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map…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fase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sorting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puede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retrasar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mucho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10" dirty="0">
                <a:latin typeface="Arial"/>
                <a:cs typeface="Arial"/>
              </a:rPr>
              <a:t> ejecución…</a:t>
            </a:r>
            <a:endParaRPr sz="1300">
              <a:latin typeface="Arial"/>
              <a:cs typeface="Arial"/>
            </a:endParaRPr>
          </a:p>
          <a:p>
            <a:pPr marL="469900" marR="5080" indent="-328295">
              <a:lnSpc>
                <a:spcPct val="115399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¿Utilizar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MapReduce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volumen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muy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pequeño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datos?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Asume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trabajo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puede</a:t>
            </a:r>
            <a:r>
              <a:rPr sz="1300" spc="-10" dirty="0">
                <a:latin typeface="Arial"/>
                <a:cs typeface="Arial"/>
              </a:rPr>
              <a:t> paralelizar </a:t>
            </a:r>
            <a:r>
              <a:rPr sz="1300" dirty="0">
                <a:latin typeface="Arial"/>
                <a:cs typeface="Arial"/>
              </a:rPr>
              <a:t>pero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puede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nos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interese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contenido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del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trabajo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sí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paralelizable.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No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buena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herramienta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procesando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grafos.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Cuando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procesamiento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requiere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fase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shuffle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mezcle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muchos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través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red.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Dificultad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implementación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programas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MapReduce.</a:t>
            </a:r>
            <a:endParaRPr sz="1300">
              <a:latin typeface="Arial"/>
              <a:cs typeface="Arial"/>
            </a:endParaRPr>
          </a:p>
          <a:p>
            <a:pPr marL="469900" marR="41275" indent="-328295">
              <a:lnSpc>
                <a:spcPct val="115399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Pensado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procesamiento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batch,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decir,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procesar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volúmenes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muy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grandes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almacenados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disco…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no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puede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utilizarse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para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procesamiento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en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tiempo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real</a:t>
            </a:r>
            <a:r>
              <a:rPr sz="1300" spc="-10" dirty="0"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41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684" y="2450542"/>
            <a:ext cx="67354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¿Qué</a:t>
            </a:r>
            <a:r>
              <a:rPr sz="2600" b="1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600" b="1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tipos</a:t>
            </a:r>
            <a:r>
              <a:rPr sz="2600" b="1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600" b="1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hay?</a:t>
            </a:r>
            <a:r>
              <a:rPr sz="2600" b="1" dirty="0">
                <a:latin typeface="Arial"/>
                <a:cs typeface="Arial"/>
              </a:rPr>
              <a:t>¿Cuál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el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más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utilizado?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5572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Formatos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ficheros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en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Hadoop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4861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572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Formatos</a:t>
            </a:r>
            <a:r>
              <a:rPr sz="2800" spc="-35" dirty="0"/>
              <a:t> </a:t>
            </a:r>
            <a:r>
              <a:rPr sz="2800" dirty="0"/>
              <a:t>de</a:t>
            </a:r>
            <a:r>
              <a:rPr sz="2800" spc="-25" dirty="0"/>
              <a:t> </a:t>
            </a:r>
            <a:r>
              <a:rPr sz="2800" dirty="0"/>
              <a:t>ficheros</a:t>
            </a:r>
            <a:r>
              <a:rPr sz="2800" spc="-25" dirty="0"/>
              <a:t> </a:t>
            </a:r>
            <a:r>
              <a:rPr sz="2800" dirty="0"/>
              <a:t>en</a:t>
            </a:r>
            <a:r>
              <a:rPr sz="2800" spc="-20" dirty="0"/>
              <a:t> </a:t>
            </a:r>
            <a:r>
              <a:rPr sz="2800" spc="-10" dirty="0"/>
              <a:t>Hadoop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6350"/>
            <a:ext cx="4796875" cy="3169456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10" dirty="0">
                <a:latin typeface="Arial"/>
                <a:cs typeface="Arial"/>
              </a:rPr>
              <a:t>Formatos: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b="1" i="1" u="sng" spc="-10" dirty="0" err="1">
                <a:latin typeface="Arial"/>
                <a:cs typeface="Arial"/>
              </a:rPr>
              <a:t>Textfile</a:t>
            </a:r>
            <a:r>
              <a:rPr lang="es-ES" sz="1800" b="1" i="1" u="sng" spc="-10" dirty="0">
                <a:latin typeface="Arial"/>
                <a:cs typeface="Arial"/>
              </a:rPr>
              <a:t> (formato predeterminado)</a:t>
            </a:r>
            <a:endParaRPr sz="1800" b="1" i="1" u="sng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Sequence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latin typeface="Arial"/>
                <a:cs typeface="Arial"/>
              </a:rPr>
              <a:t>Parquet</a:t>
            </a:r>
            <a:r>
              <a:rPr lang="es-ES" sz="1800" spc="-10" dirty="0">
                <a:latin typeface="Arial"/>
                <a:cs typeface="Arial"/>
              </a:rPr>
              <a:t> (parecido a CSV) </a:t>
            </a: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20" dirty="0">
                <a:latin typeface="Arial"/>
                <a:cs typeface="Arial"/>
              </a:rPr>
              <a:t>Avro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25" dirty="0">
                <a:latin typeface="Arial"/>
                <a:cs typeface="Arial"/>
              </a:rPr>
              <a:t>Orc</a:t>
            </a:r>
            <a:endParaRPr lang="es-ES" sz="1800" spc="-25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endParaRPr lang="es-ES" spc="-25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endParaRPr lang="es-ES" sz="1800" spc="-25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endParaRPr lang="es-ES" spc="-25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endParaRPr lang="es-ES" sz="1800" spc="-25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2708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0280" y="2450542"/>
            <a:ext cx="55803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¿Qué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es?¿Cuál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su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arquitectura?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776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Arial"/>
                <a:cs typeface="Arial"/>
              </a:rPr>
              <a:t>Hive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76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/>
              <a:t>Hive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26770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Hive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tecnología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distribuida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diseñada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construida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sobre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Hadoop</a:t>
            </a:r>
            <a:r>
              <a:rPr sz="1300" dirty="0">
                <a:latin typeface="Arial"/>
                <a:cs typeface="Arial"/>
              </a:rPr>
              <a:t>.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Permite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hacer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consultas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analizar </a:t>
            </a:r>
            <a:r>
              <a:rPr sz="1300" dirty="0">
                <a:latin typeface="Arial"/>
                <a:cs typeface="Arial"/>
              </a:rPr>
              <a:t>grandes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cantidades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almacenados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HDFS</a:t>
            </a:r>
            <a:r>
              <a:rPr sz="1300" dirty="0">
                <a:latin typeface="Arial"/>
                <a:cs typeface="Arial"/>
              </a:rPr>
              <a:t>.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Tiene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lenguaje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consulta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llamado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HiveQL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HQL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que </a:t>
            </a:r>
            <a:r>
              <a:rPr sz="1300" dirty="0">
                <a:latin typeface="Arial"/>
                <a:cs typeface="Arial"/>
              </a:rPr>
              <a:t>internamente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transforma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consultas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SQL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trabajos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MapReduce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ejecutan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Hadoop.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lenguaje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de </a:t>
            </a:r>
            <a:r>
              <a:rPr sz="1300" dirty="0">
                <a:latin typeface="Arial"/>
                <a:cs typeface="Arial"/>
              </a:rPr>
              <a:t>consulta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HQL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dialecto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SQL,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sigue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10" dirty="0">
                <a:latin typeface="Arial"/>
                <a:cs typeface="Arial"/>
              </a:rPr>
              <a:t> estándar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ANSI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SQL,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sin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embargo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muy</a:t>
            </a:r>
            <a:r>
              <a:rPr sz="1300" spc="-10" dirty="0">
                <a:latin typeface="Arial"/>
                <a:cs typeface="Arial"/>
              </a:rPr>
              <a:t> similar.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Arial"/>
              <a:cs typeface="Arial"/>
            </a:endParaRPr>
          </a:p>
          <a:p>
            <a:pPr marL="12700" marR="440690">
              <a:lnSpc>
                <a:spcPct val="115399"/>
              </a:lnSpc>
            </a:pPr>
            <a:r>
              <a:rPr sz="1300" dirty="0">
                <a:latin typeface="Arial"/>
                <a:cs typeface="Arial"/>
              </a:rPr>
              <a:t>El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proyecto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comenzó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2008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Facebook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hacer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comportara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manera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más </a:t>
            </a:r>
            <a:r>
              <a:rPr sz="1300" dirty="0">
                <a:latin typeface="Arial"/>
                <a:cs typeface="Arial"/>
              </a:rPr>
              <a:t>parecida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data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warehouse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tradicional.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4495496"/>
            <a:ext cx="68224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Arial"/>
                <a:cs typeface="Arial"/>
                <a:hlinkClick r:id="rId2"/>
              </a:rPr>
              <a:t>http://hortonworks.com/wp-content/uploads/2016/05/Hortonworks.CheatSheet.SQLtoHive.pdf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76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/>
              <a:t>Hive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8896"/>
            <a:ext cx="8204834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La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tecnología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altamente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escalable,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embargo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tiene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dos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problemas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principales:</a:t>
            </a:r>
            <a:endParaRPr sz="1300">
              <a:latin typeface="Arial"/>
              <a:cs typeface="Arial"/>
            </a:endParaRPr>
          </a:p>
          <a:p>
            <a:pPr marL="469900" marR="5080" indent="-328295">
              <a:lnSpc>
                <a:spcPct val="115399"/>
              </a:lnSpc>
              <a:spcBef>
                <a:spcPts val="12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b="1" dirty="0">
                <a:latin typeface="Arial"/>
                <a:cs typeface="Arial"/>
              </a:rPr>
              <a:t>Dificultad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de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uso</a:t>
            </a:r>
            <a:r>
              <a:rPr sz="1300" dirty="0">
                <a:latin typeface="Arial"/>
                <a:cs typeface="Arial"/>
              </a:rPr>
              <a:t>: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API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Java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complicada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usar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necesita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experiencia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específica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tratar </a:t>
            </a:r>
            <a:r>
              <a:rPr sz="1300" dirty="0">
                <a:latin typeface="Arial"/>
                <a:cs typeface="Arial"/>
              </a:rPr>
              <a:t>con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diferentes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formatos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ficheros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sistemas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almacenamiento.</a:t>
            </a:r>
            <a:endParaRPr sz="1300">
              <a:latin typeface="Arial"/>
              <a:cs typeface="Arial"/>
            </a:endParaRPr>
          </a:p>
          <a:p>
            <a:pPr marL="469900" marR="22225" indent="-328295">
              <a:lnSpc>
                <a:spcPct val="1153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b="1" dirty="0">
                <a:latin typeface="Arial"/>
                <a:cs typeface="Arial"/>
              </a:rPr>
              <a:t>Orientado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operaciones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Batch: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No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soporta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operaciones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acceso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aleatorio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no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está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optimizado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para </a:t>
            </a:r>
            <a:r>
              <a:rPr sz="1300" dirty="0">
                <a:latin typeface="Arial"/>
                <a:cs typeface="Arial"/>
              </a:rPr>
              <a:t>gestionar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ficheros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pequeños.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046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Hive:</a:t>
            </a:r>
            <a:r>
              <a:rPr sz="2800" spc="-25" dirty="0"/>
              <a:t> </a:t>
            </a:r>
            <a:r>
              <a:rPr sz="2800" spc="-10" dirty="0"/>
              <a:t>arquitectura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7887" y="1170124"/>
            <a:ext cx="8008230" cy="334069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046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Hive:</a:t>
            </a:r>
            <a:r>
              <a:rPr sz="2800" spc="-25" dirty="0"/>
              <a:t> </a:t>
            </a:r>
            <a:r>
              <a:rPr sz="2800" spc="-10" dirty="0"/>
              <a:t>arquitectura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040370" cy="2540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dirty="0">
                <a:latin typeface="Arial"/>
                <a:cs typeface="Arial"/>
              </a:rPr>
              <a:t>Los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fluyen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siguiente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secuencia:</a:t>
            </a:r>
            <a:endParaRPr sz="1300">
              <a:latin typeface="Arial"/>
              <a:cs typeface="Arial"/>
            </a:endParaRPr>
          </a:p>
          <a:p>
            <a:pPr marL="515620" indent="-41275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514984" algn="l"/>
                <a:tab pos="516255" algn="l"/>
              </a:tabLst>
            </a:pPr>
            <a:r>
              <a:rPr sz="1300" dirty="0">
                <a:latin typeface="Arial"/>
                <a:cs typeface="Arial"/>
              </a:rPr>
              <a:t>Ejecutamos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consulta,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entra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controlador.</a:t>
            </a:r>
            <a:endParaRPr sz="1300">
              <a:latin typeface="Arial"/>
              <a:cs typeface="Arial"/>
            </a:endParaRPr>
          </a:p>
          <a:p>
            <a:pPr marL="515620" indent="-41275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514984" algn="l"/>
                <a:tab pos="516255" algn="l"/>
              </a:tabLst>
            </a:pPr>
            <a:r>
              <a:rPr sz="1300" dirty="0">
                <a:latin typeface="Arial"/>
                <a:cs typeface="Arial"/>
              </a:rPr>
              <a:t>Luego,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driver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solicita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plan,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refiere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ejecución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consulta.</a:t>
            </a:r>
            <a:endParaRPr sz="1300">
              <a:latin typeface="Arial"/>
              <a:cs typeface="Arial"/>
            </a:endParaRPr>
          </a:p>
          <a:p>
            <a:pPr marL="515620" indent="-41275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514984" algn="l"/>
                <a:tab pos="516255" algn="l"/>
              </a:tabLst>
            </a:pPr>
            <a:r>
              <a:rPr sz="1300" dirty="0">
                <a:latin typeface="Arial"/>
                <a:cs typeface="Arial"/>
              </a:rPr>
              <a:t>Después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esto,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compilador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obtiene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metadatos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Metastore.</a:t>
            </a:r>
            <a:endParaRPr sz="1300">
              <a:latin typeface="Arial"/>
              <a:cs typeface="Arial"/>
            </a:endParaRPr>
          </a:p>
          <a:p>
            <a:pPr marL="515620" indent="-41275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514984" algn="l"/>
                <a:tab pos="516255" algn="l"/>
              </a:tabLst>
            </a:pPr>
            <a:r>
              <a:rPr sz="1300" dirty="0">
                <a:latin typeface="Arial"/>
                <a:cs typeface="Arial"/>
              </a:rPr>
              <a:t>La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Metastore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responde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-10" dirty="0">
                <a:latin typeface="Arial"/>
                <a:cs typeface="Arial"/>
              </a:rPr>
              <a:t> metadatos</a:t>
            </a:r>
            <a:endParaRPr sz="1300">
              <a:latin typeface="Arial"/>
              <a:cs typeface="Arial"/>
            </a:endParaRPr>
          </a:p>
          <a:p>
            <a:pPr marL="515620" indent="-41275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514984" algn="l"/>
                <a:tab pos="516255" algn="l"/>
              </a:tabLst>
            </a:pPr>
            <a:r>
              <a:rPr sz="1300" dirty="0">
                <a:latin typeface="Arial"/>
                <a:cs typeface="Arial"/>
              </a:rPr>
              <a:t>El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compilador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recopila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información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envía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plan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driver.</a:t>
            </a:r>
            <a:endParaRPr sz="1300">
              <a:latin typeface="Arial"/>
              <a:cs typeface="Arial"/>
            </a:endParaRPr>
          </a:p>
          <a:p>
            <a:pPr marL="506095" indent="-40322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506095" algn="l"/>
                <a:tab pos="506730" algn="l"/>
              </a:tabLst>
            </a:pPr>
            <a:r>
              <a:rPr sz="1300" dirty="0">
                <a:latin typeface="Arial"/>
                <a:cs typeface="Arial"/>
              </a:rPr>
              <a:t>Ahora,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driver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envía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plan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ejecución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motor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ejecución.</a:t>
            </a:r>
            <a:endParaRPr sz="1300">
              <a:latin typeface="Arial"/>
              <a:cs typeface="Arial"/>
            </a:endParaRPr>
          </a:p>
          <a:p>
            <a:pPr marL="515620" indent="-41275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514984" algn="l"/>
                <a:tab pos="516255" algn="l"/>
              </a:tabLst>
            </a:pPr>
            <a:r>
              <a:rPr sz="1300" dirty="0">
                <a:latin typeface="Arial"/>
                <a:cs typeface="Arial"/>
              </a:rPr>
              <a:t>El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motor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ejecución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actúa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puente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entre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Hive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procesar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consulta.</a:t>
            </a:r>
            <a:endParaRPr sz="1300">
              <a:latin typeface="Arial"/>
              <a:cs typeface="Arial"/>
            </a:endParaRPr>
          </a:p>
          <a:p>
            <a:pPr marL="469900" marR="5080" indent="-366395">
              <a:lnSpc>
                <a:spcPct val="115399"/>
              </a:lnSpc>
              <a:buFont typeface="Arial"/>
              <a:buAutoNum type="arabicPeriod"/>
              <a:tabLst>
                <a:tab pos="506095" algn="l"/>
                <a:tab pos="506730" algn="l"/>
              </a:tabLst>
            </a:pPr>
            <a:r>
              <a:rPr dirty="0"/>
              <a:t>	</a:t>
            </a:r>
            <a:r>
              <a:rPr sz="1300" dirty="0">
                <a:latin typeface="Arial"/>
                <a:cs typeface="Arial"/>
              </a:rPr>
              <a:t>Además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esto,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motor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ejecución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también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comunica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bidireccionalmente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Metastore</a:t>
            </a:r>
            <a:r>
              <a:rPr sz="1300" spc="-20" dirty="0">
                <a:latin typeface="Arial"/>
                <a:cs typeface="Arial"/>
              </a:rPr>
              <a:t> para </a:t>
            </a:r>
            <a:r>
              <a:rPr sz="1300" dirty="0">
                <a:latin typeface="Arial"/>
                <a:cs typeface="Arial"/>
              </a:rPr>
              <a:t>realizar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diversas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operaciones,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como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crear,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modificar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borrar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tablas.</a:t>
            </a:r>
            <a:endParaRPr sz="1300">
              <a:latin typeface="Arial"/>
              <a:cs typeface="Arial"/>
            </a:endParaRPr>
          </a:p>
          <a:p>
            <a:pPr marL="515620" indent="-41275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514984" algn="l"/>
                <a:tab pos="516255" algn="l"/>
              </a:tabLst>
            </a:pPr>
            <a:r>
              <a:rPr sz="1300" dirty="0">
                <a:latin typeface="Arial"/>
                <a:cs typeface="Arial"/>
              </a:rPr>
              <a:t>Finalmente,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tenemos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comunicación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bidireccional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buscar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enviar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resultados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cliente.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052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Índice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22676" y="1176350"/>
            <a:ext cx="3996924" cy="645689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s-ES" spc="-20">
                <a:latin typeface="Arial"/>
                <a:cs typeface="Arial"/>
              </a:rPr>
              <a:t>MAPREDUCE</a:t>
            </a:r>
            <a:endParaRPr sz="180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20" dirty="0">
                <a:latin typeface="Arial"/>
                <a:cs typeface="Arial"/>
              </a:rPr>
              <a:t>Hive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290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Hive:</a:t>
            </a:r>
            <a:r>
              <a:rPr sz="2800" spc="-30" dirty="0"/>
              <a:t> </a:t>
            </a:r>
            <a:r>
              <a:rPr sz="2800" dirty="0"/>
              <a:t>estructura</a:t>
            </a:r>
            <a:r>
              <a:rPr sz="2800" spc="-30" dirty="0"/>
              <a:t> </a:t>
            </a:r>
            <a:r>
              <a:rPr sz="2800" dirty="0"/>
              <a:t>de</a:t>
            </a:r>
            <a:r>
              <a:rPr sz="2800" spc="-25" dirty="0"/>
              <a:t> </a:t>
            </a:r>
            <a:r>
              <a:rPr sz="2800" spc="-10" dirty="0"/>
              <a:t>datos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56895">
              <a:lnSpc>
                <a:spcPct val="115399"/>
              </a:lnSpc>
              <a:spcBef>
                <a:spcPts val="100"/>
              </a:spcBef>
            </a:pPr>
            <a:r>
              <a:rPr dirty="0"/>
              <a:t>Los</a:t>
            </a:r>
            <a:r>
              <a:rPr spc="-35" dirty="0"/>
              <a:t> </a:t>
            </a:r>
            <a:r>
              <a:rPr dirty="0"/>
              <a:t>datos</a:t>
            </a:r>
            <a:r>
              <a:rPr spc="-25" dirty="0"/>
              <a:t> </a:t>
            </a:r>
            <a:r>
              <a:rPr dirty="0"/>
              <a:t>gestionados</a:t>
            </a:r>
            <a:r>
              <a:rPr spc="-20" dirty="0"/>
              <a:t> </a:t>
            </a:r>
            <a:r>
              <a:rPr dirty="0"/>
              <a:t>por</a:t>
            </a:r>
            <a:r>
              <a:rPr spc="-25" dirty="0"/>
              <a:t> </a:t>
            </a:r>
            <a:r>
              <a:rPr dirty="0"/>
              <a:t>Hive</a:t>
            </a:r>
            <a:r>
              <a:rPr spc="-25" dirty="0"/>
              <a:t> </a:t>
            </a:r>
            <a:r>
              <a:rPr dirty="0"/>
              <a:t>son</a:t>
            </a:r>
            <a:r>
              <a:rPr spc="-20" dirty="0"/>
              <a:t> </a:t>
            </a:r>
            <a:r>
              <a:rPr b="1" dirty="0">
                <a:latin typeface="Arial"/>
                <a:cs typeface="Arial"/>
              </a:rPr>
              <a:t>datos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estructurados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dirty="0"/>
              <a:t>almacenados</a:t>
            </a:r>
            <a:r>
              <a:rPr spc="-25" dirty="0"/>
              <a:t> </a:t>
            </a:r>
            <a:r>
              <a:rPr dirty="0"/>
              <a:t>en</a:t>
            </a:r>
            <a:r>
              <a:rPr spc="-20" dirty="0"/>
              <a:t> </a:t>
            </a:r>
            <a:r>
              <a:rPr spc="-10" dirty="0"/>
              <a:t>HDFS.</a:t>
            </a:r>
            <a:r>
              <a:rPr spc="-80" dirty="0"/>
              <a:t> </a:t>
            </a:r>
            <a:r>
              <a:rPr dirty="0"/>
              <a:t>Así,</a:t>
            </a:r>
            <a:r>
              <a:rPr spc="-25" dirty="0"/>
              <a:t> </a:t>
            </a:r>
            <a:r>
              <a:rPr dirty="0"/>
              <a:t>optimiza</a:t>
            </a:r>
            <a:r>
              <a:rPr spc="-2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forma </a:t>
            </a:r>
            <a:r>
              <a:rPr dirty="0"/>
              <a:t>automática</a:t>
            </a:r>
            <a:r>
              <a:rPr spc="-40" dirty="0"/>
              <a:t> </a:t>
            </a:r>
            <a:r>
              <a:rPr dirty="0"/>
              <a:t>el</a:t>
            </a:r>
            <a:r>
              <a:rPr spc="-25" dirty="0"/>
              <a:t> </a:t>
            </a:r>
            <a:r>
              <a:rPr dirty="0"/>
              <a:t>plan</a:t>
            </a:r>
            <a:r>
              <a:rPr spc="-3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ejecución</a:t>
            </a:r>
            <a:r>
              <a:rPr spc="-30" dirty="0"/>
              <a:t> </a:t>
            </a:r>
            <a:r>
              <a:rPr dirty="0"/>
              <a:t>y</a:t>
            </a:r>
            <a:r>
              <a:rPr spc="-25" dirty="0"/>
              <a:t> </a:t>
            </a:r>
            <a:r>
              <a:rPr dirty="0"/>
              <a:t>usa</a:t>
            </a:r>
            <a:r>
              <a:rPr spc="-25" dirty="0"/>
              <a:t> </a:t>
            </a:r>
            <a:r>
              <a:rPr dirty="0"/>
              <a:t>particionado</a:t>
            </a:r>
            <a:r>
              <a:rPr spc="-3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tablas</a:t>
            </a:r>
            <a:r>
              <a:rPr spc="-30" dirty="0"/>
              <a:t> </a:t>
            </a:r>
            <a:r>
              <a:rPr dirty="0"/>
              <a:t>en</a:t>
            </a:r>
            <a:r>
              <a:rPr spc="-25" dirty="0"/>
              <a:t> </a:t>
            </a:r>
            <a:r>
              <a:rPr dirty="0"/>
              <a:t>determinadas</a:t>
            </a:r>
            <a:r>
              <a:rPr spc="-25" dirty="0"/>
              <a:t> </a:t>
            </a:r>
            <a:r>
              <a:rPr spc="-10" dirty="0"/>
              <a:t>consultas.</a:t>
            </a:r>
          </a:p>
          <a:p>
            <a:pPr marL="12700" marR="5080">
              <a:lnSpc>
                <a:spcPct val="115399"/>
              </a:lnSpc>
              <a:spcBef>
                <a:spcPts val="1200"/>
              </a:spcBef>
            </a:pPr>
            <a:r>
              <a:rPr dirty="0"/>
              <a:t>Una</a:t>
            </a:r>
            <a:r>
              <a:rPr spc="-35" dirty="0"/>
              <a:t> </a:t>
            </a:r>
            <a:r>
              <a:rPr dirty="0"/>
              <a:t>consulta</a:t>
            </a:r>
            <a:r>
              <a:rPr spc="-20" dirty="0"/>
              <a:t> </a:t>
            </a:r>
            <a:r>
              <a:rPr dirty="0"/>
              <a:t>típica</a:t>
            </a:r>
            <a:r>
              <a:rPr spc="-20" dirty="0"/>
              <a:t> </a:t>
            </a:r>
            <a:r>
              <a:rPr dirty="0"/>
              <a:t>en</a:t>
            </a:r>
            <a:r>
              <a:rPr spc="-20" dirty="0"/>
              <a:t> </a:t>
            </a:r>
            <a:r>
              <a:rPr dirty="0"/>
              <a:t>Hive</a:t>
            </a:r>
            <a:r>
              <a:rPr spc="-20" dirty="0"/>
              <a:t> </a:t>
            </a:r>
            <a:r>
              <a:rPr dirty="0"/>
              <a:t>ejecuta</a:t>
            </a:r>
            <a:r>
              <a:rPr spc="-20" dirty="0"/>
              <a:t> </a:t>
            </a:r>
            <a:r>
              <a:rPr dirty="0"/>
              <a:t>en</a:t>
            </a:r>
            <a:r>
              <a:rPr spc="-20" dirty="0"/>
              <a:t> </a:t>
            </a:r>
            <a:r>
              <a:rPr dirty="0"/>
              <a:t>varios</a:t>
            </a:r>
            <a:r>
              <a:rPr spc="-20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nodes</a:t>
            </a:r>
            <a:r>
              <a:rPr spc="-20" dirty="0"/>
              <a:t> </a:t>
            </a:r>
            <a:r>
              <a:rPr dirty="0"/>
              <a:t>en</a:t>
            </a:r>
            <a:r>
              <a:rPr spc="-20" dirty="0"/>
              <a:t> </a:t>
            </a:r>
            <a:r>
              <a:rPr dirty="0"/>
              <a:t>paralelo,</a:t>
            </a:r>
            <a:r>
              <a:rPr spc="-20" dirty="0"/>
              <a:t> </a:t>
            </a:r>
            <a:r>
              <a:rPr dirty="0"/>
              <a:t>con</a:t>
            </a:r>
            <a:r>
              <a:rPr spc="-20" dirty="0"/>
              <a:t> </a:t>
            </a:r>
            <a:r>
              <a:rPr dirty="0"/>
              <a:t>trabajos </a:t>
            </a:r>
            <a:r>
              <a:rPr b="1" dirty="0">
                <a:latin typeface="Arial"/>
                <a:cs typeface="Arial"/>
              </a:rPr>
              <a:t>MapReduce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dirty="0"/>
              <a:t>asociados.</a:t>
            </a:r>
            <a:r>
              <a:rPr spc="-20" dirty="0"/>
              <a:t> </a:t>
            </a:r>
            <a:r>
              <a:rPr spc="-10" dirty="0"/>
              <a:t>Estas </a:t>
            </a:r>
            <a:r>
              <a:rPr dirty="0"/>
              <a:t>operaciones</a:t>
            </a:r>
            <a:r>
              <a:rPr spc="-30" dirty="0"/>
              <a:t> </a:t>
            </a:r>
            <a:r>
              <a:rPr dirty="0"/>
              <a:t>son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tipo</a:t>
            </a:r>
            <a:r>
              <a:rPr spc="-15" dirty="0"/>
              <a:t> </a:t>
            </a:r>
            <a:r>
              <a:rPr dirty="0"/>
              <a:t>batch,</a:t>
            </a:r>
            <a:r>
              <a:rPr spc="-15" dirty="0"/>
              <a:t> </a:t>
            </a:r>
            <a:r>
              <a:rPr dirty="0"/>
              <a:t>por</a:t>
            </a:r>
            <a:r>
              <a:rPr spc="-15" dirty="0"/>
              <a:t> </a:t>
            </a:r>
            <a:r>
              <a:rPr dirty="0"/>
              <a:t>lo</a:t>
            </a:r>
            <a:r>
              <a:rPr spc="-20" dirty="0"/>
              <a:t> </a:t>
            </a:r>
            <a:r>
              <a:rPr dirty="0"/>
              <a:t>que</a:t>
            </a:r>
            <a:r>
              <a:rPr spc="-15" dirty="0"/>
              <a:t> </a:t>
            </a:r>
            <a:r>
              <a:rPr dirty="0"/>
              <a:t>la</a:t>
            </a:r>
            <a:r>
              <a:rPr spc="-15" dirty="0"/>
              <a:t> </a:t>
            </a:r>
            <a:r>
              <a:rPr dirty="0"/>
              <a:t>latencia</a:t>
            </a:r>
            <a:r>
              <a:rPr spc="-15" dirty="0"/>
              <a:t> </a:t>
            </a:r>
            <a:r>
              <a:rPr dirty="0"/>
              <a:t>es</a:t>
            </a:r>
            <a:r>
              <a:rPr spc="-20" dirty="0"/>
              <a:t> </a:t>
            </a:r>
            <a:r>
              <a:rPr dirty="0"/>
              <a:t>más</a:t>
            </a:r>
            <a:r>
              <a:rPr spc="-15" dirty="0"/>
              <a:t> </a:t>
            </a:r>
            <a:r>
              <a:rPr dirty="0"/>
              <a:t>alta</a:t>
            </a:r>
            <a:r>
              <a:rPr spc="-15" dirty="0"/>
              <a:t> </a:t>
            </a:r>
            <a:r>
              <a:rPr dirty="0"/>
              <a:t>que</a:t>
            </a:r>
            <a:r>
              <a:rPr spc="-15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dirty="0"/>
              <a:t>otros</a:t>
            </a:r>
            <a:r>
              <a:rPr spc="-20" dirty="0"/>
              <a:t> </a:t>
            </a:r>
            <a:r>
              <a:rPr dirty="0"/>
              <a:t>tipos</a:t>
            </a:r>
            <a:r>
              <a:rPr spc="-1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bases</a:t>
            </a:r>
            <a:r>
              <a:rPr spc="-1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datos.</a:t>
            </a:r>
            <a:r>
              <a:rPr spc="-80" dirty="0"/>
              <a:t> </a:t>
            </a:r>
            <a:r>
              <a:rPr spc="-10" dirty="0"/>
              <a:t>Además, </a:t>
            </a:r>
            <a:r>
              <a:rPr dirty="0"/>
              <a:t>hay</a:t>
            </a:r>
            <a:r>
              <a:rPr spc="-30" dirty="0"/>
              <a:t> </a:t>
            </a:r>
            <a:r>
              <a:rPr dirty="0"/>
              <a:t>que</a:t>
            </a:r>
            <a:r>
              <a:rPr spc="-15" dirty="0"/>
              <a:t> </a:t>
            </a:r>
            <a:r>
              <a:rPr dirty="0"/>
              <a:t>considerar</a:t>
            </a:r>
            <a:r>
              <a:rPr spc="-15" dirty="0"/>
              <a:t> </a:t>
            </a:r>
            <a:r>
              <a:rPr dirty="0"/>
              <a:t>el</a:t>
            </a:r>
            <a:r>
              <a:rPr spc="-20" dirty="0"/>
              <a:t> </a:t>
            </a:r>
            <a:r>
              <a:rPr dirty="0"/>
              <a:t>retardo</a:t>
            </a:r>
            <a:r>
              <a:rPr spc="-15" dirty="0"/>
              <a:t> </a:t>
            </a:r>
            <a:r>
              <a:rPr dirty="0"/>
              <a:t>producido</a:t>
            </a:r>
            <a:r>
              <a:rPr spc="-15" dirty="0"/>
              <a:t> </a:t>
            </a:r>
            <a:r>
              <a:rPr dirty="0"/>
              <a:t>por</a:t>
            </a:r>
            <a:r>
              <a:rPr spc="-15" dirty="0"/>
              <a:t> </a:t>
            </a:r>
            <a:r>
              <a:rPr dirty="0"/>
              <a:t>la</a:t>
            </a:r>
            <a:r>
              <a:rPr spc="-20" dirty="0"/>
              <a:t> </a:t>
            </a:r>
            <a:r>
              <a:rPr dirty="0"/>
              <a:t>inicialización</a:t>
            </a:r>
            <a:r>
              <a:rPr spc="-1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los</a:t>
            </a:r>
            <a:r>
              <a:rPr spc="-20" dirty="0"/>
              <a:t> </a:t>
            </a:r>
            <a:r>
              <a:rPr dirty="0"/>
              <a:t>trabajos,</a:t>
            </a:r>
            <a:r>
              <a:rPr spc="-15" dirty="0"/>
              <a:t> </a:t>
            </a:r>
            <a:r>
              <a:rPr dirty="0"/>
              <a:t>sobre</a:t>
            </a:r>
            <a:r>
              <a:rPr spc="-15" dirty="0"/>
              <a:t> </a:t>
            </a:r>
            <a:r>
              <a:rPr dirty="0"/>
              <a:t>todo</a:t>
            </a:r>
            <a:r>
              <a:rPr spc="-15" dirty="0"/>
              <a:t> </a:t>
            </a:r>
            <a:r>
              <a:rPr dirty="0"/>
              <a:t>en</a:t>
            </a:r>
            <a:r>
              <a:rPr spc="-20" dirty="0"/>
              <a:t> </a:t>
            </a:r>
            <a:r>
              <a:rPr dirty="0"/>
              <a:t>el</a:t>
            </a:r>
            <a:r>
              <a:rPr spc="-15" dirty="0"/>
              <a:t> </a:t>
            </a:r>
            <a:r>
              <a:rPr dirty="0"/>
              <a:t>caso</a:t>
            </a:r>
            <a:r>
              <a:rPr spc="-1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consultar </a:t>
            </a:r>
            <a:r>
              <a:rPr dirty="0"/>
              <a:t>pequeños</a:t>
            </a:r>
            <a:r>
              <a:rPr spc="-40" dirty="0"/>
              <a:t> </a:t>
            </a:r>
            <a:r>
              <a:rPr spc="-10" dirty="0"/>
              <a:t>datasets.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04818" y="2663493"/>
            <a:ext cx="3074035" cy="2480310"/>
            <a:chOff x="6004818" y="2663493"/>
            <a:chExt cx="3074035" cy="24803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7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7" y="4625116"/>
              <a:ext cx="663000" cy="507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4818" y="2663493"/>
              <a:ext cx="2827475" cy="19997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290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Hive:</a:t>
            </a:r>
            <a:r>
              <a:rPr sz="2800" spc="-30" dirty="0"/>
              <a:t> </a:t>
            </a:r>
            <a:r>
              <a:rPr sz="2800" dirty="0"/>
              <a:t>estructura</a:t>
            </a:r>
            <a:r>
              <a:rPr sz="2800" spc="-30" dirty="0"/>
              <a:t> </a:t>
            </a:r>
            <a:r>
              <a:rPr sz="2800" dirty="0"/>
              <a:t>de</a:t>
            </a:r>
            <a:r>
              <a:rPr sz="2800" spc="-25" dirty="0"/>
              <a:t> </a:t>
            </a:r>
            <a:r>
              <a:rPr sz="2800" spc="-10" dirty="0"/>
              <a:t>datos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Creación</a:t>
            </a:r>
            <a:r>
              <a:rPr spc="-3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una</a:t>
            </a:r>
            <a:r>
              <a:rPr spc="-20" dirty="0"/>
              <a:t> </a:t>
            </a:r>
            <a:r>
              <a:rPr dirty="0"/>
              <a:t>tabla</a:t>
            </a:r>
            <a:r>
              <a:rPr spc="-20" dirty="0"/>
              <a:t> </a:t>
            </a:r>
            <a:r>
              <a:rPr dirty="0"/>
              <a:t>en</a:t>
            </a:r>
            <a:r>
              <a:rPr spc="-20" dirty="0"/>
              <a:t> </a:t>
            </a:r>
            <a:r>
              <a:rPr dirty="0"/>
              <a:t>Hive</a:t>
            </a:r>
            <a:r>
              <a:rPr spc="-20" dirty="0"/>
              <a:t> </a:t>
            </a:r>
            <a:r>
              <a:rPr dirty="0"/>
              <a:t>por</a:t>
            </a:r>
            <a:r>
              <a:rPr spc="-15" dirty="0"/>
              <a:t> </a:t>
            </a:r>
            <a:r>
              <a:rPr spc="-10" dirty="0"/>
              <a:t>defecto:</a:t>
            </a:r>
          </a:p>
          <a:p>
            <a:pPr marL="469900" marR="244475" indent="-32067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pc="-20" dirty="0"/>
              <a:t>CREATE</a:t>
            </a:r>
            <a:r>
              <a:rPr spc="-55" dirty="0"/>
              <a:t> </a:t>
            </a:r>
            <a:r>
              <a:rPr spc="-10" dirty="0"/>
              <a:t>TABLE</a:t>
            </a:r>
            <a:r>
              <a:rPr spc="-25" dirty="0"/>
              <a:t> </a:t>
            </a:r>
            <a:r>
              <a:rPr dirty="0"/>
              <a:t>[IF</a:t>
            </a:r>
            <a:r>
              <a:rPr spc="-25" dirty="0"/>
              <a:t> </a:t>
            </a:r>
            <a:r>
              <a:rPr dirty="0"/>
              <a:t>NOT</a:t>
            </a:r>
            <a:r>
              <a:rPr spc="-45" dirty="0"/>
              <a:t> </a:t>
            </a:r>
            <a:r>
              <a:rPr dirty="0"/>
              <a:t>EXISTS]</a:t>
            </a:r>
            <a:r>
              <a:rPr spc="-20" dirty="0"/>
              <a:t> </a:t>
            </a:r>
            <a:r>
              <a:rPr spc="-10" dirty="0"/>
              <a:t>[db_name.] table_name</a:t>
            </a:r>
          </a:p>
          <a:p>
            <a:pPr marL="469900">
              <a:lnSpc>
                <a:spcPct val="100000"/>
              </a:lnSpc>
            </a:pPr>
            <a:r>
              <a:rPr dirty="0"/>
              <a:t>[(col_name</a:t>
            </a:r>
            <a:r>
              <a:rPr spc="-60" dirty="0"/>
              <a:t> </a:t>
            </a:r>
            <a:r>
              <a:rPr dirty="0"/>
              <a:t>data_type</a:t>
            </a:r>
            <a:r>
              <a:rPr spc="-45" dirty="0"/>
              <a:t> </a:t>
            </a:r>
            <a:r>
              <a:rPr dirty="0"/>
              <a:t>[COMMENT</a:t>
            </a:r>
            <a:r>
              <a:rPr spc="-60" dirty="0"/>
              <a:t> </a:t>
            </a:r>
            <a:r>
              <a:rPr spc="-10" dirty="0"/>
              <a:t>col_comment],</a:t>
            </a:r>
          </a:p>
          <a:p>
            <a:pPr marL="469900">
              <a:lnSpc>
                <a:spcPct val="100000"/>
              </a:lnSpc>
            </a:pPr>
            <a:r>
              <a:rPr spc="-10" dirty="0"/>
              <a:t>...)]</a:t>
            </a:r>
          </a:p>
          <a:p>
            <a:pPr marL="469900" marR="1417955" algn="just">
              <a:lnSpc>
                <a:spcPct val="100000"/>
              </a:lnSpc>
            </a:pPr>
            <a:r>
              <a:rPr dirty="0"/>
              <a:t>[COMMENT</a:t>
            </a:r>
            <a:r>
              <a:rPr spc="-60" dirty="0"/>
              <a:t> </a:t>
            </a:r>
            <a:r>
              <a:rPr spc="-10" dirty="0"/>
              <a:t>table_comment] </a:t>
            </a:r>
            <a:r>
              <a:rPr dirty="0"/>
              <a:t>[ROW</a:t>
            </a:r>
            <a:r>
              <a:rPr spc="-10" dirty="0"/>
              <a:t> </a:t>
            </a:r>
            <a:r>
              <a:rPr spc="-20" dirty="0"/>
              <a:t>FORMAT</a:t>
            </a:r>
            <a:r>
              <a:rPr spc="-25" dirty="0"/>
              <a:t> </a:t>
            </a:r>
            <a:r>
              <a:rPr spc="-10" dirty="0"/>
              <a:t>row_format] [STORED</a:t>
            </a:r>
            <a:r>
              <a:rPr spc="-65" dirty="0"/>
              <a:t> </a:t>
            </a:r>
            <a:r>
              <a:rPr dirty="0"/>
              <a:t>AS</a:t>
            </a:r>
            <a:r>
              <a:rPr spc="5" dirty="0"/>
              <a:t> </a:t>
            </a:r>
            <a:r>
              <a:rPr spc="-10" dirty="0"/>
              <a:t>file_format]</a:t>
            </a:r>
          </a:p>
          <a:p>
            <a:pPr>
              <a:lnSpc>
                <a:spcPct val="100000"/>
              </a:lnSpc>
            </a:pPr>
            <a:endParaRPr sz="1250" dirty="0"/>
          </a:p>
          <a:p>
            <a:pPr marL="12700">
              <a:lnSpc>
                <a:spcPct val="100000"/>
              </a:lnSpc>
            </a:pPr>
            <a:r>
              <a:rPr dirty="0"/>
              <a:t>Creación</a:t>
            </a:r>
            <a:r>
              <a:rPr spc="-3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una</a:t>
            </a:r>
            <a:r>
              <a:rPr spc="-25" dirty="0"/>
              <a:t> </a:t>
            </a:r>
            <a:r>
              <a:rPr dirty="0"/>
              <a:t>tabla</a:t>
            </a:r>
            <a:r>
              <a:rPr spc="-20" dirty="0"/>
              <a:t> </a:t>
            </a:r>
            <a:r>
              <a:rPr dirty="0"/>
              <a:t>externa</a:t>
            </a:r>
            <a:r>
              <a:rPr spc="-25" dirty="0"/>
              <a:t> </a:t>
            </a:r>
            <a:r>
              <a:rPr dirty="0"/>
              <a:t>en</a:t>
            </a:r>
            <a:r>
              <a:rPr spc="-20" dirty="0"/>
              <a:t> </a:t>
            </a:r>
            <a:r>
              <a:rPr spc="-10" dirty="0"/>
              <a:t>Hive:</a:t>
            </a:r>
          </a:p>
          <a:p>
            <a:pPr marL="469900" marR="182245" indent="-32067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pc="-10" dirty="0"/>
              <a:t>CREATE</a:t>
            </a:r>
            <a:r>
              <a:rPr spc="-40" dirty="0"/>
              <a:t> </a:t>
            </a:r>
            <a:r>
              <a:rPr b="1" dirty="0">
                <a:latin typeface="Arial"/>
                <a:cs typeface="Arial"/>
              </a:rPr>
              <a:t>EXTERNAL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TABLE</a:t>
            </a:r>
            <a:r>
              <a:rPr spc="-40" dirty="0"/>
              <a:t> </a:t>
            </a:r>
            <a:r>
              <a:rPr dirty="0"/>
              <a:t>[IF</a:t>
            </a:r>
            <a:r>
              <a:rPr spc="-35" dirty="0"/>
              <a:t> </a:t>
            </a:r>
            <a:r>
              <a:rPr dirty="0"/>
              <a:t>NOT</a:t>
            </a:r>
            <a:r>
              <a:rPr spc="-55" dirty="0"/>
              <a:t> </a:t>
            </a:r>
            <a:r>
              <a:rPr spc="-10" dirty="0"/>
              <a:t>EXISTS] </a:t>
            </a:r>
            <a:r>
              <a:rPr dirty="0"/>
              <a:t>[db_name.]</a:t>
            </a:r>
            <a:r>
              <a:rPr spc="-50" dirty="0"/>
              <a:t> </a:t>
            </a:r>
            <a:r>
              <a:rPr spc="-10" dirty="0"/>
              <a:t>table_name</a:t>
            </a:r>
          </a:p>
          <a:p>
            <a:pPr marL="469900">
              <a:lnSpc>
                <a:spcPct val="100000"/>
              </a:lnSpc>
            </a:pPr>
            <a:r>
              <a:rPr dirty="0"/>
              <a:t>[(col_name</a:t>
            </a:r>
            <a:r>
              <a:rPr spc="-60" dirty="0"/>
              <a:t> </a:t>
            </a:r>
            <a:r>
              <a:rPr dirty="0"/>
              <a:t>data_type</a:t>
            </a:r>
            <a:r>
              <a:rPr spc="-45" dirty="0"/>
              <a:t> </a:t>
            </a:r>
            <a:r>
              <a:rPr dirty="0"/>
              <a:t>[COMMENT</a:t>
            </a:r>
            <a:r>
              <a:rPr spc="-60" dirty="0"/>
              <a:t> </a:t>
            </a:r>
            <a:r>
              <a:rPr spc="-10" dirty="0"/>
              <a:t>col_comment],</a:t>
            </a:r>
          </a:p>
          <a:p>
            <a:pPr marL="469900">
              <a:lnSpc>
                <a:spcPct val="100000"/>
              </a:lnSpc>
            </a:pPr>
            <a:r>
              <a:rPr spc="-10" dirty="0"/>
              <a:t>...)]</a:t>
            </a:r>
          </a:p>
          <a:p>
            <a:pPr marL="469900" marR="1417955">
              <a:lnSpc>
                <a:spcPct val="100000"/>
              </a:lnSpc>
            </a:pPr>
            <a:r>
              <a:rPr dirty="0"/>
              <a:t>[COMMENT</a:t>
            </a:r>
            <a:r>
              <a:rPr spc="-60" dirty="0"/>
              <a:t> </a:t>
            </a:r>
            <a:r>
              <a:rPr spc="-10" dirty="0"/>
              <a:t>table_comment] </a:t>
            </a:r>
            <a:r>
              <a:rPr dirty="0"/>
              <a:t>[ROW</a:t>
            </a:r>
            <a:r>
              <a:rPr spc="-10" dirty="0"/>
              <a:t> </a:t>
            </a:r>
            <a:r>
              <a:rPr spc="-20" dirty="0"/>
              <a:t>FORMAT</a:t>
            </a:r>
            <a:r>
              <a:rPr spc="-25" dirty="0"/>
              <a:t> </a:t>
            </a:r>
            <a:r>
              <a:rPr spc="-10" dirty="0"/>
              <a:t>row_format] [STORED</a:t>
            </a:r>
            <a:r>
              <a:rPr spc="-65" dirty="0"/>
              <a:t> </a:t>
            </a:r>
            <a:r>
              <a:rPr dirty="0"/>
              <a:t>AS</a:t>
            </a:r>
            <a:r>
              <a:rPr spc="5" dirty="0"/>
              <a:t> </a:t>
            </a:r>
            <a:r>
              <a:rPr spc="-10" dirty="0"/>
              <a:t>file_format] </a:t>
            </a:r>
            <a:r>
              <a:rPr b="1" spc="-10" dirty="0">
                <a:latin typeface="Arial"/>
                <a:cs typeface="Arial"/>
              </a:rPr>
              <a:t>[LOCATION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hdfs_path]</a:t>
            </a:r>
            <a:r>
              <a:rPr spc="-10" dirty="0"/>
              <a:t>;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4725" y="1084653"/>
            <a:ext cx="33051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Ubicación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defecto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base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datos: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00" spc="-10" dirty="0">
                <a:latin typeface="Arial"/>
                <a:cs typeface="Arial"/>
              </a:rPr>
              <a:t>/user/hive/warehouse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Ubicación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ejemplo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base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datos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externa: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00" spc="-10" dirty="0">
                <a:latin typeface="Arial"/>
                <a:cs typeface="Arial"/>
              </a:rPr>
              <a:t>CREATE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DATABASE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ejemplo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LOCATION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/user/user_1/ejemplo.db';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250" y="3614363"/>
            <a:ext cx="2693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https://cwiki.apache.org/confluenc</a:t>
            </a:r>
            <a:r>
              <a:rPr sz="1400" spc="-1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e/display/hive/languagemanual+d</a:t>
            </a:r>
            <a:r>
              <a:rPr sz="1400" spc="-1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dl#LanguageManualDDL-CreateT</a:t>
            </a:r>
            <a:r>
              <a:rPr sz="1400" spc="-1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ableCreate/Drop/TruncateTable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290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Hive:</a:t>
            </a:r>
            <a:r>
              <a:rPr sz="2800" spc="-30" dirty="0"/>
              <a:t> </a:t>
            </a:r>
            <a:r>
              <a:rPr sz="2800" dirty="0"/>
              <a:t>estructura</a:t>
            </a:r>
            <a:r>
              <a:rPr sz="2800" spc="-30" dirty="0"/>
              <a:t> </a:t>
            </a:r>
            <a:r>
              <a:rPr sz="2800" dirty="0"/>
              <a:t>de</a:t>
            </a:r>
            <a:r>
              <a:rPr sz="2800" spc="-25" dirty="0"/>
              <a:t> </a:t>
            </a:r>
            <a:r>
              <a:rPr sz="2800" spc="-10" dirty="0"/>
              <a:t>datos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97051"/>
            <a:ext cx="81724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Las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particiones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Hive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consisten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dividir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las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tablas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varios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subdirectorios.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Esta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estructura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permite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aumentar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rendimiento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de </a:t>
            </a:r>
            <a:r>
              <a:rPr sz="1100" dirty="0">
                <a:latin typeface="Arial"/>
                <a:cs typeface="Arial"/>
              </a:rPr>
              <a:t>las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consultas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caso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usar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filtros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cláusula</a:t>
            </a:r>
            <a:r>
              <a:rPr sz="1100" spc="-10" dirty="0">
                <a:latin typeface="Arial"/>
                <a:cs typeface="Arial"/>
              </a:rPr>
              <a:t> WHERE.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37000" y="1965599"/>
            <a:ext cx="5641340" cy="3178175"/>
            <a:chOff x="3437000" y="1965599"/>
            <a:chExt cx="5641340" cy="31781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7000" y="1965599"/>
              <a:ext cx="5395300" cy="26976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290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Hive:</a:t>
            </a:r>
            <a:r>
              <a:rPr sz="2800" spc="-30" dirty="0"/>
              <a:t> </a:t>
            </a:r>
            <a:r>
              <a:rPr sz="2800" dirty="0"/>
              <a:t>estructura</a:t>
            </a:r>
            <a:r>
              <a:rPr sz="2800" spc="-30" dirty="0"/>
              <a:t> </a:t>
            </a:r>
            <a:r>
              <a:rPr sz="2800" dirty="0"/>
              <a:t>de</a:t>
            </a:r>
            <a:r>
              <a:rPr sz="2800" spc="-25" dirty="0"/>
              <a:t> </a:t>
            </a:r>
            <a:r>
              <a:rPr sz="2800" spc="-10" dirty="0"/>
              <a:t>datos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1072461"/>
            <a:ext cx="7659370" cy="23685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latin typeface="Arial"/>
                <a:cs typeface="Arial"/>
              </a:rPr>
              <a:t>Creación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tabla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Hive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defecto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partición:</a:t>
            </a:r>
            <a:endParaRPr sz="1200">
              <a:latin typeface="Arial"/>
              <a:cs typeface="Arial"/>
            </a:endParaRPr>
          </a:p>
          <a:p>
            <a:pPr marL="469900" marR="2247265" indent="-320675">
              <a:lnSpc>
                <a:spcPct val="101699"/>
              </a:lnSpc>
              <a:spcBef>
                <a:spcPts val="70"/>
              </a:spcBef>
              <a:buChar char="●"/>
              <a:tabLst>
                <a:tab pos="469900" algn="l"/>
                <a:tab pos="470534" algn="l"/>
              </a:tabLst>
            </a:pPr>
            <a:r>
              <a:rPr sz="1200" spc="-10" dirty="0">
                <a:latin typeface="Arial"/>
                <a:cs typeface="Arial"/>
              </a:rPr>
              <a:t>CREATE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[EXTERNAL]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TABLE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[IF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EXISTS]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[db_name.]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table_name </a:t>
            </a:r>
            <a:r>
              <a:rPr sz="1200" dirty="0">
                <a:latin typeface="Arial"/>
                <a:cs typeface="Arial"/>
              </a:rPr>
              <a:t>[(col_name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data_type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[COMMENT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col_comment],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...)]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[COMMENT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table_comment]</a:t>
            </a:r>
            <a:endParaRPr sz="1200">
              <a:latin typeface="Arial"/>
              <a:cs typeface="Arial"/>
            </a:endParaRPr>
          </a:p>
          <a:p>
            <a:pPr marL="469900" marR="225933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[PARTITIONED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(col_name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data_type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[COMMENT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col_comment],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...)] </a:t>
            </a:r>
            <a:r>
              <a:rPr sz="1200" dirty="0">
                <a:latin typeface="Arial"/>
                <a:cs typeface="Arial"/>
              </a:rPr>
              <a:t>[ROW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row_format]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[STORED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file_format]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[LOCATION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hdfs_path]</a:t>
            </a:r>
            <a:r>
              <a:rPr sz="1200" spc="-1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spc="-10" dirty="0">
                <a:latin typeface="Arial"/>
                <a:cs typeface="Arial"/>
              </a:rPr>
              <a:t>Ejemplo:</a:t>
            </a:r>
            <a:endParaRPr sz="1200">
              <a:latin typeface="Arial"/>
              <a:cs typeface="Arial"/>
            </a:endParaRPr>
          </a:p>
          <a:p>
            <a:pPr marL="469900" marR="5080" indent="-32067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00" spc="-20" dirty="0">
                <a:latin typeface="Arial"/>
                <a:cs typeface="Arial"/>
              </a:rPr>
              <a:t>CREATE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TABLE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coche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(id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INT,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nombre_modelo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STRING,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motor_id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INT,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color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STRING)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PARTITIONED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BY </a:t>
            </a:r>
            <a:r>
              <a:rPr sz="1200" dirty="0">
                <a:latin typeface="Arial"/>
                <a:cs typeface="Arial"/>
              </a:rPr>
              <a:t>(referencia_modelo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INT);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290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Hive:</a:t>
            </a:r>
            <a:r>
              <a:rPr sz="2800" spc="-30" dirty="0"/>
              <a:t> </a:t>
            </a:r>
            <a:r>
              <a:rPr sz="2800" dirty="0"/>
              <a:t>estructura</a:t>
            </a:r>
            <a:r>
              <a:rPr sz="2800" spc="-30" dirty="0"/>
              <a:t> </a:t>
            </a:r>
            <a:r>
              <a:rPr sz="2800" dirty="0"/>
              <a:t>de</a:t>
            </a:r>
            <a:r>
              <a:rPr sz="2800" spc="-25" dirty="0"/>
              <a:t> </a:t>
            </a:r>
            <a:r>
              <a:rPr sz="2800" spc="-10" dirty="0"/>
              <a:t>datos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712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Los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Buckets</a:t>
            </a:r>
            <a:r>
              <a:rPr sz="1300" dirty="0">
                <a:latin typeface="Arial"/>
                <a:cs typeface="Arial"/>
              </a:rPr>
              <a:t>.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Son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particiones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hasheadas,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las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distribuyen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función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su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valor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hash.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Los </a:t>
            </a:r>
            <a:r>
              <a:rPr sz="1300" dirty="0">
                <a:latin typeface="Arial"/>
                <a:cs typeface="Arial"/>
              </a:rPr>
              <a:t>Buckets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pueden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acelerar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las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operaciones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tipo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JOIN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sí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las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claves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particionado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JOIN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coinciden.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Debido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beneficios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las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particiones,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deben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considerar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siempre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puedan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optimizar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rendimiento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21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las </a:t>
            </a:r>
            <a:r>
              <a:rPr sz="1300" dirty="0">
                <a:latin typeface="Arial"/>
                <a:cs typeface="Arial"/>
              </a:rPr>
              <a:t>consultas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realizadas.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275" y="2140174"/>
            <a:ext cx="4440555" cy="3003550"/>
            <a:chOff x="4638275" y="2140174"/>
            <a:chExt cx="4440555" cy="3003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8275" y="2140174"/>
              <a:ext cx="4194022" cy="26668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290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Hive:</a:t>
            </a:r>
            <a:r>
              <a:rPr sz="2800" spc="-30" dirty="0"/>
              <a:t> </a:t>
            </a:r>
            <a:r>
              <a:rPr sz="2800" dirty="0"/>
              <a:t>estructura</a:t>
            </a:r>
            <a:r>
              <a:rPr sz="2800" spc="-30" dirty="0"/>
              <a:t> </a:t>
            </a:r>
            <a:r>
              <a:rPr sz="2800" dirty="0"/>
              <a:t>de</a:t>
            </a:r>
            <a:r>
              <a:rPr sz="2800" spc="-25" dirty="0"/>
              <a:t> </a:t>
            </a:r>
            <a:r>
              <a:rPr sz="2800" spc="-10" dirty="0"/>
              <a:t>datos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92733"/>
            <a:ext cx="7715884" cy="20637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dirty="0">
                <a:latin typeface="Arial"/>
                <a:cs typeface="Arial"/>
              </a:rPr>
              <a:t>Ejemplo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tabla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Buckets:</a:t>
            </a:r>
            <a:endParaRPr sz="1200" dirty="0">
              <a:latin typeface="Arial"/>
              <a:cs typeface="Arial"/>
            </a:endParaRPr>
          </a:p>
          <a:p>
            <a:pPr marL="469900" marR="220979" indent="-320675">
              <a:lnSpc>
                <a:spcPct val="114599"/>
              </a:lnSpc>
              <a:buChar char="●"/>
              <a:tabLst>
                <a:tab pos="469265" algn="l"/>
                <a:tab pos="469900" algn="l"/>
              </a:tabLst>
            </a:pPr>
            <a:r>
              <a:rPr sz="1200" spc="-10" dirty="0">
                <a:latin typeface="Arial"/>
                <a:cs typeface="Arial"/>
              </a:rPr>
              <a:t>CREATE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[EXTERNAL]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TABLE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[IF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EXISTS]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[db_name.]table_name</a:t>
            </a:r>
            <a:r>
              <a:rPr sz="1200" spc="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[(col_name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data_type [column_constraint_specification]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[COMMENT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col_comment],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...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[constraint_specification])]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[COMMENT table_comment]</a:t>
            </a:r>
            <a:endParaRPr sz="1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latin typeface="Arial"/>
                <a:cs typeface="Arial"/>
              </a:rPr>
              <a:t>[PARTITIONED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dirty="0" err="1">
                <a:latin typeface="Arial"/>
                <a:cs typeface="Arial"/>
              </a:rPr>
              <a:t>col_name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 err="1">
                <a:latin typeface="Arial"/>
                <a:cs typeface="Arial"/>
              </a:rPr>
              <a:t>data_type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[COMMENT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 err="1">
                <a:latin typeface="Arial"/>
                <a:cs typeface="Arial"/>
              </a:rPr>
              <a:t>col_comment</a:t>
            </a:r>
            <a:r>
              <a:rPr sz="1200" dirty="0">
                <a:latin typeface="Arial"/>
                <a:cs typeface="Arial"/>
              </a:rPr>
              <a:t>],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...)]</a:t>
            </a:r>
            <a:endParaRPr sz="1200" dirty="0">
              <a:latin typeface="Arial"/>
              <a:cs typeface="Arial"/>
            </a:endParaRPr>
          </a:p>
          <a:p>
            <a:pPr marL="469900" marR="5080">
              <a:lnSpc>
                <a:spcPct val="114599"/>
              </a:lnSpc>
            </a:pPr>
            <a:r>
              <a:rPr sz="1200" dirty="0">
                <a:latin typeface="Arial"/>
                <a:cs typeface="Arial"/>
              </a:rPr>
              <a:t>[CLUSTERED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(col_name,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col_name,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...)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[SORTED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(col_name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[ASC|DESC],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...)]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INTO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num_buckets BUCKETS]</a:t>
            </a:r>
            <a:endParaRPr sz="1200" dirty="0">
              <a:latin typeface="Arial"/>
              <a:cs typeface="Arial"/>
            </a:endParaRPr>
          </a:p>
          <a:p>
            <a:pPr marL="469900" marR="5306060">
              <a:lnSpc>
                <a:spcPts val="1430"/>
              </a:lnSpc>
              <a:spcBef>
                <a:spcPts val="265"/>
              </a:spcBef>
            </a:pPr>
            <a:r>
              <a:rPr sz="1200" dirty="0">
                <a:latin typeface="Arial"/>
                <a:cs typeface="Arial"/>
              </a:rPr>
              <a:t>[ROW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row_format] [STORED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file_format] </a:t>
            </a:r>
            <a:r>
              <a:rPr sz="1200" b="1" spc="-10" dirty="0">
                <a:latin typeface="Arial"/>
                <a:cs typeface="Arial"/>
              </a:rPr>
              <a:t>[LOCATION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hdfs_path]</a:t>
            </a:r>
            <a:r>
              <a:rPr sz="1200" spc="-10" dirty="0"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8250" y="3110650"/>
            <a:ext cx="5980430" cy="2033270"/>
            <a:chOff x="3098250" y="3110650"/>
            <a:chExt cx="5980430" cy="20332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7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7" y="4625116"/>
              <a:ext cx="663000" cy="507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8250" y="3110650"/>
              <a:ext cx="5734049" cy="15525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231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Hive:</a:t>
            </a:r>
            <a:r>
              <a:rPr sz="2800" spc="-30" dirty="0"/>
              <a:t> </a:t>
            </a:r>
            <a:r>
              <a:rPr sz="2800" dirty="0"/>
              <a:t>partición</a:t>
            </a:r>
            <a:r>
              <a:rPr sz="2800" spc="-25" dirty="0"/>
              <a:t> </a:t>
            </a:r>
            <a:r>
              <a:rPr sz="2800" dirty="0"/>
              <a:t>vs</a:t>
            </a:r>
            <a:r>
              <a:rPr sz="2800" spc="-25" dirty="0"/>
              <a:t> </a:t>
            </a:r>
            <a:r>
              <a:rPr sz="2800" spc="-10" dirty="0"/>
              <a:t>bucket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4374" y="1017724"/>
            <a:ext cx="5035243" cy="37216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642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Hive:</a:t>
            </a:r>
            <a:r>
              <a:rPr sz="2800" spc="-35" dirty="0"/>
              <a:t> </a:t>
            </a:r>
            <a:r>
              <a:rPr sz="2800" dirty="0"/>
              <a:t>Data</a:t>
            </a:r>
            <a:r>
              <a:rPr sz="2800" spc="-20" dirty="0"/>
              <a:t> </a:t>
            </a:r>
            <a:r>
              <a:rPr sz="2800" spc="-10" dirty="0"/>
              <a:t>Warehouse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/>
              <a:t>Entendiendo</a:t>
            </a:r>
            <a:r>
              <a:rPr spc="360" dirty="0"/>
              <a:t> </a:t>
            </a:r>
            <a:r>
              <a:rPr dirty="0"/>
              <a:t>Hive</a:t>
            </a:r>
            <a:r>
              <a:rPr spc="375" dirty="0"/>
              <a:t> </a:t>
            </a:r>
            <a:r>
              <a:rPr dirty="0"/>
              <a:t>como</a:t>
            </a:r>
            <a:r>
              <a:rPr spc="375" dirty="0"/>
              <a:t> </a:t>
            </a:r>
            <a:r>
              <a:rPr dirty="0"/>
              <a:t>un</a:t>
            </a:r>
            <a:r>
              <a:rPr spc="375" dirty="0"/>
              <a:t> </a:t>
            </a:r>
            <a:r>
              <a:rPr dirty="0"/>
              <a:t>almacén</a:t>
            </a:r>
            <a:r>
              <a:rPr spc="375" dirty="0"/>
              <a:t> </a:t>
            </a:r>
            <a:r>
              <a:rPr dirty="0"/>
              <a:t>de</a:t>
            </a:r>
            <a:r>
              <a:rPr spc="375" dirty="0"/>
              <a:t> </a:t>
            </a:r>
            <a:r>
              <a:rPr dirty="0"/>
              <a:t>datos</a:t>
            </a:r>
            <a:r>
              <a:rPr spc="375" dirty="0"/>
              <a:t> </a:t>
            </a:r>
            <a:r>
              <a:rPr dirty="0"/>
              <a:t>podemos</a:t>
            </a:r>
            <a:r>
              <a:rPr spc="375" dirty="0"/>
              <a:t> </a:t>
            </a:r>
            <a:r>
              <a:rPr dirty="0"/>
              <a:t>construir</a:t>
            </a:r>
            <a:r>
              <a:rPr spc="375" dirty="0"/>
              <a:t> </a:t>
            </a:r>
            <a:r>
              <a:rPr dirty="0"/>
              <a:t>un</a:t>
            </a:r>
            <a:r>
              <a:rPr spc="375" dirty="0"/>
              <a:t> </a:t>
            </a:r>
            <a:r>
              <a:rPr dirty="0"/>
              <a:t>Data</a:t>
            </a:r>
            <a:r>
              <a:rPr spc="375" dirty="0"/>
              <a:t> </a:t>
            </a:r>
            <a:r>
              <a:rPr dirty="0"/>
              <a:t>Warehouse</a:t>
            </a:r>
            <a:r>
              <a:rPr spc="375" dirty="0"/>
              <a:t> </a:t>
            </a:r>
            <a:r>
              <a:rPr dirty="0"/>
              <a:t>junto</a:t>
            </a:r>
            <a:r>
              <a:rPr spc="375" dirty="0"/>
              <a:t> </a:t>
            </a:r>
            <a:r>
              <a:rPr dirty="0"/>
              <a:t>con</a:t>
            </a:r>
            <a:r>
              <a:rPr spc="375" dirty="0"/>
              <a:t> </a:t>
            </a:r>
            <a:r>
              <a:rPr spc="-10" dirty="0"/>
              <a:t>Hadoop. </a:t>
            </a:r>
            <a:r>
              <a:rPr dirty="0"/>
              <a:t>Utilizando</a:t>
            </a:r>
            <a:r>
              <a:rPr spc="-15" dirty="0"/>
              <a:t> </a:t>
            </a:r>
            <a:r>
              <a:rPr dirty="0"/>
              <a:t>HDFS</a:t>
            </a:r>
            <a:r>
              <a:rPr spc="-15" dirty="0"/>
              <a:t> </a:t>
            </a:r>
            <a:r>
              <a:rPr dirty="0"/>
              <a:t>para</a:t>
            </a:r>
            <a:r>
              <a:rPr spc="-15" dirty="0"/>
              <a:t> </a:t>
            </a:r>
            <a:r>
              <a:rPr dirty="0"/>
              <a:t>almacenar</a:t>
            </a:r>
            <a:r>
              <a:rPr spc="-10" dirty="0"/>
              <a:t> </a:t>
            </a:r>
            <a:r>
              <a:rPr dirty="0"/>
              <a:t>la</a:t>
            </a:r>
            <a:r>
              <a:rPr spc="-15" dirty="0"/>
              <a:t> </a:t>
            </a:r>
            <a:r>
              <a:rPr dirty="0"/>
              <a:t>información</a:t>
            </a:r>
            <a:r>
              <a:rPr spc="-1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por</a:t>
            </a:r>
            <a:r>
              <a:rPr spc="-10" dirty="0"/>
              <a:t> </a:t>
            </a:r>
            <a:r>
              <a:rPr dirty="0"/>
              <a:t>ejemplo,</a:t>
            </a:r>
            <a:r>
              <a:rPr spc="-15" dirty="0"/>
              <a:t> </a:t>
            </a:r>
            <a:r>
              <a:rPr dirty="0"/>
              <a:t>todos</a:t>
            </a:r>
            <a:r>
              <a:rPr spc="-15" dirty="0"/>
              <a:t> </a:t>
            </a:r>
            <a:r>
              <a:rPr dirty="0"/>
              <a:t>los</a:t>
            </a:r>
            <a:r>
              <a:rPr spc="-15" dirty="0"/>
              <a:t> </a:t>
            </a:r>
            <a:r>
              <a:rPr dirty="0"/>
              <a:t>datos</a:t>
            </a:r>
            <a:r>
              <a:rPr spc="-1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los</a:t>
            </a:r>
            <a:r>
              <a:rPr spc="-15" dirty="0"/>
              <a:t> </a:t>
            </a:r>
            <a:r>
              <a:rPr dirty="0"/>
              <a:t>sistemas</a:t>
            </a:r>
            <a:r>
              <a:rPr spc="-15" dirty="0"/>
              <a:t> </a:t>
            </a:r>
            <a:r>
              <a:rPr dirty="0"/>
              <a:t>transaccionales</a:t>
            </a:r>
            <a:r>
              <a:rPr spc="-10" dirty="0"/>
              <a:t> </a:t>
            </a:r>
            <a:r>
              <a:rPr spc="-50" dirty="0"/>
              <a:t>y </a:t>
            </a:r>
            <a:r>
              <a:rPr dirty="0"/>
              <a:t>operacionales</a:t>
            </a:r>
            <a:r>
              <a:rPr spc="85" dirty="0"/>
              <a:t> </a:t>
            </a:r>
            <a:r>
              <a:rPr dirty="0"/>
              <a:t>(</a:t>
            </a:r>
            <a:r>
              <a:rPr b="1" dirty="0">
                <a:latin typeface="Arial"/>
                <a:cs typeface="Arial"/>
              </a:rPr>
              <a:t>OLTP</a:t>
            </a:r>
            <a:r>
              <a:rPr dirty="0"/>
              <a:t>).</a:t>
            </a:r>
            <a:r>
              <a:rPr spc="90" dirty="0"/>
              <a:t> </a:t>
            </a:r>
            <a:r>
              <a:rPr dirty="0"/>
              <a:t>Los</a:t>
            </a:r>
            <a:r>
              <a:rPr spc="90" dirty="0"/>
              <a:t> </a:t>
            </a:r>
            <a:r>
              <a:rPr dirty="0"/>
              <a:t>datos</a:t>
            </a:r>
            <a:r>
              <a:rPr spc="90" dirty="0"/>
              <a:t> </a:t>
            </a:r>
            <a:r>
              <a:rPr dirty="0"/>
              <a:t>se</a:t>
            </a:r>
            <a:r>
              <a:rPr spc="85" dirty="0"/>
              <a:t> </a:t>
            </a:r>
            <a:r>
              <a:rPr dirty="0"/>
              <a:t>extraen</a:t>
            </a:r>
            <a:r>
              <a:rPr spc="90" dirty="0"/>
              <a:t> </a:t>
            </a:r>
            <a:r>
              <a:rPr dirty="0"/>
              <a:t>periódicamente</a:t>
            </a:r>
            <a:r>
              <a:rPr spc="90" dirty="0"/>
              <a:t> </a:t>
            </a:r>
            <a:r>
              <a:rPr dirty="0"/>
              <a:t>de</a:t>
            </a:r>
            <a:r>
              <a:rPr spc="90" dirty="0"/>
              <a:t> </a:t>
            </a:r>
            <a:r>
              <a:rPr dirty="0"/>
              <a:t>las</a:t>
            </a:r>
            <a:r>
              <a:rPr spc="85" dirty="0"/>
              <a:t> </a:t>
            </a:r>
            <a:r>
              <a:rPr dirty="0"/>
              <a:t>bases</a:t>
            </a:r>
            <a:r>
              <a:rPr spc="90" dirty="0"/>
              <a:t> </a:t>
            </a:r>
            <a:r>
              <a:rPr dirty="0"/>
              <a:t>de</a:t>
            </a:r>
            <a:r>
              <a:rPr spc="90" dirty="0"/>
              <a:t> </a:t>
            </a:r>
            <a:r>
              <a:rPr dirty="0"/>
              <a:t>datos</a:t>
            </a:r>
            <a:r>
              <a:rPr spc="90" dirty="0"/>
              <a:t> </a:t>
            </a:r>
            <a:r>
              <a:rPr spc="-30" dirty="0"/>
              <a:t>OLTP,</a:t>
            </a:r>
            <a:r>
              <a:rPr spc="85" dirty="0"/>
              <a:t> </a:t>
            </a:r>
            <a:r>
              <a:rPr dirty="0"/>
              <a:t>se</a:t>
            </a:r>
            <a:r>
              <a:rPr spc="90" dirty="0"/>
              <a:t> </a:t>
            </a:r>
            <a:r>
              <a:rPr dirty="0"/>
              <a:t>transforman</a:t>
            </a:r>
            <a:r>
              <a:rPr spc="90" dirty="0"/>
              <a:t> </a:t>
            </a:r>
            <a:r>
              <a:rPr dirty="0"/>
              <a:t>y</a:t>
            </a:r>
            <a:r>
              <a:rPr spc="90" dirty="0"/>
              <a:t> </a:t>
            </a:r>
            <a:r>
              <a:rPr spc="-25" dirty="0"/>
              <a:t>se </a:t>
            </a:r>
            <a:r>
              <a:rPr dirty="0"/>
              <a:t>limpian</a:t>
            </a:r>
            <a:r>
              <a:rPr spc="35" dirty="0"/>
              <a:t> </a:t>
            </a:r>
            <a:r>
              <a:rPr dirty="0"/>
              <a:t>para</a:t>
            </a:r>
            <a:r>
              <a:rPr spc="35" dirty="0"/>
              <a:t> </a:t>
            </a:r>
            <a:r>
              <a:rPr dirty="0"/>
              <a:t>adaptarlos</a:t>
            </a:r>
            <a:r>
              <a:rPr spc="35" dirty="0"/>
              <a:t> </a:t>
            </a:r>
            <a:r>
              <a:rPr dirty="0"/>
              <a:t>esquemas</a:t>
            </a:r>
            <a:r>
              <a:rPr spc="35" dirty="0"/>
              <a:t> </a:t>
            </a:r>
            <a:r>
              <a:rPr dirty="0"/>
              <a:t>que</a:t>
            </a:r>
            <a:r>
              <a:rPr spc="35" dirty="0"/>
              <a:t> </a:t>
            </a:r>
            <a:r>
              <a:rPr dirty="0"/>
              <a:t>facilitan</a:t>
            </a:r>
            <a:r>
              <a:rPr spc="35" dirty="0"/>
              <a:t> </a:t>
            </a:r>
            <a:r>
              <a:rPr dirty="0"/>
              <a:t>la</a:t>
            </a:r>
            <a:r>
              <a:rPr spc="35" dirty="0"/>
              <a:t> </a:t>
            </a:r>
            <a:r>
              <a:rPr dirty="0"/>
              <a:t>analítica</a:t>
            </a:r>
            <a:r>
              <a:rPr spc="35" dirty="0"/>
              <a:t> </a:t>
            </a:r>
            <a:r>
              <a:rPr dirty="0"/>
              <a:t>y</a:t>
            </a:r>
            <a:r>
              <a:rPr spc="40" dirty="0"/>
              <a:t> </a:t>
            </a:r>
            <a:r>
              <a:rPr dirty="0"/>
              <a:t>se</a:t>
            </a:r>
            <a:r>
              <a:rPr spc="40" dirty="0"/>
              <a:t> </a:t>
            </a:r>
            <a:r>
              <a:rPr dirty="0"/>
              <a:t>insertan</a:t>
            </a:r>
            <a:r>
              <a:rPr spc="35" dirty="0"/>
              <a:t> </a:t>
            </a:r>
            <a:r>
              <a:rPr dirty="0"/>
              <a:t>en</a:t>
            </a:r>
            <a:r>
              <a:rPr spc="35" dirty="0"/>
              <a:t> </a:t>
            </a:r>
            <a:r>
              <a:rPr dirty="0"/>
              <a:t>el</a:t>
            </a:r>
            <a:r>
              <a:rPr spc="35" dirty="0"/>
              <a:t> </a:t>
            </a:r>
            <a:r>
              <a:rPr dirty="0"/>
              <a:t>Data</a:t>
            </a:r>
            <a:r>
              <a:rPr spc="35" dirty="0"/>
              <a:t> </a:t>
            </a:r>
            <a:r>
              <a:rPr dirty="0"/>
              <a:t>Warehouse</a:t>
            </a:r>
            <a:r>
              <a:rPr spc="35" dirty="0"/>
              <a:t> </a:t>
            </a:r>
            <a:r>
              <a:rPr dirty="0"/>
              <a:t>(</a:t>
            </a:r>
            <a:r>
              <a:rPr b="1" dirty="0">
                <a:latin typeface="Arial"/>
                <a:cs typeface="Arial"/>
              </a:rPr>
              <a:t>OLAP</a:t>
            </a:r>
            <a:r>
              <a:rPr dirty="0"/>
              <a:t>).</a:t>
            </a:r>
            <a:r>
              <a:rPr spc="35" dirty="0"/>
              <a:t> </a:t>
            </a:r>
            <a:r>
              <a:rPr dirty="0"/>
              <a:t>Este</a:t>
            </a:r>
            <a:r>
              <a:rPr spc="40" dirty="0"/>
              <a:t> </a:t>
            </a:r>
            <a:r>
              <a:rPr spc="-25" dirty="0"/>
              <a:t>es </a:t>
            </a:r>
            <a:r>
              <a:rPr dirty="0"/>
              <a:t>el</a:t>
            </a:r>
            <a:r>
              <a:rPr spc="-15" dirty="0"/>
              <a:t> </a:t>
            </a:r>
            <a:r>
              <a:rPr dirty="0"/>
              <a:t>proceso</a:t>
            </a:r>
            <a:r>
              <a:rPr spc="-15" dirty="0"/>
              <a:t> </a:t>
            </a:r>
            <a:r>
              <a:rPr dirty="0"/>
              <a:t>conocido</a:t>
            </a:r>
            <a:r>
              <a:rPr spc="-15" dirty="0"/>
              <a:t> </a:t>
            </a:r>
            <a:r>
              <a:rPr dirty="0"/>
              <a:t>como</a:t>
            </a:r>
            <a:r>
              <a:rPr spc="-5" dirty="0"/>
              <a:t> </a:t>
            </a:r>
            <a:r>
              <a:rPr b="1" spc="-20" dirty="0">
                <a:latin typeface="Arial"/>
                <a:cs typeface="Arial"/>
              </a:rPr>
              <a:t>ETL</a:t>
            </a:r>
            <a:r>
              <a:rPr spc="-20" dirty="0"/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84514" y="2586837"/>
            <a:ext cx="6918959" cy="1914525"/>
            <a:chOff x="884514" y="2586837"/>
            <a:chExt cx="6918959" cy="1914525"/>
          </a:xfrm>
        </p:grpSpPr>
        <p:sp>
          <p:nvSpPr>
            <p:cNvPr id="8" name="object 8"/>
            <p:cNvSpPr/>
            <p:nvPr/>
          </p:nvSpPr>
          <p:spPr>
            <a:xfrm>
              <a:off x="889276" y="2591599"/>
              <a:ext cx="2776220" cy="1905000"/>
            </a:xfrm>
            <a:custGeom>
              <a:avLst/>
              <a:gdLst/>
              <a:ahLst/>
              <a:cxnLst/>
              <a:rect l="l" t="t" r="r" b="b"/>
              <a:pathLst>
                <a:path w="2776220" h="1905000">
                  <a:moveTo>
                    <a:pt x="2458466" y="1904699"/>
                  </a:moveTo>
                  <a:lnTo>
                    <a:pt x="0" y="1904689"/>
                  </a:lnTo>
                  <a:lnTo>
                    <a:pt x="23" y="317456"/>
                  </a:lnTo>
                  <a:lnTo>
                    <a:pt x="3465" y="270545"/>
                  </a:lnTo>
                  <a:lnTo>
                    <a:pt x="13463" y="225770"/>
                  </a:lnTo>
                  <a:lnTo>
                    <a:pt x="29528" y="183624"/>
                  </a:lnTo>
                  <a:lnTo>
                    <a:pt x="51167" y="144598"/>
                  </a:lnTo>
                  <a:lnTo>
                    <a:pt x="77889" y="109181"/>
                  </a:lnTo>
                  <a:lnTo>
                    <a:pt x="109204" y="77866"/>
                  </a:lnTo>
                  <a:lnTo>
                    <a:pt x="144621" y="51144"/>
                  </a:lnTo>
                  <a:lnTo>
                    <a:pt x="183647" y="29505"/>
                  </a:lnTo>
                  <a:lnTo>
                    <a:pt x="225793" y="13440"/>
                  </a:lnTo>
                  <a:lnTo>
                    <a:pt x="270568" y="3442"/>
                  </a:lnTo>
                  <a:lnTo>
                    <a:pt x="317479" y="0"/>
                  </a:lnTo>
                  <a:lnTo>
                    <a:pt x="2775946" y="16"/>
                  </a:lnTo>
                  <a:lnTo>
                    <a:pt x="2775923" y="1587243"/>
                  </a:lnTo>
                  <a:lnTo>
                    <a:pt x="2772481" y="1634155"/>
                  </a:lnTo>
                  <a:lnTo>
                    <a:pt x="2762482" y="1678929"/>
                  </a:lnTo>
                  <a:lnTo>
                    <a:pt x="2746417" y="1721075"/>
                  </a:lnTo>
                  <a:lnTo>
                    <a:pt x="2724778" y="1760101"/>
                  </a:lnTo>
                  <a:lnTo>
                    <a:pt x="2698056" y="1795518"/>
                  </a:lnTo>
                  <a:lnTo>
                    <a:pt x="2666741" y="1826833"/>
                  </a:lnTo>
                  <a:lnTo>
                    <a:pt x="2631325" y="1853555"/>
                  </a:lnTo>
                  <a:lnTo>
                    <a:pt x="2592298" y="1875194"/>
                  </a:lnTo>
                  <a:lnTo>
                    <a:pt x="2550152" y="1891259"/>
                  </a:lnTo>
                  <a:lnTo>
                    <a:pt x="2505378" y="1901257"/>
                  </a:lnTo>
                  <a:lnTo>
                    <a:pt x="2458466" y="1904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9276" y="2591599"/>
              <a:ext cx="2776220" cy="1905000"/>
            </a:xfrm>
            <a:custGeom>
              <a:avLst/>
              <a:gdLst/>
              <a:ahLst/>
              <a:cxnLst/>
              <a:rect l="l" t="t" r="r" b="b"/>
              <a:pathLst>
                <a:path w="2776220" h="1905000">
                  <a:moveTo>
                    <a:pt x="317479" y="0"/>
                  </a:moveTo>
                  <a:lnTo>
                    <a:pt x="2775923" y="0"/>
                  </a:lnTo>
                  <a:lnTo>
                    <a:pt x="2775923" y="1587243"/>
                  </a:lnTo>
                  <a:lnTo>
                    <a:pt x="2772481" y="1634155"/>
                  </a:lnTo>
                  <a:lnTo>
                    <a:pt x="2762482" y="1678929"/>
                  </a:lnTo>
                  <a:lnTo>
                    <a:pt x="2746417" y="1721075"/>
                  </a:lnTo>
                  <a:lnTo>
                    <a:pt x="2724778" y="1760101"/>
                  </a:lnTo>
                  <a:lnTo>
                    <a:pt x="2698056" y="1795518"/>
                  </a:lnTo>
                  <a:lnTo>
                    <a:pt x="2666741" y="1826833"/>
                  </a:lnTo>
                  <a:lnTo>
                    <a:pt x="2631325" y="1853555"/>
                  </a:lnTo>
                  <a:lnTo>
                    <a:pt x="2592298" y="1875194"/>
                  </a:lnTo>
                  <a:lnTo>
                    <a:pt x="2550152" y="1891259"/>
                  </a:lnTo>
                  <a:lnTo>
                    <a:pt x="2505378" y="1901257"/>
                  </a:lnTo>
                  <a:lnTo>
                    <a:pt x="2458466" y="1904699"/>
                  </a:lnTo>
                  <a:lnTo>
                    <a:pt x="23" y="1904699"/>
                  </a:lnTo>
                  <a:lnTo>
                    <a:pt x="23" y="317456"/>
                  </a:lnTo>
                  <a:lnTo>
                    <a:pt x="3465" y="270545"/>
                  </a:lnTo>
                  <a:lnTo>
                    <a:pt x="13463" y="225770"/>
                  </a:lnTo>
                  <a:lnTo>
                    <a:pt x="29528" y="183624"/>
                  </a:lnTo>
                  <a:lnTo>
                    <a:pt x="51167" y="144598"/>
                  </a:lnTo>
                  <a:lnTo>
                    <a:pt x="77889" y="109181"/>
                  </a:lnTo>
                  <a:lnTo>
                    <a:pt x="109204" y="77866"/>
                  </a:lnTo>
                  <a:lnTo>
                    <a:pt x="144621" y="51144"/>
                  </a:lnTo>
                  <a:lnTo>
                    <a:pt x="183647" y="29505"/>
                  </a:lnTo>
                  <a:lnTo>
                    <a:pt x="225793" y="13440"/>
                  </a:lnTo>
                  <a:lnTo>
                    <a:pt x="270568" y="3442"/>
                  </a:lnTo>
                  <a:lnTo>
                    <a:pt x="31747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474" y="2911599"/>
              <a:ext cx="300990" cy="356235"/>
            </a:xfrm>
            <a:custGeom>
              <a:avLst/>
              <a:gdLst/>
              <a:ahLst/>
              <a:cxnLst/>
              <a:rect l="l" t="t" r="r" b="b"/>
              <a:pathLst>
                <a:path w="300990" h="356235">
                  <a:moveTo>
                    <a:pt x="150299" y="356024"/>
                  </a:moveTo>
                  <a:lnTo>
                    <a:pt x="91796" y="353072"/>
                  </a:lnTo>
                  <a:lnTo>
                    <a:pt x="44021" y="345019"/>
                  </a:lnTo>
                  <a:lnTo>
                    <a:pt x="11811" y="333075"/>
                  </a:lnTo>
                  <a:lnTo>
                    <a:pt x="0" y="318449"/>
                  </a:lnTo>
                  <a:lnTo>
                    <a:pt x="0" y="0"/>
                  </a:lnTo>
                  <a:lnTo>
                    <a:pt x="11811" y="14625"/>
                  </a:lnTo>
                  <a:lnTo>
                    <a:pt x="44021" y="26569"/>
                  </a:lnTo>
                  <a:lnTo>
                    <a:pt x="91796" y="34622"/>
                  </a:lnTo>
                  <a:lnTo>
                    <a:pt x="150299" y="37574"/>
                  </a:lnTo>
                  <a:lnTo>
                    <a:pt x="208803" y="34622"/>
                  </a:lnTo>
                  <a:lnTo>
                    <a:pt x="256578" y="26569"/>
                  </a:lnTo>
                  <a:lnTo>
                    <a:pt x="288788" y="14625"/>
                  </a:lnTo>
                  <a:lnTo>
                    <a:pt x="300599" y="0"/>
                  </a:lnTo>
                  <a:lnTo>
                    <a:pt x="300599" y="318449"/>
                  </a:lnTo>
                  <a:lnTo>
                    <a:pt x="288788" y="333075"/>
                  </a:lnTo>
                  <a:lnTo>
                    <a:pt x="256578" y="345019"/>
                  </a:lnTo>
                  <a:lnTo>
                    <a:pt x="208803" y="353072"/>
                  </a:lnTo>
                  <a:lnTo>
                    <a:pt x="150299" y="356024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474" y="2874024"/>
              <a:ext cx="300990" cy="75565"/>
            </a:xfrm>
            <a:custGeom>
              <a:avLst/>
              <a:gdLst/>
              <a:ahLst/>
              <a:cxnLst/>
              <a:rect l="l" t="t" r="r" b="b"/>
              <a:pathLst>
                <a:path w="300990" h="75564">
                  <a:moveTo>
                    <a:pt x="150299" y="75149"/>
                  </a:moveTo>
                  <a:lnTo>
                    <a:pt x="91796" y="72197"/>
                  </a:lnTo>
                  <a:lnTo>
                    <a:pt x="44021" y="64144"/>
                  </a:lnTo>
                  <a:lnTo>
                    <a:pt x="11811" y="52200"/>
                  </a:lnTo>
                  <a:lnTo>
                    <a:pt x="0" y="37574"/>
                  </a:lnTo>
                  <a:lnTo>
                    <a:pt x="11811" y="22949"/>
                  </a:lnTo>
                  <a:lnTo>
                    <a:pt x="44021" y="11005"/>
                  </a:lnTo>
                  <a:lnTo>
                    <a:pt x="91796" y="2952"/>
                  </a:lnTo>
                  <a:lnTo>
                    <a:pt x="150299" y="0"/>
                  </a:lnTo>
                  <a:lnTo>
                    <a:pt x="208803" y="2952"/>
                  </a:lnTo>
                  <a:lnTo>
                    <a:pt x="256578" y="11005"/>
                  </a:lnTo>
                  <a:lnTo>
                    <a:pt x="288788" y="22949"/>
                  </a:lnTo>
                  <a:lnTo>
                    <a:pt x="300599" y="37574"/>
                  </a:lnTo>
                  <a:lnTo>
                    <a:pt x="288788" y="52200"/>
                  </a:lnTo>
                  <a:lnTo>
                    <a:pt x="256578" y="64144"/>
                  </a:lnTo>
                  <a:lnTo>
                    <a:pt x="208803" y="72197"/>
                  </a:lnTo>
                  <a:lnTo>
                    <a:pt x="150299" y="75149"/>
                  </a:lnTo>
                  <a:close/>
                </a:path>
              </a:pathLst>
            </a:custGeom>
            <a:solidFill>
              <a:srgbClr val="FFE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9474" y="2874024"/>
              <a:ext cx="300990" cy="393700"/>
            </a:xfrm>
            <a:custGeom>
              <a:avLst/>
              <a:gdLst/>
              <a:ahLst/>
              <a:cxnLst/>
              <a:rect l="l" t="t" r="r" b="b"/>
              <a:pathLst>
                <a:path w="300990" h="393700">
                  <a:moveTo>
                    <a:pt x="300599" y="37574"/>
                  </a:moveTo>
                  <a:lnTo>
                    <a:pt x="288788" y="52200"/>
                  </a:lnTo>
                  <a:lnTo>
                    <a:pt x="256578" y="64144"/>
                  </a:lnTo>
                  <a:lnTo>
                    <a:pt x="208803" y="72197"/>
                  </a:lnTo>
                  <a:lnTo>
                    <a:pt x="150299" y="75149"/>
                  </a:lnTo>
                  <a:lnTo>
                    <a:pt x="91796" y="72197"/>
                  </a:lnTo>
                  <a:lnTo>
                    <a:pt x="44021" y="64144"/>
                  </a:lnTo>
                  <a:lnTo>
                    <a:pt x="11811" y="52200"/>
                  </a:lnTo>
                  <a:lnTo>
                    <a:pt x="0" y="37574"/>
                  </a:lnTo>
                  <a:lnTo>
                    <a:pt x="11811" y="22949"/>
                  </a:lnTo>
                  <a:lnTo>
                    <a:pt x="44021" y="11005"/>
                  </a:lnTo>
                  <a:lnTo>
                    <a:pt x="91796" y="2952"/>
                  </a:lnTo>
                  <a:lnTo>
                    <a:pt x="150299" y="0"/>
                  </a:lnTo>
                  <a:lnTo>
                    <a:pt x="208803" y="2952"/>
                  </a:lnTo>
                  <a:lnTo>
                    <a:pt x="256578" y="11005"/>
                  </a:lnTo>
                  <a:lnTo>
                    <a:pt x="288788" y="22949"/>
                  </a:lnTo>
                  <a:lnTo>
                    <a:pt x="300599" y="37574"/>
                  </a:lnTo>
                  <a:lnTo>
                    <a:pt x="300599" y="356024"/>
                  </a:lnTo>
                  <a:lnTo>
                    <a:pt x="288788" y="370650"/>
                  </a:lnTo>
                  <a:lnTo>
                    <a:pt x="256578" y="382594"/>
                  </a:lnTo>
                  <a:lnTo>
                    <a:pt x="208803" y="390647"/>
                  </a:lnTo>
                  <a:lnTo>
                    <a:pt x="150299" y="393599"/>
                  </a:lnTo>
                  <a:lnTo>
                    <a:pt x="91796" y="390647"/>
                  </a:lnTo>
                  <a:lnTo>
                    <a:pt x="44021" y="382594"/>
                  </a:lnTo>
                  <a:lnTo>
                    <a:pt x="11811" y="370650"/>
                  </a:lnTo>
                  <a:lnTo>
                    <a:pt x="0" y="356024"/>
                  </a:lnTo>
                  <a:lnTo>
                    <a:pt x="0" y="3757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9474" y="3406499"/>
              <a:ext cx="300990" cy="356235"/>
            </a:xfrm>
            <a:custGeom>
              <a:avLst/>
              <a:gdLst/>
              <a:ahLst/>
              <a:cxnLst/>
              <a:rect l="l" t="t" r="r" b="b"/>
              <a:pathLst>
                <a:path w="300990" h="356235">
                  <a:moveTo>
                    <a:pt x="150299" y="356024"/>
                  </a:moveTo>
                  <a:lnTo>
                    <a:pt x="91796" y="353072"/>
                  </a:lnTo>
                  <a:lnTo>
                    <a:pt x="44021" y="345019"/>
                  </a:lnTo>
                  <a:lnTo>
                    <a:pt x="11811" y="333075"/>
                  </a:lnTo>
                  <a:lnTo>
                    <a:pt x="0" y="318449"/>
                  </a:lnTo>
                  <a:lnTo>
                    <a:pt x="0" y="0"/>
                  </a:lnTo>
                  <a:lnTo>
                    <a:pt x="11811" y="14625"/>
                  </a:lnTo>
                  <a:lnTo>
                    <a:pt x="44021" y="26569"/>
                  </a:lnTo>
                  <a:lnTo>
                    <a:pt x="91796" y="34622"/>
                  </a:lnTo>
                  <a:lnTo>
                    <a:pt x="150299" y="37574"/>
                  </a:lnTo>
                  <a:lnTo>
                    <a:pt x="208803" y="34622"/>
                  </a:lnTo>
                  <a:lnTo>
                    <a:pt x="256578" y="26569"/>
                  </a:lnTo>
                  <a:lnTo>
                    <a:pt x="288788" y="14625"/>
                  </a:lnTo>
                  <a:lnTo>
                    <a:pt x="300599" y="0"/>
                  </a:lnTo>
                  <a:lnTo>
                    <a:pt x="300599" y="318449"/>
                  </a:lnTo>
                  <a:lnTo>
                    <a:pt x="288788" y="333075"/>
                  </a:lnTo>
                  <a:lnTo>
                    <a:pt x="256578" y="345019"/>
                  </a:lnTo>
                  <a:lnTo>
                    <a:pt x="208803" y="353072"/>
                  </a:lnTo>
                  <a:lnTo>
                    <a:pt x="150299" y="356024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9474" y="3368924"/>
              <a:ext cx="300990" cy="75565"/>
            </a:xfrm>
            <a:custGeom>
              <a:avLst/>
              <a:gdLst/>
              <a:ahLst/>
              <a:cxnLst/>
              <a:rect l="l" t="t" r="r" b="b"/>
              <a:pathLst>
                <a:path w="300990" h="75564">
                  <a:moveTo>
                    <a:pt x="150299" y="75149"/>
                  </a:moveTo>
                  <a:lnTo>
                    <a:pt x="91796" y="72197"/>
                  </a:lnTo>
                  <a:lnTo>
                    <a:pt x="44021" y="64144"/>
                  </a:lnTo>
                  <a:lnTo>
                    <a:pt x="11811" y="52200"/>
                  </a:lnTo>
                  <a:lnTo>
                    <a:pt x="0" y="37574"/>
                  </a:lnTo>
                  <a:lnTo>
                    <a:pt x="11811" y="22949"/>
                  </a:lnTo>
                  <a:lnTo>
                    <a:pt x="44021" y="11005"/>
                  </a:lnTo>
                  <a:lnTo>
                    <a:pt x="91796" y="2952"/>
                  </a:lnTo>
                  <a:lnTo>
                    <a:pt x="150299" y="0"/>
                  </a:lnTo>
                  <a:lnTo>
                    <a:pt x="208803" y="2952"/>
                  </a:lnTo>
                  <a:lnTo>
                    <a:pt x="256578" y="11005"/>
                  </a:lnTo>
                  <a:lnTo>
                    <a:pt x="288788" y="22949"/>
                  </a:lnTo>
                  <a:lnTo>
                    <a:pt x="300599" y="37574"/>
                  </a:lnTo>
                  <a:lnTo>
                    <a:pt x="288788" y="52200"/>
                  </a:lnTo>
                  <a:lnTo>
                    <a:pt x="256578" y="64144"/>
                  </a:lnTo>
                  <a:lnTo>
                    <a:pt x="208803" y="72197"/>
                  </a:lnTo>
                  <a:lnTo>
                    <a:pt x="150299" y="75149"/>
                  </a:lnTo>
                  <a:close/>
                </a:path>
              </a:pathLst>
            </a:custGeom>
            <a:solidFill>
              <a:srgbClr val="DEE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9474" y="3368924"/>
              <a:ext cx="300990" cy="393700"/>
            </a:xfrm>
            <a:custGeom>
              <a:avLst/>
              <a:gdLst/>
              <a:ahLst/>
              <a:cxnLst/>
              <a:rect l="l" t="t" r="r" b="b"/>
              <a:pathLst>
                <a:path w="300990" h="393700">
                  <a:moveTo>
                    <a:pt x="300599" y="37574"/>
                  </a:moveTo>
                  <a:lnTo>
                    <a:pt x="288788" y="52200"/>
                  </a:lnTo>
                  <a:lnTo>
                    <a:pt x="256578" y="64144"/>
                  </a:lnTo>
                  <a:lnTo>
                    <a:pt x="208803" y="72197"/>
                  </a:lnTo>
                  <a:lnTo>
                    <a:pt x="150299" y="75149"/>
                  </a:lnTo>
                  <a:lnTo>
                    <a:pt x="91796" y="72197"/>
                  </a:lnTo>
                  <a:lnTo>
                    <a:pt x="44021" y="64144"/>
                  </a:lnTo>
                  <a:lnTo>
                    <a:pt x="11811" y="52200"/>
                  </a:lnTo>
                  <a:lnTo>
                    <a:pt x="0" y="37574"/>
                  </a:lnTo>
                  <a:lnTo>
                    <a:pt x="11811" y="22949"/>
                  </a:lnTo>
                  <a:lnTo>
                    <a:pt x="44021" y="11005"/>
                  </a:lnTo>
                  <a:lnTo>
                    <a:pt x="91796" y="2952"/>
                  </a:lnTo>
                  <a:lnTo>
                    <a:pt x="150299" y="0"/>
                  </a:lnTo>
                  <a:lnTo>
                    <a:pt x="208803" y="2952"/>
                  </a:lnTo>
                  <a:lnTo>
                    <a:pt x="256578" y="11005"/>
                  </a:lnTo>
                  <a:lnTo>
                    <a:pt x="288788" y="22949"/>
                  </a:lnTo>
                  <a:lnTo>
                    <a:pt x="300599" y="37574"/>
                  </a:lnTo>
                  <a:lnTo>
                    <a:pt x="300599" y="356024"/>
                  </a:lnTo>
                  <a:lnTo>
                    <a:pt x="288788" y="370650"/>
                  </a:lnTo>
                  <a:lnTo>
                    <a:pt x="256578" y="382594"/>
                  </a:lnTo>
                  <a:lnTo>
                    <a:pt x="208803" y="390647"/>
                  </a:lnTo>
                  <a:lnTo>
                    <a:pt x="150299" y="393599"/>
                  </a:lnTo>
                  <a:lnTo>
                    <a:pt x="91796" y="390647"/>
                  </a:lnTo>
                  <a:lnTo>
                    <a:pt x="44021" y="382594"/>
                  </a:lnTo>
                  <a:lnTo>
                    <a:pt x="11811" y="370650"/>
                  </a:lnTo>
                  <a:lnTo>
                    <a:pt x="0" y="356024"/>
                  </a:lnTo>
                  <a:lnTo>
                    <a:pt x="0" y="3757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9474" y="3901399"/>
              <a:ext cx="300990" cy="356235"/>
            </a:xfrm>
            <a:custGeom>
              <a:avLst/>
              <a:gdLst/>
              <a:ahLst/>
              <a:cxnLst/>
              <a:rect l="l" t="t" r="r" b="b"/>
              <a:pathLst>
                <a:path w="300990" h="356235">
                  <a:moveTo>
                    <a:pt x="150299" y="356024"/>
                  </a:moveTo>
                  <a:lnTo>
                    <a:pt x="91796" y="353072"/>
                  </a:lnTo>
                  <a:lnTo>
                    <a:pt x="44021" y="345019"/>
                  </a:lnTo>
                  <a:lnTo>
                    <a:pt x="11811" y="333075"/>
                  </a:lnTo>
                  <a:lnTo>
                    <a:pt x="0" y="318449"/>
                  </a:lnTo>
                  <a:lnTo>
                    <a:pt x="0" y="0"/>
                  </a:lnTo>
                  <a:lnTo>
                    <a:pt x="11811" y="14625"/>
                  </a:lnTo>
                  <a:lnTo>
                    <a:pt x="44021" y="26569"/>
                  </a:lnTo>
                  <a:lnTo>
                    <a:pt x="91796" y="34622"/>
                  </a:lnTo>
                  <a:lnTo>
                    <a:pt x="150299" y="37574"/>
                  </a:lnTo>
                  <a:lnTo>
                    <a:pt x="208803" y="34622"/>
                  </a:lnTo>
                  <a:lnTo>
                    <a:pt x="256578" y="26569"/>
                  </a:lnTo>
                  <a:lnTo>
                    <a:pt x="288788" y="14625"/>
                  </a:lnTo>
                  <a:lnTo>
                    <a:pt x="300599" y="0"/>
                  </a:lnTo>
                  <a:lnTo>
                    <a:pt x="300599" y="318449"/>
                  </a:lnTo>
                  <a:lnTo>
                    <a:pt x="288788" y="333075"/>
                  </a:lnTo>
                  <a:lnTo>
                    <a:pt x="256578" y="345019"/>
                  </a:lnTo>
                  <a:lnTo>
                    <a:pt x="208803" y="353072"/>
                  </a:lnTo>
                  <a:lnTo>
                    <a:pt x="150299" y="356024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9474" y="3863824"/>
              <a:ext cx="300990" cy="75565"/>
            </a:xfrm>
            <a:custGeom>
              <a:avLst/>
              <a:gdLst/>
              <a:ahLst/>
              <a:cxnLst/>
              <a:rect l="l" t="t" r="r" b="b"/>
              <a:pathLst>
                <a:path w="300990" h="75564">
                  <a:moveTo>
                    <a:pt x="150299" y="75149"/>
                  </a:moveTo>
                  <a:lnTo>
                    <a:pt x="91796" y="72197"/>
                  </a:lnTo>
                  <a:lnTo>
                    <a:pt x="44021" y="64144"/>
                  </a:lnTo>
                  <a:lnTo>
                    <a:pt x="11811" y="52200"/>
                  </a:lnTo>
                  <a:lnTo>
                    <a:pt x="0" y="37574"/>
                  </a:lnTo>
                  <a:lnTo>
                    <a:pt x="11811" y="22949"/>
                  </a:lnTo>
                  <a:lnTo>
                    <a:pt x="44021" y="11005"/>
                  </a:lnTo>
                  <a:lnTo>
                    <a:pt x="91796" y="2952"/>
                  </a:lnTo>
                  <a:lnTo>
                    <a:pt x="150299" y="0"/>
                  </a:lnTo>
                  <a:lnTo>
                    <a:pt x="208803" y="2952"/>
                  </a:lnTo>
                  <a:lnTo>
                    <a:pt x="256578" y="11005"/>
                  </a:lnTo>
                  <a:lnTo>
                    <a:pt x="288788" y="22949"/>
                  </a:lnTo>
                  <a:lnTo>
                    <a:pt x="300599" y="37574"/>
                  </a:lnTo>
                  <a:lnTo>
                    <a:pt x="288788" y="52200"/>
                  </a:lnTo>
                  <a:lnTo>
                    <a:pt x="256578" y="64144"/>
                  </a:lnTo>
                  <a:lnTo>
                    <a:pt x="208803" y="72197"/>
                  </a:lnTo>
                  <a:lnTo>
                    <a:pt x="150299" y="75149"/>
                  </a:lnTo>
                  <a:close/>
                </a:path>
              </a:pathLst>
            </a:custGeom>
            <a:solidFill>
              <a:srgbClr val="E7F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9474" y="3863824"/>
              <a:ext cx="300990" cy="393700"/>
            </a:xfrm>
            <a:custGeom>
              <a:avLst/>
              <a:gdLst/>
              <a:ahLst/>
              <a:cxnLst/>
              <a:rect l="l" t="t" r="r" b="b"/>
              <a:pathLst>
                <a:path w="300990" h="393700">
                  <a:moveTo>
                    <a:pt x="300599" y="37574"/>
                  </a:moveTo>
                  <a:lnTo>
                    <a:pt x="288788" y="52200"/>
                  </a:lnTo>
                  <a:lnTo>
                    <a:pt x="256578" y="64144"/>
                  </a:lnTo>
                  <a:lnTo>
                    <a:pt x="208803" y="72197"/>
                  </a:lnTo>
                  <a:lnTo>
                    <a:pt x="150299" y="75149"/>
                  </a:lnTo>
                  <a:lnTo>
                    <a:pt x="91796" y="72197"/>
                  </a:lnTo>
                  <a:lnTo>
                    <a:pt x="44021" y="64144"/>
                  </a:lnTo>
                  <a:lnTo>
                    <a:pt x="11811" y="52200"/>
                  </a:lnTo>
                  <a:lnTo>
                    <a:pt x="0" y="37574"/>
                  </a:lnTo>
                  <a:lnTo>
                    <a:pt x="11811" y="22949"/>
                  </a:lnTo>
                  <a:lnTo>
                    <a:pt x="44021" y="11005"/>
                  </a:lnTo>
                  <a:lnTo>
                    <a:pt x="91796" y="2952"/>
                  </a:lnTo>
                  <a:lnTo>
                    <a:pt x="150299" y="0"/>
                  </a:lnTo>
                  <a:lnTo>
                    <a:pt x="208803" y="2952"/>
                  </a:lnTo>
                  <a:lnTo>
                    <a:pt x="256578" y="11005"/>
                  </a:lnTo>
                  <a:lnTo>
                    <a:pt x="288788" y="22949"/>
                  </a:lnTo>
                  <a:lnTo>
                    <a:pt x="300599" y="37574"/>
                  </a:lnTo>
                  <a:lnTo>
                    <a:pt x="300599" y="356024"/>
                  </a:lnTo>
                  <a:lnTo>
                    <a:pt x="288788" y="370650"/>
                  </a:lnTo>
                  <a:lnTo>
                    <a:pt x="256578" y="382594"/>
                  </a:lnTo>
                  <a:lnTo>
                    <a:pt x="208803" y="390647"/>
                  </a:lnTo>
                  <a:lnTo>
                    <a:pt x="150299" y="393599"/>
                  </a:lnTo>
                  <a:lnTo>
                    <a:pt x="91796" y="390647"/>
                  </a:lnTo>
                  <a:lnTo>
                    <a:pt x="44021" y="382594"/>
                  </a:lnTo>
                  <a:lnTo>
                    <a:pt x="11811" y="370650"/>
                  </a:lnTo>
                  <a:lnTo>
                    <a:pt x="0" y="356024"/>
                  </a:lnTo>
                  <a:lnTo>
                    <a:pt x="0" y="3757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8714" y="3312962"/>
              <a:ext cx="805180" cy="508634"/>
            </a:xfrm>
            <a:custGeom>
              <a:avLst/>
              <a:gdLst/>
              <a:ahLst/>
              <a:cxnLst/>
              <a:rect l="l" t="t" r="r" b="b"/>
              <a:pathLst>
                <a:path w="805180" h="508635">
                  <a:moveTo>
                    <a:pt x="693826" y="27449"/>
                  </a:moveTo>
                  <a:lnTo>
                    <a:pt x="556246" y="27449"/>
                  </a:lnTo>
                  <a:lnTo>
                    <a:pt x="575505" y="12794"/>
                  </a:lnTo>
                  <a:lnTo>
                    <a:pt x="598322" y="3514"/>
                  </a:lnTo>
                  <a:lnTo>
                    <a:pt x="623237" y="0"/>
                  </a:lnTo>
                  <a:lnTo>
                    <a:pt x="648785" y="2643"/>
                  </a:lnTo>
                  <a:lnTo>
                    <a:pt x="672438" y="11348"/>
                  </a:lnTo>
                  <a:lnTo>
                    <a:pt x="691947" y="25109"/>
                  </a:lnTo>
                  <a:lnTo>
                    <a:pt x="693826" y="27449"/>
                  </a:lnTo>
                  <a:close/>
                </a:path>
                <a:path w="805180" h="508635">
                  <a:moveTo>
                    <a:pt x="702826" y="38659"/>
                  </a:moveTo>
                  <a:lnTo>
                    <a:pt x="418759" y="38659"/>
                  </a:lnTo>
                  <a:lnTo>
                    <a:pt x="430293" y="23835"/>
                  </a:lnTo>
                  <a:lnTo>
                    <a:pt x="445539" y="12158"/>
                  </a:lnTo>
                  <a:lnTo>
                    <a:pt x="463677" y="4113"/>
                  </a:lnTo>
                  <a:lnTo>
                    <a:pt x="483889" y="184"/>
                  </a:lnTo>
                  <a:lnTo>
                    <a:pt x="504598" y="776"/>
                  </a:lnTo>
                  <a:lnTo>
                    <a:pt x="524168" y="5747"/>
                  </a:lnTo>
                  <a:lnTo>
                    <a:pt x="541687" y="14752"/>
                  </a:lnTo>
                  <a:lnTo>
                    <a:pt x="556246" y="27449"/>
                  </a:lnTo>
                  <a:lnTo>
                    <a:pt x="693826" y="27449"/>
                  </a:lnTo>
                  <a:lnTo>
                    <a:pt x="702826" y="38659"/>
                  </a:lnTo>
                  <a:close/>
                </a:path>
                <a:path w="805180" h="508635">
                  <a:moveTo>
                    <a:pt x="712683" y="59518"/>
                  </a:moveTo>
                  <a:lnTo>
                    <a:pt x="261256" y="59518"/>
                  </a:lnTo>
                  <a:lnTo>
                    <a:pt x="274461" y="43074"/>
                  </a:lnTo>
                  <a:lnTo>
                    <a:pt x="291485" y="29868"/>
                  </a:lnTo>
                  <a:lnTo>
                    <a:pt x="311564" y="20370"/>
                  </a:lnTo>
                  <a:lnTo>
                    <a:pt x="333935" y="15046"/>
                  </a:lnTo>
                  <a:lnTo>
                    <a:pt x="357128" y="14336"/>
                  </a:lnTo>
                  <a:lnTo>
                    <a:pt x="379591" y="18200"/>
                  </a:lnTo>
                  <a:lnTo>
                    <a:pt x="400432" y="26390"/>
                  </a:lnTo>
                  <a:lnTo>
                    <a:pt x="418759" y="38659"/>
                  </a:lnTo>
                  <a:lnTo>
                    <a:pt x="702826" y="38659"/>
                  </a:lnTo>
                  <a:lnTo>
                    <a:pt x="706276" y="42957"/>
                  </a:lnTo>
                  <a:lnTo>
                    <a:pt x="712683" y="59518"/>
                  </a:lnTo>
                  <a:close/>
                </a:path>
                <a:path w="805180" h="508635">
                  <a:moveTo>
                    <a:pt x="225400" y="478515"/>
                  </a:moveTo>
                  <a:lnTo>
                    <a:pt x="170093" y="466086"/>
                  </a:lnTo>
                  <a:lnTo>
                    <a:pt x="125118" y="436406"/>
                  </a:lnTo>
                  <a:lnTo>
                    <a:pt x="108425" y="416227"/>
                  </a:lnTo>
                  <a:lnTo>
                    <a:pt x="83482" y="415430"/>
                  </a:lnTo>
                  <a:lnTo>
                    <a:pt x="40954" y="395813"/>
                  </a:lnTo>
                  <a:lnTo>
                    <a:pt x="18717" y="358019"/>
                  </a:lnTo>
                  <a:lnTo>
                    <a:pt x="18515" y="337063"/>
                  </a:lnTo>
                  <a:lnTo>
                    <a:pt x="25567" y="317000"/>
                  </a:lnTo>
                  <a:lnTo>
                    <a:pt x="39626" y="299298"/>
                  </a:lnTo>
                  <a:lnTo>
                    <a:pt x="19863" y="285237"/>
                  </a:lnTo>
                  <a:lnTo>
                    <a:pt x="6402" y="267009"/>
                  </a:lnTo>
                  <a:lnTo>
                    <a:pt x="0" y="246100"/>
                  </a:lnTo>
                  <a:lnTo>
                    <a:pt x="1408" y="223995"/>
                  </a:lnTo>
                  <a:lnTo>
                    <a:pt x="10708" y="203370"/>
                  </a:lnTo>
                  <a:lnTo>
                    <a:pt x="26545" y="186633"/>
                  </a:lnTo>
                  <a:lnTo>
                    <a:pt x="47523" y="174865"/>
                  </a:lnTo>
                  <a:lnTo>
                    <a:pt x="72243" y="169148"/>
                  </a:lnTo>
                  <a:lnTo>
                    <a:pt x="72921" y="167563"/>
                  </a:lnTo>
                  <a:lnTo>
                    <a:pt x="82907" y="108428"/>
                  </a:lnTo>
                  <a:lnTo>
                    <a:pt x="127818" y="62851"/>
                  </a:lnTo>
                  <a:lnTo>
                    <a:pt x="193981" y="44707"/>
                  </a:lnTo>
                  <a:lnTo>
                    <a:pt x="228510" y="47967"/>
                  </a:lnTo>
                  <a:lnTo>
                    <a:pt x="261256" y="59518"/>
                  </a:lnTo>
                  <a:lnTo>
                    <a:pt x="712683" y="59518"/>
                  </a:lnTo>
                  <a:lnTo>
                    <a:pt x="714388" y="63925"/>
                  </a:lnTo>
                  <a:lnTo>
                    <a:pt x="734243" y="70631"/>
                  </a:lnTo>
                  <a:lnTo>
                    <a:pt x="751800" y="80704"/>
                  </a:lnTo>
                  <a:lnTo>
                    <a:pt x="766498" y="93744"/>
                  </a:lnTo>
                  <a:lnTo>
                    <a:pt x="777777" y="109350"/>
                  </a:lnTo>
                  <a:lnTo>
                    <a:pt x="784938" y="126670"/>
                  </a:lnTo>
                  <a:lnTo>
                    <a:pt x="787644" y="144704"/>
                  </a:lnTo>
                  <a:lnTo>
                    <a:pt x="785879" y="162825"/>
                  </a:lnTo>
                  <a:lnTo>
                    <a:pt x="779625" y="180405"/>
                  </a:lnTo>
                  <a:lnTo>
                    <a:pt x="796161" y="205043"/>
                  </a:lnTo>
                  <a:lnTo>
                    <a:pt x="804622" y="232072"/>
                  </a:lnTo>
                  <a:lnTo>
                    <a:pt x="804782" y="260063"/>
                  </a:lnTo>
                  <a:lnTo>
                    <a:pt x="796420" y="287590"/>
                  </a:lnTo>
                  <a:lnTo>
                    <a:pt x="780046" y="312308"/>
                  </a:lnTo>
                  <a:lnTo>
                    <a:pt x="757198" y="332233"/>
                  </a:lnTo>
                  <a:lnTo>
                    <a:pt x="729196" y="346477"/>
                  </a:lnTo>
                  <a:lnTo>
                    <a:pt x="697359" y="354155"/>
                  </a:lnTo>
                  <a:lnTo>
                    <a:pt x="693302" y="378622"/>
                  </a:lnTo>
                  <a:lnTo>
                    <a:pt x="682118" y="400938"/>
                  </a:lnTo>
                  <a:lnTo>
                    <a:pt x="664579" y="419992"/>
                  </a:lnTo>
                  <a:lnTo>
                    <a:pt x="645573" y="432057"/>
                  </a:lnTo>
                  <a:lnTo>
                    <a:pt x="532448" y="432057"/>
                  </a:lnTo>
                  <a:lnTo>
                    <a:pt x="517341" y="460012"/>
                  </a:lnTo>
                  <a:lnTo>
                    <a:pt x="516399" y="460941"/>
                  </a:lnTo>
                  <a:lnTo>
                    <a:pt x="307390" y="460941"/>
                  </a:lnTo>
                  <a:lnTo>
                    <a:pt x="281424" y="471533"/>
                  </a:lnTo>
                  <a:lnTo>
                    <a:pt x="253813" y="477426"/>
                  </a:lnTo>
                  <a:lnTo>
                    <a:pt x="225400" y="478515"/>
                  </a:lnTo>
                  <a:close/>
                </a:path>
                <a:path w="805180" h="508635">
                  <a:moveTo>
                    <a:pt x="586540" y="446088"/>
                  </a:moveTo>
                  <a:lnTo>
                    <a:pt x="558637" y="442235"/>
                  </a:lnTo>
                  <a:lnTo>
                    <a:pt x="532448" y="432057"/>
                  </a:lnTo>
                  <a:lnTo>
                    <a:pt x="645573" y="432057"/>
                  </a:lnTo>
                  <a:lnTo>
                    <a:pt x="641456" y="434670"/>
                  </a:lnTo>
                  <a:lnTo>
                    <a:pt x="614648" y="443578"/>
                  </a:lnTo>
                  <a:lnTo>
                    <a:pt x="586540" y="446088"/>
                  </a:lnTo>
                  <a:close/>
                </a:path>
                <a:path w="805180" h="508635">
                  <a:moveTo>
                    <a:pt x="394776" y="508166"/>
                  </a:moveTo>
                  <a:lnTo>
                    <a:pt x="361045" y="499882"/>
                  </a:lnTo>
                  <a:lnTo>
                    <a:pt x="331269" y="483892"/>
                  </a:lnTo>
                  <a:lnTo>
                    <a:pt x="307390" y="460941"/>
                  </a:lnTo>
                  <a:lnTo>
                    <a:pt x="516399" y="460941"/>
                  </a:lnTo>
                  <a:lnTo>
                    <a:pt x="494245" y="482787"/>
                  </a:lnTo>
                  <a:lnTo>
                    <a:pt x="464768" y="499183"/>
                  </a:lnTo>
                  <a:lnTo>
                    <a:pt x="430518" y="508004"/>
                  </a:lnTo>
                  <a:lnTo>
                    <a:pt x="394776" y="508166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10074" y="3070824"/>
              <a:ext cx="1483995" cy="750570"/>
            </a:xfrm>
            <a:custGeom>
              <a:avLst/>
              <a:gdLst/>
              <a:ahLst/>
              <a:cxnLst/>
              <a:rect l="l" t="t" r="r" b="b"/>
              <a:pathLst>
                <a:path w="1483995" h="750570">
                  <a:moveTo>
                    <a:pt x="751561" y="409700"/>
                  </a:moveTo>
                  <a:lnTo>
                    <a:pt x="751764" y="379246"/>
                  </a:lnTo>
                  <a:lnTo>
                    <a:pt x="761547" y="350565"/>
                  </a:lnTo>
                  <a:lnTo>
                    <a:pt x="780060" y="325273"/>
                  </a:lnTo>
                  <a:lnTo>
                    <a:pt x="806457" y="304988"/>
                  </a:lnTo>
                  <a:lnTo>
                    <a:pt x="838369" y="291822"/>
                  </a:lnTo>
                  <a:lnTo>
                    <a:pt x="872620" y="286844"/>
                  </a:lnTo>
                  <a:lnTo>
                    <a:pt x="907149" y="290105"/>
                  </a:lnTo>
                  <a:lnTo>
                    <a:pt x="939895" y="301656"/>
                  </a:lnTo>
                  <a:lnTo>
                    <a:pt x="970124" y="272005"/>
                  </a:lnTo>
                  <a:lnTo>
                    <a:pt x="1012574" y="257183"/>
                  </a:lnTo>
                  <a:lnTo>
                    <a:pt x="1035768" y="256473"/>
                  </a:lnTo>
                  <a:lnTo>
                    <a:pt x="1058231" y="260337"/>
                  </a:lnTo>
                  <a:lnTo>
                    <a:pt x="1079071" y="268528"/>
                  </a:lnTo>
                  <a:lnTo>
                    <a:pt x="1097398" y="280797"/>
                  </a:lnTo>
                  <a:lnTo>
                    <a:pt x="1108932" y="265972"/>
                  </a:lnTo>
                  <a:lnTo>
                    <a:pt x="1124178" y="254295"/>
                  </a:lnTo>
                  <a:lnTo>
                    <a:pt x="1142316" y="246250"/>
                  </a:lnTo>
                  <a:lnTo>
                    <a:pt x="1162529" y="242321"/>
                  </a:lnTo>
                  <a:lnTo>
                    <a:pt x="1183238" y="242914"/>
                  </a:lnTo>
                  <a:lnTo>
                    <a:pt x="1202807" y="247884"/>
                  </a:lnTo>
                  <a:lnTo>
                    <a:pt x="1220326" y="256889"/>
                  </a:lnTo>
                  <a:lnTo>
                    <a:pt x="1234886" y="269586"/>
                  </a:lnTo>
                  <a:lnTo>
                    <a:pt x="1254144" y="254932"/>
                  </a:lnTo>
                  <a:lnTo>
                    <a:pt x="1276962" y="245651"/>
                  </a:lnTo>
                  <a:lnTo>
                    <a:pt x="1301876" y="242137"/>
                  </a:lnTo>
                  <a:lnTo>
                    <a:pt x="1327425" y="244781"/>
                  </a:lnTo>
                  <a:lnTo>
                    <a:pt x="1351077" y="253485"/>
                  </a:lnTo>
                  <a:lnTo>
                    <a:pt x="1370586" y="267246"/>
                  </a:lnTo>
                  <a:lnTo>
                    <a:pt x="1384915" y="285095"/>
                  </a:lnTo>
                  <a:lnTo>
                    <a:pt x="1393028" y="306063"/>
                  </a:lnTo>
                  <a:lnTo>
                    <a:pt x="1430439" y="322842"/>
                  </a:lnTo>
                  <a:lnTo>
                    <a:pt x="1456416" y="351487"/>
                  </a:lnTo>
                  <a:lnTo>
                    <a:pt x="1466283" y="386842"/>
                  </a:lnTo>
                  <a:lnTo>
                    <a:pt x="1464518" y="404963"/>
                  </a:lnTo>
                  <a:lnTo>
                    <a:pt x="1458265" y="422542"/>
                  </a:lnTo>
                  <a:lnTo>
                    <a:pt x="1474801" y="447181"/>
                  </a:lnTo>
                  <a:lnTo>
                    <a:pt x="1483261" y="474209"/>
                  </a:lnTo>
                  <a:lnTo>
                    <a:pt x="1483422" y="502201"/>
                  </a:lnTo>
                  <a:lnTo>
                    <a:pt x="1475060" y="529727"/>
                  </a:lnTo>
                  <a:lnTo>
                    <a:pt x="1458685" y="554445"/>
                  </a:lnTo>
                  <a:lnTo>
                    <a:pt x="1435837" y="574370"/>
                  </a:lnTo>
                  <a:lnTo>
                    <a:pt x="1407835" y="588615"/>
                  </a:lnTo>
                  <a:lnTo>
                    <a:pt x="1375998" y="596292"/>
                  </a:lnTo>
                  <a:lnTo>
                    <a:pt x="1371942" y="620759"/>
                  </a:lnTo>
                  <a:lnTo>
                    <a:pt x="1343218" y="662129"/>
                  </a:lnTo>
                  <a:lnTo>
                    <a:pt x="1293288" y="685716"/>
                  </a:lnTo>
                  <a:lnTo>
                    <a:pt x="1265179" y="688225"/>
                  </a:lnTo>
                  <a:lnTo>
                    <a:pt x="1237277" y="684373"/>
                  </a:lnTo>
                  <a:lnTo>
                    <a:pt x="1211087" y="674194"/>
                  </a:lnTo>
                  <a:lnTo>
                    <a:pt x="1172884" y="724924"/>
                  </a:lnTo>
                  <a:lnTo>
                    <a:pt x="1109157" y="750141"/>
                  </a:lnTo>
                  <a:lnTo>
                    <a:pt x="1073415" y="750303"/>
                  </a:lnTo>
                  <a:lnTo>
                    <a:pt x="1039685" y="742019"/>
                  </a:lnTo>
                  <a:lnTo>
                    <a:pt x="1009909" y="726030"/>
                  </a:lnTo>
                  <a:lnTo>
                    <a:pt x="986029" y="703078"/>
                  </a:lnTo>
                  <a:lnTo>
                    <a:pt x="960063" y="713670"/>
                  </a:lnTo>
                  <a:lnTo>
                    <a:pt x="932452" y="719563"/>
                  </a:lnTo>
                  <a:lnTo>
                    <a:pt x="904039" y="720652"/>
                  </a:lnTo>
                  <a:lnTo>
                    <a:pt x="875664" y="716832"/>
                  </a:lnTo>
                  <a:lnTo>
                    <a:pt x="848732" y="708223"/>
                  </a:lnTo>
                  <a:lnTo>
                    <a:pt x="824538" y="695311"/>
                  </a:lnTo>
                  <a:lnTo>
                    <a:pt x="803757" y="678543"/>
                  </a:lnTo>
                  <a:lnTo>
                    <a:pt x="787064" y="658364"/>
                  </a:lnTo>
                  <a:lnTo>
                    <a:pt x="739122" y="650529"/>
                  </a:lnTo>
                  <a:lnTo>
                    <a:pt x="705056" y="620534"/>
                  </a:lnTo>
                  <a:lnTo>
                    <a:pt x="697154" y="579201"/>
                  </a:lnTo>
                  <a:lnTo>
                    <a:pt x="704206" y="559137"/>
                  </a:lnTo>
                  <a:lnTo>
                    <a:pt x="718266" y="541435"/>
                  </a:lnTo>
                  <a:lnTo>
                    <a:pt x="698502" y="527374"/>
                  </a:lnTo>
                  <a:lnTo>
                    <a:pt x="685042" y="509146"/>
                  </a:lnTo>
                  <a:lnTo>
                    <a:pt x="678639" y="488237"/>
                  </a:lnTo>
                  <a:lnTo>
                    <a:pt x="680047" y="466132"/>
                  </a:lnTo>
                  <a:lnTo>
                    <a:pt x="689347" y="445507"/>
                  </a:lnTo>
                  <a:lnTo>
                    <a:pt x="705184" y="428770"/>
                  </a:lnTo>
                  <a:lnTo>
                    <a:pt x="726162" y="417003"/>
                  </a:lnTo>
                  <a:lnTo>
                    <a:pt x="750882" y="411286"/>
                  </a:lnTo>
                  <a:lnTo>
                    <a:pt x="751561" y="409700"/>
                  </a:lnTo>
                  <a:close/>
                </a:path>
                <a:path w="1483995" h="750570">
                  <a:moveTo>
                    <a:pt x="718274" y="541433"/>
                  </a:moveTo>
                  <a:lnTo>
                    <a:pt x="729350" y="546105"/>
                  </a:lnTo>
                  <a:lnTo>
                    <a:pt x="741049" y="549255"/>
                  </a:lnTo>
                  <a:lnTo>
                    <a:pt x="753163" y="550842"/>
                  </a:lnTo>
                  <a:lnTo>
                    <a:pt x="765485" y="550825"/>
                  </a:lnTo>
                </a:path>
                <a:path w="1483995" h="750570">
                  <a:moveTo>
                    <a:pt x="787065" y="658363"/>
                  </a:moveTo>
                  <a:lnTo>
                    <a:pt x="794150" y="657650"/>
                  </a:lnTo>
                  <a:lnTo>
                    <a:pt x="801095" y="656138"/>
                  </a:lnTo>
                  <a:lnTo>
                    <a:pt x="807721" y="653868"/>
                  </a:lnTo>
                </a:path>
                <a:path w="1483995" h="750570">
                  <a:moveTo>
                    <a:pt x="986020" y="703076"/>
                  </a:moveTo>
                  <a:lnTo>
                    <a:pt x="981037" y="696642"/>
                  </a:lnTo>
                  <a:lnTo>
                    <a:pt x="976865" y="689768"/>
                  </a:lnTo>
                  <a:lnTo>
                    <a:pt x="973575" y="682569"/>
                  </a:lnTo>
                </a:path>
                <a:path w="1483995" h="750570">
                  <a:moveTo>
                    <a:pt x="1211087" y="674190"/>
                  </a:moveTo>
                  <a:lnTo>
                    <a:pt x="1213658" y="666863"/>
                  </a:lnTo>
                  <a:lnTo>
                    <a:pt x="1215324" y="659320"/>
                  </a:lnTo>
                  <a:lnTo>
                    <a:pt x="1216056" y="651690"/>
                  </a:lnTo>
                </a:path>
                <a:path w="1483995" h="750570">
                  <a:moveTo>
                    <a:pt x="1375991" y="596292"/>
                  </a:moveTo>
                  <a:lnTo>
                    <a:pt x="1371917" y="570279"/>
                  </a:lnTo>
                  <a:lnTo>
                    <a:pt x="1359826" y="546714"/>
                  </a:lnTo>
                  <a:lnTo>
                    <a:pt x="1340668" y="526915"/>
                  </a:lnTo>
                  <a:lnTo>
                    <a:pt x="1315393" y="512198"/>
                  </a:lnTo>
                </a:path>
                <a:path w="1483995" h="750570">
                  <a:moveTo>
                    <a:pt x="1458257" y="422545"/>
                  </a:moveTo>
                  <a:lnTo>
                    <a:pt x="1453134" y="431400"/>
                  </a:lnTo>
                  <a:lnTo>
                    <a:pt x="1446884" y="439660"/>
                  </a:lnTo>
                  <a:lnTo>
                    <a:pt x="1439575" y="447246"/>
                  </a:lnTo>
                  <a:lnTo>
                    <a:pt x="1431274" y="454079"/>
                  </a:lnTo>
                </a:path>
                <a:path w="1483995" h="750570">
                  <a:moveTo>
                    <a:pt x="1393026" y="306063"/>
                  </a:moveTo>
                  <a:lnTo>
                    <a:pt x="1394057" y="310976"/>
                  </a:lnTo>
                  <a:lnTo>
                    <a:pt x="1394534" y="315963"/>
                  </a:lnTo>
                  <a:lnTo>
                    <a:pt x="1394451" y="320955"/>
                  </a:lnTo>
                </a:path>
                <a:path w="1483995" h="750570">
                  <a:moveTo>
                    <a:pt x="1234887" y="269588"/>
                  </a:moveTo>
                  <a:lnTo>
                    <a:pt x="1229236" y="275313"/>
                  </a:lnTo>
                  <a:lnTo>
                    <a:pt x="1224579" y="281709"/>
                  </a:lnTo>
                  <a:lnTo>
                    <a:pt x="1221064" y="288580"/>
                  </a:lnTo>
                </a:path>
                <a:path w="1483995" h="750570">
                  <a:moveTo>
                    <a:pt x="1097398" y="280795"/>
                  </a:moveTo>
                  <a:lnTo>
                    <a:pt x="1094386" y="285995"/>
                  </a:lnTo>
                  <a:lnTo>
                    <a:pt x="1092137" y="291497"/>
                  </a:lnTo>
                  <a:lnTo>
                    <a:pt x="1090703" y="297175"/>
                  </a:lnTo>
                </a:path>
                <a:path w="1483995" h="750570">
                  <a:moveTo>
                    <a:pt x="939893" y="301655"/>
                  </a:moveTo>
                  <a:lnTo>
                    <a:pt x="946361" y="305148"/>
                  </a:lnTo>
                  <a:lnTo>
                    <a:pt x="952567" y="308967"/>
                  </a:lnTo>
                  <a:lnTo>
                    <a:pt x="958491" y="313104"/>
                  </a:lnTo>
                  <a:lnTo>
                    <a:pt x="964119" y="317545"/>
                  </a:lnTo>
                </a:path>
                <a:path w="1483995" h="750570">
                  <a:moveTo>
                    <a:pt x="751561" y="409700"/>
                  </a:moveTo>
                  <a:lnTo>
                    <a:pt x="752455" y="415360"/>
                  </a:lnTo>
                  <a:lnTo>
                    <a:pt x="753869" y="420951"/>
                  </a:lnTo>
                  <a:lnTo>
                    <a:pt x="755788" y="426419"/>
                  </a:lnTo>
                </a:path>
                <a:path w="1483995" h="750570">
                  <a:moveTo>
                    <a:pt x="0" y="0"/>
                  </a:moveTo>
                  <a:lnTo>
                    <a:pt x="635064" y="46140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35892" y="3519504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44217" y="38135"/>
                  </a:moveTo>
                  <a:lnTo>
                    <a:pt x="0" y="25456"/>
                  </a:lnTo>
                  <a:lnTo>
                    <a:pt x="18495" y="0"/>
                  </a:lnTo>
                  <a:lnTo>
                    <a:pt x="44217" y="3813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35892" y="3519504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0" y="25456"/>
                  </a:moveTo>
                  <a:lnTo>
                    <a:pt x="44217" y="38135"/>
                  </a:lnTo>
                  <a:lnTo>
                    <a:pt x="18495" y="0"/>
                  </a:lnTo>
                  <a:lnTo>
                    <a:pt x="0" y="2545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0074" y="3565724"/>
              <a:ext cx="624205" cy="0"/>
            </a:xfrm>
            <a:custGeom>
              <a:avLst/>
              <a:gdLst/>
              <a:ahLst/>
              <a:cxnLst/>
              <a:rect l="l" t="t" r="r" b="b"/>
              <a:pathLst>
                <a:path w="624205">
                  <a:moveTo>
                    <a:pt x="0" y="0"/>
                  </a:moveTo>
                  <a:lnTo>
                    <a:pt x="6241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34224" y="35499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34224" y="35499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10074" y="3599217"/>
              <a:ext cx="635635" cy="461645"/>
            </a:xfrm>
            <a:custGeom>
              <a:avLst/>
              <a:gdLst/>
              <a:ahLst/>
              <a:cxnLst/>
              <a:rect l="l" t="t" r="r" b="b"/>
              <a:pathLst>
                <a:path w="635635" h="461645">
                  <a:moveTo>
                    <a:pt x="0" y="461407"/>
                  </a:moveTo>
                  <a:lnTo>
                    <a:pt x="63506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35892" y="3573809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495" y="38135"/>
                  </a:moveTo>
                  <a:lnTo>
                    <a:pt x="0" y="12679"/>
                  </a:lnTo>
                  <a:lnTo>
                    <a:pt x="44217" y="0"/>
                  </a:lnTo>
                  <a:lnTo>
                    <a:pt x="18495" y="3813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5892" y="3573809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495" y="38135"/>
                  </a:moveTo>
                  <a:lnTo>
                    <a:pt x="44217" y="0"/>
                  </a:lnTo>
                  <a:lnTo>
                    <a:pt x="0" y="12679"/>
                  </a:lnTo>
                  <a:lnTo>
                    <a:pt x="18495" y="3813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3419" y="3565730"/>
              <a:ext cx="1306195" cy="0"/>
            </a:xfrm>
            <a:custGeom>
              <a:avLst/>
              <a:gdLst/>
              <a:ahLst/>
              <a:cxnLst/>
              <a:rect l="l" t="t" r="r" b="b"/>
              <a:pathLst>
                <a:path w="1306195">
                  <a:moveTo>
                    <a:pt x="0" y="0"/>
                  </a:moveTo>
                  <a:lnTo>
                    <a:pt x="130575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6224" y="3233050"/>
              <a:ext cx="891647" cy="66534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099169" y="354999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99169" y="354999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47871" y="3565725"/>
              <a:ext cx="843915" cy="0"/>
            </a:xfrm>
            <a:custGeom>
              <a:avLst/>
              <a:gdLst/>
              <a:ahLst/>
              <a:cxnLst/>
              <a:rect l="l" t="t" r="r" b="b"/>
              <a:pathLst>
                <a:path w="843914">
                  <a:moveTo>
                    <a:pt x="0" y="0"/>
                  </a:moveTo>
                  <a:lnTo>
                    <a:pt x="8437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8850" y="3248419"/>
              <a:ext cx="1854208" cy="63462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891621" y="35499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91621" y="35499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76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/>
              <a:t>Hive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35009" cy="2997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b="1" spc="-10" dirty="0">
                <a:latin typeface="Arial"/>
                <a:cs typeface="Arial"/>
              </a:rPr>
              <a:t>Ventajas</a:t>
            </a:r>
            <a:endParaRPr sz="1300">
              <a:latin typeface="Arial"/>
              <a:cs typeface="Arial"/>
            </a:endParaRPr>
          </a:p>
          <a:p>
            <a:pPr marL="469900" marR="193675" indent="-328295">
              <a:lnSpc>
                <a:spcPct val="115399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Reduce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complejidad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programación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MapReduce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usar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HQL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lenguaje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consulta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(dialecto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0" dirty="0">
                <a:latin typeface="Arial"/>
                <a:cs typeface="Arial"/>
              </a:rPr>
              <a:t> SQL).</a:t>
            </a:r>
            <a:endParaRPr sz="1300">
              <a:latin typeface="Arial"/>
              <a:cs typeface="Arial"/>
            </a:endParaRPr>
          </a:p>
          <a:p>
            <a:pPr marL="469900" marR="654050" indent="-328295">
              <a:lnSpc>
                <a:spcPct val="115399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Está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orientado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aplicaciones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tipo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Warehouse,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estáticos,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poco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cambiantes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sin </a:t>
            </a:r>
            <a:r>
              <a:rPr sz="1300" dirty="0">
                <a:latin typeface="Arial"/>
                <a:cs typeface="Arial"/>
              </a:rPr>
              <a:t>requisitos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tiempos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respuesta</a:t>
            </a:r>
            <a:r>
              <a:rPr sz="1300" spc="-10" dirty="0">
                <a:latin typeface="Arial"/>
                <a:cs typeface="Arial"/>
              </a:rPr>
              <a:t> rápidos.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Permite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usuarios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despreocuparse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qué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formato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dónde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almacenan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datos.</a:t>
            </a:r>
            <a:endParaRPr sz="1300">
              <a:latin typeface="Arial"/>
              <a:cs typeface="Arial"/>
            </a:endParaRPr>
          </a:p>
          <a:p>
            <a:pPr marL="469900" marR="117475" indent="-328295">
              <a:lnSpc>
                <a:spcPct val="115399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Incorpora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Beeline: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herramienta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línea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comandos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realizar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consultas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HQL.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También </a:t>
            </a:r>
            <a:r>
              <a:rPr sz="1300" spc="-25" dirty="0">
                <a:latin typeface="Arial"/>
                <a:cs typeface="Arial"/>
              </a:rPr>
              <a:t>con </a:t>
            </a:r>
            <a:r>
              <a:rPr sz="1300" dirty="0">
                <a:latin typeface="Arial"/>
                <a:cs typeface="Arial"/>
              </a:rPr>
              <a:t>HUE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podemos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utilizarlo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forma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sencilla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Desventajas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Hive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mejor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opción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consultas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tiempo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real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tipo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OLTP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(Online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Transaction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Processing).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Hive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está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diseñado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usarse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actualizaciones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valores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nivel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registro.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Update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campo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Soporte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SQL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limitado: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no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existen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sub-</a:t>
            </a:r>
            <a:r>
              <a:rPr sz="1300" spc="-10" dirty="0">
                <a:latin typeface="Arial"/>
                <a:cs typeface="Arial"/>
              </a:rPr>
              <a:t>queries.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0280" y="2450542"/>
            <a:ext cx="55803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¿Qué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es?¿Cuál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su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arquitectura?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020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MapReduce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6794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020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MapReduce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59841"/>
            <a:ext cx="837374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298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Framework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software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escribir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aplicaciones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procesan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grandes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cantidades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paralelo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grandes </a:t>
            </a:r>
            <a:r>
              <a:rPr sz="1300" dirty="0">
                <a:latin typeface="Arial"/>
                <a:cs typeface="Arial"/>
              </a:rPr>
              <a:t>grupos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hardware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básico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manera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confiable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tolerante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fallos.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Un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trabajo</a:t>
            </a:r>
            <a:r>
              <a:rPr sz="1300" i="1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MapReduce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divide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en: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Un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conjunto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entrada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fragmentos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independientes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procesados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tareas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del </a:t>
            </a:r>
            <a:r>
              <a:rPr sz="1300" b="1" i="1" spc="-25" dirty="0">
                <a:latin typeface="Arial"/>
                <a:cs typeface="Arial"/>
              </a:rPr>
              <a:t>map</a:t>
            </a:r>
            <a:endParaRPr sz="13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1300" dirty="0">
                <a:latin typeface="Arial"/>
                <a:cs typeface="Arial"/>
              </a:rPr>
              <a:t>de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manera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completamente</a:t>
            </a:r>
            <a:r>
              <a:rPr sz="1300" spc="-10" dirty="0">
                <a:latin typeface="Arial"/>
                <a:cs typeface="Arial"/>
              </a:rPr>
              <a:t> paralela.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46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La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salida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tareas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utiliza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parámetro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entrada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tareas </a:t>
            </a:r>
            <a:r>
              <a:rPr sz="1300" b="1" spc="-10" dirty="0">
                <a:latin typeface="Arial"/>
                <a:cs typeface="Arial"/>
              </a:rPr>
              <a:t>reduce</a:t>
            </a:r>
            <a:r>
              <a:rPr sz="1300" spc="-10" dirty="0"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48312" y="3071900"/>
            <a:ext cx="3230245" cy="2072005"/>
            <a:chOff x="5848312" y="3071900"/>
            <a:chExt cx="3230245" cy="20720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7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7" y="4625116"/>
              <a:ext cx="663000" cy="507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8312" y="3071900"/>
              <a:ext cx="2983975" cy="16675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7399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020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MapReduce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447037" y="2690912"/>
            <a:ext cx="1486535" cy="1882775"/>
            <a:chOff x="2447037" y="2690912"/>
            <a:chExt cx="1486535" cy="1882775"/>
          </a:xfrm>
        </p:grpSpPr>
        <p:sp>
          <p:nvSpPr>
            <p:cNvPr id="7" name="object 7"/>
            <p:cNvSpPr/>
            <p:nvPr/>
          </p:nvSpPr>
          <p:spPr>
            <a:xfrm>
              <a:off x="2451799" y="2695674"/>
              <a:ext cx="1477010" cy="1873250"/>
            </a:xfrm>
            <a:custGeom>
              <a:avLst/>
              <a:gdLst/>
              <a:ahLst/>
              <a:cxnLst/>
              <a:rect l="l" t="t" r="r" b="b"/>
              <a:pathLst>
                <a:path w="1477010" h="1873250">
                  <a:moveTo>
                    <a:pt x="1230494" y="1873199"/>
                  </a:moveTo>
                  <a:lnTo>
                    <a:pt x="246104" y="1873199"/>
                  </a:lnTo>
                  <a:lnTo>
                    <a:pt x="196506" y="1868200"/>
                  </a:lnTo>
                  <a:lnTo>
                    <a:pt x="150309" y="1853859"/>
                  </a:lnTo>
                  <a:lnTo>
                    <a:pt x="108505" y="1831169"/>
                  </a:lnTo>
                  <a:lnTo>
                    <a:pt x="72082" y="1801117"/>
                  </a:lnTo>
                  <a:lnTo>
                    <a:pt x="42030" y="1764694"/>
                  </a:lnTo>
                  <a:lnTo>
                    <a:pt x="19340" y="1722890"/>
                  </a:lnTo>
                  <a:lnTo>
                    <a:pt x="4999" y="1676693"/>
                  </a:lnTo>
                  <a:lnTo>
                    <a:pt x="0" y="1627094"/>
                  </a:lnTo>
                  <a:lnTo>
                    <a:pt x="0" y="246104"/>
                  </a:lnTo>
                  <a:lnTo>
                    <a:pt x="4999" y="196506"/>
                  </a:lnTo>
                  <a:lnTo>
                    <a:pt x="19340" y="150309"/>
                  </a:lnTo>
                  <a:lnTo>
                    <a:pt x="42030" y="108505"/>
                  </a:lnTo>
                  <a:lnTo>
                    <a:pt x="72082" y="72082"/>
                  </a:lnTo>
                  <a:lnTo>
                    <a:pt x="108505" y="42030"/>
                  </a:lnTo>
                  <a:lnTo>
                    <a:pt x="150309" y="19340"/>
                  </a:lnTo>
                  <a:lnTo>
                    <a:pt x="196506" y="4999"/>
                  </a:lnTo>
                  <a:lnTo>
                    <a:pt x="246104" y="0"/>
                  </a:lnTo>
                  <a:lnTo>
                    <a:pt x="1230494" y="0"/>
                  </a:lnTo>
                  <a:lnTo>
                    <a:pt x="1278731" y="4772"/>
                  </a:lnTo>
                  <a:lnTo>
                    <a:pt x="1324675" y="18733"/>
                  </a:lnTo>
                  <a:lnTo>
                    <a:pt x="1367034" y="41348"/>
                  </a:lnTo>
                  <a:lnTo>
                    <a:pt x="1404517" y="72082"/>
                  </a:lnTo>
                  <a:lnTo>
                    <a:pt x="1435251" y="109565"/>
                  </a:lnTo>
                  <a:lnTo>
                    <a:pt x="1457866" y="151924"/>
                  </a:lnTo>
                  <a:lnTo>
                    <a:pt x="1471827" y="197867"/>
                  </a:lnTo>
                  <a:lnTo>
                    <a:pt x="1476599" y="246104"/>
                  </a:lnTo>
                  <a:lnTo>
                    <a:pt x="1476599" y="1627094"/>
                  </a:lnTo>
                  <a:lnTo>
                    <a:pt x="1471600" y="1676693"/>
                  </a:lnTo>
                  <a:lnTo>
                    <a:pt x="1457259" y="1722890"/>
                  </a:lnTo>
                  <a:lnTo>
                    <a:pt x="1434569" y="1764694"/>
                  </a:lnTo>
                  <a:lnTo>
                    <a:pt x="1404517" y="1801117"/>
                  </a:lnTo>
                  <a:lnTo>
                    <a:pt x="1368094" y="1831169"/>
                  </a:lnTo>
                  <a:lnTo>
                    <a:pt x="1326290" y="1853859"/>
                  </a:lnTo>
                  <a:lnTo>
                    <a:pt x="1280093" y="1868200"/>
                  </a:lnTo>
                  <a:lnTo>
                    <a:pt x="1230494" y="18731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1799" y="2695674"/>
              <a:ext cx="1477010" cy="1873250"/>
            </a:xfrm>
            <a:custGeom>
              <a:avLst/>
              <a:gdLst/>
              <a:ahLst/>
              <a:cxnLst/>
              <a:rect l="l" t="t" r="r" b="b"/>
              <a:pathLst>
                <a:path w="1477010" h="1873250">
                  <a:moveTo>
                    <a:pt x="0" y="246104"/>
                  </a:moveTo>
                  <a:lnTo>
                    <a:pt x="4999" y="196506"/>
                  </a:lnTo>
                  <a:lnTo>
                    <a:pt x="19340" y="150309"/>
                  </a:lnTo>
                  <a:lnTo>
                    <a:pt x="42030" y="108505"/>
                  </a:lnTo>
                  <a:lnTo>
                    <a:pt x="72082" y="72082"/>
                  </a:lnTo>
                  <a:lnTo>
                    <a:pt x="108505" y="42030"/>
                  </a:lnTo>
                  <a:lnTo>
                    <a:pt x="150309" y="19340"/>
                  </a:lnTo>
                  <a:lnTo>
                    <a:pt x="196506" y="4999"/>
                  </a:lnTo>
                  <a:lnTo>
                    <a:pt x="246104" y="0"/>
                  </a:lnTo>
                  <a:lnTo>
                    <a:pt x="1230494" y="0"/>
                  </a:lnTo>
                  <a:lnTo>
                    <a:pt x="1278731" y="4772"/>
                  </a:lnTo>
                  <a:lnTo>
                    <a:pt x="1324675" y="18733"/>
                  </a:lnTo>
                  <a:lnTo>
                    <a:pt x="1367034" y="41348"/>
                  </a:lnTo>
                  <a:lnTo>
                    <a:pt x="1404517" y="72082"/>
                  </a:lnTo>
                  <a:lnTo>
                    <a:pt x="1435251" y="109565"/>
                  </a:lnTo>
                  <a:lnTo>
                    <a:pt x="1457866" y="151924"/>
                  </a:lnTo>
                  <a:lnTo>
                    <a:pt x="1471827" y="197867"/>
                  </a:lnTo>
                  <a:lnTo>
                    <a:pt x="1476599" y="246104"/>
                  </a:lnTo>
                  <a:lnTo>
                    <a:pt x="1476599" y="1627094"/>
                  </a:lnTo>
                  <a:lnTo>
                    <a:pt x="1471600" y="1676693"/>
                  </a:lnTo>
                  <a:lnTo>
                    <a:pt x="1457259" y="1722890"/>
                  </a:lnTo>
                  <a:lnTo>
                    <a:pt x="1434569" y="1764694"/>
                  </a:lnTo>
                  <a:lnTo>
                    <a:pt x="1404517" y="1801117"/>
                  </a:lnTo>
                  <a:lnTo>
                    <a:pt x="1368094" y="1831169"/>
                  </a:lnTo>
                  <a:lnTo>
                    <a:pt x="1326290" y="1853859"/>
                  </a:lnTo>
                  <a:lnTo>
                    <a:pt x="1280093" y="1868200"/>
                  </a:lnTo>
                  <a:lnTo>
                    <a:pt x="1230494" y="1873199"/>
                  </a:lnTo>
                  <a:lnTo>
                    <a:pt x="246104" y="1873199"/>
                  </a:lnTo>
                  <a:lnTo>
                    <a:pt x="196506" y="1868200"/>
                  </a:lnTo>
                  <a:lnTo>
                    <a:pt x="150309" y="1853859"/>
                  </a:lnTo>
                  <a:lnTo>
                    <a:pt x="108505" y="1831169"/>
                  </a:lnTo>
                  <a:lnTo>
                    <a:pt x="72082" y="1801117"/>
                  </a:lnTo>
                  <a:lnTo>
                    <a:pt x="42030" y="1764694"/>
                  </a:lnTo>
                  <a:lnTo>
                    <a:pt x="19340" y="1722890"/>
                  </a:lnTo>
                  <a:lnTo>
                    <a:pt x="4999" y="1676693"/>
                  </a:lnTo>
                  <a:lnTo>
                    <a:pt x="0" y="1627094"/>
                  </a:lnTo>
                  <a:lnTo>
                    <a:pt x="0" y="24610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21388" y="2897024"/>
            <a:ext cx="1352550" cy="268605"/>
          </a:xfrm>
          <a:prstGeom prst="rect">
            <a:avLst/>
          </a:prstGeom>
          <a:solidFill>
            <a:srgbClr val="A4C1F4"/>
          </a:solidFill>
          <a:ln w="9524">
            <a:solidFill>
              <a:srgbClr val="595959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495"/>
              </a:spcBef>
            </a:pPr>
            <a:r>
              <a:rPr sz="900" spc="-10" dirty="0">
                <a:latin typeface="Arial"/>
                <a:cs typeface="Arial"/>
              </a:rPr>
              <a:t>NameNode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2849" y="3342299"/>
            <a:ext cx="1352550" cy="268605"/>
          </a:xfrm>
          <a:prstGeom prst="rect">
            <a:avLst/>
          </a:prstGeom>
          <a:solidFill>
            <a:srgbClr val="EA9999"/>
          </a:solidFill>
          <a:ln w="9524">
            <a:solidFill>
              <a:srgbClr val="595959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495"/>
              </a:spcBef>
            </a:pPr>
            <a:r>
              <a:rPr sz="900" spc="-10" dirty="0">
                <a:latin typeface="Arial"/>
                <a:cs typeface="Arial"/>
              </a:rPr>
              <a:t>ResourceManager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10837" y="2690912"/>
            <a:ext cx="1486535" cy="1882775"/>
            <a:chOff x="5210837" y="2690912"/>
            <a:chExt cx="1486535" cy="1882775"/>
          </a:xfrm>
        </p:grpSpPr>
        <p:sp>
          <p:nvSpPr>
            <p:cNvPr id="12" name="object 12"/>
            <p:cNvSpPr/>
            <p:nvPr/>
          </p:nvSpPr>
          <p:spPr>
            <a:xfrm>
              <a:off x="5215599" y="2695674"/>
              <a:ext cx="1477010" cy="1873250"/>
            </a:xfrm>
            <a:custGeom>
              <a:avLst/>
              <a:gdLst/>
              <a:ahLst/>
              <a:cxnLst/>
              <a:rect l="l" t="t" r="r" b="b"/>
              <a:pathLst>
                <a:path w="1477009" h="1873250">
                  <a:moveTo>
                    <a:pt x="1230494" y="1873199"/>
                  </a:moveTo>
                  <a:lnTo>
                    <a:pt x="246104" y="1873199"/>
                  </a:lnTo>
                  <a:lnTo>
                    <a:pt x="196506" y="1868200"/>
                  </a:lnTo>
                  <a:lnTo>
                    <a:pt x="150309" y="1853859"/>
                  </a:lnTo>
                  <a:lnTo>
                    <a:pt x="108505" y="1831169"/>
                  </a:lnTo>
                  <a:lnTo>
                    <a:pt x="72082" y="1801117"/>
                  </a:lnTo>
                  <a:lnTo>
                    <a:pt x="42030" y="1764694"/>
                  </a:lnTo>
                  <a:lnTo>
                    <a:pt x="19340" y="1722890"/>
                  </a:lnTo>
                  <a:lnTo>
                    <a:pt x="4999" y="1676693"/>
                  </a:lnTo>
                  <a:lnTo>
                    <a:pt x="0" y="1627094"/>
                  </a:lnTo>
                  <a:lnTo>
                    <a:pt x="0" y="246104"/>
                  </a:lnTo>
                  <a:lnTo>
                    <a:pt x="4999" y="196506"/>
                  </a:lnTo>
                  <a:lnTo>
                    <a:pt x="19340" y="150309"/>
                  </a:lnTo>
                  <a:lnTo>
                    <a:pt x="42030" y="108505"/>
                  </a:lnTo>
                  <a:lnTo>
                    <a:pt x="72082" y="72082"/>
                  </a:lnTo>
                  <a:lnTo>
                    <a:pt x="108505" y="42030"/>
                  </a:lnTo>
                  <a:lnTo>
                    <a:pt x="150309" y="19340"/>
                  </a:lnTo>
                  <a:lnTo>
                    <a:pt x="196506" y="4999"/>
                  </a:lnTo>
                  <a:lnTo>
                    <a:pt x="246104" y="0"/>
                  </a:lnTo>
                  <a:lnTo>
                    <a:pt x="1230494" y="0"/>
                  </a:lnTo>
                  <a:lnTo>
                    <a:pt x="1278731" y="4772"/>
                  </a:lnTo>
                  <a:lnTo>
                    <a:pt x="1324675" y="18733"/>
                  </a:lnTo>
                  <a:lnTo>
                    <a:pt x="1367034" y="41348"/>
                  </a:lnTo>
                  <a:lnTo>
                    <a:pt x="1404517" y="72082"/>
                  </a:lnTo>
                  <a:lnTo>
                    <a:pt x="1435251" y="109565"/>
                  </a:lnTo>
                  <a:lnTo>
                    <a:pt x="1457866" y="151924"/>
                  </a:lnTo>
                  <a:lnTo>
                    <a:pt x="1471827" y="197867"/>
                  </a:lnTo>
                  <a:lnTo>
                    <a:pt x="1476599" y="246104"/>
                  </a:lnTo>
                  <a:lnTo>
                    <a:pt x="1476599" y="1627094"/>
                  </a:lnTo>
                  <a:lnTo>
                    <a:pt x="1471600" y="1676693"/>
                  </a:lnTo>
                  <a:lnTo>
                    <a:pt x="1457259" y="1722890"/>
                  </a:lnTo>
                  <a:lnTo>
                    <a:pt x="1434569" y="1764694"/>
                  </a:lnTo>
                  <a:lnTo>
                    <a:pt x="1404517" y="1801117"/>
                  </a:lnTo>
                  <a:lnTo>
                    <a:pt x="1368094" y="1831169"/>
                  </a:lnTo>
                  <a:lnTo>
                    <a:pt x="1326290" y="1853859"/>
                  </a:lnTo>
                  <a:lnTo>
                    <a:pt x="1280093" y="1868200"/>
                  </a:lnTo>
                  <a:lnTo>
                    <a:pt x="1230494" y="18731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15599" y="2695674"/>
              <a:ext cx="1477010" cy="1873250"/>
            </a:xfrm>
            <a:custGeom>
              <a:avLst/>
              <a:gdLst/>
              <a:ahLst/>
              <a:cxnLst/>
              <a:rect l="l" t="t" r="r" b="b"/>
              <a:pathLst>
                <a:path w="1477009" h="1873250">
                  <a:moveTo>
                    <a:pt x="0" y="246104"/>
                  </a:moveTo>
                  <a:lnTo>
                    <a:pt x="4999" y="196506"/>
                  </a:lnTo>
                  <a:lnTo>
                    <a:pt x="19340" y="150309"/>
                  </a:lnTo>
                  <a:lnTo>
                    <a:pt x="42030" y="108505"/>
                  </a:lnTo>
                  <a:lnTo>
                    <a:pt x="72082" y="72082"/>
                  </a:lnTo>
                  <a:lnTo>
                    <a:pt x="108505" y="42030"/>
                  </a:lnTo>
                  <a:lnTo>
                    <a:pt x="150309" y="19340"/>
                  </a:lnTo>
                  <a:lnTo>
                    <a:pt x="196506" y="4999"/>
                  </a:lnTo>
                  <a:lnTo>
                    <a:pt x="246104" y="0"/>
                  </a:lnTo>
                  <a:lnTo>
                    <a:pt x="1230494" y="0"/>
                  </a:lnTo>
                  <a:lnTo>
                    <a:pt x="1278731" y="4772"/>
                  </a:lnTo>
                  <a:lnTo>
                    <a:pt x="1324675" y="18733"/>
                  </a:lnTo>
                  <a:lnTo>
                    <a:pt x="1367034" y="41348"/>
                  </a:lnTo>
                  <a:lnTo>
                    <a:pt x="1404517" y="72082"/>
                  </a:lnTo>
                  <a:lnTo>
                    <a:pt x="1435251" y="109565"/>
                  </a:lnTo>
                  <a:lnTo>
                    <a:pt x="1457866" y="151924"/>
                  </a:lnTo>
                  <a:lnTo>
                    <a:pt x="1471827" y="197867"/>
                  </a:lnTo>
                  <a:lnTo>
                    <a:pt x="1476599" y="246104"/>
                  </a:lnTo>
                  <a:lnTo>
                    <a:pt x="1476599" y="1627094"/>
                  </a:lnTo>
                  <a:lnTo>
                    <a:pt x="1471600" y="1676693"/>
                  </a:lnTo>
                  <a:lnTo>
                    <a:pt x="1457259" y="1722890"/>
                  </a:lnTo>
                  <a:lnTo>
                    <a:pt x="1434569" y="1764694"/>
                  </a:lnTo>
                  <a:lnTo>
                    <a:pt x="1404517" y="1801117"/>
                  </a:lnTo>
                  <a:lnTo>
                    <a:pt x="1368094" y="1831169"/>
                  </a:lnTo>
                  <a:lnTo>
                    <a:pt x="1326290" y="1853859"/>
                  </a:lnTo>
                  <a:lnTo>
                    <a:pt x="1280093" y="1868200"/>
                  </a:lnTo>
                  <a:lnTo>
                    <a:pt x="1230494" y="1873199"/>
                  </a:lnTo>
                  <a:lnTo>
                    <a:pt x="246104" y="1873199"/>
                  </a:lnTo>
                  <a:lnTo>
                    <a:pt x="196506" y="1868200"/>
                  </a:lnTo>
                  <a:lnTo>
                    <a:pt x="150309" y="1853859"/>
                  </a:lnTo>
                  <a:lnTo>
                    <a:pt x="108505" y="1831169"/>
                  </a:lnTo>
                  <a:lnTo>
                    <a:pt x="72082" y="1801117"/>
                  </a:lnTo>
                  <a:lnTo>
                    <a:pt x="42030" y="1764694"/>
                  </a:lnTo>
                  <a:lnTo>
                    <a:pt x="19340" y="1722890"/>
                  </a:lnTo>
                  <a:lnTo>
                    <a:pt x="4999" y="1676693"/>
                  </a:lnTo>
                  <a:lnTo>
                    <a:pt x="0" y="1627094"/>
                  </a:lnTo>
                  <a:lnTo>
                    <a:pt x="0" y="24610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85188" y="2897024"/>
            <a:ext cx="1352550" cy="268605"/>
          </a:xfrm>
          <a:prstGeom prst="rect">
            <a:avLst/>
          </a:prstGeom>
          <a:solidFill>
            <a:srgbClr val="A4C1F4"/>
          </a:solidFill>
          <a:ln w="9524">
            <a:solidFill>
              <a:srgbClr val="595959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495"/>
              </a:spcBef>
            </a:pPr>
            <a:r>
              <a:rPr sz="900" spc="-10" dirty="0">
                <a:latin typeface="Arial"/>
                <a:cs typeface="Arial"/>
              </a:rPr>
              <a:t>DataNode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76650" y="3342299"/>
            <a:ext cx="1352550" cy="268605"/>
          </a:xfrm>
          <a:prstGeom prst="rect">
            <a:avLst/>
          </a:prstGeom>
          <a:solidFill>
            <a:srgbClr val="EA9999"/>
          </a:solidFill>
          <a:ln w="9524">
            <a:solidFill>
              <a:srgbClr val="595959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495"/>
              </a:spcBef>
            </a:pPr>
            <a:r>
              <a:rPr sz="900" spc="-10" dirty="0">
                <a:latin typeface="Arial"/>
                <a:cs typeface="Arial"/>
              </a:rPr>
              <a:t>NodeManager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85199" y="3790550"/>
            <a:ext cx="1352550" cy="268605"/>
          </a:xfrm>
          <a:prstGeom prst="rect">
            <a:avLst/>
          </a:prstGeom>
          <a:solidFill>
            <a:srgbClr val="B6D7A8"/>
          </a:solidFill>
          <a:ln w="9524">
            <a:solidFill>
              <a:srgbClr val="595959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900" spc="-10" dirty="0">
                <a:latin typeface="Arial"/>
                <a:cs typeface="Arial"/>
              </a:rPr>
              <a:t>Spark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2849" y="3787575"/>
            <a:ext cx="1352550" cy="268605"/>
          </a:xfrm>
          <a:prstGeom prst="rect">
            <a:avLst/>
          </a:prstGeom>
          <a:solidFill>
            <a:srgbClr val="B6D7A8"/>
          </a:solidFill>
          <a:ln w="9524">
            <a:solidFill>
              <a:srgbClr val="595959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495"/>
              </a:spcBef>
            </a:pPr>
            <a:r>
              <a:rPr sz="900" dirty="0">
                <a:latin typeface="Arial"/>
                <a:cs typeface="Arial"/>
              </a:rPr>
              <a:t>Spark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History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Server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4725" y="1159841"/>
            <a:ext cx="8370570" cy="148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9800"/>
              </a:lnSpc>
              <a:spcBef>
                <a:spcPts val="100"/>
              </a:spcBef>
            </a:pPr>
            <a:r>
              <a:rPr sz="1300" b="1" dirty="0">
                <a:latin typeface="Arial"/>
                <a:cs typeface="Arial"/>
              </a:rPr>
              <a:t>Por</a:t>
            </a:r>
            <a:r>
              <a:rPr sz="1300" b="1" spc="10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lo</a:t>
            </a:r>
            <a:r>
              <a:rPr sz="1300" b="1" spc="10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general,</a:t>
            </a:r>
            <a:r>
              <a:rPr sz="1300" b="1" spc="1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los</a:t>
            </a:r>
            <a:r>
              <a:rPr sz="1300" b="1" spc="10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nodos</a:t>
            </a:r>
            <a:r>
              <a:rPr sz="1300" b="1" spc="1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de</a:t>
            </a:r>
            <a:r>
              <a:rPr sz="1300" b="1" spc="10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computación</a:t>
            </a:r>
            <a:r>
              <a:rPr sz="1300" b="1" spc="1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y</a:t>
            </a:r>
            <a:r>
              <a:rPr sz="1300" b="1" spc="10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los</a:t>
            </a:r>
            <a:r>
              <a:rPr sz="1300" b="1" spc="1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nodos</a:t>
            </a:r>
            <a:r>
              <a:rPr sz="1300" b="1" spc="10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de</a:t>
            </a:r>
            <a:r>
              <a:rPr sz="1300" b="1" spc="1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almacenamiento</a:t>
            </a:r>
            <a:r>
              <a:rPr sz="1300" b="1" spc="10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son</a:t>
            </a:r>
            <a:r>
              <a:rPr sz="1300" b="1" spc="1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los</a:t>
            </a:r>
            <a:r>
              <a:rPr sz="1300" b="1" spc="10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mismos,</a:t>
            </a:r>
            <a:r>
              <a:rPr sz="1300" b="1" spc="1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es</a:t>
            </a:r>
            <a:r>
              <a:rPr sz="1300" b="1" spc="10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decir,</a:t>
            </a:r>
            <a:r>
              <a:rPr sz="1300" b="1" spc="110" dirty="0">
                <a:latin typeface="Arial"/>
                <a:cs typeface="Arial"/>
              </a:rPr>
              <a:t> </a:t>
            </a:r>
            <a:r>
              <a:rPr sz="1300" b="1" spc="-25" dirty="0">
                <a:latin typeface="Arial"/>
                <a:cs typeface="Arial"/>
              </a:rPr>
              <a:t>el </a:t>
            </a:r>
            <a:r>
              <a:rPr sz="1300" b="1" dirty="0">
                <a:latin typeface="Arial"/>
                <a:cs typeface="Arial"/>
              </a:rPr>
              <a:t>framework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MapReduce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y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el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sistema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de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archivos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distribuido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Hadoop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se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ejecutan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en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el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mismo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conjunto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b="1" spc="-25" dirty="0">
                <a:latin typeface="Arial"/>
                <a:cs typeface="Arial"/>
              </a:rPr>
              <a:t>de </a:t>
            </a:r>
            <a:r>
              <a:rPr sz="1300" b="1" dirty="0">
                <a:latin typeface="Arial"/>
                <a:cs typeface="Arial"/>
              </a:rPr>
              <a:t>nodos.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Esta configuración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permite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framework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programe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tareas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manera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efectiva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nodos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donde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los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están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presentes,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resultado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ancho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banda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agregado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muy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alto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todo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clúster.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2766695" algn="l"/>
              </a:tabLst>
            </a:pPr>
            <a:r>
              <a:rPr sz="1400" spc="-10" dirty="0">
                <a:latin typeface="Arial"/>
                <a:cs typeface="Arial"/>
              </a:rPr>
              <a:t>Master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Worker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92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020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MapReduce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8896"/>
            <a:ext cx="8369300" cy="2138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Un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trabajo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programa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MapReduce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divide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tres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componentes</a:t>
            </a:r>
            <a:r>
              <a:rPr sz="1300" spc="-10" dirty="0">
                <a:latin typeface="Arial"/>
                <a:cs typeface="Arial"/>
              </a:rPr>
              <a:t> principales:</a:t>
            </a:r>
            <a:endParaRPr sz="1300">
              <a:latin typeface="Arial"/>
              <a:cs typeface="Arial"/>
            </a:endParaRPr>
          </a:p>
          <a:p>
            <a:pPr marL="469900" marR="12700" indent="-328295" algn="just">
              <a:lnSpc>
                <a:spcPct val="129800"/>
              </a:lnSpc>
              <a:spcBef>
                <a:spcPts val="900"/>
              </a:spcBef>
              <a:buChar char="●"/>
              <a:tabLst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El</a:t>
            </a:r>
            <a:r>
              <a:rPr sz="1300" spc="18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driver</a:t>
            </a:r>
            <a:r>
              <a:rPr sz="1300" b="1" spc="1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2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punto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2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entrada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define</a:t>
            </a:r>
            <a:r>
              <a:rPr sz="1300" spc="2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parametrización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2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entorno.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Esto</a:t>
            </a:r>
            <a:r>
              <a:rPr sz="1300" spc="2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implica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aspectos</a:t>
            </a:r>
            <a:r>
              <a:rPr sz="1300" spc="20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como </a:t>
            </a:r>
            <a:r>
              <a:rPr sz="1300" dirty="0">
                <a:latin typeface="Arial"/>
                <a:cs typeface="Arial"/>
              </a:rPr>
              <a:t>decirle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Hadoop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qué</a:t>
            </a:r>
            <a:r>
              <a:rPr sz="1300" spc="2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clases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Mapper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2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Reducer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usar,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dónde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encontrar</a:t>
            </a:r>
            <a:r>
              <a:rPr sz="1300" spc="2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2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entrada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22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qué </a:t>
            </a:r>
            <a:r>
              <a:rPr sz="1300" dirty="0">
                <a:latin typeface="Arial"/>
                <a:cs typeface="Arial"/>
              </a:rPr>
              <a:t>formato,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dónde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colocar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salida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cómo</a:t>
            </a:r>
            <a:r>
              <a:rPr sz="1300" spc="-10" dirty="0">
                <a:latin typeface="Arial"/>
                <a:cs typeface="Arial"/>
              </a:rPr>
              <a:t> formatearlos.</a:t>
            </a:r>
            <a:endParaRPr sz="1300">
              <a:latin typeface="Arial"/>
              <a:cs typeface="Arial"/>
            </a:endParaRPr>
          </a:p>
          <a:p>
            <a:pPr marL="469900" marR="5080" indent="-328295" algn="just">
              <a:lnSpc>
                <a:spcPct val="129800"/>
              </a:lnSpc>
              <a:buChar char="●"/>
              <a:tabLst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La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clase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mapper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responsable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primera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fase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encarga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leer,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filtrar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transformar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cada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dato </a:t>
            </a:r>
            <a:r>
              <a:rPr sz="1300" dirty="0">
                <a:latin typeface="Arial"/>
                <a:cs typeface="Arial"/>
              </a:rPr>
              <a:t>original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generando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clave-valor.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número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tareas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depende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del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archivo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entrada</a:t>
            </a:r>
            <a:r>
              <a:rPr sz="1300" spc="2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su </a:t>
            </a:r>
            <a:r>
              <a:rPr sz="1300" dirty="0">
                <a:latin typeface="Arial"/>
                <a:cs typeface="Arial"/>
              </a:rPr>
              <a:t>formato.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tamaño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bloque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HDFS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divide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fragmentos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128</a:t>
            </a:r>
            <a:r>
              <a:rPr sz="1300" spc="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MB.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Luego,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ejecuta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una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tarea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para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cada</a:t>
            </a:r>
            <a:r>
              <a:rPr sz="1300" spc="-10" dirty="0">
                <a:latin typeface="Arial"/>
                <a:cs typeface="Arial"/>
              </a:rPr>
              <a:t> fragmento.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8891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020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MapReduce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8896"/>
            <a:ext cx="8368030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La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clase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reducer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tiene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3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fases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principales: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shuffle,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sort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reducer.</a:t>
            </a:r>
            <a:endParaRPr sz="1300" dirty="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12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b="1" dirty="0">
                <a:latin typeface="Arial"/>
                <a:cs typeface="Arial"/>
              </a:rPr>
              <a:t>Shuffle</a:t>
            </a:r>
            <a:r>
              <a:rPr sz="1300" dirty="0">
                <a:latin typeface="Arial"/>
                <a:cs typeface="Arial"/>
              </a:rPr>
              <a:t>: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proceso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que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extrae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salida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mappers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transforma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entrada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reducers.</a:t>
            </a:r>
            <a:endParaRPr sz="1300" dirty="0">
              <a:latin typeface="Arial"/>
              <a:cs typeface="Arial"/>
            </a:endParaRPr>
          </a:p>
          <a:p>
            <a:pPr marL="469900" marR="32384" indent="-328295">
              <a:lnSpc>
                <a:spcPct val="1153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b="1" dirty="0">
                <a:latin typeface="Arial"/>
                <a:cs typeface="Arial"/>
              </a:rPr>
              <a:t>Sort</a:t>
            </a:r>
            <a:r>
              <a:rPr sz="1300" dirty="0">
                <a:latin typeface="Arial"/>
                <a:cs typeface="Arial"/>
              </a:rPr>
              <a:t>: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Antes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iniciar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reducer,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todos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pares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clave-valor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intermedios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ordenan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por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clave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no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por </a:t>
            </a:r>
            <a:r>
              <a:rPr sz="1300" spc="-10" dirty="0">
                <a:latin typeface="Arial"/>
                <a:cs typeface="Arial"/>
              </a:rPr>
              <a:t>valor.</a:t>
            </a:r>
            <a:endParaRPr sz="1300" dirty="0">
              <a:latin typeface="Arial"/>
              <a:cs typeface="Arial"/>
            </a:endParaRPr>
          </a:p>
          <a:p>
            <a:pPr marL="927100" marR="5715" lvl="1" indent="-328295">
              <a:lnSpc>
                <a:spcPct val="115399"/>
              </a:lnSpc>
              <a:buChar char="○"/>
              <a:tabLst>
                <a:tab pos="926465" algn="l"/>
                <a:tab pos="927100" algn="l"/>
              </a:tabLst>
            </a:pPr>
            <a:r>
              <a:rPr sz="1300" dirty="0">
                <a:latin typeface="Arial"/>
                <a:cs typeface="Arial"/>
              </a:rPr>
              <a:t>Las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fases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shuffle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sort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ocurren</a:t>
            </a:r>
            <a:r>
              <a:rPr sz="1300" spc="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simultáneamente;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mientras</a:t>
            </a:r>
            <a:r>
              <a:rPr sz="1300" spc="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obtienen</a:t>
            </a:r>
            <a:r>
              <a:rPr sz="1300" spc="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las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salidas</a:t>
            </a:r>
            <a:r>
              <a:rPr sz="1300" spc="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del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mapa,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se </a:t>
            </a:r>
            <a:r>
              <a:rPr sz="1300" spc="-10" dirty="0">
                <a:latin typeface="Arial"/>
                <a:cs typeface="Arial"/>
              </a:rPr>
              <a:t>fusionan.</a:t>
            </a:r>
            <a:endParaRPr sz="1300" dirty="0">
              <a:latin typeface="Arial"/>
              <a:cs typeface="Arial"/>
            </a:endParaRPr>
          </a:p>
          <a:p>
            <a:pPr marL="469900" marR="5080" indent="-328295">
              <a:lnSpc>
                <a:spcPct val="1153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b="1" dirty="0">
                <a:latin typeface="Arial"/>
                <a:cs typeface="Arial"/>
              </a:rPr>
              <a:t>Reducer</a:t>
            </a:r>
            <a:r>
              <a:rPr sz="1300" dirty="0">
                <a:latin typeface="Arial"/>
                <a:cs typeface="Arial"/>
              </a:rPr>
              <a:t>: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realiza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operaciones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sobre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datos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generados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partir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las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tareas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del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map.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Reordena,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ordena 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agrega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pares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clave-valor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intermedios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(tuplas)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conjunto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tuplas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más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pequeñas.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7808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ABEF6F-2783-B1FC-11E6-76E0FC8C9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47750"/>
            <a:ext cx="6673878" cy="3357882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DAF0CEF0-2CA2-5476-70EB-F9C0914EA4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020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MapReduce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46388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020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MapReduce</a:t>
            </a:r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875" y="1262062"/>
            <a:ext cx="8096249" cy="32289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5807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2188</Words>
  <Application>Microsoft Office PowerPoint</Application>
  <PresentationFormat>On-screen Show (16:9)</PresentationFormat>
  <Paragraphs>198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Office Theme</vt:lpstr>
      <vt:lpstr>Hadoop 2 Clúster BigData</vt:lpstr>
      <vt:lpstr>Índice</vt:lpstr>
      <vt:lpstr>PowerPoint Presentation</vt:lpstr>
      <vt:lpstr>MapReduce</vt:lpstr>
      <vt:lpstr>MapReduce</vt:lpstr>
      <vt:lpstr>MapReduce</vt:lpstr>
      <vt:lpstr>MapReduce</vt:lpstr>
      <vt:lpstr>MapReduce</vt:lpstr>
      <vt:lpstr>MapReduce</vt:lpstr>
      <vt:lpstr>MapReduce</vt:lpstr>
      <vt:lpstr>MapReduce</vt:lpstr>
      <vt:lpstr>MapReduce</vt:lpstr>
      <vt:lpstr>PowerPoint Presentation</vt:lpstr>
      <vt:lpstr>Formatos de ficheros en Hadoop</vt:lpstr>
      <vt:lpstr>PowerPoint Presentation</vt:lpstr>
      <vt:lpstr>Hive</vt:lpstr>
      <vt:lpstr>Hive</vt:lpstr>
      <vt:lpstr>Hive: arquitectura</vt:lpstr>
      <vt:lpstr>Hive: arquitectura</vt:lpstr>
      <vt:lpstr>Hive: estructura de datos</vt:lpstr>
      <vt:lpstr>Hive: estructura de datos</vt:lpstr>
      <vt:lpstr>Hive: estructura de datos</vt:lpstr>
      <vt:lpstr>Hive: estructura de datos</vt:lpstr>
      <vt:lpstr>Hive: estructura de datos</vt:lpstr>
      <vt:lpstr>Hive: estructura de datos</vt:lpstr>
      <vt:lpstr>Hive: partición vs bucket</vt:lpstr>
      <vt:lpstr>Hive: Data Warehouse</vt:lpstr>
      <vt:lpstr>Hive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Tema_3_Hadoop</dc:title>
  <cp:lastModifiedBy>Ricardo Álvaro</cp:lastModifiedBy>
  <cp:revision>4</cp:revision>
  <dcterms:created xsi:type="dcterms:W3CDTF">2022-11-22T19:08:47Z</dcterms:created>
  <dcterms:modified xsi:type="dcterms:W3CDTF">2023-10-27T16:16:38Z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