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7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Criterio 1º Evaluación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Criterio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DE-4B1F-8B82-B1A1AB9EAB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DE-4B1F-8B82-B1A1AB9EAB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1DE-4B1F-8B82-B1A1AB9EABDE}"/>
              </c:ext>
            </c:extLst>
          </c:dPt>
          <c:cat>
            <c:strRef>
              <c:f>Hoja1!$A$2:$A$4</c:f>
              <c:strCache>
                <c:ptCount val="3"/>
                <c:pt idx="0">
                  <c:v>Ejercicios 40%</c:v>
                </c:pt>
                <c:pt idx="1">
                  <c:v>Examen 50%</c:v>
                </c:pt>
                <c:pt idx="2">
                  <c:v>Actitud 10%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0.4</c:v>
                </c:pt>
                <c:pt idx="1">
                  <c:v>0.5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F-4A34-9E72-FAE2874DA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Criterio </a:t>
            </a:r>
            <a:r>
              <a:rPr lang="es-ES" dirty="0" smtClean="0"/>
              <a:t>2º </a:t>
            </a:r>
            <a:r>
              <a:rPr lang="es-ES" dirty="0"/>
              <a:t>Evaluación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Criterio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45-48DD-AD22-7F59E6F9B46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45-48DD-AD22-7F59E6F9B46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45-48DD-AD22-7F59E6F9B46B}"/>
              </c:ext>
            </c:extLst>
          </c:dPt>
          <c:cat>
            <c:strRef>
              <c:f>Hoja1!$A$2:$A$4</c:f>
              <c:strCache>
                <c:ptCount val="3"/>
                <c:pt idx="0">
                  <c:v>Ejercicios 50%</c:v>
                </c:pt>
                <c:pt idx="1">
                  <c:v>Proyecto 40%</c:v>
                </c:pt>
                <c:pt idx="2">
                  <c:v>Actitud 10%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0.5</c:v>
                </c:pt>
                <c:pt idx="1">
                  <c:v>0.4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F-4A34-9E72-FAE2874DA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Criterios</a:t>
            </a:r>
            <a:r>
              <a:rPr lang="es-ES" baseline="0" dirty="0" smtClean="0"/>
              <a:t> 2º Opción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Criterio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CE3-4CF9-96E0-33A7D1F3BDDB}"/>
              </c:ext>
            </c:extLst>
          </c:dPt>
          <c:cat>
            <c:strRef>
              <c:f>Hoja1!$A$2</c:f>
              <c:strCache>
                <c:ptCount val="1"/>
                <c:pt idx="0">
                  <c:v>Examen 100%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F-4A34-9E72-FAE2874DA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2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19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0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3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89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3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D00F9A-9690-4D1D-8FFB-AFC567CF4DAB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2177C6-4CDF-4B81-8430-1B1A41807B4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3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oeliatobalcaid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3573016"/>
            <a:ext cx="7567695" cy="2880320"/>
          </a:xfrm>
        </p:spPr>
        <p:txBody>
          <a:bodyPr>
            <a:noAutofit/>
          </a:bodyPr>
          <a:lstStyle/>
          <a:p>
            <a:pPr algn="ctr"/>
            <a:r>
              <a:rPr lang="es-ES" sz="6000" b="1" dirty="0" smtClean="0">
                <a:solidFill>
                  <a:srgbClr val="92D050"/>
                </a:solidFill>
              </a:rPr>
              <a:t>SEGURIDAD INFORMÁTICA</a:t>
            </a:r>
            <a:br>
              <a:rPr lang="es-ES" sz="6000" b="1" dirty="0" smtClean="0">
                <a:solidFill>
                  <a:srgbClr val="92D050"/>
                </a:solidFill>
              </a:rPr>
            </a:br>
            <a:r>
              <a:rPr lang="es-ES" sz="6000" b="1" dirty="0" smtClean="0">
                <a:solidFill>
                  <a:srgbClr val="92D050"/>
                </a:solidFill>
              </a:rPr>
              <a:t/>
            </a:r>
            <a:br>
              <a:rPr lang="es-ES" sz="6000" b="1" dirty="0" smtClean="0">
                <a:solidFill>
                  <a:srgbClr val="92D050"/>
                </a:solidFill>
              </a:rPr>
            </a:br>
            <a:r>
              <a:rPr lang="es-ES" sz="2800" b="1" dirty="0" smtClean="0">
                <a:solidFill>
                  <a:srgbClr val="92D050"/>
                </a:solidFill>
              </a:rPr>
              <a:t>curso 2020-2021</a:t>
            </a:r>
            <a:endParaRPr lang="es-E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2302" y="2276872"/>
            <a:ext cx="8420178" cy="3888432"/>
          </a:xfrm>
          <a:prstGeom prst="rect">
            <a:avLst/>
          </a:prstGeom>
        </p:spPr>
        <p:txBody>
          <a:bodyPr vert="horz" numCol="2">
            <a:normAutofit/>
          </a:bodyPr>
          <a:lstStyle>
            <a:defPPr>
              <a:defRPr lang="es-ES"/>
            </a:defPPr>
            <a:lvl1pPr marL="365760" indent="-256032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Wingdings 3"/>
              <a:buChar char=""/>
              <a:defRPr sz="2400" b="1" u="sng"/>
            </a:lvl1pPr>
          </a:lstStyle>
          <a:p>
            <a:pPr lvl="0"/>
            <a:r>
              <a:rPr lang="es-ES" dirty="0"/>
              <a:t>MALWARE</a:t>
            </a:r>
          </a:p>
          <a:p>
            <a:pPr lvl="0"/>
            <a:r>
              <a:rPr lang="es-ES" dirty="0"/>
              <a:t>INGENIERÍA SOCIAL</a:t>
            </a:r>
          </a:p>
          <a:p>
            <a:pPr lvl="0"/>
            <a:r>
              <a:rPr lang="es-ES" dirty="0"/>
              <a:t>SCAM</a:t>
            </a:r>
          </a:p>
          <a:p>
            <a:pPr lvl="0"/>
            <a:r>
              <a:rPr lang="es-ES" dirty="0"/>
              <a:t>SPAM</a:t>
            </a:r>
          </a:p>
          <a:p>
            <a:pPr lvl="0"/>
            <a:r>
              <a:rPr lang="es-ES" dirty="0"/>
              <a:t>SNIFFING</a:t>
            </a:r>
          </a:p>
          <a:p>
            <a:pPr lvl="0"/>
            <a:r>
              <a:rPr lang="es-ES" dirty="0"/>
              <a:t>SPOOFING</a:t>
            </a:r>
          </a:p>
          <a:p>
            <a:pPr lvl="0"/>
            <a:r>
              <a:rPr lang="es-ES" dirty="0"/>
              <a:t>PHARMING</a:t>
            </a:r>
          </a:p>
          <a:p>
            <a:pPr lvl="0"/>
            <a:r>
              <a:rPr lang="es-ES" dirty="0"/>
              <a:t>PHISING</a:t>
            </a:r>
          </a:p>
          <a:p>
            <a:pPr lvl="0"/>
            <a:r>
              <a:rPr lang="es-ES" dirty="0"/>
              <a:t>PASSWORD CRACKING</a:t>
            </a:r>
          </a:p>
          <a:p>
            <a:pPr lvl="0"/>
            <a:r>
              <a:rPr lang="es-ES" dirty="0"/>
              <a:t>BOTNET</a:t>
            </a:r>
          </a:p>
          <a:p>
            <a:pPr lvl="0"/>
            <a:r>
              <a:rPr lang="es-ES" dirty="0"/>
              <a:t>DENEGACIÓN DE SERVICIO (DOS)</a:t>
            </a:r>
          </a:p>
          <a:p>
            <a:pPr lvl="0"/>
            <a:r>
              <a:rPr lang="es-ES" dirty="0"/>
              <a:t>TABNABBING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75656" y="3946134"/>
            <a:ext cx="4572000" cy="120032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es-ES" sz="2400" b="1" u="sng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3155" y="69109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>
                <a:solidFill>
                  <a:srgbClr val="92D050"/>
                </a:solidFill>
              </a:rPr>
              <a:t>PALABRAS DE LA SEGURIDAD</a:t>
            </a: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>
                <a:solidFill>
                  <a:srgbClr val="92D050"/>
                </a:solidFill>
              </a:rPr>
              <a:t>INTRODUCCIÓN</a:t>
            </a:r>
            <a:endParaRPr lang="es-ES" sz="2000" b="1" dirty="0">
              <a:solidFill>
                <a:srgbClr val="92D050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1268" y="2204864"/>
            <a:ext cx="8229600" cy="360385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s-ES" sz="2800" b="1" u="sng" dirty="0" smtClean="0"/>
              <a:t>Profesora</a:t>
            </a:r>
            <a:r>
              <a:rPr lang="es-ES" sz="2800" dirty="0" smtClean="0"/>
              <a:t>: NOELIA HUGUET</a:t>
            </a:r>
          </a:p>
          <a:p>
            <a:pPr>
              <a:spcBef>
                <a:spcPts val="600"/>
              </a:spcBef>
            </a:pPr>
            <a:endParaRPr lang="es-ES" sz="2800" dirty="0"/>
          </a:p>
          <a:p>
            <a:pPr>
              <a:spcBef>
                <a:spcPts val="600"/>
              </a:spcBef>
            </a:pPr>
            <a:r>
              <a:rPr lang="es-ES" sz="2800" b="1" u="sng" dirty="0" smtClean="0"/>
              <a:t>Email</a:t>
            </a:r>
            <a:r>
              <a:rPr lang="es-ES" sz="2800" dirty="0" smtClean="0"/>
              <a:t>: </a:t>
            </a:r>
            <a:r>
              <a:rPr lang="es-ES" sz="2800" dirty="0" smtClean="0">
                <a:hlinkClick r:id="rId2"/>
              </a:rPr>
              <a:t>noeliatobalcaide@gmail.com</a:t>
            </a:r>
            <a:endParaRPr lang="es-ES" sz="2800" dirty="0"/>
          </a:p>
          <a:p>
            <a:pPr>
              <a:spcBef>
                <a:spcPts val="600"/>
              </a:spcBef>
            </a:pPr>
            <a:endParaRPr lang="es-ES" sz="2800" dirty="0" smtClean="0"/>
          </a:p>
          <a:p>
            <a:pPr>
              <a:spcBef>
                <a:spcPts val="600"/>
              </a:spcBef>
            </a:pPr>
            <a:r>
              <a:rPr lang="es-ES" sz="2800" b="1" u="sng" dirty="0" smtClean="0"/>
              <a:t>Horario (110 horas)</a:t>
            </a:r>
            <a:r>
              <a:rPr lang="es-ES" sz="2800" dirty="0" smtClean="0"/>
              <a:t>: </a:t>
            </a:r>
          </a:p>
          <a:p>
            <a:pPr lvl="1">
              <a:spcBef>
                <a:spcPts val="600"/>
              </a:spcBef>
            </a:pPr>
            <a:r>
              <a:rPr lang="es-ES" sz="2800" dirty="0" smtClean="0"/>
              <a:t>Lunes de 11h30 a 13h30</a:t>
            </a:r>
          </a:p>
          <a:p>
            <a:pPr lvl="1">
              <a:spcBef>
                <a:spcPts val="600"/>
              </a:spcBef>
            </a:pPr>
            <a:r>
              <a:rPr lang="es-ES" sz="2800" dirty="0" smtClean="0"/>
              <a:t>Miércoles de 8h30 a 11h00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139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308" y="548680"/>
            <a:ext cx="8640960" cy="10833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000" b="1" dirty="0">
                <a:solidFill>
                  <a:srgbClr val="92D050"/>
                </a:solidFill>
              </a:rPr>
              <a:t>TEMARIO DE LA ASIGNATURA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73308" y="2132856"/>
            <a:ext cx="8672358" cy="4725144"/>
          </a:xfrm>
        </p:spPr>
        <p:txBody>
          <a:bodyPr>
            <a:normAutofit fontScale="92500" lnSpcReduction="1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s-ES" sz="2000" b="1" u="sng" dirty="0" smtClean="0"/>
              <a:t>1º </a:t>
            </a:r>
            <a:r>
              <a:rPr lang="es-ES" sz="2000" b="1" u="sng" dirty="0"/>
              <a:t>TRIMESTRE</a:t>
            </a:r>
          </a:p>
          <a:p>
            <a:pPr lvl="1">
              <a:spcBef>
                <a:spcPts val="600"/>
              </a:spcBef>
            </a:pPr>
            <a:r>
              <a:rPr lang="es-ES" sz="2000" b="1" dirty="0" smtClean="0"/>
              <a:t>Tema </a:t>
            </a:r>
            <a:r>
              <a:rPr lang="es-ES" sz="2000" b="1" dirty="0"/>
              <a:t>1: Seguridad Informática</a:t>
            </a:r>
          </a:p>
          <a:p>
            <a:pPr lvl="1">
              <a:spcBef>
                <a:spcPts val="600"/>
              </a:spcBef>
            </a:pPr>
            <a:r>
              <a:rPr lang="es-ES" sz="2000" b="1" dirty="0" smtClean="0"/>
              <a:t>Tema </a:t>
            </a:r>
            <a:r>
              <a:rPr lang="es-ES" sz="2000" b="1" dirty="0"/>
              <a:t>2: Criptografía</a:t>
            </a:r>
          </a:p>
          <a:p>
            <a:pPr lvl="1">
              <a:spcBef>
                <a:spcPts val="600"/>
              </a:spcBef>
            </a:pPr>
            <a:r>
              <a:rPr lang="es-ES" sz="2000" b="1" dirty="0" smtClean="0"/>
              <a:t>Tema </a:t>
            </a:r>
            <a:r>
              <a:rPr lang="es-ES" sz="2000" b="1" dirty="0"/>
              <a:t>3: Seguridad Física</a:t>
            </a:r>
          </a:p>
          <a:p>
            <a:pPr lvl="1">
              <a:spcBef>
                <a:spcPts val="600"/>
              </a:spcBef>
            </a:pPr>
            <a:r>
              <a:rPr lang="es-ES" sz="2000" b="1" dirty="0"/>
              <a:t>Tema 4: Gestión de almacenamiento de la información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s-ES" sz="2000" b="1" dirty="0"/>
              <a:t> </a:t>
            </a:r>
            <a:r>
              <a:rPr lang="es-ES" sz="2000" b="1" u="sng" dirty="0" smtClean="0"/>
              <a:t>2º </a:t>
            </a:r>
            <a:r>
              <a:rPr lang="es-ES" sz="2000" b="1" u="sng" dirty="0"/>
              <a:t>TRIMESTRE</a:t>
            </a:r>
          </a:p>
          <a:p>
            <a:pPr lvl="1">
              <a:spcBef>
                <a:spcPts val="600"/>
              </a:spcBef>
            </a:pPr>
            <a:r>
              <a:rPr lang="es-ES" sz="2000" b="1" dirty="0"/>
              <a:t>Tema 5: Legislación</a:t>
            </a:r>
          </a:p>
          <a:p>
            <a:pPr lvl="1">
              <a:spcBef>
                <a:spcPts val="600"/>
              </a:spcBef>
            </a:pPr>
            <a:r>
              <a:rPr lang="es-ES" sz="2000" b="1" dirty="0"/>
              <a:t>Tema 6: Seguridad Lógica</a:t>
            </a:r>
          </a:p>
          <a:p>
            <a:pPr lvl="1">
              <a:spcBef>
                <a:spcPts val="600"/>
              </a:spcBef>
            </a:pPr>
            <a:r>
              <a:rPr lang="es-ES" sz="2000" b="1" dirty="0"/>
              <a:t>Tema 7: Auditorías de Seguridad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s-ES" sz="2000" b="1" dirty="0"/>
              <a:t/>
            </a:r>
            <a:br>
              <a:rPr lang="es-ES" sz="2000" b="1" dirty="0"/>
            </a:br>
            <a:r>
              <a:rPr lang="es-ES" sz="2000" b="1" dirty="0"/>
              <a:t/>
            </a:r>
            <a:br>
              <a:rPr lang="es-ES" sz="2000" b="1" dirty="0"/>
            </a:b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2312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87474"/>
            <a:ext cx="8424936" cy="1083329"/>
          </a:xfrm>
        </p:spPr>
        <p:txBody>
          <a:bodyPr>
            <a:noAutofit/>
          </a:bodyPr>
          <a:lstStyle/>
          <a:p>
            <a:r>
              <a:rPr lang="es-ES" sz="3200" b="1" dirty="0" smtClean="0">
                <a:solidFill>
                  <a:srgbClr val="92D050"/>
                </a:solidFill>
              </a:rPr>
              <a:t>¿QUÉ ESPERAR DE ESTA ASIGNATURA?</a:t>
            </a:r>
            <a:endParaRPr lang="es-ES" sz="3200" b="1" dirty="0">
              <a:solidFill>
                <a:srgbClr val="92D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3128" y="2708920"/>
            <a:ext cx="7989752" cy="3581926"/>
          </a:xfrm>
        </p:spPr>
        <p:txBody>
          <a:bodyPr>
            <a:normAutofit fontScale="92500" lnSpcReduction="20000"/>
          </a:bodyPr>
          <a:lstStyle/>
          <a:p>
            <a:pPr lvl="0" algn="just">
              <a:spcBef>
                <a:spcPts val="1200"/>
              </a:spcBef>
            </a:pPr>
            <a:r>
              <a:rPr lang="es-ES" sz="2000" b="1" dirty="0" smtClean="0"/>
              <a:t>Aplicar medidas y mecanismos </a:t>
            </a:r>
            <a:r>
              <a:rPr lang="es-ES" sz="2000" b="1" dirty="0"/>
              <a:t>de seguridad </a:t>
            </a:r>
            <a:r>
              <a:rPr lang="es-ES" sz="2000" b="1" dirty="0" smtClean="0"/>
              <a:t>en </a:t>
            </a:r>
            <a:r>
              <a:rPr lang="es-ES" sz="2000" b="1" dirty="0"/>
              <a:t>sistemas informáticos describiendo características de entornos y relacionándolas con sus necesidades.</a:t>
            </a:r>
          </a:p>
          <a:p>
            <a:pPr lvl="0" algn="just">
              <a:spcBef>
                <a:spcPts val="1200"/>
              </a:spcBef>
            </a:pPr>
            <a:r>
              <a:rPr lang="es-ES" sz="2000" b="1" dirty="0"/>
              <a:t>Gestionar dispositivos de almacenamiento describiendo los procedimientos efectuados y aplicando técnicas para asegurar la integridad de la información.</a:t>
            </a:r>
          </a:p>
          <a:p>
            <a:pPr lvl="0" algn="just">
              <a:spcBef>
                <a:spcPts val="1200"/>
              </a:spcBef>
            </a:pPr>
            <a:r>
              <a:rPr lang="es-ES" sz="2000" b="1" dirty="0" smtClean="0"/>
              <a:t>Asegurar </a:t>
            </a:r>
            <a:r>
              <a:rPr lang="es-ES" sz="2000" b="1" dirty="0"/>
              <a:t>la privacidad de la información transmitida en redes informáticas describiendo vulnerabilidades e instalando software específico.</a:t>
            </a:r>
          </a:p>
          <a:p>
            <a:pPr lvl="0" algn="just">
              <a:spcBef>
                <a:spcPts val="1200"/>
              </a:spcBef>
            </a:pPr>
            <a:r>
              <a:rPr lang="es-ES" sz="2000" b="1" dirty="0"/>
              <a:t>Reconocer la legislación y normativa sobre seguridad y protección de datos analizando las repercusiones de su incumplimiento.</a:t>
            </a:r>
          </a:p>
          <a:p>
            <a:pPr marL="463550" indent="0" algn="just">
              <a:spcBef>
                <a:spcPts val="1200"/>
              </a:spcBef>
              <a:buNone/>
            </a:pPr>
            <a:endParaRPr lang="es-ES" sz="2000" b="1" dirty="0"/>
          </a:p>
          <a:p>
            <a:pPr marL="109728" indent="0" algn="just">
              <a:spcBef>
                <a:spcPts val="1200"/>
              </a:spcBef>
              <a:buNone/>
            </a:pPr>
            <a:endParaRPr lang="es-ES" b="1" dirty="0"/>
          </a:p>
          <a:p>
            <a:pPr algn="just">
              <a:spcBef>
                <a:spcPts val="1200"/>
              </a:spcBef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86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>
                <a:solidFill>
                  <a:srgbClr val="92D050"/>
                </a:solidFill>
              </a:rPr>
              <a:t>EVALUACIÓN ASIGNATURA</a:t>
            </a:r>
            <a:endParaRPr lang="es-ES" sz="3600" b="1" dirty="0">
              <a:solidFill>
                <a:srgbClr val="92D050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83580" y="1916832"/>
            <a:ext cx="8784976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s-ES" sz="2400" b="1" u="sng" dirty="0" smtClean="0"/>
              <a:t>1ª Opción: 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s-ES" sz="2400" dirty="0" smtClean="0"/>
              <a:t>Es necesario cumplir una serie de objetivos:</a:t>
            </a:r>
          </a:p>
          <a:p>
            <a:pPr lvl="1">
              <a:spcBef>
                <a:spcPts val="600"/>
              </a:spcBef>
            </a:pPr>
            <a:r>
              <a:rPr lang="es-ES" sz="2400" dirty="0" smtClean="0"/>
              <a:t>Menos </a:t>
            </a:r>
            <a:r>
              <a:rPr lang="es-ES" sz="2400" dirty="0"/>
              <a:t>de tres faltas no justificadas al </a:t>
            </a:r>
            <a:r>
              <a:rPr lang="es-ES" sz="2400" dirty="0" smtClean="0"/>
              <a:t>mes.</a:t>
            </a:r>
          </a:p>
          <a:p>
            <a:pPr lvl="1" algn="just">
              <a:spcBef>
                <a:spcPts val="600"/>
              </a:spcBef>
            </a:pPr>
            <a:r>
              <a:rPr lang="es-ES" sz="2400" dirty="0" smtClean="0"/>
              <a:t>Presentación </a:t>
            </a:r>
            <a:r>
              <a:rPr lang="es-ES" sz="2400" dirty="0"/>
              <a:t>del </a:t>
            </a:r>
            <a:r>
              <a:rPr lang="es-ES" sz="2400" b="1" dirty="0"/>
              <a:t>90% de los ejercicios</a:t>
            </a:r>
            <a:r>
              <a:rPr lang="es-ES" sz="2400" dirty="0"/>
              <a:t>. Los ejercicios tendrán una penalización del </a:t>
            </a:r>
            <a:r>
              <a:rPr lang="es-ES" sz="2400" dirty="0" smtClean="0"/>
              <a:t>40</a:t>
            </a:r>
            <a:r>
              <a:rPr lang="es-ES" sz="2400" dirty="0"/>
              <a:t>% si se entregan fuera de </a:t>
            </a:r>
            <a:r>
              <a:rPr lang="es-ES" sz="2400" dirty="0" smtClean="0"/>
              <a:t>plazo.</a:t>
            </a:r>
          </a:p>
          <a:p>
            <a:pPr lvl="1" algn="just">
              <a:spcBef>
                <a:spcPts val="600"/>
              </a:spcBef>
            </a:pPr>
            <a:r>
              <a:rPr lang="es-ES" sz="2400" dirty="0" smtClean="0"/>
              <a:t>De </a:t>
            </a:r>
            <a:r>
              <a:rPr lang="es-ES" sz="2400" dirty="0"/>
              <a:t>cada parte es necesario obtener más de </a:t>
            </a:r>
            <a:r>
              <a:rPr lang="es-ES" sz="2400" b="1" dirty="0" smtClean="0"/>
              <a:t>4 </a:t>
            </a:r>
            <a:r>
              <a:rPr lang="es-ES" sz="2400" b="1" dirty="0"/>
              <a:t>puntos </a:t>
            </a:r>
            <a:r>
              <a:rPr lang="es-ES" sz="2400" dirty="0"/>
              <a:t>para hacer media</a:t>
            </a:r>
            <a:r>
              <a:rPr lang="es-ES" sz="2400" dirty="0" smtClean="0"/>
              <a:t>.</a:t>
            </a:r>
          </a:p>
          <a:p>
            <a:pPr marL="393192" lvl="1" indent="0">
              <a:spcBef>
                <a:spcPts val="600"/>
              </a:spcBef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26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482430341"/>
              </p:ext>
            </p:extLst>
          </p:nvPr>
        </p:nvGraphicFramePr>
        <p:xfrm>
          <a:off x="758664" y="2060848"/>
          <a:ext cx="7634808" cy="46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>
                <a:solidFill>
                  <a:srgbClr val="92D050"/>
                </a:solidFill>
              </a:rPr>
              <a:t>EVALUACIÓN ASIGNATURA</a:t>
            </a: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362947689"/>
              </p:ext>
            </p:extLst>
          </p:nvPr>
        </p:nvGraphicFramePr>
        <p:xfrm>
          <a:off x="623811" y="1916832"/>
          <a:ext cx="7634808" cy="46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Título"/>
          <p:cNvSpPr txBox="1">
            <a:spLocks/>
          </p:cNvSpPr>
          <p:nvPr/>
        </p:nvSpPr>
        <p:spPr>
          <a:xfrm>
            <a:off x="581192" y="618247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>
                <a:solidFill>
                  <a:srgbClr val="92D050"/>
                </a:solidFill>
              </a:rPr>
              <a:t>EVALUACIÓN ASIGNATURA</a:t>
            </a: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5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78559" y="2289950"/>
            <a:ext cx="8075240" cy="3312367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s-ES"/>
            </a:defPPr>
            <a:lvl1pPr marL="365760" indent="-256032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Wingdings 3"/>
              <a:buChar char=""/>
              <a:defRPr sz="2400" b="1" u="sng"/>
            </a:lvl1pPr>
          </a:lstStyle>
          <a:p>
            <a:pPr algn="just">
              <a:spcAft>
                <a:spcPts val="600"/>
              </a:spcAft>
            </a:pPr>
            <a:r>
              <a:rPr lang="es-ES" dirty="0" smtClean="0"/>
              <a:t>Opción 2</a:t>
            </a:r>
            <a:r>
              <a:rPr lang="es-ES" dirty="0"/>
              <a:t>:</a:t>
            </a:r>
            <a:r>
              <a:rPr lang="es-ES" u="none" dirty="0"/>
              <a:t> </a:t>
            </a:r>
            <a:endParaRPr lang="es-ES" u="none" dirty="0" smtClean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u="none" dirty="0" smtClean="0"/>
              <a:t>Asistencia </a:t>
            </a:r>
            <a:r>
              <a:rPr lang="es-ES" sz="2400" u="none" dirty="0"/>
              <a:t>mayor al 80% de las </a:t>
            </a:r>
            <a:r>
              <a:rPr lang="es-ES" sz="2400" u="none" dirty="0" smtClean="0"/>
              <a:t>clases (en </a:t>
            </a:r>
            <a:r>
              <a:rPr lang="es-ES" sz="2400" u="none" dirty="0"/>
              <a:t>cada trimestre</a:t>
            </a:r>
            <a:r>
              <a:rPr lang="es-ES" sz="2400" u="none" dirty="0" smtClean="0"/>
              <a:t>).</a:t>
            </a:r>
            <a:endParaRPr lang="es-ES" sz="2400" u="none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u="none" dirty="0" smtClean="0"/>
              <a:t>Realización </a:t>
            </a:r>
            <a:r>
              <a:rPr lang="es-ES" sz="2400" u="none" dirty="0"/>
              <a:t>de un examen en cada trimestre de la </a:t>
            </a:r>
            <a:r>
              <a:rPr lang="es-ES" sz="2400" u="none" dirty="0" smtClean="0"/>
              <a:t>materia impartida </a:t>
            </a:r>
            <a:r>
              <a:rPr lang="es-ES" sz="2400" u="none" dirty="0"/>
              <a:t>de la asignatura</a:t>
            </a:r>
            <a:r>
              <a:rPr lang="es-ES" sz="2400" u="none" dirty="0" smtClean="0"/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/>
              <a:t>Nota mínima para aprobar un 5.</a:t>
            </a:r>
            <a:endParaRPr lang="es-ES" sz="2400" u="none" dirty="0"/>
          </a:p>
        </p:txBody>
      </p:sp>
      <p:sp>
        <p:nvSpPr>
          <p:cNvPr id="4" name="Rectángulo 3"/>
          <p:cNvSpPr/>
          <p:nvPr/>
        </p:nvSpPr>
        <p:spPr>
          <a:xfrm>
            <a:off x="1475656" y="3946134"/>
            <a:ext cx="4572000" cy="120032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es-ES" sz="2400" b="1" u="sng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611560" y="67611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>
                <a:solidFill>
                  <a:srgbClr val="92D050"/>
                </a:solidFill>
              </a:rPr>
              <a:t>EVALUACIÓN ASIGNATURA</a:t>
            </a: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7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629081803"/>
              </p:ext>
            </p:extLst>
          </p:nvPr>
        </p:nvGraphicFramePr>
        <p:xfrm>
          <a:off x="618875" y="2060848"/>
          <a:ext cx="7634808" cy="46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2 Título"/>
          <p:cNvSpPr txBox="1">
            <a:spLocks/>
          </p:cNvSpPr>
          <p:nvPr/>
        </p:nvSpPr>
        <p:spPr>
          <a:xfrm>
            <a:off x="618875" y="669501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>
                <a:solidFill>
                  <a:srgbClr val="92D050"/>
                </a:solidFill>
              </a:rPr>
              <a:t>EVALUACIÓN ASIGNATURA</a:t>
            </a:r>
            <a:endParaRPr lang="es-E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51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327</TotalTime>
  <Words>271</Words>
  <Application>Microsoft Office PowerPoint</Application>
  <PresentationFormat>Presentación en pantalla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Wingdings 2</vt:lpstr>
      <vt:lpstr>Wingdings 3</vt:lpstr>
      <vt:lpstr>Dividendo</vt:lpstr>
      <vt:lpstr>SEGURIDAD INFORMÁTICA  curso 2020-2021</vt:lpstr>
      <vt:lpstr>INTRODUCCIÓN</vt:lpstr>
      <vt:lpstr>TEMARIO DE LA ASIGNATURA </vt:lpstr>
      <vt:lpstr>¿QUÉ ESPERAR DE ESTA ASIGNATURA?</vt:lpstr>
      <vt:lpstr>EVALUACIÓN ASIGNATURA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sistemas gestores de bases de datos</dc:title>
  <dc:creator>Ciclo_ASIR</dc:creator>
  <cp:lastModifiedBy>noelia huguet chacon</cp:lastModifiedBy>
  <cp:revision>32</cp:revision>
  <dcterms:created xsi:type="dcterms:W3CDTF">2017-08-22T16:26:51Z</dcterms:created>
  <dcterms:modified xsi:type="dcterms:W3CDTF">2020-09-11T08:52:42Z</dcterms:modified>
</cp:coreProperties>
</file>