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120" d="100"/>
          <a:sy n="120" d="100"/>
        </p:scale>
        <p:origin x="2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0BBFBF-5E71-4FBA-B1C2-9A4CECDC8DD0}" type="doc">
      <dgm:prSet loTypeId="urn:microsoft.com/office/officeart/2005/8/layout/pyramid3" loCatId="pyramid" qsTypeId="urn:microsoft.com/office/officeart/2005/8/quickstyle/simple1" qsCatId="simple" csTypeId="urn:microsoft.com/office/officeart/2005/8/colors/colorful5" csCatId="colorful" phldr="1"/>
      <dgm:spPr/>
    </dgm:pt>
    <dgm:pt modelId="{0A09C677-EB8C-4430-A331-E74986C8CB6A}">
      <dgm:prSet phldrT="[Texto]"/>
      <dgm:spPr/>
      <dgm:t>
        <a:bodyPr/>
        <a:lstStyle/>
        <a:p>
          <a:r>
            <a:rPr lang="es-ES" dirty="0">
              <a:latin typeface="Calibri" panose="020F0502020204030204" pitchFamily="34" charset="0"/>
              <a:cs typeface="Calibri" panose="020F0502020204030204" pitchFamily="34" charset="0"/>
            </a:rPr>
            <a:t>Corteza</a:t>
          </a:r>
        </a:p>
      </dgm:t>
    </dgm:pt>
    <dgm:pt modelId="{495DDFDD-4F58-4AB7-9C57-DC3537636337}" type="parTrans" cxnId="{9BC680D1-1CE8-430D-8142-C3A32C65529A}">
      <dgm:prSet/>
      <dgm:spPr/>
      <dgm:t>
        <a:bodyPr/>
        <a:lstStyle/>
        <a:p>
          <a:endParaRPr lang="es-ES">
            <a:latin typeface="Calibri" panose="020F0502020204030204" pitchFamily="34" charset="0"/>
            <a:cs typeface="Calibri" panose="020F0502020204030204" pitchFamily="34" charset="0"/>
          </a:endParaRPr>
        </a:p>
      </dgm:t>
    </dgm:pt>
    <dgm:pt modelId="{027C4A83-3B07-4047-8B56-D7E6176A1C94}" type="sibTrans" cxnId="{9BC680D1-1CE8-430D-8142-C3A32C65529A}">
      <dgm:prSet/>
      <dgm:spPr/>
      <dgm:t>
        <a:bodyPr/>
        <a:lstStyle/>
        <a:p>
          <a:endParaRPr lang="es-ES">
            <a:latin typeface="Calibri" panose="020F0502020204030204" pitchFamily="34" charset="0"/>
            <a:cs typeface="Calibri" panose="020F0502020204030204" pitchFamily="34" charset="0"/>
          </a:endParaRPr>
        </a:p>
      </dgm:t>
    </dgm:pt>
    <dgm:pt modelId="{C6A3C0F8-2873-4AC6-8D5D-296E20721451}">
      <dgm:prSet phldrT="[Texto]"/>
      <dgm:spPr/>
      <dgm:t>
        <a:bodyPr/>
        <a:lstStyle/>
        <a:p>
          <a:r>
            <a:rPr lang="es-ES" dirty="0">
              <a:latin typeface="Calibri" panose="020F0502020204030204" pitchFamily="34" charset="0"/>
              <a:cs typeface="Calibri" panose="020F0502020204030204" pitchFamily="34" charset="0"/>
            </a:rPr>
            <a:t>Núcleo Externo</a:t>
          </a:r>
        </a:p>
      </dgm:t>
    </dgm:pt>
    <dgm:pt modelId="{AF92DF9D-879D-47E3-B23E-D77198FBD42E}" type="parTrans" cxnId="{FF49D1EF-11A2-44D8-BCC7-492052C2858A}">
      <dgm:prSet/>
      <dgm:spPr/>
      <dgm:t>
        <a:bodyPr/>
        <a:lstStyle/>
        <a:p>
          <a:endParaRPr lang="es-ES">
            <a:latin typeface="Calibri" panose="020F0502020204030204" pitchFamily="34" charset="0"/>
            <a:cs typeface="Calibri" panose="020F0502020204030204" pitchFamily="34" charset="0"/>
          </a:endParaRPr>
        </a:p>
      </dgm:t>
    </dgm:pt>
    <dgm:pt modelId="{C2C99166-A122-4F6A-911F-ED2DE164CFB0}" type="sibTrans" cxnId="{FF49D1EF-11A2-44D8-BCC7-492052C2858A}">
      <dgm:prSet/>
      <dgm:spPr/>
      <dgm:t>
        <a:bodyPr/>
        <a:lstStyle/>
        <a:p>
          <a:endParaRPr lang="es-ES">
            <a:latin typeface="Calibri" panose="020F0502020204030204" pitchFamily="34" charset="0"/>
            <a:cs typeface="Calibri" panose="020F0502020204030204" pitchFamily="34" charset="0"/>
          </a:endParaRPr>
        </a:p>
      </dgm:t>
    </dgm:pt>
    <dgm:pt modelId="{7F65AD4A-74EE-4782-A154-36D43FB177A2}">
      <dgm:prSet phldrT="[Texto]"/>
      <dgm:spPr/>
      <dgm:t>
        <a:bodyPr/>
        <a:lstStyle/>
        <a:p>
          <a:r>
            <a:rPr lang="es-ES" dirty="0">
              <a:latin typeface="Calibri" panose="020F0502020204030204" pitchFamily="34" charset="0"/>
              <a:cs typeface="Calibri" panose="020F0502020204030204" pitchFamily="34" charset="0"/>
            </a:rPr>
            <a:t>Núcleo Interno</a:t>
          </a:r>
        </a:p>
      </dgm:t>
    </dgm:pt>
    <dgm:pt modelId="{8855F1E1-691C-4B48-AA74-C8C95AF229FC}" type="parTrans" cxnId="{8C0EAF54-2A5C-45D0-B4C5-679630C56B56}">
      <dgm:prSet/>
      <dgm:spPr/>
      <dgm:t>
        <a:bodyPr/>
        <a:lstStyle/>
        <a:p>
          <a:endParaRPr lang="es-ES">
            <a:latin typeface="Calibri" panose="020F0502020204030204" pitchFamily="34" charset="0"/>
            <a:cs typeface="Calibri" panose="020F0502020204030204" pitchFamily="34" charset="0"/>
          </a:endParaRPr>
        </a:p>
      </dgm:t>
    </dgm:pt>
    <dgm:pt modelId="{A12EA77D-3A09-476F-9015-E3B1B152602F}" type="sibTrans" cxnId="{8C0EAF54-2A5C-45D0-B4C5-679630C56B56}">
      <dgm:prSet/>
      <dgm:spPr/>
      <dgm:t>
        <a:bodyPr/>
        <a:lstStyle/>
        <a:p>
          <a:endParaRPr lang="es-ES">
            <a:latin typeface="Calibri" panose="020F0502020204030204" pitchFamily="34" charset="0"/>
            <a:cs typeface="Calibri" panose="020F0502020204030204" pitchFamily="34" charset="0"/>
          </a:endParaRPr>
        </a:p>
      </dgm:t>
    </dgm:pt>
    <dgm:pt modelId="{6101062B-8A74-4E85-B6E7-90D455FDA94B}">
      <dgm:prSet/>
      <dgm:spPr/>
      <dgm:t>
        <a:bodyPr/>
        <a:lstStyle/>
        <a:p>
          <a:r>
            <a:rPr lang="es-ES" dirty="0">
              <a:latin typeface="Calibri" panose="020F0502020204030204" pitchFamily="34" charset="0"/>
              <a:cs typeface="Calibri" panose="020F0502020204030204" pitchFamily="34" charset="0"/>
            </a:rPr>
            <a:t>Manto Superior</a:t>
          </a:r>
        </a:p>
      </dgm:t>
    </dgm:pt>
    <dgm:pt modelId="{544B0A80-5885-4EF1-9885-479B21FA9A8B}" type="parTrans" cxnId="{7D797AA0-03BE-4072-8B25-11C29EB564AA}">
      <dgm:prSet/>
      <dgm:spPr/>
      <dgm:t>
        <a:bodyPr/>
        <a:lstStyle/>
        <a:p>
          <a:endParaRPr lang="es-ES">
            <a:latin typeface="Calibri" panose="020F0502020204030204" pitchFamily="34" charset="0"/>
            <a:cs typeface="Calibri" panose="020F0502020204030204" pitchFamily="34" charset="0"/>
          </a:endParaRPr>
        </a:p>
      </dgm:t>
    </dgm:pt>
    <dgm:pt modelId="{C103F3AC-A785-4795-86B5-4A02C3EC2D19}" type="sibTrans" cxnId="{7D797AA0-03BE-4072-8B25-11C29EB564AA}">
      <dgm:prSet/>
      <dgm:spPr/>
      <dgm:t>
        <a:bodyPr/>
        <a:lstStyle/>
        <a:p>
          <a:endParaRPr lang="es-ES">
            <a:latin typeface="Calibri" panose="020F0502020204030204" pitchFamily="34" charset="0"/>
            <a:cs typeface="Calibri" panose="020F0502020204030204" pitchFamily="34" charset="0"/>
          </a:endParaRPr>
        </a:p>
      </dgm:t>
    </dgm:pt>
    <dgm:pt modelId="{10F05868-20C5-424F-B7E0-B4CA8DD11FF1}">
      <dgm:prSet/>
      <dgm:spPr/>
      <dgm:t>
        <a:bodyPr/>
        <a:lstStyle/>
        <a:p>
          <a:r>
            <a:rPr lang="es-ES" dirty="0">
              <a:latin typeface="Calibri" panose="020F0502020204030204" pitchFamily="34" charset="0"/>
              <a:cs typeface="Calibri" panose="020F0502020204030204" pitchFamily="34" charset="0"/>
            </a:rPr>
            <a:t>Manto Inferior</a:t>
          </a:r>
        </a:p>
      </dgm:t>
    </dgm:pt>
    <dgm:pt modelId="{A77BADF5-0E78-4D87-9663-685FED056C9A}" type="parTrans" cxnId="{4E5B3391-6F74-4292-ADC5-D6AFA17924AC}">
      <dgm:prSet/>
      <dgm:spPr/>
      <dgm:t>
        <a:bodyPr/>
        <a:lstStyle/>
        <a:p>
          <a:endParaRPr lang="es-ES">
            <a:latin typeface="Calibri" panose="020F0502020204030204" pitchFamily="34" charset="0"/>
            <a:cs typeface="Calibri" panose="020F0502020204030204" pitchFamily="34" charset="0"/>
          </a:endParaRPr>
        </a:p>
      </dgm:t>
    </dgm:pt>
    <dgm:pt modelId="{EB62B3F3-2B21-40F7-A956-70717EF6B85A}" type="sibTrans" cxnId="{4E5B3391-6F74-4292-ADC5-D6AFA17924AC}">
      <dgm:prSet/>
      <dgm:spPr/>
      <dgm:t>
        <a:bodyPr/>
        <a:lstStyle/>
        <a:p>
          <a:endParaRPr lang="es-ES">
            <a:latin typeface="Calibri" panose="020F0502020204030204" pitchFamily="34" charset="0"/>
            <a:cs typeface="Calibri" panose="020F0502020204030204" pitchFamily="34" charset="0"/>
          </a:endParaRPr>
        </a:p>
      </dgm:t>
    </dgm:pt>
    <dgm:pt modelId="{F47664F2-9AA6-4EE3-A2E2-E481262917BC}" type="pres">
      <dgm:prSet presAssocID="{A40BBFBF-5E71-4FBA-B1C2-9A4CECDC8DD0}" presName="Name0" presStyleCnt="0">
        <dgm:presLayoutVars>
          <dgm:dir/>
          <dgm:animLvl val="lvl"/>
          <dgm:resizeHandles val="exact"/>
        </dgm:presLayoutVars>
      </dgm:prSet>
      <dgm:spPr/>
    </dgm:pt>
    <dgm:pt modelId="{8DE5ADCD-D007-42C4-83EA-2CCD0CB07EFE}" type="pres">
      <dgm:prSet presAssocID="{0A09C677-EB8C-4430-A331-E74986C8CB6A}" presName="Name8" presStyleCnt="0"/>
      <dgm:spPr/>
    </dgm:pt>
    <dgm:pt modelId="{18ACCE52-7AB4-4DC7-B9AA-F85C96590F72}" type="pres">
      <dgm:prSet presAssocID="{0A09C677-EB8C-4430-A331-E74986C8CB6A}" presName="level" presStyleLbl="node1" presStyleIdx="0" presStyleCnt="5" custLinFactNeighborY="-21166">
        <dgm:presLayoutVars>
          <dgm:chMax val="1"/>
          <dgm:bulletEnabled val="1"/>
        </dgm:presLayoutVars>
      </dgm:prSet>
      <dgm:spPr/>
    </dgm:pt>
    <dgm:pt modelId="{599197E6-DD12-43D2-A399-DF0B17814256}" type="pres">
      <dgm:prSet presAssocID="{0A09C677-EB8C-4430-A331-E74986C8CB6A}" presName="levelTx" presStyleLbl="revTx" presStyleIdx="0" presStyleCnt="0">
        <dgm:presLayoutVars>
          <dgm:chMax val="1"/>
          <dgm:bulletEnabled val="1"/>
        </dgm:presLayoutVars>
      </dgm:prSet>
      <dgm:spPr/>
    </dgm:pt>
    <dgm:pt modelId="{94AD04CE-5D09-46D0-AD36-638B23E2711A}" type="pres">
      <dgm:prSet presAssocID="{6101062B-8A74-4E85-B6E7-90D455FDA94B}" presName="Name8" presStyleCnt="0"/>
      <dgm:spPr/>
    </dgm:pt>
    <dgm:pt modelId="{AFA63D0F-BC66-4DD4-B7C7-89C713DF9D65}" type="pres">
      <dgm:prSet presAssocID="{6101062B-8A74-4E85-B6E7-90D455FDA94B}" presName="level" presStyleLbl="node1" presStyleIdx="1" presStyleCnt="5">
        <dgm:presLayoutVars>
          <dgm:chMax val="1"/>
          <dgm:bulletEnabled val="1"/>
        </dgm:presLayoutVars>
      </dgm:prSet>
      <dgm:spPr/>
    </dgm:pt>
    <dgm:pt modelId="{28E69045-B26A-45C5-8CCB-61D04A4F4A0C}" type="pres">
      <dgm:prSet presAssocID="{6101062B-8A74-4E85-B6E7-90D455FDA94B}" presName="levelTx" presStyleLbl="revTx" presStyleIdx="0" presStyleCnt="0">
        <dgm:presLayoutVars>
          <dgm:chMax val="1"/>
          <dgm:bulletEnabled val="1"/>
        </dgm:presLayoutVars>
      </dgm:prSet>
      <dgm:spPr/>
    </dgm:pt>
    <dgm:pt modelId="{F30EB3A5-F057-4F97-A080-0A734AB86ADD}" type="pres">
      <dgm:prSet presAssocID="{10F05868-20C5-424F-B7E0-B4CA8DD11FF1}" presName="Name8" presStyleCnt="0"/>
      <dgm:spPr/>
    </dgm:pt>
    <dgm:pt modelId="{EE9B8692-263B-4E8F-8CE9-01CD698E8541}" type="pres">
      <dgm:prSet presAssocID="{10F05868-20C5-424F-B7E0-B4CA8DD11FF1}" presName="level" presStyleLbl="node1" presStyleIdx="2" presStyleCnt="5">
        <dgm:presLayoutVars>
          <dgm:chMax val="1"/>
          <dgm:bulletEnabled val="1"/>
        </dgm:presLayoutVars>
      </dgm:prSet>
      <dgm:spPr/>
    </dgm:pt>
    <dgm:pt modelId="{CC28BFF6-09E3-47CE-AF82-73467EB5B786}" type="pres">
      <dgm:prSet presAssocID="{10F05868-20C5-424F-B7E0-B4CA8DD11FF1}" presName="levelTx" presStyleLbl="revTx" presStyleIdx="0" presStyleCnt="0">
        <dgm:presLayoutVars>
          <dgm:chMax val="1"/>
          <dgm:bulletEnabled val="1"/>
        </dgm:presLayoutVars>
      </dgm:prSet>
      <dgm:spPr/>
    </dgm:pt>
    <dgm:pt modelId="{2D649D9B-FBD7-4BA1-8D14-C3706002226E}" type="pres">
      <dgm:prSet presAssocID="{C6A3C0F8-2873-4AC6-8D5D-296E20721451}" presName="Name8" presStyleCnt="0"/>
      <dgm:spPr/>
    </dgm:pt>
    <dgm:pt modelId="{4DBE4F96-E5BC-4F62-8B39-2490BBF6503C}" type="pres">
      <dgm:prSet presAssocID="{C6A3C0F8-2873-4AC6-8D5D-296E20721451}" presName="level" presStyleLbl="node1" presStyleIdx="3" presStyleCnt="5">
        <dgm:presLayoutVars>
          <dgm:chMax val="1"/>
          <dgm:bulletEnabled val="1"/>
        </dgm:presLayoutVars>
      </dgm:prSet>
      <dgm:spPr/>
    </dgm:pt>
    <dgm:pt modelId="{64F6E600-E855-42AC-9E1D-CACAB8D645FE}" type="pres">
      <dgm:prSet presAssocID="{C6A3C0F8-2873-4AC6-8D5D-296E20721451}" presName="levelTx" presStyleLbl="revTx" presStyleIdx="0" presStyleCnt="0">
        <dgm:presLayoutVars>
          <dgm:chMax val="1"/>
          <dgm:bulletEnabled val="1"/>
        </dgm:presLayoutVars>
      </dgm:prSet>
      <dgm:spPr/>
    </dgm:pt>
    <dgm:pt modelId="{AFF6B86C-3922-4ADF-8363-A3A1A25B34C9}" type="pres">
      <dgm:prSet presAssocID="{7F65AD4A-74EE-4782-A154-36D43FB177A2}" presName="Name8" presStyleCnt="0"/>
      <dgm:spPr/>
    </dgm:pt>
    <dgm:pt modelId="{6A0F28BC-C7A8-442C-9E73-C0F32708956E}" type="pres">
      <dgm:prSet presAssocID="{7F65AD4A-74EE-4782-A154-36D43FB177A2}" presName="level" presStyleLbl="node1" presStyleIdx="4" presStyleCnt="5">
        <dgm:presLayoutVars>
          <dgm:chMax val="1"/>
          <dgm:bulletEnabled val="1"/>
        </dgm:presLayoutVars>
      </dgm:prSet>
      <dgm:spPr/>
    </dgm:pt>
    <dgm:pt modelId="{B8AFE62B-C086-4E1C-999D-6EC0D8A40EE2}" type="pres">
      <dgm:prSet presAssocID="{7F65AD4A-74EE-4782-A154-36D43FB177A2}" presName="levelTx" presStyleLbl="revTx" presStyleIdx="0" presStyleCnt="0">
        <dgm:presLayoutVars>
          <dgm:chMax val="1"/>
          <dgm:bulletEnabled val="1"/>
        </dgm:presLayoutVars>
      </dgm:prSet>
      <dgm:spPr/>
    </dgm:pt>
  </dgm:ptLst>
  <dgm:cxnLst>
    <dgm:cxn modelId="{714A1626-9D3A-4C6D-B3BE-F08D1CDAC7B9}" type="presOf" srcId="{10F05868-20C5-424F-B7E0-B4CA8DD11FF1}" destId="{CC28BFF6-09E3-47CE-AF82-73467EB5B786}" srcOrd="1" destOrd="0" presId="urn:microsoft.com/office/officeart/2005/8/layout/pyramid3"/>
    <dgm:cxn modelId="{58395D35-DEBB-47E4-A1D2-751FD16DED97}" type="presOf" srcId="{0A09C677-EB8C-4430-A331-E74986C8CB6A}" destId="{18ACCE52-7AB4-4DC7-B9AA-F85C96590F72}" srcOrd="0" destOrd="0" presId="urn:microsoft.com/office/officeart/2005/8/layout/pyramid3"/>
    <dgm:cxn modelId="{67C80A3B-5099-475E-9F30-ACEB8D21E386}" type="presOf" srcId="{C6A3C0F8-2873-4AC6-8D5D-296E20721451}" destId="{4DBE4F96-E5BC-4F62-8B39-2490BBF6503C}" srcOrd="0" destOrd="0" presId="urn:microsoft.com/office/officeart/2005/8/layout/pyramid3"/>
    <dgm:cxn modelId="{B66DDE4A-9FD7-49C8-8D2C-DE28D1B2418F}" type="presOf" srcId="{7F65AD4A-74EE-4782-A154-36D43FB177A2}" destId="{6A0F28BC-C7A8-442C-9E73-C0F32708956E}" srcOrd="0" destOrd="0" presId="urn:microsoft.com/office/officeart/2005/8/layout/pyramid3"/>
    <dgm:cxn modelId="{E4F40B53-B15E-4275-BF4C-D4162AAC92D2}" type="presOf" srcId="{6101062B-8A74-4E85-B6E7-90D455FDA94B}" destId="{AFA63D0F-BC66-4DD4-B7C7-89C713DF9D65}" srcOrd="0" destOrd="0" presId="urn:microsoft.com/office/officeart/2005/8/layout/pyramid3"/>
    <dgm:cxn modelId="{8C0EAF54-2A5C-45D0-B4C5-679630C56B56}" srcId="{A40BBFBF-5E71-4FBA-B1C2-9A4CECDC8DD0}" destId="{7F65AD4A-74EE-4782-A154-36D43FB177A2}" srcOrd="4" destOrd="0" parTransId="{8855F1E1-691C-4B48-AA74-C8C95AF229FC}" sibTransId="{A12EA77D-3A09-476F-9015-E3B1B152602F}"/>
    <dgm:cxn modelId="{31E29576-3E31-4973-B99F-97B49BECA3BE}" type="presOf" srcId="{10F05868-20C5-424F-B7E0-B4CA8DD11FF1}" destId="{EE9B8692-263B-4E8F-8CE9-01CD698E8541}" srcOrd="0" destOrd="0" presId="urn:microsoft.com/office/officeart/2005/8/layout/pyramid3"/>
    <dgm:cxn modelId="{ECA44D58-B3BF-44D5-A6F2-0C001CE72140}" type="presOf" srcId="{0A09C677-EB8C-4430-A331-E74986C8CB6A}" destId="{599197E6-DD12-43D2-A399-DF0B17814256}" srcOrd="1" destOrd="0" presId="urn:microsoft.com/office/officeart/2005/8/layout/pyramid3"/>
    <dgm:cxn modelId="{4E5B3391-6F74-4292-ADC5-D6AFA17924AC}" srcId="{A40BBFBF-5E71-4FBA-B1C2-9A4CECDC8DD0}" destId="{10F05868-20C5-424F-B7E0-B4CA8DD11FF1}" srcOrd="2" destOrd="0" parTransId="{A77BADF5-0E78-4D87-9663-685FED056C9A}" sibTransId="{EB62B3F3-2B21-40F7-A956-70717EF6B85A}"/>
    <dgm:cxn modelId="{7D797AA0-03BE-4072-8B25-11C29EB564AA}" srcId="{A40BBFBF-5E71-4FBA-B1C2-9A4CECDC8DD0}" destId="{6101062B-8A74-4E85-B6E7-90D455FDA94B}" srcOrd="1" destOrd="0" parTransId="{544B0A80-5885-4EF1-9885-479B21FA9A8B}" sibTransId="{C103F3AC-A785-4795-86B5-4A02C3EC2D19}"/>
    <dgm:cxn modelId="{EF859EAB-A2D7-41E9-A0A4-17990FB3A82F}" type="presOf" srcId="{6101062B-8A74-4E85-B6E7-90D455FDA94B}" destId="{28E69045-B26A-45C5-8CCB-61D04A4F4A0C}" srcOrd="1" destOrd="0" presId="urn:microsoft.com/office/officeart/2005/8/layout/pyramid3"/>
    <dgm:cxn modelId="{8401BEAB-3100-4DBB-9F9F-E9E9EF0ACD18}" type="presOf" srcId="{7F65AD4A-74EE-4782-A154-36D43FB177A2}" destId="{B8AFE62B-C086-4E1C-999D-6EC0D8A40EE2}" srcOrd="1" destOrd="0" presId="urn:microsoft.com/office/officeart/2005/8/layout/pyramid3"/>
    <dgm:cxn modelId="{F84094BC-7122-4C9E-9875-79449127865E}" type="presOf" srcId="{A40BBFBF-5E71-4FBA-B1C2-9A4CECDC8DD0}" destId="{F47664F2-9AA6-4EE3-A2E2-E481262917BC}" srcOrd="0" destOrd="0" presId="urn:microsoft.com/office/officeart/2005/8/layout/pyramid3"/>
    <dgm:cxn modelId="{9BC680D1-1CE8-430D-8142-C3A32C65529A}" srcId="{A40BBFBF-5E71-4FBA-B1C2-9A4CECDC8DD0}" destId="{0A09C677-EB8C-4430-A331-E74986C8CB6A}" srcOrd="0" destOrd="0" parTransId="{495DDFDD-4F58-4AB7-9C57-DC3537636337}" sibTransId="{027C4A83-3B07-4047-8B56-D7E6176A1C94}"/>
    <dgm:cxn modelId="{38CCECDA-180F-4B7D-A838-88A4C1F0AC25}" type="presOf" srcId="{C6A3C0F8-2873-4AC6-8D5D-296E20721451}" destId="{64F6E600-E855-42AC-9E1D-CACAB8D645FE}" srcOrd="1" destOrd="0" presId="urn:microsoft.com/office/officeart/2005/8/layout/pyramid3"/>
    <dgm:cxn modelId="{FF49D1EF-11A2-44D8-BCC7-492052C2858A}" srcId="{A40BBFBF-5E71-4FBA-B1C2-9A4CECDC8DD0}" destId="{C6A3C0F8-2873-4AC6-8D5D-296E20721451}" srcOrd="3" destOrd="0" parTransId="{AF92DF9D-879D-47E3-B23E-D77198FBD42E}" sibTransId="{C2C99166-A122-4F6A-911F-ED2DE164CFB0}"/>
    <dgm:cxn modelId="{8BE94FA3-4A21-4CE0-AF65-EF6D68D3F33B}" type="presParOf" srcId="{F47664F2-9AA6-4EE3-A2E2-E481262917BC}" destId="{8DE5ADCD-D007-42C4-83EA-2CCD0CB07EFE}" srcOrd="0" destOrd="0" presId="urn:microsoft.com/office/officeart/2005/8/layout/pyramid3"/>
    <dgm:cxn modelId="{9B3BC981-A96A-46B0-84D6-35562ADCE053}" type="presParOf" srcId="{8DE5ADCD-D007-42C4-83EA-2CCD0CB07EFE}" destId="{18ACCE52-7AB4-4DC7-B9AA-F85C96590F72}" srcOrd="0" destOrd="0" presId="urn:microsoft.com/office/officeart/2005/8/layout/pyramid3"/>
    <dgm:cxn modelId="{D328C6FC-BCEE-42EF-8567-104F2B79ADD3}" type="presParOf" srcId="{8DE5ADCD-D007-42C4-83EA-2CCD0CB07EFE}" destId="{599197E6-DD12-43D2-A399-DF0B17814256}" srcOrd="1" destOrd="0" presId="urn:microsoft.com/office/officeart/2005/8/layout/pyramid3"/>
    <dgm:cxn modelId="{073BB7F3-5984-4DB1-9525-5662810098F3}" type="presParOf" srcId="{F47664F2-9AA6-4EE3-A2E2-E481262917BC}" destId="{94AD04CE-5D09-46D0-AD36-638B23E2711A}" srcOrd="1" destOrd="0" presId="urn:microsoft.com/office/officeart/2005/8/layout/pyramid3"/>
    <dgm:cxn modelId="{B848A9D7-524B-48D7-BE51-50D01CB054C1}" type="presParOf" srcId="{94AD04CE-5D09-46D0-AD36-638B23E2711A}" destId="{AFA63D0F-BC66-4DD4-B7C7-89C713DF9D65}" srcOrd="0" destOrd="0" presId="urn:microsoft.com/office/officeart/2005/8/layout/pyramid3"/>
    <dgm:cxn modelId="{7C5E1CCA-E0A2-4B1D-9854-F9DB97D0E526}" type="presParOf" srcId="{94AD04CE-5D09-46D0-AD36-638B23E2711A}" destId="{28E69045-B26A-45C5-8CCB-61D04A4F4A0C}" srcOrd="1" destOrd="0" presId="urn:microsoft.com/office/officeart/2005/8/layout/pyramid3"/>
    <dgm:cxn modelId="{731C7607-9425-4838-B66B-7668CD2941B7}" type="presParOf" srcId="{F47664F2-9AA6-4EE3-A2E2-E481262917BC}" destId="{F30EB3A5-F057-4F97-A080-0A734AB86ADD}" srcOrd="2" destOrd="0" presId="urn:microsoft.com/office/officeart/2005/8/layout/pyramid3"/>
    <dgm:cxn modelId="{869D0C66-311C-46F9-8170-910A9299A5E6}" type="presParOf" srcId="{F30EB3A5-F057-4F97-A080-0A734AB86ADD}" destId="{EE9B8692-263B-4E8F-8CE9-01CD698E8541}" srcOrd="0" destOrd="0" presId="urn:microsoft.com/office/officeart/2005/8/layout/pyramid3"/>
    <dgm:cxn modelId="{F7C32FAA-73DF-464D-870A-FD33A14B5F58}" type="presParOf" srcId="{F30EB3A5-F057-4F97-A080-0A734AB86ADD}" destId="{CC28BFF6-09E3-47CE-AF82-73467EB5B786}" srcOrd="1" destOrd="0" presId="urn:microsoft.com/office/officeart/2005/8/layout/pyramid3"/>
    <dgm:cxn modelId="{F932854B-327E-4356-9C73-F7105A24ECDB}" type="presParOf" srcId="{F47664F2-9AA6-4EE3-A2E2-E481262917BC}" destId="{2D649D9B-FBD7-4BA1-8D14-C3706002226E}" srcOrd="3" destOrd="0" presId="urn:microsoft.com/office/officeart/2005/8/layout/pyramid3"/>
    <dgm:cxn modelId="{641FEC10-3B64-4D67-A579-B23708AD83EB}" type="presParOf" srcId="{2D649D9B-FBD7-4BA1-8D14-C3706002226E}" destId="{4DBE4F96-E5BC-4F62-8B39-2490BBF6503C}" srcOrd="0" destOrd="0" presId="urn:microsoft.com/office/officeart/2005/8/layout/pyramid3"/>
    <dgm:cxn modelId="{9A6C1EAF-9406-4074-BCCA-D631E596DE28}" type="presParOf" srcId="{2D649D9B-FBD7-4BA1-8D14-C3706002226E}" destId="{64F6E600-E855-42AC-9E1D-CACAB8D645FE}" srcOrd="1" destOrd="0" presId="urn:microsoft.com/office/officeart/2005/8/layout/pyramid3"/>
    <dgm:cxn modelId="{EFB72456-A18B-4E46-B9AF-B1B70CA38965}" type="presParOf" srcId="{F47664F2-9AA6-4EE3-A2E2-E481262917BC}" destId="{AFF6B86C-3922-4ADF-8363-A3A1A25B34C9}" srcOrd="4" destOrd="0" presId="urn:microsoft.com/office/officeart/2005/8/layout/pyramid3"/>
    <dgm:cxn modelId="{44D8B19A-4500-43E9-9B73-D724886F5542}" type="presParOf" srcId="{AFF6B86C-3922-4ADF-8363-A3A1A25B34C9}" destId="{6A0F28BC-C7A8-442C-9E73-C0F32708956E}" srcOrd="0" destOrd="0" presId="urn:microsoft.com/office/officeart/2005/8/layout/pyramid3"/>
    <dgm:cxn modelId="{E06F1848-9662-4A77-A181-176BD6A0E210}" type="presParOf" srcId="{AFF6B86C-3922-4ADF-8363-A3A1A25B34C9}" destId="{B8AFE62B-C086-4E1C-999D-6EC0D8A40EE2}"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ACCE52-7AB4-4DC7-B9AA-F85C96590F72}">
      <dsp:nvSpPr>
        <dsp:cNvPr id="0" name=""/>
        <dsp:cNvSpPr/>
      </dsp:nvSpPr>
      <dsp:spPr>
        <a:xfrm rot="10800000">
          <a:off x="0" y="0"/>
          <a:ext cx="3832528" cy="786664"/>
        </a:xfrm>
        <a:prstGeom prst="trapezoid">
          <a:avLst>
            <a:gd name="adj" fmla="val 48719"/>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s-ES" sz="1800" kern="1200" dirty="0">
              <a:latin typeface="Calibri" panose="020F0502020204030204" pitchFamily="34" charset="0"/>
              <a:cs typeface="Calibri" panose="020F0502020204030204" pitchFamily="34" charset="0"/>
            </a:rPr>
            <a:t>Corteza</a:t>
          </a:r>
        </a:p>
      </dsp:txBody>
      <dsp:txXfrm rot="-10800000">
        <a:off x="670692" y="0"/>
        <a:ext cx="2491143" cy="786664"/>
      </dsp:txXfrm>
    </dsp:sp>
    <dsp:sp modelId="{AFA63D0F-BC66-4DD4-B7C7-89C713DF9D65}">
      <dsp:nvSpPr>
        <dsp:cNvPr id="0" name=""/>
        <dsp:cNvSpPr/>
      </dsp:nvSpPr>
      <dsp:spPr>
        <a:xfrm rot="10800000">
          <a:off x="383252" y="786664"/>
          <a:ext cx="3066022" cy="786664"/>
        </a:xfrm>
        <a:prstGeom prst="trapezoid">
          <a:avLst>
            <a:gd name="adj" fmla="val 48719"/>
          </a:avLst>
        </a:prstGeom>
        <a:solidFill>
          <a:schemeClr val="accent5">
            <a:hueOff val="669994"/>
            <a:satOff val="-4659"/>
            <a:lumOff val="-58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s-ES" sz="1800" kern="1200" dirty="0">
              <a:latin typeface="Calibri" panose="020F0502020204030204" pitchFamily="34" charset="0"/>
              <a:cs typeface="Calibri" panose="020F0502020204030204" pitchFamily="34" charset="0"/>
            </a:rPr>
            <a:t>Manto Superior</a:t>
          </a:r>
        </a:p>
      </dsp:txBody>
      <dsp:txXfrm rot="-10800000">
        <a:off x="919806" y="786664"/>
        <a:ext cx="1992914" cy="786664"/>
      </dsp:txXfrm>
    </dsp:sp>
    <dsp:sp modelId="{EE9B8692-263B-4E8F-8CE9-01CD698E8541}">
      <dsp:nvSpPr>
        <dsp:cNvPr id="0" name=""/>
        <dsp:cNvSpPr/>
      </dsp:nvSpPr>
      <dsp:spPr>
        <a:xfrm rot="10800000">
          <a:off x="766505" y="1573328"/>
          <a:ext cx="2299516" cy="786664"/>
        </a:xfrm>
        <a:prstGeom prst="trapezoid">
          <a:avLst>
            <a:gd name="adj" fmla="val 48719"/>
          </a:avLst>
        </a:prstGeom>
        <a:solidFill>
          <a:schemeClr val="accent5">
            <a:hueOff val="1339988"/>
            <a:satOff val="-9317"/>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s-ES" sz="1800" kern="1200" dirty="0">
              <a:latin typeface="Calibri" panose="020F0502020204030204" pitchFamily="34" charset="0"/>
              <a:cs typeface="Calibri" panose="020F0502020204030204" pitchFamily="34" charset="0"/>
            </a:rPr>
            <a:t>Manto Inferior</a:t>
          </a:r>
        </a:p>
      </dsp:txBody>
      <dsp:txXfrm rot="-10800000">
        <a:off x="1168921" y="1573328"/>
        <a:ext cx="1494685" cy="786664"/>
      </dsp:txXfrm>
    </dsp:sp>
    <dsp:sp modelId="{4DBE4F96-E5BC-4F62-8B39-2490BBF6503C}">
      <dsp:nvSpPr>
        <dsp:cNvPr id="0" name=""/>
        <dsp:cNvSpPr/>
      </dsp:nvSpPr>
      <dsp:spPr>
        <a:xfrm rot="10800000">
          <a:off x="1149758" y="2359992"/>
          <a:ext cx="1533011" cy="786664"/>
        </a:xfrm>
        <a:prstGeom prst="trapezoid">
          <a:avLst>
            <a:gd name="adj" fmla="val 48719"/>
          </a:avLst>
        </a:prstGeom>
        <a:solidFill>
          <a:schemeClr val="accent5">
            <a:hueOff val="2009983"/>
            <a:satOff val="-13976"/>
            <a:lumOff val="-17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s-ES" sz="1800" kern="1200" dirty="0">
              <a:latin typeface="Calibri" panose="020F0502020204030204" pitchFamily="34" charset="0"/>
              <a:cs typeface="Calibri" panose="020F0502020204030204" pitchFamily="34" charset="0"/>
            </a:rPr>
            <a:t>Núcleo Externo</a:t>
          </a:r>
        </a:p>
      </dsp:txBody>
      <dsp:txXfrm rot="-10800000">
        <a:off x="1418035" y="2359992"/>
        <a:ext cx="996457" cy="786664"/>
      </dsp:txXfrm>
    </dsp:sp>
    <dsp:sp modelId="{6A0F28BC-C7A8-442C-9E73-C0F32708956E}">
      <dsp:nvSpPr>
        <dsp:cNvPr id="0" name=""/>
        <dsp:cNvSpPr/>
      </dsp:nvSpPr>
      <dsp:spPr>
        <a:xfrm rot="10800000">
          <a:off x="1533011" y="3146656"/>
          <a:ext cx="766505" cy="786664"/>
        </a:xfrm>
        <a:prstGeom prst="trapezoid">
          <a:avLst>
            <a:gd name="adj" fmla="val 50000"/>
          </a:avLst>
        </a:prstGeom>
        <a:solidFill>
          <a:schemeClr val="accent5">
            <a:hueOff val="2679977"/>
            <a:satOff val="-18634"/>
            <a:lumOff val="-235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s-ES" sz="1800" kern="1200" dirty="0">
              <a:latin typeface="Calibri" panose="020F0502020204030204" pitchFamily="34" charset="0"/>
              <a:cs typeface="Calibri" panose="020F0502020204030204" pitchFamily="34" charset="0"/>
            </a:rPr>
            <a:t>Núcleo Interno</a:t>
          </a:r>
        </a:p>
      </dsp:txBody>
      <dsp:txXfrm rot="-10800000">
        <a:off x="1533011" y="3146656"/>
        <a:ext cx="766505" cy="786664"/>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2FBC53-F886-4698-9302-DD43CBABA3DD}" type="datetimeFigureOut">
              <a:rPr lang="es-ES" smtClean="0"/>
              <a:t>29/04/2020</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95A7B3-60A3-41D7-BAA3-F846F3F449E6}" type="slidenum">
              <a:rPr lang="es-ES" smtClean="0"/>
              <a:t>‹Nº›</a:t>
            </a:fld>
            <a:endParaRPr lang="es-ES"/>
          </a:p>
        </p:txBody>
      </p:sp>
    </p:spTree>
    <p:extLst>
      <p:ext uri="{BB962C8B-B14F-4D97-AF65-F5344CB8AC3E}">
        <p14:creationId xmlns:p14="http://schemas.microsoft.com/office/powerpoint/2010/main" val="3407447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86723BDE-5003-4D88-95EB-7746E2C2E271}" type="datetime1">
              <a:rPr lang="en-US" smtClean="0"/>
              <a:t>4/29/2020</a:t>
            </a:fld>
            <a:endParaRPr lang="en-US"/>
          </a:p>
        </p:txBody>
      </p:sp>
      <p:sp>
        <p:nvSpPr>
          <p:cNvPr id="5" name="Footer Placeholder 4"/>
          <p:cNvSpPr>
            <a:spLocks noGrp="1"/>
          </p:cNvSpPr>
          <p:nvPr>
            <p:ph type="ftr" sz="quarter" idx="11"/>
          </p:nvPr>
        </p:nvSpPr>
        <p:spPr>
          <a:xfrm>
            <a:off x="1174044" y="5357592"/>
            <a:ext cx="5034845" cy="365125"/>
          </a:xfrm>
        </p:spPr>
        <p:txBody>
          <a:bodyPr/>
          <a:lstStyle/>
          <a:p>
            <a:endParaRPr lang="en-US" dirty="0"/>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651FC063-5EA9-49AF-AFAF-D68C9E82B23B}" type="slidenum">
              <a:rPr lang="en-US" smtClean="0"/>
              <a:pPr/>
              <a:t>‹Nº›</a:t>
            </a:fld>
            <a:endParaRPr lang="en-US"/>
          </a:p>
        </p:txBody>
      </p:sp>
    </p:spTree>
  </p:cSld>
  <p:clrMapOvr>
    <a:masterClrMapping/>
  </p:clrMapOvr>
  <mc:AlternateContent xmlns:mc="http://schemas.openxmlformats.org/markup-compatibility/2006">
    <mc:Choice xmlns:p14="http://schemas.microsoft.com/office/powerpoint/2010/main" Requires="p14">
      <p:transition spd="slow" p14:dur="30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30641F-C1B8-4697-BBD0-0EA3CBDC6E73}" type="datetime1">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FC063-5EA9-49AF-AFAF-D68C9E82B23B}" type="slidenum">
              <a:rPr lang="en-US" smtClean="0"/>
              <a:pPr/>
              <a:t>‹Nº›</a:t>
            </a:fld>
            <a:endParaRPr lang="en-US"/>
          </a:p>
        </p:txBody>
      </p:sp>
    </p:spTree>
  </p:cSld>
  <p:clrMapOvr>
    <a:masterClrMapping/>
  </p:clrMapOvr>
  <mc:AlternateContent xmlns:mc="http://schemas.openxmlformats.org/markup-compatibility/2006">
    <mc:Choice xmlns:p14="http://schemas.microsoft.com/office/powerpoint/2010/main" Requires="p14">
      <p:transition spd="slow" p14:dur="30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AAEF8F-A07F-4E12-86B1-627F594C1B38}" type="datetime1">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FC063-5EA9-49AF-AFAF-D68C9E82B23B}" type="slidenum">
              <a:rPr lang="en-US" smtClean="0"/>
              <a:pPr/>
              <a:t>‹Nº›</a:t>
            </a:fld>
            <a:endParaRPr lang="en-US"/>
          </a:p>
        </p:txBody>
      </p:sp>
    </p:spTree>
  </p:cSld>
  <p:clrMapOvr>
    <a:masterClrMapping/>
  </p:clrMapOvr>
  <mc:AlternateContent xmlns:mc="http://schemas.openxmlformats.org/markup-compatibility/2006">
    <mc:Choice xmlns:p14="http://schemas.microsoft.com/office/powerpoint/2010/main" Requires="p14">
      <p:transition spd="slow" p14:dur="30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D7479B-205D-425C-BCF9-58D130716254}" type="datetime1">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FC063-5EA9-49AF-AFAF-D68C9E82B23B}" type="slidenum">
              <a:rPr lang="en-US" smtClean="0"/>
              <a:pPr/>
              <a:t>‹Nº›</a:t>
            </a:fld>
            <a:endParaRPr lang="en-US"/>
          </a:p>
        </p:txBody>
      </p:sp>
    </p:spTree>
  </p:cSld>
  <p:clrMapOvr>
    <a:masterClrMapping/>
  </p:clrMapOvr>
  <mc:AlternateContent xmlns:mc="http://schemas.openxmlformats.org/markup-compatibility/2006">
    <mc:Choice xmlns:p14="http://schemas.microsoft.com/office/powerpoint/2010/main" Requires="p14">
      <p:transition spd="slow" p14:dur="30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D63CB1-30FE-463E-A8CC-AD09E1E02883}" type="datetime1">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FC063-5EA9-49AF-AFAF-D68C9E82B23B}" type="slidenum">
              <a:rPr lang="en-US" smtClean="0"/>
              <a:pPr/>
              <a:t>‹Nº›</a:t>
            </a:fld>
            <a:endParaRPr lang="en-US"/>
          </a:p>
        </p:txBody>
      </p:sp>
    </p:spTree>
  </p:cSld>
  <p:clrMapOvr>
    <a:masterClrMapping/>
  </p:clrMapOvr>
  <mc:AlternateContent xmlns:mc="http://schemas.openxmlformats.org/markup-compatibility/2006">
    <mc:Choice xmlns:p14="http://schemas.microsoft.com/office/powerpoint/2010/main" Requires="p14">
      <p:transition spd="slow" p14:dur="30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D72BE73A-302B-4BC2-B306-ADFBD3B9CC30}" type="datetime1">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1FC063-5EA9-49AF-AFAF-D68C9E82B23B}" type="slidenum">
              <a:rPr lang="en-US" smtClean="0"/>
              <a:pPr/>
              <a:t>‹Nº›</a:t>
            </a:fld>
            <a:endParaRPr lang="en-US"/>
          </a:p>
        </p:txBody>
      </p:sp>
      <p:sp>
        <p:nvSpPr>
          <p:cNvPr id="9" name="Content Placeholder 8"/>
          <p:cNvSpPr>
            <a:spLocks noGrp="1"/>
          </p:cNvSpPr>
          <p:nvPr>
            <p:ph sz="quarter" idx="13"/>
          </p:nvPr>
        </p:nvSpPr>
        <p:spPr>
          <a:xfrm>
            <a:off x="1298448" y="2121407"/>
            <a:ext cx="3200400" cy="3602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63440" y="2119313"/>
            <a:ext cx="3200400" cy="3605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mc:Choice xmlns:p14="http://schemas.microsoft.com/office/powerpoint/2010/main" Requires="p14">
      <p:transition spd="slow" p14:dur="30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C20CABF-6213-4DF7-8013-1D92097F3748}" type="datetime1">
              <a:rPr lang="en-US" smtClean="0"/>
              <a:t>4/29/2020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1FC063-5EA9-49AF-AFAF-D68C9E82B23B}" type="slidenum">
              <a:rPr lang="en-US" smtClean="0"/>
              <a:pPr/>
              <a:t>‹Nº›</a:t>
            </a:fld>
            <a:endParaRPr lang="en-US"/>
          </a:p>
        </p:txBody>
      </p:sp>
      <p:sp>
        <p:nvSpPr>
          <p:cNvPr id="11" name="Content Placeholder 10"/>
          <p:cNvSpPr>
            <a:spLocks noGrp="1"/>
          </p:cNvSpPr>
          <p:nvPr>
            <p:ph sz="quarter" idx="13"/>
          </p:nvPr>
        </p:nvSpPr>
        <p:spPr>
          <a:xfrm>
            <a:off x="1298448" y="2944368"/>
            <a:ext cx="3227832"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mc:Choice xmlns:p14="http://schemas.microsoft.com/office/powerpoint/2010/main" Requires="p14">
      <p:transition spd="slow" p14:dur="30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553A91-4215-4F06-9107-04BDCD2CB037}" type="datetime1">
              <a:rPr lang="en-US" smtClean="0"/>
              <a:t>4/29/2020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1FC063-5EA9-49AF-AFAF-D68C9E82B23B}" type="slidenum">
              <a:rPr lang="en-US" smtClean="0"/>
              <a:pPr/>
              <a:t>‹Nº›</a:t>
            </a:fld>
            <a:endParaRPr lang="en-US"/>
          </a:p>
        </p:txBody>
      </p:sp>
    </p:spTree>
  </p:cSld>
  <p:clrMapOvr>
    <a:masterClrMapping/>
  </p:clrMapOvr>
  <mc:AlternateContent xmlns:mc="http://schemas.openxmlformats.org/markup-compatibility/2006">
    <mc:Choice xmlns:p14="http://schemas.microsoft.com/office/powerpoint/2010/main" Requires="p14">
      <p:transition spd="slow" p14:dur="30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BFEB7D-FE17-467F-945F-5010816F66B3}" type="datetime1">
              <a:rPr lang="en-US" smtClean="0"/>
              <a:t>4/29/2020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1FC063-5EA9-49AF-AFAF-D68C9E82B23B}" type="slidenum">
              <a:rPr lang="en-US" smtClean="0"/>
              <a:pPr/>
              <a:t>‹Nº›</a:t>
            </a:fld>
            <a:endParaRPr lang="en-US"/>
          </a:p>
        </p:txBody>
      </p:sp>
    </p:spTree>
  </p:cSld>
  <p:clrMapOvr>
    <a:masterClrMapping/>
  </p:clrMapOvr>
  <mc:AlternateContent xmlns:mc="http://schemas.openxmlformats.org/markup-compatibility/2006">
    <mc:Choice xmlns:p14="http://schemas.microsoft.com/office/powerpoint/2010/main" Requires="p14">
      <p:transition spd="slow" p14:dur="30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F07BABBA-F2AE-43DA-BB70-B265478843AE}" type="datetime1">
              <a:rPr lang="en-US" smtClean="0"/>
              <a:t>4/29/2020</a:t>
            </a:fld>
            <a:endParaRPr lang="en-US"/>
          </a:p>
        </p:txBody>
      </p:sp>
      <p:sp>
        <p:nvSpPr>
          <p:cNvPr id="6" name="Footer Placeholder 5"/>
          <p:cNvSpPr>
            <a:spLocks noGrp="1"/>
          </p:cNvSpPr>
          <p:nvPr>
            <p:ph type="ftr" sz="quarter" idx="11"/>
          </p:nvPr>
        </p:nvSpPr>
        <p:spPr>
          <a:xfrm rot="-60000">
            <a:off x="914554" y="5829261"/>
            <a:ext cx="3522607" cy="365125"/>
          </a:xfrm>
        </p:spPr>
        <p:txBody>
          <a:bodyPr/>
          <a:lstStyle/>
          <a:p>
            <a:endParaRPr lang="en-US" dirty="0"/>
          </a:p>
        </p:txBody>
      </p:sp>
      <p:sp>
        <p:nvSpPr>
          <p:cNvPr id="7" name="Slide Number Placeholder 6"/>
          <p:cNvSpPr>
            <a:spLocks noGrp="1"/>
          </p:cNvSpPr>
          <p:nvPr>
            <p:ph type="sldNum" sz="quarter" idx="12"/>
          </p:nvPr>
        </p:nvSpPr>
        <p:spPr>
          <a:xfrm rot="60000">
            <a:off x="7557313" y="5896961"/>
            <a:ext cx="554023" cy="365125"/>
          </a:xfrm>
        </p:spPr>
        <p:txBody>
          <a:bodyPr/>
          <a:lstStyle/>
          <a:p>
            <a:fld id="{651FC063-5EA9-49AF-AFAF-D68C9E82B23B}" type="slidenum">
              <a:rPr lang="en-US" smtClean="0"/>
              <a:pPr/>
              <a:t>‹Nº›</a:t>
            </a:fld>
            <a:endParaRPr lang="en-US"/>
          </a:p>
        </p:txBody>
      </p:sp>
    </p:spTree>
  </p:cSld>
  <p:clrMapOvr>
    <a:masterClrMapping/>
  </p:clrMapOvr>
  <mc:AlternateContent xmlns:mc="http://schemas.openxmlformats.org/markup-compatibility/2006">
    <mc:Choice xmlns:p14="http://schemas.microsoft.com/office/powerpoint/2010/main" Requires="p14">
      <p:transition spd="slow" p14:dur="30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A2234EE2-5E54-4FDC-A388-EA11FBFE5915}" type="datetime1">
              <a:rPr lang="en-US" smtClean="0"/>
              <a:t>4/29/2020</a:t>
            </a:fld>
            <a:endParaRPr lang="en-US"/>
          </a:p>
        </p:txBody>
      </p:sp>
      <p:sp>
        <p:nvSpPr>
          <p:cNvPr id="6" name="Footer Placeholder 5"/>
          <p:cNvSpPr>
            <a:spLocks noGrp="1"/>
          </p:cNvSpPr>
          <p:nvPr>
            <p:ph type="ftr" sz="quarter" idx="11"/>
          </p:nvPr>
        </p:nvSpPr>
        <p:spPr>
          <a:xfrm rot="-60000">
            <a:off x="914569" y="5831037"/>
            <a:ext cx="3319043" cy="365125"/>
          </a:xfrm>
        </p:spPr>
        <p:txBody>
          <a:bodyPr/>
          <a:lstStyle/>
          <a:p>
            <a:endParaRPr lang="en-US" dirty="0"/>
          </a:p>
        </p:txBody>
      </p:sp>
      <p:sp>
        <p:nvSpPr>
          <p:cNvPr id="7" name="Slide Number Placeholder 6"/>
          <p:cNvSpPr>
            <a:spLocks noGrp="1"/>
          </p:cNvSpPr>
          <p:nvPr>
            <p:ph type="sldNum" sz="quarter" idx="12"/>
          </p:nvPr>
        </p:nvSpPr>
        <p:spPr>
          <a:xfrm rot="60000">
            <a:off x="7562089" y="5900026"/>
            <a:ext cx="554023" cy="365125"/>
          </a:xfrm>
        </p:spPr>
        <p:txBody>
          <a:bodyPr/>
          <a:lstStyle/>
          <a:p>
            <a:fld id="{651FC063-5EA9-49AF-AFAF-D68C9E82B23B}" type="slidenum">
              <a:rPr lang="en-US" smtClean="0"/>
              <a:pPr/>
              <a:t>‹Nº›</a:t>
            </a:fld>
            <a:endParaRPr lang="en-US"/>
          </a:p>
        </p:txBody>
      </p:sp>
    </p:spTree>
  </p:cSld>
  <p:clrMapOvr>
    <a:masterClrMapping/>
  </p:clrMapOvr>
  <mc:AlternateContent xmlns:mc="http://schemas.openxmlformats.org/markup-compatibility/2006">
    <mc:Choice xmlns:p14="http://schemas.microsoft.com/office/powerpoint/2010/main" Requires="p14">
      <p:transition spd="slow" p14:dur="30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B47504C5-0BFD-487D-8970-3AE2C4BFC59D}" type="datetime1">
              <a:rPr lang="en-US" smtClean="0"/>
              <a:t>4/29/2020</a:t>
            </a:fld>
            <a:endParaRPr lang="en-US" dirty="0"/>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dirty="0"/>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651FC063-5EA9-49AF-AFAF-D68C9E82B23B}" type="slidenum">
              <a:rPr lang="en-US" smtClean="0"/>
              <a:pPr/>
              <a:t>‹Nº›</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3000">
        <p:random/>
      </p:transition>
    </mc:Choice>
    <mc:Fallback>
      <p:transition spd="slow">
        <p:random/>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0266" y="1270149"/>
            <a:ext cx="5723468" cy="868752"/>
          </a:xfrm>
        </p:spPr>
        <p:txBody>
          <a:bodyPr/>
          <a:lstStyle/>
          <a:p>
            <a:r>
              <a:rPr lang="en-US" dirty="0">
                <a:latin typeface="Calibri" panose="020F0502020204030204" pitchFamily="34" charset="0"/>
                <a:cs typeface="Calibri" panose="020F0502020204030204" pitchFamily="34" charset="0"/>
              </a:rPr>
              <a:t>LA TIERRA</a:t>
            </a:r>
          </a:p>
        </p:txBody>
      </p:sp>
      <p:sp>
        <p:nvSpPr>
          <p:cNvPr id="3" name="Subtitle 2"/>
          <p:cNvSpPr>
            <a:spLocks noGrp="1"/>
          </p:cNvSpPr>
          <p:nvPr>
            <p:ph type="subTitle" idx="1"/>
          </p:nvPr>
        </p:nvSpPr>
        <p:spPr>
          <a:xfrm>
            <a:off x="1721555" y="2138901"/>
            <a:ext cx="5712179" cy="1524000"/>
          </a:xfrm>
        </p:spPr>
        <p:txBody>
          <a:bodyPr/>
          <a:lstStyle/>
          <a:p>
            <a:pPr algn="r"/>
            <a:r>
              <a:rPr lang="es-ES" dirty="0">
                <a:latin typeface="Calibri" panose="020F0502020204030204" pitchFamily="34" charset="0"/>
                <a:cs typeface="Calibri" panose="020F0502020204030204" pitchFamily="34" charset="0"/>
              </a:rPr>
              <a:t>Julián B. Sánchez López</a:t>
            </a:r>
          </a:p>
          <a:p>
            <a:pPr algn="r"/>
            <a:r>
              <a:rPr lang="es-ES" dirty="0">
                <a:latin typeface="Calibri" panose="020F0502020204030204" pitchFamily="34" charset="0"/>
                <a:cs typeface="Calibri" panose="020F0502020204030204" pitchFamily="34" charset="0"/>
              </a:rPr>
              <a:t>Aplicaciones Ofimáticas</a:t>
            </a:r>
          </a:p>
        </p:txBody>
      </p:sp>
      <p:pic>
        <p:nvPicPr>
          <p:cNvPr id="4" name="4 Imagen">
            <a:extLst>
              <a:ext uri="{FF2B5EF4-FFF2-40B4-BE49-F238E27FC236}">
                <a16:creationId xmlns:a16="http://schemas.microsoft.com/office/drawing/2014/main" id="{F8B51FED-C7A8-483C-A1A7-BD8E0C5743C1}"/>
              </a:ext>
            </a:extLst>
          </p:cNvPr>
          <p:cNvPicPr/>
          <p:nvPr/>
        </p:nvPicPr>
        <p:blipFill>
          <a:blip r:embed="rId2">
            <a:extLst>
              <a:ext uri="{28A0092B-C50C-407E-A947-70E740481C1C}">
                <a14:useLocalDpi xmlns:a14="http://schemas.microsoft.com/office/drawing/2010/main" val="0"/>
              </a:ext>
            </a:extLst>
          </a:blip>
          <a:stretch>
            <a:fillRect/>
          </a:stretch>
        </p:blipFill>
        <p:spPr>
          <a:xfrm>
            <a:off x="1443355" y="3197805"/>
            <a:ext cx="6257290" cy="2227580"/>
          </a:xfrm>
          <a:prstGeom prst="rect">
            <a:avLst/>
          </a:prstGeom>
        </p:spPr>
      </p:pic>
    </p:spTree>
    <p:extLst>
      <p:ext uri="{BB962C8B-B14F-4D97-AF65-F5344CB8AC3E}">
        <p14:creationId xmlns:p14="http://schemas.microsoft.com/office/powerpoint/2010/main" val="3668664944"/>
      </p:ext>
    </p:extLst>
  </p:cSld>
  <p:clrMapOvr>
    <a:masterClrMapping/>
  </p:clrMapOvr>
  <mc:AlternateContent xmlns:mc="http://schemas.openxmlformats.org/markup-compatibility/2006">
    <mc:Choice xmlns:p14="http://schemas.microsoft.com/office/powerpoint/2010/main" Requires="p14">
      <p:transition spd="slow" p14:dur="30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FC9C7B-565D-4A54-9071-94CB04C1B194}"/>
              </a:ext>
            </a:extLst>
          </p:cNvPr>
          <p:cNvSpPr>
            <a:spLocks noGrp="1"/>
          </p:cNvSpPr>
          <p:nvPr>
            <p:ph type="title"/>
          </p:nvPr>
        </p:nvSpPr>
        <p:spPr>
          <a:xfrm>
            <a:off x="1095023" y="817582"/>
            <a:ext cx="6965245" cy="1020551"/>
          </a:xfrm>
        </p:spPr>
        <p:txBody>
          <a:bodyPr>
            <a:normAutofit/>
          </a:bodyPr>
          <a:lstStyle/>
          <a:p>
            <a:r>
              <a:rPr lang="es-ES" sz="4800" dirty="0">
                <a:latin typeface="Calibri" panose="020F0502020204030204" pitchFamily="34" charset="0"/>
                <a:cs typeface="Calibri" panose="020F0502020204030204" pitchFamily="34" charset="0"/>
              </a:rPr>
              <a:t>Tabla de contenido</a:t>
            </a:r>
          </a:p>
        </p:txBody>
      </p:sp>
      <p:sp>
        <p:nvSpPr>
          <p:cNvPr id="3" name="Marcador de contenido 2">
            <a:extLst>
              <a:ext uri="{FF2B5EF4-FFF2-40B4-BE49-F238E27FC236}">
                <a16:creationId xmlns:a16="http://schemas.microsoft.com/office/drawing/2014/main" id="{A2715AB3-6458-4205-8404-7A0C0D7929A8}"/>
              </a:ext>
            </a:extLst>
          </p:cNvPr>
          <p:cNvSpPr>
            <a:spLocks noGrp="1"/>
          </p:cNvSpPr>
          <p:nvPr>
            <p:ph idx="1"/>
          </p:nvPr>
        </p:nvSpPr>
        <p:spPr>
          <a:xfrm>
            <a:off x="1095024" y="1838134"/>
            <a:ext cx="6965244" cy="3884936"/>
          </a:xfrm>
        </p:spPr>
        <p:txBody>
          <a:bodyPr>
            <a:normAutofit/>
          </a:bodyPr>
          <a:lstStyle/>
          <a:p>
            <a:pPr marL="457200" indent="-457200">
              <a:buAutoNum type="arabicPeriod"/>
            </a:pPr>
            <a:r>
              <a:rPr lang="es-ES" sz="3200" u="sng" dirty="0">
                <a:uFill>
                  <a:solidFill>
                    <a:schemeClr val="bg1">
                      <a:lumMod val="95000"/>
                    </a:schemeClr>
                  </a:solidFill>
                </a:uFill>
                <a:latin typeface="Calibri" panose="020F0502020204030204" pitchFamily="34" charset="0"/>
                <a:cs typeface="Calibri" panose="020F0502020204030204" pitchFamily="34" charset="0"/>
                <a:hlinkClick r:id="rId2" action="ppaction://hlinksldjump">
                  <a:extLst>
                    <a:ext uri="{A12FA001-AC4F-418D-AE19-62706E023703}">
                      <ahyp:hlinkClr xmlns:ahyp="http://schemas.microsoft.com/office/drawing/2018/hyperlinkcolor" val="tx"/>
                    </a:ext>
                  </a:extLst>
                </a:hlinkClick>
              </a:rPr>
              <a:t>LA TIERRA</a:t>
            </a:r>
            <a:endParaRPr lang="es-ES" sz="3200" u="sng" dirty="0">
              <a:uFill>
                <a:solidFill>
                  <a:schemeClr val="bg1">
                    <a:lumMod val="95000"/>
                  </a:schemeClr>
                </a:solidFill>
              </a:uFill>
              <a:latin typeface="Calibri" panose="020F0502020204030204" pitchFamily="34" charset="0"/>
              <a:cs typeface="Calibri" panose="020F0502020204030204" pitchFamily="34" charset="0"/>
            </a:endParaRPr>
          </a:p>
          <a:p>
            <a:pPr marL="457200" indent="-457200">
              <a:buAutoNum type="arabicPeriod"/>
            </a:pPr>
            <a:r>
              <a:rPr lang="es-ES" sz="3200" u="sng" dirty="0">
                <a:uFill>
                  <a:solidFill>
                    <a:schemeClr val="bg1">
                      <a:lumMod val="95000"/>
                    </a:schemeClr>
                  </a:solidFill>
                </a:uFill>
                <a:latin typeface="Calibri" panose="020F0502020204030204" pitchFamily="34" charset="0"/>
                <a:cs typeface="Calibri" panose="020F0502020204030204" pitchFamily="34" charset="0"/>
                <a:hlinkClick r:id="rId3" action="ppaction://hlinksldjump">
                  <a:extLst>
                    <a:ext uri="{A12FA001-AC4F-418D-AE19-62706E023703}">
                      <ahyp:hlinkClr xmlns:ahyp="http://schemas.microsoft.com/office/drawing/2018/hyperlinkcolor" val="tx"/>
                    </a:ext>
                  </a:extLst>
                </a:hlinkClick>
              </a:rPr>
              <a:t>MOVIMIENTOS DE LA TIERRA</a:t>
            </a:r>
            <a:endParaRPr lang="es-ES" sz="3200" u="sng" dirty="0">
              <a:uFill>
                <a:solidFill>
                  <a:schemeClr val="bg1">
                    <a:lumMod val="95000"/>
                  </a:schemeClr>
                </a:solidFill>
              </a:uFill>
              <a:latin typeface="Calibri" panose="020F0502020204030204" pitchFamily="34" charset="0"/>
              <a:cs typeface="Calibri" panose="020F0502020204030204" pitchFamily="34" charset="0"/>
            </a:endParaRPr>
          </a:p>
          <a:p>
            <a:pPr marL="457200" indent="-457200">
              <a:buAutoNum type="arabicPeriod"/>
            </a:pPr>
            <a:r>
              <a:rPr lang="es-ES" sz="3200" u="sng" dirty="0">
                <a:uFill>
                  <a:solidFill>
                    <a:schemeClr val="bg1">
                      <a:lumMod val="95000"/>
                    </a:schemeClr>
                  </a:solidFill>
                </a:uFill>
                <a:latin typeface="Calibri" panose="020F0502020204030204" pitchFamily="34" charset="0"/>
                <a:cs typeface="Calibri" panose="020F0502020204030204" pitchFamily="34" charset="0"/>
                <a:hlinkClick r:id="rId4" action="ppaction://hlinksldjump">
                  <a:extLst>
                    <a:ext uri="{A12FA001-AC4F-418D-AE19-62706E023703}">
                      <ahyp:hlinkClr xmlns:ahyp="http://schemas.microsoft.com/office/drawing/2018/hyperlinkcolor" val="tx"/>
                    </a:ext>
                  </a:extLst>
                </a:hlinkClick>
              </a:rPr>
              <a:t>PRECISIÓN Y NUTACIÓN</a:t>
            </a:r>
            <a:endParaRPr lang="es-ES" sz="3200" u="sng" dirty="0">
              <a:uFill>
                <a:solidFill>
                  <a:schemeClr val="bg1">
                    <a:lumMod val="95000"/>
                  </a:schemeClr>
                </a:solidFill>
              </a:uFill>
              <a:latin typeface="Calibri" panose="020F0502020204030204" pitchFamily="34" charset="0"/>
              <a:cs typeface="Calibri" panose="020F0502020204030204" pitchFamily="34" charset="0"/>
            </a:endParaRPr>
          </a:p>
          <a:p>
            <a:pPr marL="457200" indent="-457200">
              <a:buAutoNum type="arabicPeriod"/>
            </a:pPr>
            <a:r>
              <a:rPr lang="es-ES" sz="3200" u="sng" dirty="0">
                <a:uFill>
                  <a:solidFill>
                    <a:schemeClr val="bg1">
                      <a:lumMod val="95000"/>
                    </a:schemeClr>
                  </a:solidFill>
                </a:uFill>
                <a:latin typeface="Calibri" panose="020F0502020204030204" pitchFamily="34" charset="0"/>
                <a:cs typeface="Calibri" panose="020F0502020204030204" pitchFamily="34" charset="0"/>
                <a:hlinkClick r:id="rId5" action="ppaction://hlinksldjump">
                  <a:extLst>
                    <a:ext uri="{A12FA001-AC4F-418D-AE19-62706E023703}">
                      <ahyp:hlinkClr xmlns:ahyp="http://schemas.microsoft.com/office/drawing/2018/hyperlinkcolor" val="tx"/>
                    </a:ext>
                  </a:extLst>
                </a:hlinkClick>
              </a:rPr>
              <a:t>LA TIRRA: HIDROFERA Y ATMÓSFERA</a:t>
            </a:r>
            <a:endParaRPr lang="es-ES" sz="3200" u="sng" dirty="0">
              <a:uFill>
                <a:solidFill>
                  <a:schemeClr val="bg1">
                    <a:lumMod val="95000"/>
                  </a:schemeClr>
                </a:solidFill>
              </a:uFill>
              <a:latin typeface="Calibri" panose="020F0502020204030204" pitchFamily="34" charset="0"/>
              <a:cs typeface="Calibri" panose="020F0502020204030204" pitchFamily="34" charset="0"/>
            </a:endParaRPr>
          </a:p>
          <a:p>
            <a:pPr marL="457200" indent="-457200">
              <a:buAutoNum type="arabicPeriod"/>
            </a:pPr>
            <a:r>
              <a:rPr lang="es-ES" sz="3200" u="sng" dirty="0">
                <a:uFill>
                  <a:solidFill>
                    <a:schemeClr val="bg1">
                      <a:lumMod val="95000"/>
                    </a:schemeClr>
                  </a:solidFill>
                </a:uFill>
                <a:latin typeface="Calibri" panose="020F0502020204030204" pitchFamily="34" charset="0"/>
                <a:cs typeface="Calibri" panose="020F0502020204030204" pitchFamily="34" charset="0"/>
                <a:hlinkClick r:id="rId6" action="ppaction://hlinksldjump">
                  <a:extLst>
                    <a:ext uri="{A12FA001-AC4F-418D-AE19-62706E023703}">
                      <ahyp:hlinkClr xmlns:ahyp="http://schemas.microsoft.com/office/drawing/2018/hyperlinkcolor" val="tx"/>
                    </a:ext>
                  </a:extLst>
                </a:hlinkClick>
              </a:rPr>
              <a:t>CAPAS DE LA TIERRA</a:t>
            </a:r>
            <a:endParaRPr lang="es-ES" sz="3200" u="sng" dirty="0">
              <a:uFill>
                <a:solidFill>
                  <a:schemeClr val="bg1">
                    <a:lumMod val="95000"/>
                  </a:schemeClr>
                </a:solidFill>
              </a:uFill>
              <a:latin typeface="Calibri" panose="020F0502020204030204" pitchFamily="34" charset="0"/>
              <a:cs typeface="Calibri" panose="020F0502020204030204" pitchFamily="34" charset="0"/>
            </a:endParaRPr>
          </a:p>
        </p:txBody>
      </p:sp>
      <p:sp>
        <p:nvSpPr>
          <p:cNvPr id="4" name="Marcador de número de diapositiva 3">
            <a:extLst>
              <a:ext uri="{FF2B5EF4-FFF2-40B4-BE49-F238E27FC236}">
                <a16:creationId xmlns:a16="http://schemas.microsoft.com/office/drawing/2014/main" id="{D4457258-0FF0-47E4-8281-35AABA66B625}"/>
              </a:ext>
            </a:extLst>
          </p:cNvPr>
          <p:cNvSpPr>
            <a:spLocks noGrp="1"/>
          </p:cNvSpPr>
          <p:nvPr>
            <p:ph type="sldNum" sz="quarter" idx="12"/>
          </p:nvPr>
        </p:nvSpPr>
        <p:spPr/>
        <p:txBody>
          <a:bodyPr/>
          <a:lstStyle/>
          <a:p>
            <a:fld id="{651FC063-5EA9-49AF-AFAF-D68C9E82B23B}" type="slidenum">
              <a:rPr lang="en-US" smtClean="0"/>
              <a:pPr/>
              <a:t>2</a:t>
            </a:fld>
            <a:endParaRPr lang="en-US"/>
          </a:p>
        </p:txBody>
      </p:sp>
    </p:spTree>
    <p:extLst>
      <p:ext uri="{BB962C8B-B14F-4D97-AF65-F5344CB8AC3E}">
        <p14:creationId xmlns:p14="http://schemas.microsoft.com/office/powerpoint/2010/main" val="2649465284"/>
      </p:ext>
    </p:extLst>
  </p:cSld>
  <p:clrMapOvr>
    <a:masterClrMapping/>
  </p:clrMapOvr>
  <mc:AlternateContent xmlns:mc="http://schemas.openxmlformats.org/markup-compatibility/2006">
    <mc:Choice xmlns:p14="http://schemas.microsoft.com/office/powerpoint/2010/main" Requires="p14">
      <p:transition spd="slow" p14:dur="30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F92721-5893-444E-AE77-D4336EFE62BE}"/>
              </a:ext>
            </a:extLst>
          </p:cNvPr>
          <p:cNvSpPr>
            <a:spLocks noGrp="1"/>
          </p:cNvSpPr>
          <p:nvPr>
            <p:ph type="title"/>
          </p:nvPr>
        </p:nvSpPr>
        <p:spPr>
          <a:xfrm>
            <a:off x="1095023" y="817582"/>
            <a:ext cx="6965245" cy="907851"/>
          </a:xfrm>
        </p:spPr>
        <p:txBody>
          <a:bodyPr>
            <a:normAutofit/>
          </a:bodyPr>
          <a:lstStyle/>
          <a:p>
            <a:pPr marL="914400" indent="-914400">
              <a:buFont typeface="+mj-lt"/>
              <a:buAutoNum type="arabicPeriod"/>
            </a:pPr>
            <a:r>
              <a:rPr lang="es-ES" sz="4800" dirty="0">
                <a:latin typeface="Calibri" panose="020F0502020204030204" pitchFamily="34" charset="0"/>
                <a:cs typeface="Calibri" panose="020F0502020204030204" pitchFamily="34" charset="0"/>
              </a:rPr>
              <a:t>La Tierra</a:t>
            </a:r>
          </a:p>
        </p:txBody>
      </p:sp>
      <p:sp>
        <p:nvSpPr>
          <p:cNvPr id="3" name="Marcador de contenido 2">
            <a:extLst>
              <a:ext uri="{FF2B5EF4-FFF2-40B4-BE49-F238E27FC236}">
                <a16:creationId xmlns:a16="http://schemas.microsoft.com/office/drawing/2014/main" id="{AAB96ED6-4C09-4B66-82EB-AA8699A61F9D}"/>
              </a:ext>
            </a:extLst>
          </p:cNvPr>
          <p:cNvSpPr>
            <a:spLocks noGrp="1"/>
          </p:cNvSpPr>
          <p:nvPr>
            <p:ph idx="1"/>
          </p:nvPr>
        </p:nvSpPr>
        <p:spPr>
          <a:xfrm>
            <a:off x="1083732" y="1836751"/>
            <a:ext cx="6976536" cy="3886318"/>
          </a:xfrm>
        </p:spPr>
        <p:txBody>
          <a:bodyPr>
            <a:normAutofit lnSpcReduction="10000"/>
          </a:bodyPr>
          <a:lstStyle/>
          <a:p>
            <a:pPr algn="just"/>
            <a:r>
              <a:rPr lang="es-ES" sz="1800" dirty="0">
                <a:latin typeface="Calibri" panose="020F0502020204030204" pitchFamily="34" charset="0"/>
                <a:cs typeface="Calibri" panose="020F0502020204030204" pitchFamily="34" charset="0"/>
              </a:rPr>
              <a:t>La Tierra es el tercer planeta desde el Sol y el quinto del Sistema Solar en cuanto a tamaño. </a:t>
            </a:r>
          </a:p>
          <a:p>
            <a:pPr algn="just"/>
            <a:r>
              <a:rPr lang="es-ES" sz="1800" dirty="0">
                <a:latin typeface="Calibri" panose="020F0502020204030204" pitchFamily="34" charset="0"/>
                <a:cs typeface="Calibri" panose="020F0502020204030204" pitchFamily="34" charset="0"/>
              </a:rPr>
              <a:t>Es el único planeta conocido que tiene vida, aunque algunos de los otros planetas tienen atmósferas y contienen agua. </a:t>
            </a:r>
          </a:p>
          <a:p>
            <a:pPr algn="just"/>
            <a:r>
              <a:rPr lang="es-ES" sz="1800" dirty="0">
                <a:latin typeface="Calibri" panose="020F0502020204030204" pitchFamily="34" charset="0"/>
                <a:cs typeface="Calibri" panose="020F0502020204030204" pitchFamily="34" charset="0"/>
              </a:rPr>
              <a:t>Gira describiendo una órbita elíptica alrededor de su estrella, nuestro Sol, a unos 150 millones de km, en, aproximadamente, un año. Al mismo tiempo gira sobre su propio eje cada día. </a:t>
            </a:r>
          </a:p>
          <a:p>
            <a:pPr algn="just"/>
            <a:r>
              <a:rPr lang="es-ES" sz="1800" dirty="0">
                <a:latin typeface="Calibri" panose="020F0502020204030204" pitchFamily="34" charset="0"/>
                <a:cs typeface="Calibri" panose="020F0502020204030204" pitchFamily="34" charset="0"/>
              </a:rPr>
              <a:t>La Tierra no es una esfera perfecta, ya que el ecuador se engrosa 21 km, el polo norte está dilatado 10 m y el polo sur está hundido unos 31 metros.</a:t>
            </a:r>
          </a:p>
          <a:p>
            <a:pPr algn="just"/>
            <a:r>
              <a:rPr lang="es-ES" sz="1800" dirty="0">
                <a:latin typeface="Calibri" panose="020F0502020204030204" pitchFamily="34" charset="0"/>
                <a:cs typeface="Calibri" panose="020F0502020204030204" pitchFamily="34" charset="0"/>
              </a:rPr>
              <a:t> La Tierra posee una atmósfera rica en oxígeno, temperaturas moderadas, agua abundante y una composición química variada. El planeta se compone de rocas y metales, sólidos en el exterior, pero fundidos en el interior.</a:t>
            </a:r>
          </a:p>
        </p:txBody>
      </p:sp>
      <p:sp>
        <p:nvSpPr>
          <p:cNvPr id="4" name="Marcador de número de diapositiva 3">
            <a:extLst>
              <a:ext uri="{FF2B5EF4-FFF2-40B4-BE49-F238E27FC236}">
                <a16:creationId xmlns:a16="http://schemas.microsoft.com/office/drawing/2014/main" id="{2074973D-9642-4EFD-A62A-6FC47FC16DB1}"/>
              </a:ext>
            </a:extLst>
          </p:cNvPr>
          <p:cNvSpPr>
            <a:spLocks noGrp="1"/>
          </p:cNvSpPr>
          <p:nvPr>
            <p:ph type="sldNum" sz="quarter" idx="12"/>
          </p:nvPr>
        </p:nvSpPr>
        <p:spPr/>
        <p:txBody>
          <a:bodyPr/>
          <a:lstStyle/>
          <a:p>
            <a:fld id="{651FC063-5EA9-49AF-AFAF-D68C9E82B23B}" type="slidenum">
              <a:rPr lang="en-US" smtClean="0"/>
              <a:pPr/>
              <a:t>3</a:t>
            </a:fld>
            <a:endParaRPr lang="en-US"/>
          </a:p>
        </p:txBody>
      </p:sp>
    </p:spTree>
    <p:extLst>
      <p:ext uri="{BB962C8B-B14F-4D97-AF65-F5344CB8AC3E}">
        <p14:creationId xmlns:p14="http://schemas.microsoft.com/office/powerpoint/2010/main" val="4036187942"/>
      </p:ext>
    </p:extLst>
  </p:cSld>
  <p:clrMapOvr>
    <a:masterClrMapping/>
  </p:clrMapOvr>
  <mc:AlternateContent xmlns:mc="http://schemas.openxmlformats.org/markup-compatibility/2006">
    <mc:Choice xmlns:p14="http://schemas.microsoft.com/office/powerpoint/2010/main" Requires="p14">
      <p:transition spd="slow" p14:dur="30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B07926-AC01-483A-9539-9123F1611CC9}"/>
              </a:ext>
            </a:extLst>
          </p:cNvPr>
          <p:cNvSpPr>
            <a:spLocks noGrp="1"/>
          </p:cNvSpPr>
          <p:nvPr>
            <p:ph type="title"/>
          </p:nvPr>
        </p:nvSpPr>
        <p:spPr/>
        <p:txBody>
          <a:bodyPr>
            <a:noAutofit/>
          </a:bodyPr>
          <a:lstStyle/>
          <a:p>
            <a:pPr marL="742950" indent="-742950">
              <a:buFont typeface="+mj-lt"/>
              <a:buAutoNum type="arabicPeriod" startAt="2"/>
            </a:pPr>
            <a:r>
              <a:rPr lang="es-ES" sz="4000" dirty="0">
                <a:latin typeface="Calibri" panose="020F0502020204030204" pitchFamily="34" charset="0"/>
                <a:cs typeface="Calibri" panose="020F0502020204030204" pitchFamily="34" charset="0"/>
              </a:rPr>
              <a:t>MOVIMIENTOS DE LA TIERRA</a:t>
            </a:r>
            <a:endParaRPr lang="es-ES" sz="3200" dirty="0">
              <a:latin typeface="Calibri" panose="020F0502020204030204" pitchFamily="34" charset="0"/>
              <a:cs typeface="Calibri" panose="020F0502020204030204" pitchFamily="34" charset="0"/>
            </a:endParaRPr>
          </a:p>
        </p:txBody>
      </p:sp>
      <p:sp>
        <p:nvSpPr>
          <p:cNvPr id="3" name="Marcador de contenido 2">
            <a:extLst>
              <a:ext uri="{FF2B5EF4-FFF2-40B4-BE49-F238E27FC236}">
                <a16:creationId xmlns:a16="http://schemas.microsoft.com/office/drawing/2014/main" id="{C230A50F-F8F9-4488-AC81-7E702B0B23A6}"/>
              </a:ext>
            </a:extLst>
          </p:cNvPr>
          <p:cNvSpPr>
            <a:spLocks noGrp="1"/>
          </p:cNvSpPr>
          <p:nvPr>
            <p:ph idx="1"/>
          </p:nvPr>
        </p:nvSpPr>
        <p:spPr>
          <a:xfrm>
            <a:off x="1095023" y="1916264"/>
            <a:ext cx="6705207" cy="3806805"/>
          </a:xfrm>
        </p:spPr>
        <p:txBody>
          <a:bodyPr>
            <a:normAutofit/>
          </a:bodyPr>
          <a:lstStyle/>
          <a:p>
            <a:pPr algn="just">
              <a:buClr>
                <a:schemeClr val="tx1"/>
              </a:buClr>
            </a:pPr>
            <a:r>
              <a:rPr lang="es-ES" sz="1800" b="1" dirty="0">
                <a:latin typeface="Calibri" panose="020F0502020204030204" pitchFamily="34" charset="0"/>
                <a:cs typeface="Calibri" panose="020F0502020204030204" pitchFamily="34" charset="0"/>
              </a:rPr>
              <a:t>El movimiento de traslación: el año.</a:t>
            </a:r>
          </a:p>
          <a:p>
            <a:pPr lvl="1" algn="just"/>
            <a:r>
              <a:rPr lang="es-ES" sz="1600" dirty="0">
                <a:latin typeface="Calibri" panose="020F0502020204030204" pitchFamily="34" charset="0"/>
                <a:cs typeface="Calibri" panose="020F0502020204030204" pitchFamily="34" charset="0"/>
              </a:rPr>
              <a:t>Por el movimiento de traslación la Tierra se mueve alrededor del Sol, impulsada por la gravitación, en 365 días, 5 horas y 57 minutos, equivalente a 365,2422 días, que es la duración del año.</a:t>
            </a:r>
          </a:p>
          <a:p>
            <a:pPr lvl="1" algn="just"/>
            <a:r>
              <a:rPr lang="es-ES" sz="1600" dirty="0">
                <a:latin typeface="Calibri" panose="020F0502020204030204" pitchFamily="34" charset="0"/>
                <a:cs typeface="Calibri" panose="020F0502020204030204" pitchFamily="34" charset="0"/>
              </a:rPr>
              <a:t>Nuestro planeta describe una trayectoria elíptica de 930 millones de kilómetros, a una distancia media del Sol de 150 millones de kilómetros. El Sol se encuentra en uno de los focos de la elipse. La distancia media Sol-Tierra es 1 U.A. (Unidad Astronómica), que equivale a 149.675.000 km.</a:t>
            </a:r>
          </a:p>
        </p:txBody>
      </p:sp>
      <p:sp>
        <p:nvSpPr>
          <p:cNvPr id="4" name="Marcador de número de diapositiva 3">
            <a:extLst>
              <a:ext uri="{FF2B5EF4-FFF2-40B4-BE49-F238E27FC236}">
                <a16:creationId xmlns:a16="http://schemas.microsoft.com/office/drawing/2014/main" id="{B5088000-4E80-42AF-A0BF-855E1516D90D}"/>
              </a:ext>
            </a:extLst>
          </p:cNvPr>
          <p:cNvSpPr>
            <a:spLocks noGrp="1"/>
          </p:cNvSpPr>
          <p:nvPr>
            <p:ph type="sldNum" sz="quarter" idx="12"/>
          </p:nvPr>
        </p:nvSpPr>
        <p:spPr/>
        <p:txBody>
          <a:bodyPr/>
          <a:lstStyle/>
          <a:p>
            <a:fld id="{651FC063-5EA9-49AF-AFAF-D68C9E82B23B}" type="slidenum">
              <a:rPr lang="en-US" smtClean="0"/>
              <a:pPr/>
              <a:t>4</a:t>
            </a:fld>
            <a:endParaRPr lang="en-US"/>
          </a:p>
        </p:txBody>
      </p:sp>
      <p:pic>
        <p:nvPicPr>
          <p:cNvPr id="5" name="3 Imagen" descr="Traslación de la Tierra">
            <a:extLst>
              <a:ext uri="{FF2B5EF4-FFF2-40B4-BE49-F238E27FC236}">
                <a16:creationId xmlns:a16="http://schemas.microsoft.com/office/drawing/2014/main" id="{0978E56F-E2ED-43E1-A293-C1FEA38A3DB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43770" y="2305878"/>
            <a:ext cx="6806317" cy="3228230"/>
          </a:xfrm>
          <a:prstGeom prst="rect">
            <a:avLst/>
          </a:prstGeom>
          <a:noFill/>
          <a:ln>
            <a:noFill/>
          </a:ln>
        </p:spPr>
      </p:pic>
    </p:spTree>
    <p:extLst>
      <p:ext uri="{BB962C8B-B14F-4D97-AF65-F5344CB8AC3E}">
        <p14:creationId xmlns:p14="http://schemas.microsoft.com/office/powerpoint/2010/main" val="1243347757"/>
      </p:ext>
    </p:extLst>
  </p:cSld>
  <p:clrMapOvr>
    <a:masterClrMapping/>
  </p:clrMapOvr>
  <mc:AlternateContent xmlns:mc="http://schemas.openxmlformats.org/markup-compatibility/2006">
    <mc:Choice xmlns:p14="http://schemas.microsoft.com/office/powerpoint/2010/main" Requires="p14">
      <p:transition spd="slow" p14:dur="3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3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BD5034-7AC2-40E3-86C0-3F2F3AA22729}"/>
              </a:ext>
            </a:extLst>
          </p:cNvPr>
          <p:cNvSpPr>
            <a:spLocks noGrp="1"/>
          </p:cNvSpPr>
          <p:nvPr>
            <p:ph type="title"/>
          </p:nvPr>
        </p:nvSpPr>
        <p:spPr/>
        <p:txBody>
          <a:bodyPr>
            <a:normAutofit fontScale="90000"/>
          </a:bodyPr>
          <a:lstStyle/>
          <a:p>
            <a:pPr marL="742950" indent="-742950">
              <a:buFont typeface="+mj-lt"/>
              <a:buAutoNum type="arabicPeriod" startAt="2"/>
            </a:pPr>
            <a:r>
              <a:rPr lang="es-ES" dirty="0">
                <a:latin typeface="Calibri" panose="020F0502020204030204" pitchFamily="34" charset="0"/>
                <a:cs typeface="Calibri" panose="020F0502020204030204" pitchFamily="34" charset="0"/>
              </a:rPr>
              <a:t>MOVIMIENTOS DE LA TIERRA</a:t>
            </a:r>
            <a:endParaRPr lang="es-ES" dirty="0"/>
          </a:p>
        </p:txBody>
      </p:sp>
      <p:sp>
        <p:nvSpPr>
          <p:cNvPr id="3" name="Marcador de contenido 2">
            <a:extLst>
              <a:ext uri="{FF2B5EF4-FFF2-40B4-BE49-F238E27FC236}">
                <a16:creationId xmlns:a16="http://schemas.microsoft.com/office/drawing/2014/main" id="{F65A3616-0916-484D-B894-DAD0E18F7CDE}"/>
              </a:ext>
            </a:extLst>
          </p:cNvPr>
          <p:cNvSpPr>
            <a:spLocks noGrp="1"/>
          </p:cNvSpPr>
          <p:nvPr>
            <p:ph idx="1"/>
          </p:nvPr>
        </p:nvSpPr>
        <p:spPr>
          <a:xfrm>
            <a:off x="1272209" y="2119256"/>
            <a:ext cx="6788059" cy="4003248"/>
          </a:xfrm>
        </p:spPr>
        <p:txBody>
          <a:bodyPr>
            <a:normAutofit fontScale="92500" lnSpcReduction="10000"/>
          </a:bodyPr>
          <a:lstStyle/>
          <a:p>
            <a:pPr>
              <a:buClr>
                <a:schemeClr val="tx1"/>
              </a:buClr>
            </a:pPr>
            <a:r>
              <a:rPr lang="es-ES" sz="1900" b="1" dirty="0">
                <a:latin typeface="Calibri" panose="020F0502020204030204" pitchFamily="34" charset="0"/>
                <a:cs typeface="Calibri" panose="020F0502020204030204" pitchFamily="34" charset="0"/>
              </a:rPr>
              <a:t>El movimiento de rotación: el día</a:t>
            </a:r>
          </a:p>
          <a:p>
            <a:pPr lvl="1" algn="just"/>
            <a:r>
              <a:rPr lang="es-ES" sz="1900" dirty="0">
                <a:latin typeface="Calibri" panose="020F0502020204030204" pitchFamily="34" charset="0"/>
                <a:cs typeface="Calibri" panose="020F0502020204030204" pitchFamily="34" charset="0"/>
              </a:rPr>
              <a:t>Cada 24 horas (cada 23 h 56 minutos), la Tierra da una vuelta completa alrededor de un eje ideal que pasa por los polos. Gira en dirección Oeste-Este, en sentido directo (contrario al de las agujas del reloj), produciendo la impresión de que es el cielo el que gira alrededor de nuestro planeta.</a:t>
            </a:r>
          </a:p>
          <a:p>
            <a:pPr lvl="1" algn="just"/>
            <a:r>
              <a:rPr lang="es-ES" sz="1900" dirty="0">
                <a:latin typeface="Calibri" panose="020F0502020204030204" pitchFamily="34" charset="0"/>
                <a:cs typeface="Calibri" panose="020F0502020204030204" pitchFamily="34" charset="0"/>
              </a:rPr>
              <a:t>A este movimiento, denominado rotación, se debe la sucesión de días y noches, siendo de día el tiempo en que nuestro horizonte aparece iluminado por el Sol, y de noche cuando el horizonte permanece oculto a los rayos solares.</a:t>
            </a:r>
          </a:p>
          <a:p>
            <a:pPr lvl="1" algn="just"/>
            <a:r>
              <a:rPr lang="es-ES" sz="1900" dirty="0">
                <a:latin typeface="Calibri" panose="020F0502020204030204" pitchFamily="34" charset="0"/>
                <a:cs typeface="Calibri" panose="020F0502020204030204" pitchFamily="34" charset="0"/>
              </a:rPr>
              <a:t>La mitad del globo terrestre quedará iluminada, en dicha mitad es de día mientras que en el lado oscuro es de noche. En su movimiento de rotación, los distintos continentes pasan del día a la noche y de la noche al día.</a:t>
            </a:r>
          </a:p>
        </p:txBody>
      </p:sp>
      <p:sp>
        <p:nvSpPr>
          <p:cNvPr id="4" name="Marcador de número de diapositiva 3">
            <a:extLst>
              <a:ext uri="{FF2B5EF4-FFF2-40B4-BE49-F238E27FC236}">
                <a16:creationId xmlns:a16="http://schemas.microsoft.com/office/drawing/2014/main" id="{E6996CD5-1EFB-41E0-B0C2-67320E079A70}"/>
              </a:ext>
            </a:extLst>
          </p:cNvPr>
          <p:cNvSpPr>
            <a:spLocks noGrp="1"/>
          </p:cNvSpPr>
          <p:nvPr>
            <p:ph type="sldNum" sz="quarter" idx="12"/>
          </p:nvPr>
        </p:nvSpPr>
        <p:spPr/>
        <p:txBody>
          <a:bodyPr/>
          <a:lstStyle/>
          <a:p>
            <a:fld id="{651FC063-5EA9-49AF-AFAF-D68C9E82B23B}" type="slidenum">
              <a:rPr lang="en-US" smtClean="0"/>
              <a:pPr/>
              <a:t>5</a:t>
            </a:fld>
            <a:endParaRPr lang="en-US"/>
          </a:p>
        </p:txBody>
      </p:sp>
    </p:spTree>
    <p:extLst>
      <p:ext uri="{BB962C8B-B14F-4D97-AF65-F5344CB8AC3E}">
        <p14:creationId xmlns:p14="http://schemas.microsoft.com/office/powerpoint/2010/main" val="1943592708"/>
      </p:ext>
    </p:extLst>
  </p:cSld>
  <p:clrMapOvr>
    <a:masterClrMapping/>
  </p:clrMapOvr>
  <mc:AlternateContent xmlns:mc="http://schemas.openxmlformats.org/markup-compatibility/2006">
    <mc:Choice xmlns:p14="http://schemas.microsoft.com/office/powerpoint/2010/main" Requires="p14">
      <p:transition spd="slow" p14:dur="30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955020-9A93-4B4A-AC16-48111422BABD}"/>
              </a:ext>
            </a:extLst>
          </p:cNvPr>
          <p:cNvSpPr>
            <a:spLocks noGrp="1"/>
          </p:cNvSpPr>
          <p:nvPr>
            <p:ph type="title"/>
          </p:nvPr>
        </p:nvSpPr>
        <p:spPr/>
        <p:txBody>
          <a:bodyPr>
            <a:normAutofit/>
          </a:bodyPr>
          <a:lstStyle/>
          <a:p>
            <a:pPr marL="742950" indent="-742950">
              <a:buFont typeface="+mj-lt"/>
              <a:buAutoNum type="arabicPeriod" startAt="3"/>
            </a:pPr>
            <a:r>
              <a:rPr lang="es-ES" dirty="0">
                <a:latin typeface="Calibri" panose="020F0502020204030204" pitchFamily="34" charset="0"/>
                <a:cs typeface="Calibri" panose="020F0502020204030204" pitchFamily="34" charset="0"/>
              </a:rPr>
              <a:t>PRECISIÓN Y NUTACIÓN</a:t>
            </a:r>
          </a:p>
        </p:txBody>
      </p:sp>
      <p:sp>
        <p:nvSpPr>
          <p:cNvPr id="3" name="Marcador de contenido 2">
            <a:extLst>
              <a:ext uri="{FF2B5EF4-FFF2-40B4-BE49-F238E27FC236}">
                <a16:creationId xmlns:a16="http://schemas.microsoft.com/office/drawing/2014/main" id="{70117D9A-7677-437D-8595-D2BFB8B236BA}"/>
              </a:ext>
            </a:extLst>
          </p:cNvPr>
          <p:cNvSpPr>
            <a:spLocks noGrp="1"/>
          </p:cNvSpPr>
          <p:nvPr>
            <p:ph sz="quarter" idx="13"/>
          </p:nvPr>
        </p:nvSpPr>
        <p:spPr/>
        <p:txBody>
          <a:bodyPr>
            <a:normAutofit fontScale="77500" lnSpcReduction="20000"/>
          </a:bodyPr>
          <a:lstStyle/>
          <a:p>
            <a:pPr marL="457200" indent="-457200">
              <a:buFont typeface="+mj-lt"/>
              <a:buAutoNum type="arabicPeriod"/>
            </a:pPr>
            <a:r>
              <a:rPr lang="es-ES" sz="2600" b="1" dirty="0">
                <a:latin typeface="Calibri" panose="020F0502020204030204" pitchFamily="34" charset="0"/>
                <a:cs typeface="Calibri" panose="020F0502020204030204" pitchFamily="34" charset="0"/>
              </a:rPr>
              <a:t>Precisión</a:t>
            </a:r>
            <a:endParaRPr lang="es-ES" b="1" dirty="0">
              <a:latin typeface="Calibri" panose="020F0502020204030204" pitchFamily="34" charset="0"/>
              <a:cs typeface="Calibri" panose="020F0502020204030204" pitchFamily="34" charset="0"/>
            </a:endParaRPr>
          </a:p>
          <a:p>
            <a:pPr marL="365760" lvl="1" indent="0" algn="just">
              <a:buNone/>
            </a:pPr>
            <a:r>
              <a:rPr lang="es-ES" sz="2000" dirty="0">
                <a:latin typeface="Calibri" panose="020F0502020204030204" pitchFamily="34" charset="0"/>
                <a:cs typeface="Calibri" panose="020F0502020204030204" pitchFamily="34" charset="0"/>
              </a:rPr>
              <a:t>La Tierra no es una esfera perfecta, sino es un elipsoide de forma irregular, aplastado por los polos y deformado por la atracción gravitacional del Sol, la Luna y, en menor medida, de los planetas. Esto provoca una especie de lentísimo balanceo en el planeta durante su movimiento de traslación llamado "precesión de los equinoccios", que se efectúa en sentido inverso al de rotación, es decir en sentido retrógrado (sentido de las agujas del reloj).</a:t>
            </a:r>
          </a:p>
          <a:p>
            <a:pPr marL="0" indent="0">
              <a:buNone/>
            </a:pPr>
            <a:endParaRPr lang="es-ES" b="1" dirty="0"/>
          </a:p>
        </p:txBody>
      </p:sp>
      <p:sp>
        <p:nvSpPr>
          <p:cNvPr id="4" name="Marcador de contenido 3">
            <a:extLst>
              <a:ext uri="{FF2B5EF4-FFF2-40B4-BE49-F238E27FC236}">
                <a16:creationId xmlns:a16="http://schemas.microsoft.com/office/drawing/2014/main" id="{D47299F9-F026-4CEA-93C5-2B9E3C8D39CF}"/>
              </a:ext>
            </a:extLst>
          </p:cNvPr>
          <p:cNvSpPr>
            <a:spLocks noGrp="1"/>
          </p:cNvSpPr>
          <p:nvPr>
            <p:ph sz="quarter" idx="14"/>
          </p:nvPr>
        </p:nvSpPr>
        <p:spPr>
          <a:xfrm>
            <a:off x="4357315" y="2020067"/>
            <a:ext cx="3506525" cy="3704458"/>
          </a:xfrm>
        </p:spPr>
        <p:txBody>
          <a:bodyPr>
            <a:normAutofit/>
          </a:bodyPr>
          <a:lstStyle/>
          <a:p>
            <a:pPr marL="457200" indent="-457200">
              <a:buFont typeface="+mj-lt"/>
              <a:buAutoNum type="arabicPeriod" startAt="2"/>
            </a:pPr>
            <a:r>
              <a:rPr lang="es-ES" sz="2000" b="1" dirty="0">
                <a:latin typeface="Calibri" panose="020F0502020204030204" pitchFamily="34" charset="0"/>
                <a:cs typeface="Calibri" panose="020F0502020204030204" pitchFamily="34" charset="0"/>
              </a:rPr>
              <a:t>Nutación</a:t>
            </a:r>
          </a:p>
          <a:p>
            <a:pPr marL="365760" lvl="1" indent="0" algn="just">
              <a:buNone/>
            </a:pPr>
            <a:r>
              <a:rPr lang="es-ES" sz="1600" dirty="0">
                <a:latin typeface="Calibri" panose="020F0502020204030204" pitchFamily="34" charset="0"/>
                <a:cs typeface="Calibri" panose="020F0502020204030204" pitchFamily="34" charset="0"/>
              </a:rPr>
              <a:t>Hay otro movimiento que se superpone con la precesión. Se llama nutación y consiste en un pequeño vaivén del eje de la Tierra. Como la Tierra no es esférica, la atracción de la Luna sobre el abultamiento ecuatorial del nuestro planeta provoca el movimiento de nutación.</a:t>
            </a:r>
          </a:p>
          <a:p>
            <a:pPr marL="0" indent="0">
              <a:buNone/>
            </a:pPr>
            <a:endParaRPr lang="es-ES" sz="2000" b="1" dirty="0">
              <a:latin typeface="Calibri" panose="020F0502020204030204" pitchFamily="34" charset="0"/>
              <a:cs typeface="Calibri" panose="020F0502020204030204" pitchFamily="34" charset="0"/>
            </a:endParaRPr>
          </a:p>
        </p:txBody>
      </p:sp>
      <p:sp>
        <p:nvSpPr>
          <p:cNvPr id="5" name="Marcador de número de diapositiva 4">
            <a:extLst>
              <a:ext uri="{FF2B5EF4-FFF2-40B4-BE49-F238E27FC236}">
                <a16:creationId xmlns:a16="http://schemas.microsoft.com/office/drawing/2014/main" id="{42B7738C-9372-45A3-8812-259B1E43C637}"/>
              </a:ext>
            </a:extLst>
          </p:cNvPr>
          <p:cNvSpPr>
            <a:spLocks noGrp="1"/>
          </p:cNvSpPr>
          <p:nvPr>
            <p:ph type="sldNum" sz="quarter" idx="12"/>
          </p:nvPr>
        </p:nvSpPr>
        <p:spPr/>
        <p:txBody>
          <a:bodyPr/>
          <a:lstStyle/>
          <a:p>
            <a:fld id="{651FC063-5EA9-49AF-AFAF-D68C9E82B23B}" type="slidenum">
              <a:rPr lang="en-US" smtClean="0"/>
              <a:pPr/>
              <a:t>6</a:t>
            </a:fld>
            <a:endParaRPr lang="en-US"/>
          </a:p>
        </p:txBody>
      </p:sp>
    </p:spTree>
    <p:extLst>
      <p:ext uri="{BB962C8B-B14F-4D97-AF65-F5344CB8AC3E}">
        <p14:creationId xmlns:p14="http://schemas.microsoft.com/office/powerpoint/2010/main" val="2322488216"/>
      </p:ext>
    </p:extLst>
  </p:cSld>
  <p:clrMapOvr>
    <a:masterClrMapping/>
  </p:clrMapOvr>
  <mc:AlternateContent xmlns:mc="http://schemas.openxmlformats.org/markup-compatibility/2006">
    <mc:Choice xmlns:p14="http://schemas.microsoft.com/office/powerpoint/2010/main" Requires="p14">
      <p:transition spd="slow" p14:dur="30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F5AE06-AA92-412F-8578-336B7FEC8304}"/>
              </a:ext>
            </a:extLst>
          </p:cNvPr>
          <p:cNvSpPr>
            <a:spLocks noGrp="1"/>
          </p:cNvSpPr>
          <p:nvPr>
            <p:ph type="title"/>
          </p:nvPr>
        </p:nvSpPr>
        <p:spPr/>
        <p:txBody>
          <a:bodyPr>
            <a:normAutofit fontScale="90000"/>
          </a:bodyPr>
          <a:lstStyle/>
          <a:p>
            <a:pPr marL="742950" indent="-742950">
              <a:buFont typeface="+mj-lt"/>
              <a:buAutoNum type="arabicPeriod" startAt="4"/>
            </a:pPr>
            <a:r>
              <a:rPr lang="es-ES" dirty="0">
                <a:latin typeface="Calibri" panose="020F0502020204030204" pitchFamily="34" charset="0"/>
                <a:cs typeface="Calibri" panose="020F0502020204030204" pitchFamily="34" charset="0"/>
              </a:rPr>
              <a:t>LA TIERRA: HIDROSFERA Y ATMÓSFERA</a:t>
            </a:r>
          </a:p>
        </p:txBody>
      </p:sp>
      <p:sp>
        <p:nvSpPr>
          <p:cNvPr id="3" name="Marcador de contenido 2">
            <a:extLst>
              <a:ext uri="{FF2B5EF4-FFF2-40B4-BE49-F238E27FC236}">
                <a16:creationId xmlns:a16="http://schemas.microsoft.com/office/drawing/2014/main" id="{64C55A99-D97E-4B97-8BC0-59C154C5A832}"/>
              </a:ext>
            </a:extLst>
          </p:cNvPr>
          <p:cNvSpPr>
            <a:spLocks noGrp="1"/>
          </p:cNvSpPr>
          <p:nvPr>
            <p:ph sz="quarter" idx="13"/>
          </p:nvPr>
        </p:nvSpPr>
        <p:spPr/>
        <p:txBody>
          <a:bodyPr>
            <a:normAutofit fontScale="62500" lnSpcReduction="20000"/>
          </a:bodyPr>
          <a:lstStyle/>
          <a:p>
            <a:pPr marL="457200" indent="-457200" algn="just">
              <a:buFont typeface="+mj-lt"/>
              <a:buAutoNum type="arabicPeriod"/>
            </a:pPr>
            <a:r>
              <a:rPr lang="es-ES" sz="2200" b="1" dirty="0">
                <a:latin typeface="Calibri" panose="020F0502020204030204" pitchFamily="34" charset="0"/>
                <a:cs typeface="Calibri" panose="020F0502020204030204" pitchFamily="34" charset="0"/>
              </a:rPr>
              <a:t>La Hidrosfera</a:t>
            </a:r>
          </a:p>
          <a:p>
            <a:pPr marL="365760" lvl="1" indent="0" algn="just">
              <a:buNone/>
            </a:pPr>
            <a:r>
              <a:rPr lang="es-ES" dirty="0">
                <a:latin typeface="Calibri" panose="020F0502020204030204" pitchFamily="34" charset="0"/>
                <a:cs typeface="Calibri" panose="020F0502020204030204" pitchFamily="34" charset="0"/>
              </a:rPr>
              <a:t>Llamamos hidrosfera al conjunto de toda el agua que hay sobre la superficie de la Tierra: océanos, mares, ríos, lagos, pantanos, glaciares, polos, ... Se formó en una época temprana de la evolución terrestre, a partir del vapor producido por las erupciones volcánicas, cuando eran más frecuentes que en la actualidad. El vapor se condensó formando nubes que luego provocaron lluvias torrenciales a lo largo de millones de años. Puede que la historia bíblica de Noé pretenda explicar este fenómeno, aunque, evidentemente, cuando ocurrió no había humanos.</a:t>
            </a:r>
          </a:p>
          <a:p>
            <a:pPr marL="0" indent="0">
              <a:buNone/>
            </a:pPr>
            <a:endParaRPr lang="es-ES" sz="2000" b="1" dirty="0">
              <a:latin typeface="Calibri" panose="020F0502020204030204" pitchFamily="34" charset="0"/>
              <a:cs typeface="Calibri" panose="020F0502020204030204" pitchFamily="34" charset="0"/>
            </a:endParaRPr>
          </a:p>
        </p:txBody>
      </p:sp>
      <p:sp>
        <p:nvSpPr>
          <p:cNvPr id="4" name="Marcador de contenido 3">
            <a:extLst>
              <a:ext uri="{FF2B5EF4-FFF2-40B4-BE49-F238E27FC236}">
                <a16:creationId xmlns:a16="http://schemas.microsoft.com/office/drawing/2014/main" id="{39C5811F-761C-41A9-A008-AC83D0FEC5CB}"/>
              </a:ext>
            </a:extLst>
          </p:cNvPr>
          <p:cNvSpPr>
            <a:spLocks noGrp="1"/>
          </p:cNvSpPr>
          <p:nvPr>
            <p:ph sz="quarter" idx="14"/>
          </p:nvPr>
        </p:nvSpPr>
        <p:spPr>
          <a:xfrm>
            <a:off x="4341412" y="2121407"/>
            <a:ext cx="3522428" cy="3603118"/>
          </a:xfrm>
        </p:spPr>
        <p:txBody>
          <a:bodyPr>
            <a:normAutofit fontScale="70000" lnSpcReduction="20000"/>
          </a:bodyPr>
          <a:lstStyle/>
          <a:p>
            <a:pPr marL="342900" indent="-342900" algn="just">
              <a:buFont typeface="+mj-lt"/>
              <a:buAutoNum type="arabicPeriod" startAt="2"/>
            </a:pPr>
            <a:r>
              <a:rPr lang="es-ES" sz="2000" b="1" dirty="0">
                <a:latin typeface="Calibri" panose="020F0502020204030204" pitchFamily="34" charset="0"/>
                <a:cs typeface="Calibri" panose="020F0502020204030204" pitchFamily="34" charset="0"/>
              </a:rPr>
              <a:t>La Atmósfera</a:t>
            </a:r>
          </a:p>
          <a:p>
            <a:pPr marL="365760" lvl="1" indent="0" algn="just">
              <a:buNone/>
            </a:pPr>
            <a:r>
              <a:rPr lang="es-ES" sz="2000" dirty="0">
                <a:latin typeface="Calibri" panose="020F0502020204030204" pitchFamily="34" charset="0"/>
                <a:cs typeface="Calibri" panose="020F0502020204030204" pitchFamily="34" charset="0"/>
              </a:rPr>
              <a:t>Inicialmente, la Tierra tenía una atmósfera muy distinta de la actual. Las erupciones volcánicas constantes emitieron enormes cantidades de vapor de agua que, al precipitarse, formó mares y océanos.</a:t>
            </a:r>
          </a:p>
          <a:p>
            <a:pPr marL="365760" lvl="1" indent="0" algn="just">
              <a:buNone/>
            </a:pPr>
            <a:r>
              <a:rPr lang="es-ES" sz="2000" dirty="0">
                <a:latin typeface="Calibri" panose="020F0502020204030204" pitchFamily="34" charset="0"/>
                <a:cs typeface="Calibri" panose="020F0502020204030204" pitchFamily="34" charset="0"/>
              </a:rPr>
              <a:t>Allí surgieron las primeras algas que empezaron a consumir dióxido de carbono y fabricar oxígeno. Como el primero abundaba y, sin embargo, no había animales que consumiesen el segundo, las algas proliferaron y, al cabo de millones de años, habían conseguido transformar la atmósfera inicial en otra de composición parecida a la actual.</a:t>
            </a:r>
          </a:p>
          <a:p>
            <a:pPr marL="0" indent="0" algn="just">
              <a:buNone/>
            </a:pPr>
            <a:endParaRPr lang="es-ES" sz="1400" b="1" dirty="0">
              <a:latin typeface="Calibri" panose="020F0502020204030204" pitchFamily="34" charset="0"/>
              <a:cs typeface="Calibri" panose="020F0502020204030204" pitchFamily="34" charset="0"/>
            </a:endParaRPr>
          </a:p>
        </p:txBody>
      </p:sp>
      <p:sp>
        <p:nvSpPr>
          <p:cNvPr id="5" name="Marcador de número de diapositiva 4">
            <a:extLst>
              <a:ext uri="{FF2B5EF4-FFF2-40B4-BE49-F238E27FC236}">
                <a16:creationId xmlns:a16="http://schemas.microsoft.com/office/drawing/2014/main" id="{99B0EB10-DA03-4404-8BE0-7B915468B077}"/>
              </a:ext>
            </a:extLst>
          </p:cNvPr>
          <p:cNvSpPr>
            <a:spLocks noGrp="1"/>
          </p:cNvSpPr>
          <p:nvPr>
            <p:ph type="sldNum" sz="quarter" idx="12"/>
          </p:nvPr>
        </p:nvSpPr>
        <p:spPr/>
        <p:txBody>
          <a:bodyPr/>
          <a:lstStyle/>
          <a:p>
            <a:fld id="{651FC063-5EA9-49AF-AFAF-D68C9E82B23B}" type="slidenum">
              <a:rPr lang="en-US" smtClean="0"/>
              <a:pPr/>
              <a:t>7</a:t>
            </a:fld>
            <a:endParaRPr lang="en-US"/>
          </a:p>
        </p:txBody>
      </p:sp>
    </p:spTree>
    <p:extLst>
      <p:ext uri="{BB962C8B-B14F-4D97-AF65-F5344CB8AC3E}">
        <p14:creationId xmlns:p14="http://schemas.microsoft.com/office/powerpoint/2010/main" val="3313922485"/>
      </p:ext>
    </p:extLst>
  </p:cSld>
  <p:clrMapOvr>
    <a:masterClrMapping/>
  </p:clrMapOvr>
  <mc:AlternateContent xmlns:mc="http://schemas.openxmlformats.org/markup-compatibility/2006">
    <mc:Choice xmlns:p14="http://schemas.microsoft.com/office/powerpoint/2010/main" Requires="p14">
      <p:transition spd="slow" p14:dur="30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5F76FE-9BE5-4F6E-ACFB-74134C77EB8A}"/>
              </a:ext>
            </a:extLst>
          </p:cNvPr>
          <p:cNvSpPr>
            <a:spLocks noGrp="1"/>
          </p:cNvSpPr>
          <p:nvPr>
            <p:ph type="title"/>
          </p:nvPr>
        </p:nvSpPr>
        <p:spPr/>
        <p:txBody>
          <a:bodyPr/>
          <a:lstStyle/>
          <a:p>
            <a:pPr marL="742950" indent="-742950">
              <a:buFont typeface="+mj-lt"/>
              <a:buAutoNum type="arabicPeriod" startAt="5"/>
            </a:pPr>
            <a:r>
              <a:rPr lang="es-ES" dirty="0">
                <a:latin typeface="Calibri" panose="020F0502020204030204" pitchFamily="34" charset="0"/>
                <a:cs typeface="Calibri" panose="020F0502020204030204" pitchFamily="34" charset="0"/>
              </a:rPr>
              <a:t>CAPAS DE LA TIERRA</a:t>
            </a:r>
          </a:p>
        </p:txBody>
      </p:sp>
      <p:graphicFrame>
        <p:nvGraphicFramePr>
          <p:cNvPr id="3" name="Tabla 2">
            <a:extLst>
              <a:ext uri="{FF2B5EF4-FFF2-40B4-BE49-F238E27FC236}">
                <a16:creationId xmlns:a16="http://schemas.microsoft.com/office/drawing/2014/main" id="{7FD685BF-C81D-4EE2-B9F5-C9A70F461A82}"/>
              </a:ext>
            </a:extLst>
          </p:cNvPr>
          <p:cNvGraphicFramePr>
            <a:graphicFrameLocks noGrp="1"/>
          </p:cNvGraphicFramePr>
          <p:nvPr>
            <p:extLst>
              <p:ext uri="{D42A27DB-BD31-4B8C-83A1-F6EECF244321}">
                <p14:modId xmlns:p14="http://schemas.microsoft.com/office/powerpoint/2010/main" val="781996531"/>
              </p:ext>
            </p:extLst>
          </p:nvPr>
        </p:nvGraphicFramePr>
        <p:xfrm>
          <a:off x="1095023" y="2647784"/>
          <a:ext cx="3628053" cy="3122581"/>
        </p:xfrm>
        <a:graphic>
          <a:graphicData uri="http://schemas.openxmlformats.org/drawingml/2006/table">
            <a:tbl>
              <a:tblPr firstRow="1" bandRow="1">
                <a:tableStyleId>{5C22544A-7EE6-4342-B048-85BDC9FD1C3A}</a:tableStyleId>
              </a:tblPr>
              <a:tblGrid>
                <a:gridCol w="1209351">
                  <a:extLst>
                    <a:ext uri="{9D8B030D-6E8A-4147-A177-3AD203B41FA5}">
                      <a16:colId xmlns:a16="http://schemas.microsoft.com/office/drawing/2014/main" val="2641209531"/>
                    </a:ext>
                  </a:extLst>
                </a:gridCol>
                <a:gridCol w="1209351">
                  <a:extLst>
                    <a:ext uri="{9D8B030D-6E8A-4147-A177-3AD203B41FA5}">
                      <a16:colId xmlns:a16="http://schemas.microsoft.com/office/drawing/2014/main" val="2404235322"/>
                    </a:ext>
                  </a:extLst>
                </a:gridCol>
                <a:gridCol w="1209351">
                  <a:extLst>
                    <a:ext uri="{9D8B030D-6E8A-4147-A177-3AD203B41FA5}">
                      <a16:colId xmlns:a16="http://schemas.microsoft.com/office/drawing/2014/main" val="3835478458"/>
                    </a:ext>
                  </a:extLst>
                </a:gridCol>
              </a:tblGrid>
              <a:tr h="524097">
                <a:tc>
                  <a:txBody>
                    <a:bodyPr/>
                    <a:lstStyle/>
                    <a:p>
                      <a:pPr algn="ctr"/>
                      <a:r>
                        <a:rPr lang="es-ES" sz="1400" dirty="0">
                          <a:latin typeface="Calibri" panose="020F0502020204030204" pitchFamily="34" charset="0"/>
                          <a:cs typeface="Calibri" panose="020F0502020204030204" pitchFamily="34" charset="0"/>
                        </a:rPr>
                        <a:t>Capa interna</a:t>
                      </a:r>
                    </a:p>
                  </a:txBody>
                  <a:tcPr anchor="ctr"/>
                </a:tc>
                <a:tc>
                  <a:txBody>
                    <a:bodyPr/>
                    <a:lstStyle/>
                    <a:p>
                      <a:pPr algn="ctr"/>
                      <a:r>
                        <a:rPr lang="es-ES" sz="1400" dirty="0">
                          <a:latin typeface="Calibri" panose="020F0502020204030204" pitchFamily="34" charset="0"/>
                          <a:cs typeface="Calibri" panose="020F0502020204030204" pitchFamily="34" charset="0"/>
                        </a:rPr>
                        <a:t>Espesor aproximado</a:t>
                      </a:r>
                    </a:p>
                  </a:txBody>
                  <a:tcPr anchor="ctr"/>
                </a:tc>
                <a:tc>
                  <a:txBody>
                    <a:bodyPr/>
                    <a:lstStyle/>
                    <a:p>
                      <a:pPr algn="ctr"/>
                      <a:r>
                        <a:rPr lang="es-ES" sz="1400" dirty="0">
                          <a:latin typeface="Calibri" panose="020F0502020204030204" pitchFamily="34" charset="0"/>
                          <a:cs typeface="Calibri" panose="020F0502020204030204" pitchFamily="34" charset="0"/>
                        </a:rPr>
                        <a:t>Estado físico</a:t>
                      </a:r>
                    </a:p>
                  </a:txBody>
                  <a:tcPr anchor="ctr"/>
                </a:tc>
                <a:extLst>
                  <a:ext uri="{0D108BD9-81ED-4DB2-BD59-A6C34878D82A}">
                    <a16:rowId xmlns:a16="http://schemas.microsoft.com/office/drawing/2014/main" val="1891362934"/>
                  </a:ext>
                </a:extLst>
              </a:tr>
              <a:tr h="522000">
                <a:tc>
                  <a:txBody>
                    <a:bodyPr/>
                    <a:lstStyle/>
                    <a:p>
                      <a:pPr algn="ctr"/>
                      <a:r>
                        <a:rPr lang="es-ES" sz="1400" b="1" kern="1200" dirty="0">
                          <a:solidFill>
                            <a:schemeClr val="lt1"/>
                          </a:solidFill>
                          <a:latin typeface="Calibri" panose="020F0502020204030204" pitchFamily="34" charset="0"/>
                          <a:ea typeface="+mn-ea"/>
                          <a:cs typeface="Calibri" panose="020F0502020204030204" pitchFamily="34" charset="0"/>
                        </a:rPr>
                        <a:t>Corteza</a:t>
                      </a:r>
                    </a:p>
                  </a:txBody>
                  <a:tcPr anchor="ctr">
                    <a:solidFill>
                      <a:schemeClr val="accent1"/>
                    </a:solidFill>
                  </a:tcPr>
                </a:tc>
                <a:tc>
                  <a:txBody>
                    <a:bodyPr/>
                    <a:lstStyle/>
                    <a:p>
                      <a:pPr algn="ctr"/>
                      <a:r>
                        <a:rPr lang="es-ES" sz="1400" dirty="0">
                          <a:latin typeface="Calibri" panose="020F0502020204030204" pitchFamily="34" charset="0"/>
                          <a:cs typeface="Calibri" panose="020F0502020204030204" pitchFamily="34" charset="0"/>
                        </a:rPr>
                        <a:t>7-70 km</a:t>
                      </a:r>
                    </a:p>
                  </a:txBody>
                  <a:tcPr anchor="ctr"/>
                </a:tc>
                <a:tc>
                  <a:txBody>
                    <a:bodyPr/>
                    <a:lstStyle/>
                    <a:p>
                      <a:pPr algn="ctr"/>
                      <a:r>
                        <a:rPr lang="es-ES" sz="1400" dirty="0">
                          <a:latin typeface="Calibri" panose="020F0502020204030204" pitchFamily="34" charset="0"/>
                          <a:cs typeface="Calibri" panose="020F0502020204030204" pitchFamily="34" charset="0"/>
                        </a:rPr>
                        <a:t>Sólido</a:t>
                      </a:r>
                    </a:p>
                  </a:txBody>
                  <a:tcPr anchor="ctr"/>
                </a:tc>
                <a:extLst>
                  <a:ext uri="{0D108BD9-81ED-4DB2-BD59-A6C34878D82A}">
                    <a16:rowId xmlns:a16="http://schemas.microsoft.com/office/drawing/2014/main" val="784200900"/>
                  </a:ext>
                </a:extLst>
              </a:tr>
              <a:tr h="519121">
                <a:tc>
                  <a:txBody>
                    <a:bodyPr/>
                    <a:lstStyle/>
                    <a:p>
                      <a:pPr marL="0" algn="ctr" defTabSz="914400" rtl="0" eaLnBrk="1" latinLnBrk="0" hangingPunct="1"/>
                      <a:r>
                        <a:rPr lang="es-ES" sz="1400" b="1" kern="1200" dirty="0">
                          <a:solidFill>
                            <a:schemeClr val="lt1"/>
                          </a:solidFill>
                          <a:latin typeface="Calibri" panose="020F0502020204030204" pitchFamily="34" charset="0"/>
                          <a:ea typeface="+mn-ea"/>
                          <a:cs typeface="Calibri" panose="020F0502020204030204" pitchFamily="34" charset="0"/>
                        </a:rPr>
                        <a:t>Manto Superior</a:t>
                      </a:r>
                    </a:p>
                  </a:txBody>
                  <a:tcPr anchor="ctr">
                    <a:solidFill>
                      <a:schemeClr val="accent1"/>
                    </a:solidFill>
                  </a:tcPr>
                </a:tc>
                <a:tc>
                  <a:txBody>
                    <a:bodyPr/>
                    <a:lstStyle/>
                    <a:p>
                      <a:pPr algn="ctr"/>
                      <a:r>
                        <a:rPr lang="es-ES" sz="1400" dirty="0">
                          <a:latin typeface="Calibri" panose="020F0502020204030204" pitchFamily="34" charset="0"/>
                          <a:cs typeface="Calibri" panose="020F0502020204030204" pitchFamily="34" charset="0"/>
                        </a:rPr>
                        <a:t>650-670 km</a:t>
                      </a:r>
                    </a:p>
                  </a:txBody>
                  <a:tcPr anchor="ctr"/>
                </a:tc>
                <a:tc>
                  <a:txBody>
                    <a:bodyPr/>
                    <a:lstStyle/>
                    <a:p>
                      <a:pPr algn="ctr"/>
                      <a:r>
                        <a:rPr lang="es-ES" sz="1400" dirty="0">
                          <a:latin typeface="Calibri" panose="020F0502020204030204" pitchFamily="34" charset="0"/>
                          <a:cs typeface="Calibri" panose="020F0502020204030204" pitchFamily="34" charset="0"/>
                        </a:rPr>
                        <a:t>Plástico</a:t>
                      </a:r>
                    </a:p>
                  </a:txBody>
                  <a:tcPr anchor="ctr"/>
                </a:tc>
                <a:extLst>
                  <a:ext uri="{0D108BD9-81ED-4DB2-BD59-A6C34878D82A}">
                    <a16:rowId xmlns:a16="http://schemas.microsoft.com/office/drawing/2014/main" val="1626609360"/>
                  </a:ext>
                </a:extLst>
              </a:tr>
              <a:tr h="519121">
                <a:tc>
                  <a:txBody>
                    <a:bodyPr/>
                    <a:lstStyle/>
                    <a:p>
                      <a:pPr marL="0" algn="ctr" defTabSz="914400" rtl="0" eaLnBrk="1" latinLnBrk="0" hangingPunct="1"/>
                      <a:r>
                        <a:rPr lang="es-ES" sz="1400" b="1" kern="1200" dirty="0">
                          <a:solidFill>
                            <a:schemeClr val="lt1"/>
                          </a:solidFill>
                          <a:latin typeface="Calibri" panose="020F0502020204030204" pitchFamily="34" charset="0"/>
                          <a:ea typeface="+mn-ea"/>
                          <a:cs typeface="Calibri" panose="020F0502020204030204" pitchFamily="34" charset="0"/>
                        </a:rPr>
                        <a:t>Manto Inferior</a:t>
                      </a:r>
                    </a:p>
                  </a:txBody>
                  <a:tcPr anchor="ctr">
                    <a:solidFill>
                      <a:schemeClr val="accent1"/>
                    </a:solidFill>
                  </a:tcPr>
                </a:tc>
                <a:tc>
                  <a:txBody>
                    <a:bodyPr/>
                    <a:lstStyle/>
                    <a:p>
                      <a:pPr algn="ctr"/>
                      <a:r>
                        <a:rPr lang="es-ES" sz="1400" dirty="0">
                          <a:latin typeface="Calibri" panose="020F0502020204030204" pitchFamily="34" charset="0"/>
                          <a:cs typeface="Calibri" panose="020F0502020204030204" pitchFamily="34" charset="0"/>
                        </a:rPr>
                        <a:t>2.230 km</a:t>
                      </a:r>
                    </a:p>
                  </a:txBody>
                  <a:tcPr anchor="ctr"/>
                </a:tc>
                <a:tc>
                  <a:txBody>
                    <a:bodyPr/>
                    <a:lstStyle/>
                    <a:p>
                      <a:pPr algn="ctr"/>
                      <a:r>
                        <a:rPr lang="es-ES" sz="1400" dirty="0">
                          <a:latin typeface="Calibri" panose="020F0502020204030204" pitchFamily="34" charset="0"/>
                          <a:cs typeface="Calibri" panose="020F0502020204030204" pitchFamily="34" charset="0"/>
                        </a:rPr>
                        <a:t>Sólido</a:t>
                      </a:r>
                    </a:p>
                  </a:txBody>
                  <a:tcPr anchor="ctr"/>
                </a:tc>
                <a:extLst>
                  <a:ext uri="{0D108BD9-81ED-4DB2-BD59-A6C34878D82A}">
                    <a16:rowId xmlns:a16="http://schemas.microsoft.com/office/drawing/2014/main" val="3589212167"/>
                  </a:ext>
                </a:extLst>
              </a:tr>
              <a:tr h="519121">
                <a:tc>
                  <a:txBody>
                    <a:bodyPr/>
                    <a:lstStyle/>
                    <a:p>
                      <a:pPr marL="0" algn="ctr" defTabSz="914400" rtl="0" eaLnBrk="1" latinLnBrk="0" hangingPunct="1"/>
                      <a:r>
                        <a:rPr lang="es-ES" sz="1400" b="1" kern="1200" dirty="0">
                          <a:solidFill>
                            <a:schemeClr val="lt1"/>
                          </a:solidFill>
                          <a:latin typeface="Calibri" panose="020F0502020204030204" pitchFamily="34" charset="0"/>
                          <a:ea typeface="+mn-ea"/>
                          <a:cs typeface="Calibri" panose="020F0502020204030204" pitchFamily="34" charset="0"/>
                        </a:rPr>
                        <a:t>Núcleo externo</a:t>
                      </a:r>
                    </a:p>
                  </a:txBody>
                  <a:tcPr anchor="ctr">
                    <a:solidFill>
                      <a:schemeClr val="accent1"/>
                    </a:solidFill>
                  </a:tcPr>
                </a:tc>
                <a:tc>
                  <a:txBody>
                    <a:bodyPr/>
                    <a:lstStyle/>
                    <a:p>
                      <a:pPr algn="ctr"/>
                      <a:r>
                        <a:rPr lang="es-ES" sz="1400" dirty="0">
                          <a:latin typeface="Calibri" panose="020F0502020204030204" pitchFamily="34" charset="0"/>
                          <a:cs typeface="Calibri" panose="020F0502020204030204" pitchFamily="34" charset="0"/>
                        </a:rPr>
                        <a:t>2.220 km</a:t>
                      </a:r>
                    </a:p>
                  </a:txBody>
                  <a:tcPr anchor="ctr"/>
                </a:tc>
                <a:tc>
                  <a:txBody>
                    <a:bodyPr/>
                    <a:lstStyle/>
                    <a:p>
                      <a:pPr algn="ctr"/>
                      <a:r>
                        <a:rPr lang="es-ES" sz="1400" dirty="0">
                          <a:latin typeface="Calibri" panose="020F0502020204030204" pitchFamily="34" charset="0"/>
                          <a:cs typeface="Calibri" panose="020F0502020204030204" pitchFamily="34" charset="0"/>
                        </a:rPr>
                        <a:t>Líquido</a:t>
                      </a:r>
                    </a:p>
                  </a:txBody>
                  <a:tcPr anchor="ctr"/>
                </a:tc>
                <a:extLst>
                  <a:ext uri="{0D108BD9-81ED-4DB2-BD59-A6C34878D82A}">
                    <a16:rowId xmlns:a16="http://schemas.microsoft.com/office/drawing/2014/main" val="2981200073"/>
                  </a:ext>
                </a:extLst>
              </a:tr>
              <a:tr h="519121">
                <a:tc>
                  <a:txBody>
                    <a:bodyPr/>
                    <a:lstStyle/>
                    <a:p>
                      <a:pPr marL="0" algn="ctr" defTabSz="914400" rtl="0" eaLnBrk="1" latinLnBrk="0" hangingPunct="1"/>
                      <a:r>
                        <a:rPr lang="es-ES" sz="1400" b="1" kern="1200" dirty="0">
                          <a:solidFill>
                            <a:schemeClr val="lt1"/>
                          </a:solidFill>
                          <a:latin typeface="Calibri" panose="020F0502020204030204" pitchFamily="34" charset="0"/>
                          <a:ea typeface="+mn-ea"/>
                          <a:cs typeface="Calibri" panose="020F0502020204030204" pitchFamily="34" charset="0"/>
                        </a:rPr>
                        <a:t>Núcleo interno</a:t>
                      </a:r>
                    </a:p>
                  </a:txBody>
                  <a:tcPr anchor="ctr">
                    <a:solidFill>
                      <a:schemeClr val="accent1"/>
                    </a:solidFill>
                  </a:tcPr>
                </a:tc>
                <a:tc>
                  <a:txBody>
                    <a:bodyPr/>
                    <a:lstStyle/>
                    <a:p>
                      <a:pPr algn="ctr"/>
                      <a:r>
                        <a:rPr lang="es-ES" sz="1400" dirty="0">
                          <a:latin typeface="Calibri" panose="020F0502020204030204" pitchFamily="34" charset="0"/>
                          <a:cs typeface="Calibri" panose="020F0502020204030204" pitchFamily="34" charset="0"/>
                        </a:rPr>
                        <a:t>1.250 km</a:t>
                      </a:r>
                    </a:p>
                  </a:txBody>
                  <a:tcPr anchor="ctr"/>
                </a:tc>
                <a:tc>
                  <a:txBody>
                    <a:bodyPr/>
                    <a:lstStyle/>
                    <a:p>
                      <a:pPr algn="ctr"/>
                      <a:r>
                        <a:rPr lang="es-ES" sz="1400" dirty="0">
                          <a:latin typeface="Calibri" panose="020F0502020204030204" pitchFamily="34" charset="0"/>
                          <a:cs typeface="Calibri" panose="020F0502020204030204" pitchFamily="34" charset="0"/>
                        </a:rPr>
                        <a:t>Sólido</a:t>
                      </a:r>
                    </a:p>
                  </a:txBody>
                  <a:tcPr anchor="ctr"/>
                </a:tc>
                <a:extLst>
                  <a:ext uri="{0D108BD9-81ED-4DB2-BD59-A6C34878D82A}">
                    <a16:rowId xmlns:a16="http://schemas.microsoft.com/office/drawing/2014/main" val="1937021867"/>
                  </a:ext>
                </a:extLst>
              </a:tr>
            </a:tbl>
          </a:graphicData>
        </a:graphic>
      </p:graphicFrame>
      <p:graphicFrame>
        <p:nvGraphicFramePr>
          <p:cNvPr id="6" name="Diagrama 5">
            <a:extLst>
              <a:ext uri="{FF2B5EF4-FFF2-40B4-BE49-F238E27FC236}">
                <a16:creationId xmlns:a16="http://schemas.microsoft.com/office/drawing/2014/main" id="{C956551E-CA3F-43FD-BC15-6AC8A5455A1D}"/>
              </a:ext>
            </a:extLst>
          </p:cNvPr>
          <p:cNvGraphicFramePr/>
          <p:nvPr>
            <p:extLst>
              <p:ext uri="{D42A27DB-BD31-4B8C-83A1-F6EECF244321}">
                <p14:modId xmlns:p14="http://schemas.microsoft.com/office/powerpoint/2010/main" val="4064887719"/>
              </p:ext>
            </p:extLst>
          </p:nvPr>
        </p:nvGraphicFramePr>
        <p:xfrm>
          <a:off x="4572000" y="2107096"/>
          <a:ext cx="3832528" cy="39333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Marcador de número de diapositiva 6">
            <a:extLst>
              <a:ext uri="{FF2B5EF4-FFF2-40B4-BE49-F238E27FC236}">
                <a16:creationId xmlns:a16="http://schemas.microsoft.com/office/drawing/2014/main" id="{DB5D79E9-57CD-42CF-9F5A-DF72DDBA9D86}"/>
              </a:ext>
            </a:extLst>
          </p:cNvPr>
          <p:cNvSpPr>
            <a:spLocks noGrp="1"/>
          </p:cNvSpPr>
          <p:nvPr>
            <p:ph type="sldNum" sz="quarter" idx="12"/>
          </p:nvPr>
        </p:nvSpPr>
        <p:spPr/>
        <p:txBody>
          <a:bodyPr/>
          <a:lstStyle/>
          <a:p>
            <a:fld id="{651FC063-5EA9-49AF-AFAF-D68C9E82B23B}" type="slidenum">
              <a:rPr lang="en-US" smtClean="0"/>
              <a:pPr/>
              <a:t>8</a:t>
            </a:fld>
            <a:endParaRPr lang="en-US"/>
          </a:p>
        </p:txBody>
      </p:sp>
    </p:spTree>
    <p:extLst>
      <p:ext uri="{BB962C8B-B14F-4D97-AF65-F5344CB8AC3E}">
        <p14:creationId xmlns:p14="http://schemas.microsoft.com/office/powerpoint/2010/main" val="107477149"/>
      </p:ext>
    </p:extLst>
  </p:cSld>
  <p:clrMapOvr>
    <a:masterClrMapping/>
  </p:clrMapOvr>
  <mc:AlternateContent xmlns:mc="http://schemas.openxmlformats.org/markup-compatibility/2006">
    <mc:Choice xmlns:p14="http://schemas.microsoft.com/office/powerpoint/2010/main" Requires="p14">
      <p:transition spd="slow" p14:dur="3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1160">
                                          <p:stCondLst>
                                            <p:cond delay="0"/>
                                          </p:stCondLst>
                                        </p:cTn>
                                        <p:tgtEl>
                                          <p:spTgt spid="6"/>
                                        </p:tgtEl>
                                      </p:cBhvr>
                                    </p:animEffect>
                                    <p:anim calcmode="lin" valueType="num">
                                      <p:cBhvr>
                                        <p:cTn id="8" dur="3644"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1328"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1328" tmFilter="0, 0; 0.125,0.2665; 0.25,0.4; 0.375,0.465; 0.5,0.5;  0.625,0.535; 0.75,0.6; 0.875,0.7335; 1,1">
                                          <p:stCondLst>
                                            <p:cond delay="1328"/>
                                          </p:stCondLst>
                                        </p:cTn>
                                        <p:tgtEl>
                                          <p:spTgt spid="6"/>
                                        </p:tgtEl>
                                        <p:attrNameLst>
                                          <p:attrName>ppt_y</p:attrName>
                                        </p:attrNameLst>
                                      </p:cBhvr>
                                      <p:tavLst>
                                        <p:tav tm="0" fmla="#ppt_y-sin(pi*$)/9">
                                          <p:val>
                                            <p:fltVal val="0"/>
                                          </p:val>
                                        </p:tav>
                                        <p:tav tm="100000">
                                          <p:val>
                                            <p:fltVal val="1"/>
                                          </p:val>
                                        </p:tav>
                                      </p:tavLst>
                                    </p:anim>
                                    <p:anim calcmode="lin" valueType="num">
                                      <p:cBhvr>
                                        <p:cTn id="11" dur="664" tmFilter="0, 0; 0.125,0.2665; 0.25,0.4; 0.375,0.465; 0.5,0.5;  0.625,0.535; 0.75,0.6; 0.875,0.7335; 1,1">
                                          <p:stCondLst>
                                            <p:cond delay="2648"/>
                                          </p:stCondLst>
                                        </p:cTn>
                                        <p:tgtEl>
                                          <p:spTgt spid="6"/>
                                        </p:tgtEl>
                                        <p:attrNameLst>
                                          <p:attrName>ppt_y</p:attrName>
                                        </p:attrNameLst>
                                      </p:cBhvr>
                                      <p:tavLst>
                                        <p:tav tm="0" fmla="#ppt_y-sin(pi*$)/27">
                                          <p:val>
                                            <p:fltVal val="0"/>
                                          </p:val>
                                        </p:tav>
                                        <p:tav tm="100000">
                                          <p:val>
                                            <p:fltVal val="1"/>
                                          </p:val>
                                        </p:tav>
                                      </p:tavLst>
                                    </p:anim>
                                    <p:anim calcmode="lin" valueType="num">
                                      <p:cBhvr>
                                        <p:cTn id="12" dur="328" tmFilter="0, 0; 0.125,0.2665; 0.25,0.4; 0.375,0.465; 0.5,0.5;  0.625,0.535; 0.75,0.6; 0.875,0.7335; 1,1">
                                          <p:stCondLst>
                                            <p:cond delay="3312"/>
                                          </p:stCondLst>
                                        </p:cTn>
                                        <p:tgtEl>
                                          <p:spTgt spid="6"/>
                                        </p:tgtEl>
                                        <p:attrNameLst>
                                          <p:attrName>ppt_y</p:attrName>
                                        </p:attrNameLst>
                                      </p:cBhvr>
                                      <p:tavLst>
                                        <p:tav tm="0" fmla="#ppt_y-sin(pi*$)/81">
                                          <p:val>
                                            <p:fltVal val="0"/>
                                          </p:val>
                                        </p:tav>
                                        <p:tav tm="100000">
                                          <p:val>
                                            <p:fltVal val="1"/>
                                          </p:val>
                                        </p:tav>
                                      </p:tavLst>
                                    </p:anim>
                                    <p:animScale>
                                      <p:cBhvr>
                                        <p:cTn id="13" dur="52">
                                          <p:stCondLst>
                                            <p:cond delay="1300"/>
                                          </p:stCondLst>
                                        </p:cTn>
                                        <p:tgtEl>
                                          <p:spTgt spid="6"/>
                                        </p:tgtEl>
                                      </p:cBhvr>
                                      <p:to x="100000" y="60000"/>
                                    </p:animScale>
                                    <p:animScale>
                                      <p:cBhvr>
                                        <p:cTn id="14" dur="332" decel="50000">
                                          <p:stCondLst>
                                            <p:cond delay="1352"/>
                                          </p:stCondLst>
                                        </p:cTn>
                                        <p:tgtEl>
                                          <p:spTgt spid="6"/>
                                        </p:tgtEl>
                                      </p:cBhvr>
                                      <p:to x="100000" y="100000"/>
                                    </p:animScale>
                                    <p:animScale>
                                      <p:cBhvr>
                                        <p:cTn id="15" dur="52">
                                          <p:stCondLst>
                                            <p:cond delay="2624"/>
                                          </p:stCondLst>
                                        </p:cTn>
                                        <p:tgtEl>
                                          <p:spTgt spid="6"/>
                                        </p:tgtEl>
                                      </p:cBhvr>
                                      <p:to x="100000" y="80000"/>
                                    </p:animScale>
                                    <p:animScale>
                                      <p:cBhvr>
                                        <p:cTn id="16" dur="332" decel="50000">
                                          <p:stCondLst>
                                            <p:cond delay="2676"/>
                                          </p:stCondLst>
                                        </p:cTn>
                                        <p:tgtEl>
                                          <p:spTgt spid="6"/>
                                        </p:tgtEl>
                                      </p:cBhvr>
                                      <p:to x="100000" y="100000"/>
                                    </p:animScale>
                                    <p:animScale>
                                      <p:cBhvr>
                                        <p:cTn id="17" dur="52">
                                          <p:stCondLst>
                                            <p:cond delay="3284"/>
                                          </p:stCondLst>
                                        </p:cTn>
                                        <p:tgtEl>
                                          <p:spTgt spid="6"/>
                                        </p:tgtEl>
                                      </p:cBhvr>
                                      <p:to x="100000" y="90000"/>
                                    </p:animScale>
                                    <p:animScale>
                                      <p:cBhvr>
                                        <p:cTn id="18" dur="332" decel="50000">
                                          <p:stCondLst>
                                            <p:cond delay="3336"/>
                                          </p:stCondLst>
                                        </p:cTn>
                                        <p:tgtEl>
                                          <p:spTgt spid="6"/>
                                        </p:tgtEl>
                                      </p:cBhvr>
                                      <p:to x="100000" y="100000"/>
                                    </p:animScale>
                                    <p:animScale>
                                      <p:cBhvr>
                                        <p:cTn id="19" dur="52">
                                          <p:stCondLst>
                                            <p:cond delay="3616"/>
                                          </p:stCondLst>
                                        </p:cTn>
                                        <p:tgtEl>
                                          <p:spTgt spid="6"/>
                                        </p:tgtEl>
                                      </p:cBhvr>
                                      <p:to x="100000" y="95000"/>
                                    </p:animScale>
                                    <p:animScale>
                                      <p:cBhvr>
                                        <p:cTn id="20" dur="332" decel="50000">
                                          <p:stCondLst>
                                            <p:cond delay="3668"/>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Pushpin</Template>
  <TotalTime>321</TotalTime>
  <Words>855</Words>
  <Application>Microsoft Office PowerPoint</Application>
  <PresentationFormat>Presentación en pantalla (4:3)</PresentationFormat>
  <Paragraphs>66</Paragraphs>
  <Slides>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Brush Script MT</vt:lpstr>
      <vt:lpstr>Calibri</vt:lpstr>
      <vt:lpstr>Constantia</vt:lpstr>
      <vt:lpstr>Franklin Gothic Book</vt:lpstr>
      <vt:lpstr>Rage Italic</vt:lpstr>
      <vt:lpstr>Pushpin</vt:lpstr>
      <vt:lpstr>LA TIERRA</vt:lpstr>
      <vt:lpstr>Tabla de contenido</vt:lpstr>
      <vt:lpstr>La Tierra</vt:lpstr>
      <vt:lpstr>MOVIMIENTOS DE LA TIERRA</vt:lpstr>
      <vt:lpstr>MOVIMIENTOS DE LA TIERRA</vt:lpstr>
      <vt:lpstr>PRECISIÓN Y NUTACIÓN</vt:lpstr>
      <vt:lpstr>LA TIERRA: HIDROSFERA Y ATMÓSFERA</vt:lpstr>
      <vt:lpstr>CAPAS DE LA TIERRA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Julián</dc:creator>
  <cp:lastModifiedBy>julian</cp:lastModifiedBy>
  <cp:revision>44</cp:revision>
  <dcterms:created xsi:type="dcterms:W3CDTF">2014-09-16T21:39:22Z</dcterms:created>
  <dcterms:modified xsi:type="dcterms:W3CDTF">2020-04-29T15:00:33Z</dcterms:modified>
</cp:coreProperties>
</file>