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BSanchezLopez@gmail.com" userId="17e4a9d9ecc2982b" providerId="LiveId" clId="{73C31DBF-495F-4A7A-A55E-0DF9D2D9AF87}"/>
    <pc:docChg chg="modSld modMainMaster">
      <pc:chgData name="JulianBSanchezLopez@gmail.com" userId="17e4a9d9ecc2982b" providerId="LiveId" clId="{73C31DBF-495F-4A7A-A55E-0DF9D2D9AF87}" dt="2020-02-23T18:04:12.934" v="31"/>
      <pc:docMkLst>
        <pc:docMk/>
      </pc:docMkLst>
      <pc:sldChg chg="modTransition">
        <pc:chgData name="JulianBSanchezLopez@gmail.com" userId="17e4a9d9ecc2982b" providerId="LiveId" clId="{73C31DBF-495F-4A7A-A55E-0DF9D2D9AF87}" dt="2020-02-23T18:04:12.934" v="31"/>
        <pc:sldMkLst>
          <pc:docMk/>
          <pc:sldMk cId="3269575699" sldId="256"/>
        </pc:sldMkLst>
      </pc:sldChg>
      <pc:sldChg chg="modTransition">
        <pc:chgData name="JulianBSanchezLopez@gmail.com" userId="17e4a9d9ecc2982b" providerId="LiveId" clId="{73C31DBF-495F-4A7A-A55E-0DF9D2D9AF87}" dt="2020-02-23T18:04:12.934" v="31"/>
        <pc:sldMkLst>
          <pc:docMk/>
          <pc:sldMk cId="1957687375" sldId="257"/>
        </pc:sldMkLst>
      </pc:sldChg>
      <pc:sldChg chg="modTransition">
        <pc:chgData name="JulianBSanchezLopez@gmail.com" userId="17e4a9d9ecc2982b" providerId="LiveId" clId="{73C31DBF-495F-4A7A-A55E-0DF9D2D9AF87}" dt="2020-02-23T18:04:12.934" v="31"/>
        <pc:sldMkLst>
          <pc:docMk/>
          <pc:sldMk cId="3610745022" sldId="258"/>
        </pc:sldMkLst>
      </pc:sldChg>
      <pc:sldChg chg="modTransition">
        <pc:chgData name="JulianBSanchezLopez@gmail.com" userId="17e4a9d9ecc2982b" providerId="LiveId" clId="{73C31DBF-495F-4A7A-A55E-0DF9D2D9AF87}" dt="2020-02-23T18:04:12.934" v="31"/>
        <pc:sldMkLst>
          <pc:docMk/>
          <pc:sldMk cId="2875248040" sldId="259"/>
        </pc:sldMkLst>
      </pc:sldChg>
      <pc:sldChg chg="modTransition">
        <pc:chgData name="JulianBSanchezLopez@gmail.com" userId="17e4a9d9ecc2982b" providerId="LiveId" clId="{73C31DBF-495F-4A7A-A55E-0DF9D2D9AF87}" dt="2020-02-23T18:04:12.934" v="31"/>
        <pc:sldMkLst>
          <pc:docMk/>
          <pc:sldMk cId="2430886537" sldId="260"/>
        </pc:sldMkLst>
      </pc:sldChg>
      <pc:sldChg chg="modTransition">
        <pc:chgData name="JulianBSanchezLopez@gmail.com" userId="17e4a9d9ecc2982b" providerId="LiveId" clId="{73C31DBF-495F-4A7A-A55E-0DF9D2D9AF87}" dt="2020-02-23T18:04:12.934" v="31"/>
        <pc:sldMkLst>
          <pc:docMk/>
          <pc:sldMk cId="1668462626" sldId="261"/>
        </pc:sldMkLst>
      </pc:sldChg>
      <pc:sldChg chg="modTransition">
        <pc:chgData name="JulianBSanchezLopez@gmail.com" userId="17e4a9d9ecc2982b" providerId="LiveId" clId="{73C31DBF-495F-4A7A-A55E-0DF9D2D9AF87}" dt="2020-02-23T18:04:12.934" v="31"/>
        <pc:sldMkLst>
          <pc:docMk/>
          <pc:sldMk cId="2682811418" sldId="262"/>
        </pc:sldMkLst>
      </pc:sldChg>
      <pc:sldChg chg="modTransition">
        <pc:chgData name="JulianBSanchezLopez@gmail.com" userId="17e4a9d9ecc2982b" providerId="LiveId" clId="{73C31DBF-495F-4A7A-A55E-0DF9D2D9AF87}" dt="2020-02-23T18:04:12.934" v="31"/>
        <pc:sldMkLst>
          <pc:docMk/>
          <pc:sldMk cId="3631263528" sldId="263"/>
        </pc:sldMkLst>
      </pc:sldChg>
      <pc:sldChg chg="modTransition">
        <pc:chgData name="JulianBSanchezLopez@gmail.com" userId="17e4a9d9ecc2982b" providerId="LiveId" clId="{73C31DBF-495F-4A7A-A55E-0DF9D2D9AF87}" dt="2020-02-23T18:04:12.934" v="31"/>
        <pc:sldMkLst>
          <pc:docMk/>
          <pc:sldMk cId="2118216585" sldId="264"/>
        </pc:sldMkLst>
      </pc:sldChg>
      <pc:sldChg chg="modTransition">
        <pc:chgData name="JulianBSanchezLopez@gmail.com" userId="17e4a9d9ecc2982b" providerId="LiveId" clId="{73C31DBF-495F-4A7A-A55E-0DF9D2D9AF87}" dt="2020-02-23T18:04:12.934" v="31"/>
        <pc:sldMkLst>
          <pc:docMk/>
          <pc:sldMk cId="160273435" sldId="265"/>
        </pc:sldMkLst>
      </pc:sldChg>
      <pc:sldChg chg="modTransition">
        <pc:chgData name="JulianBSanchezLopez@gmail.com" userId="17e4a9d9ecc2982b" providerId="LiveId" clId="{73C31DBF-495F-4A7A-A55E-0DF9D2D9AF87}" dt="2020-02-23T18:04:12.934" v="31"/>
        <pc:sldMkLst>
          <pc:docMk/>
          <pc:sldMk cId="708691771" sldId="266"/>
        </pc:sldMkLst>
      </pc:sldChg>
      <pc:sldChg chg="modTransition">
        <pc:chgData name="JulianBSanchezLopez@gmail.com" userId="17e4a9d9ecc2982b" providerId="LiveId" clId="{73C31DBF-495F-4A7A-A55E-0DF9D2D9AF87}" dt="2020-02-23T18:04:12.934" v="31"/>
        <pc:sldMkLst>
          <pc:docMk/>
          <pc:sldMk cId="720241012" sldId="267"/>
        </pc:sldMkLst>
      </pc:sldChg>
      <pc:sldChg chg="modTransition">
        <pc:chgData name="JulianBSanchezLopez@gmail.com" userId="17e4a9d9ecc2982b" providerId="LiveId" clId="{73C31DBF-495F-4A7A-A55E-0DF9D2D9AF87}" dt="2020-02-23T18:04:12.934" v="31"/>
        <pc:sldMkLst>
          <pc:docMk/>
          <pc:sldMk cId="2822052416" sldId="268"/>
        </pc:sldMkLst>
      </pc:sldChg>
      <pc:sldChg chg="modTransition">
        <pc:chgData name="JulianBSanchezLopez@gmail.com" userId="17e4a9d9ecc2982b" providerId="LiveId" clId="{73C31DBF-495F-4A7A-A55E-0DF9D2D9AF87}" dt="2020-02-23T18:04:12.934" v="31"/>
        <pc:sldMkLst>
          <pc:docMk/>
          <pc:sldMk cId="1906293196" sldId="269"/>
        </pc:sldMkLst>
      </pc:sldChg>
      <pc:sldChg chg="modTransition">
        <pc:chgData name="JulianBSanchezLopez@gmail.com" userId="17e4a9d9ecc2982b" providerId="LiveId" clId="{73C31DBF-495F-4A7A-A55E-0DF9D2D9AF87}" dt="2020-02-23T18:04:12.934" v="31"/>
        <pc:sldMkLst>
          <pc:docMk/>
          <pc:sldMk cId="3987949856" sldId="270"/>
        </pc:sldMkLst>
      </pc:sldChg>
      <pc:sldChg chg="modTransition">
        <pc:chgData name="JulianBSanchezLopez@gmail.com" userId="17e4a9d9ecc2982b" providerId="LiveId" clId="{73C31DBF-495F-4A7A-A55E-0DF9D2D9AF87}" dt="2020-02-23T18:04:12.934" v="31"/>
        <pc:sldMkLst>
          <pc:docMk/>
          <pc:sldMk cId="972371968" sldId="271"/>
        </pc:sldMkLst>
      </pc:sldChg>
      <pc:sldChg chg="modTransition">
        <pc:chgData name="JulianBSanchezLopez@gmail.com" userId="17e4a9d9ecc2982b" providerId="LiveId" clId="{73C31DBF-495F-4A7A-A55E-0DF9D2D9AF87}" dt="2020-02-23T18:04:12.934" v="31"/>
        <pc:sldMkLst>
          <pc:docMk/>
          <pc:sldMk cId="2043432533" sldId="272"/>
        </pc:sldMkLst>
      </pc:sldChg>
      <pc:sldChg chg="modTransition">
        <pc:chgData name="JulianBSanchezLopez@gmail.com" userId="17e4a9d9ecc2982b" providerId="LiveId" clId="{73C31DBF-495F-4A7A-A55E-0DF9D2D9AF87}" dt="2020-02-23T18:04:12.934" v="31"/>
        <pc:sldMkLst>
          <pc:docMk/>
          <pc:sldMk cId="2306606610" sldId="273"/>
        </pc:sldMkLst>
      </pc:sldChg>
      <pc:sldChg chg="modTransition">
        <pc:chgData name="JulianBSanchezLopez@gmail.com" userId="17e4a9d9ecc2982b" providerId="LiveId" clId="{73C31DBF-495F-4A7A-A55E-0DF9D2D9AF87}" dt="2020-02-23T18:04:12.934" v="31"/>
        <pc:sldMkLst>
          <pc:docMk/>
          <pc:sldMk cId="3924173501" sldId="274"/>
        </pc:sldMkLst>
      </pc:sldChg>
      <pc:sldMasterChg chg="modTransition modSldLayout">
        <pc:chgData name="JulianBSanchezLopez@gmail.com" userId="17e4a9d9ecc2982b" providerId="LiveId" clId="{73C31DBF-495F-4A7A-A55E-0DF9D2D9AF87}" dt="2020-02-23T18:04:12.934" v="31"/>
        <pc:sldMasterMkLst>
          <pc:docMk/>
          <pc:sldMasterMk cId="0" sldId="2147483648"/>
        </pc:sldMasterMkLst>
        <pc:sldLayoutChg chg="modTransition">
          <pc:chgData name="JulianBSanchezLopez@gmail.com" userId="17e4a9d9ecc2982b" providerId="LiveId" clId="{73C31DBF-495F-4A7A-A55E-0DF9D2D9AF87}" dt="2020-02-23T18:04:12.934" v="31"/>
          <pc:sldLayoutMkLst>
            <pc:docMk/>
            <pc:sldMasterMk cId="0" sldId="2147483648"/>
            <pc:sldLayoutMk cId="0" sldId="2147483649"/>
          </pc:sldLayoutMkLst>
        </pc:sldLayoutChg>
        <pc:sldLayoutChg chg="modTransition">
          <pc:chgData name="JulianBSanchezLopez@gmail.com" userId="17e4a9d9ecc2982b" providerId="LiveId" clId="{73C31DBF-495F-4A7A-A55E-0DF9D2D9AF87}" dt="2020-02-23T18:04:12.934" v="31"/>
          <pc:sldLayoutMkLst>
            <pc:docMk/>
            <pc:sldMasterMk cId="0" sldId="2147483648"/>
            <pc:sldLayoutMk cId="0" sldId="2147483650"/>
          </pc:sldLayoutMkLst>
        </pc:sldLayoutChg>
        <pc:sldLayoutChg chg="modTransition">
          <pc:chgData name="JulianBSanchezLopez@gmail.com" userId="17e4a9d9ecc2982b" providerId="LiveId" clId="{73C31DBF-495F-4A7A-A55E-0DF9D2D9AF87}" dt="2020-02-23T18:04:12.934" v="31"/>
          <pc:sldLayoutMkLst>
            <pc:docMk/>
            <pc:sldMasterMk cId="0" sldId="2147483648"/>
            <pc:sldLayoutMk cId="0" sldId="2147483651"/>
          </pc:sldLayoutMkLst>
        </pc:sldLayoutChg>
        <pc:sldLayoutChg chg="modTransition">
          <pc:chgData name="JulianBSanchezLopez@gmail.com" userId="17e4a9d9ecc2982b" providerId="LiveId" clId="{73C31DBF-495F-4A7A-A55E-0DF9D2D9AF87}" dt="2020-02-23T18:04:12.934" v="31"/>
          <pc:sldLayoutMkLst>
            <pc:docMk/>
            <pc:sldMasterMk cId="0" sldId="2147483648"/>
            <pc:sldLayoutMk cId="0" sldId="2147483652"/>
          </pc:sldLayoutMkLst>
        </pc:sldLayoutChg>
        <pc:sldLayoutChg chg="modTransition">
          <pc:chgData name="JulianBSanchezLopez@gmail.com" userId="17e4a9d9ecc2982b" providerId="LiveId" clId="{73C31DBF-495F-4A7A-A55E-0DF9D2D9AF87}" dt="2020-02-23T18:04:12.934" v="31"/>
          <pc:sldLayoutMkLst>
            <pc:docMk/>
            <pc:sldMasterMk cId="0" sldId="2147483648"/>
            <pc:sldLayoutMk cId="0" sldId="2147483653"/>
          </pc:sldLayoutMkLst>
        </pc:sldLayoutChg>
        <pc:sldLayoutChg chg="modTransition">
          <pc:chgData name="JulianBSanchezLopez@gmail.com" userId="17e4a9d9ecc2982b" providerId="LiveId" clId="{73C31DBF-495F-4A7A-A55E-0DF9D2D9AF87}" dt="2020-02-23T18:04:12.934" v="31"/>
          <pc:sldLayoutMkLst>
            <pc:docMk/>
            <pc:sldMasterMk cId="0" sldId="2147483648"/>
            <pc:sldLayoutMk cId="0" sldId="2147483654"/>
          </pc:sldLayoutMkLst>
        </pc:sldLayoutChg>
        <pc:sldLayoutChg chg="modTransition">
          <pc:chgData name="JulianBSanchezLopez@gmail.com" userId="17e4a9d9ecc2982b" providerId="LiveId" clId="{73C31DBF-495F-4A7A-A55E-0DF9D2D9AF87}" dt="2020-02-23T18:04:12.934" v="31"/>
          <pc:sldLayoutMkLst>
            <pc:docMk/>
            <pc:sldMasterMk cId="0" sldId="2147483648"/>
            <pc:sldLayoutMk cId="0" sldId="2147483655"/>
          </pc:sldLayoutMkLst>
        </pc:sldLayoutChg>
        <pc:sldLayoutChg chg="modTransition">
          <pc:chgData name="JulianBSanchezLopez@gmail.com" userId="17e4a9d9ecc2982b" providerId="LiveId" clId="{73C31DBF-495F-4A7A-A55E-0DF9D2D9AF87}" dt="2020-02-23T18:04:12.934" v="31"/>
          <pc:sldLayoutMkLst>
            <pc:docMk/>
            <pc:sldMasterMk cId="0" sldId="2147483648"/>
            <pc:sldLayoutMk cId="0" sldId="2147483656"/>
          </pc:sldLayoutMkLst>
        </pc:sldLayoutChg>
        <pc:sldLayoutChg chg="modTransition">
          <pc:chgData name="JulianBSanchezLopez@gmail.com" userId="17e4a9d9ecc2982b" providerId="LiveId" clId="{73C31DBF-495F-4A7A-A55E-0DF9D2D9AF87}" dt="2020-02-23T18:04:12.934" v="31"/>
          <pc:sldLayoutMkLst>
            <pc:docMk/>
            <pc:sldMasterMk cId="0" sldId="2147483648"/>
            <pc:sldLayoutMk cId="0" sldId="2147483657"/>
          </pc:sldLayoutMkLst>
        </pc:sldLayoutChg>
        <pc:sldLayoutChg chg="modTransition">
          <pc:chgData name="JulianBSanchezLopez@gmail.com" userId="17e4a9d9ecc2982b" providerId="LiveId" clId="{73C31DBF-495F-4A7A-A55E-0DF9D2D9AF87}" dt="2020-02-23T18:04:12.934" v="31"/>
          <pc:sldLayoutMkLst>
            <pc:docMk/>
            <pc:sldMasterMk cId="0" sldId="2147483648"/>
            <pc:sldLayoutMk cId="0" sldId="2147483658"/>
          </pc:sldLayoutMkLst>
        </pc:sldLayoutChg>
        <pc:sldLayoutChg chg="modTransition">
          <pc:chgData name="JulianBSanchezLopez@gmail.com" userId="17e4a9d9ecc2982b" providerId="LiveId" clId="{73C31DBF-495F-4A7A-A55E-0DF9D2D9AF87}" dt="2020-02-23T18:04:12.934" v="31"/>
          <pc:sldLayoutMkLst>
            <pc:docMk/>
            <pc:sldMasterMk cId="0" sldId="2147483648"/>
            <pc:sldLayoutMk cId="0" sldId="2147483659"/>
          </pc:sldLayoutMkLst>
        </pc:sldLayoutChg>
        <pc:sldLayoutChg chg="modTransition">
          <pc:chgData name="JulianBSanchezLopez@gmail.com" userId="17e4a9d9ecc2982b" providerId="LiveId" clId="{73C31DBF-495F-4A7A-A55E-0DF9D2D9AF87}" dt="2020-02-23T18:04:12.934" v="31"/>
          <pc:sldLayoutMkLst>
            <pc:docMk/>
            <pc:sldMasterMk cId="0" sldId="2147483648"/>
            <pc:sldLayoutMk cId="0" sldId="2147483660"/>
          </pc:sldLayoutMkLst>
        </pc:sldLayoutChg>
        <pc:sldLayoutChg chg="modTransition">
          <pc:chgData name="JulianBSanchezLopez@gmail.com" userId="17e4a9d9ecc2982b" providerId="LiveId" clId="{73C31DBF-495F-4A7A-A55E-0DF9D2D9AF87}" dt="2020-02-23T18:04:12.934" v="31"/>
          <pc:sldLayoutMkLst>
            <pc:docMk/>
            <pc:sldMasterMk cId="0" sldId="2147483648"/>
            <pc:sldLayoutMk cId="0" sldId="2147483661"/>
          </pc:sldLayoutMkLst>
        </pc:sldLayoutChg>
        <pc:sldLayoutChg chg="modTransition">
          <pc:chgData name="JulianBSanchezLopez@gmail.com" userId="17e4a9d9ecc2982b" providerId="LiveId" clId="{73C31DBF-495F-4A7A-A55E-0DF9D2D9AF87}" dt="2020-02-23T18:04:12.934" v="31"/>
          <pc:sldLayoutMkLst>
            <pc:docMk/>
            <pc:sldMasterMk cId="0" sldId="2147483648"/>
            <pc:sldLayoutMk cId="0" sldId="2147483663"/>
          </pc:sldLayoutMkLst>
        </pc:sldLayoutChg>
        <pc:sldLayoutChg chg="modTransition">
          <pc:chgData name="JulianBSanchezLopez@gmail.com" userId="17e4a9d9ecc2982b" providerId="LiveId" clId="{73C31DBF-495F-4A7A-A55E-0DF9D2D9AF87}" dt="2020-02-23T18:04:12.934" v="31"/>
          <pc:sldLayoutMkLst>
            <pc:docMk/>
            <pc:sldMasterMk cId="0" sldId="2147483648"/>
            <pc:sldLayoutMk cId="0" sldId="2147483666"/>
          </pc:sldLayoutMkLst>
        </pc:sldLayoutChg>
        <pc:sldLayoutChg chg="modTransition">
          <pc:chgData name="JulianBSanchezLopez@gmail.com" userId="17e4a9d9ecc2982b" providerId="LiveId" clId="{73C31DBF-495F-4A7A-A55E-0DF9D2D9AF87}" dt="2020-02-23T18:04:12.934" v="31"/>
          <pc:sldLayoutMkLst>
            <pc:docMk/>
            <pc:sldMasterMk cId="0" sldId="2147483648"/>
            <pc:sldLayoutMk cId="0" sldId="2147483667"/>
          </pc:sldLayoutMkLst>
        </pc:sldLayoutChg>
        <pc:sldLayoutChg chg="modTransition">
          <pc:chgData name="JulianBSanchezLopez@gmail.com" userId="17e4a9d9ecc2982b" providerId="LiveId" clId="{73C31DBF-495F-4A7A-A55E-0DF9D2D9AF87}" dt="2020-02-23T18:04:12.934" v="31"/>
          <pc:sldLayoutMkLst>
            <pc:docMk/>
            <pc:sldMasterMk cId="0" sldId="2147483648"/>
            <pc:sldLayoutMk cId="0" sldId="2147483668"/>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920360872322152E-2"/>
          <c:y val="0.13489889106327463"/>
          <c:w val="0.67594291539245666"/>
          <c:h val="0.86510110893672543"/>
        </c:manualLayout>
      </c:layout>
      <c:pieChart>
        <c:varyColors val="1"/>
        <c:ser>
          <c:idx val="0"/>
          <c:order val="0"/>
          <c:tx>
            <c:strRef>
              <c:f>Hoja1!$B$1</c:f>
              <c:strCache>
                <c:ptCount val="1"/>
                <c:pt idx="0">
                  <c:v>Delegados sindicales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AF57-4B83-AAFE-68095156C19C}"/>
              </c:ext>
            </c:extLst>
          </c:dPt>
          <c:dPt>
            <c:idx val="1"/>
            <c:bubble3D val="0"/>
            <c:spPr>
              <a:solidFill>
                <a:srgbClr val="00785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F57-4B83-AAFE-68095156C19C}"/>
              </c:ext>
            </c:extLst>
          </c:dPt>
          <c:dPt>
            <c:idx val="2"/>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AF57-4B83-AAFE-68095156C19C}"/>
              </c:ext>
            </c:extLst>
          </c:dPt>
          <c:dPt>
            <c:idx val="3"/>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AF57-4B83-AAFE-68095156C19C}"/>
              </c:ext>
            </c:extLst>
          </c:dPt>
          <c:dPt>
            <c:idx val="4"/>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AF57-4B83-AAFE-68095156C19C}"/>
              </c:ext>
            </c:extLst>
          </c:dPt>
          <c:dPt>
            <c:idx val="5"/>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AF57-4B83-AAFE-68095156C19C}"/>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s-E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Hoja1!$A$2:$A$7</c:f>
              <c:strCache>
                <c:ptCount val="6"/>
                <c:pt idx="0">
                  <c:v>CCOO</c:v>
                </c:pt>
                <c:pt idx="1">
                  <c:v>UGT</c:v>
                </c:pt>
                <c:pt idx="2">
                  <c:v>USO</c:v>
                </c:pt>
                <c:pt idx="3">
                  <c:v>CSIF</c:v>
                </c:pt>
                <c:pt idx="4">
                  <c:v>ELA</c:v>
                </c:pt>
                <c:pt idx="5">
                  <c:v>Otros</c:v>
                </c:pt>
              </c:strCache>
            </c:strRef>
          </c:cat>
          <c:val>
            <c:numRef>
              <c:f>Hoja1!$B$2:$B$7</c:f>
              <c:numCache>
                <c:formatCode>General</c:formatCode>
                <c:ptCount val="6"/>
                <c:pt idx="0">
                  <c:v>94971</c:v>
                </c:pt>
                <c:pt idx="1">
                  <c:v>86530</c:v>
                </c:pt>
                <c:pt idx="2">
                  <c:v>10793</c:v>
                </c:pt>
                <c:pt idx="3">
                  <c:v>10334</c:v>
                </c:pt>
                <c:pt idx="4">
                  <c:v>8425</c:v>
                </c:pt>
                <c:pt idx="5">
                  <c:v>55065</c:v>
                </c:pt>
              </c:numCache>
            </c:numRef>
          </c:val>
          <c:extLst>
            <c:ext xmlns:c16="http://schemas.microsoft.com/office/drawing/2014/chart" uri="{C3380CC4-5D6E-409C-BE32-E72D297353CC}">
              <c16:uniqueId val="{0000000C-AF57-4B83-AAFE-68095156C19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1100" b="0" i="0" u="none" strike="noStrike" kern="1200" baseline="0">
                <a:solidFill>
                  <a:schemeClr val="dk1">
                    <a:lumMod val="75000"/>
                    <a:lumOff val="25000"/>
                  </a:schemeClr>
                </a:solidFill>
                <a:latin typeface="+mn-lt"/>
                <a:ea typeface="+mn-ea"/>
                <a:cs typeface="+mn-cs"/>
              </a:defRPr>
            </a:pPr>
            <a:endParaRPr lang="es-ES"/>
          </a:p>
        </c:txPr>
      </c:legendEntry>
      <c:legendEntry>
        <c:idx val="1"/>
        <c:txPr>
          <a:bodyPr rot="0" spcFirstLastPara="1" vertOverflow="ellipsis" vert="horz" wrap="square" anchor="ctr" anchorCtr="1"/>
          <a:lstStyle/>
          <a:p>
            <a:pPr>
              <a:defRPr sz="1100" b="0" i="0" u="none" strike="noStrike" kern="1200" baseline="0">
                <a:solidFill>
                  <a:schemeClr val="dk1">
                    <a:lumMod val="75000"/>
                    <a:lumOff val="25000"/>
                  </a:schemeClr>
                </a:solidFill>
                <a:latin typeface="+mn-lt"/>
                <a:ea typeface="+mn-ea"/>
                <a:cs typeface="+mn-cs"/>
              </a:defRPr>
            </a:pPr>
            <a:endParaRPr lang="es-ES"/>
          </a:p>
        </c:txPr>
      </c:legendEntry>
      <c:legendEntry>
        <c:idx val="2"/>
        <c:txPr>
          <a:bodyPr rot="0" spcFirstLastPara="1" vertOverflow="ellipsis" vert="horz" wrap="square" anchor="ctr" anchorCtr="1"/>
          <a:lstStyle/>
          <a:p>
            <a:pPr>
              <a:defRPr sz="1100" b="0" i="0" u="none" strike="noStrike" kern="1200" baseline="0">
                <a:solidFill>
                  <a:schemeClr val="dk1">
                    <a:lumMod val="75000"/>
                    <a:lumOff val="25000"/>
                  </a:schemeClr>
                </a:solidFill>
                <a:latin typeface="+mn-lt"/>
                <a:ea typeface="+mn-ea"/>
                <a:cs typeface="+mn-cs"/>
              </a:defRPr>
            </a:pPr>
            <a:endParaRPr lang="es-ES"/>
          </a:p>
        </c:txPr>
      </c:legendEntry>
      <c:legendEntry>
        <c:idx val="3"/>
        <c:txPr>
          <a:bodyPr rot="0" spcFirstLastPara="1" vertOverflow="ellipsis" vert="horz" wrap="square" anchor="ctr" anchorCtr="1"/>
          <a:lstStyle/>
          <a:p>
            <a:pPr>
              <a:defRPr sz="1100" b="0" i="0" u="none" strike="noStrike" kern="1200" baseline="0">
                <a:solidFill>
                  <a:schemeClr val="dk1">
                    <a:lumMod val="75000"/>
                    <a:lumOff val="25000"/>
                  </a:schemeClr>
                </a:solidFill>
                <a:latin typeface="+mn-lt"/>
                <a:ea typeface="+mn-ea"/>
                <a:cs typeface="+mn-cs"/>
              </a:defRPr>
            </a:pPr>
            <a:endParaRPr lang="es-ES"/>
          </a:p>
        </c:txPr>
      </c:legendEntry>
      <c:legendEntry>
        <c:idx val="4"/>
        <c:txPr>
          <a:bodyPr rot="0" spcFirstLastPara="1" vertOverflow="ellipsis" vert="horz" wrap="square" anchor="ctr" anchorCtr="1"/>
          <a:lstStyle/>
          <a:p>
            <a:pPr>
              <a:defRPr sz="1100" b="0" i="0" u="none" strike="noStrike" kern="1200" baseline="0">
                <a:solidFill>
                  <a:schemeClr val="dk1">
                    <a:lumMod val="75000"/>
                    <a:lumOff val="25000"/>
                  </a:schemeClr>
                </a:solidFill>
                <a:latin typeface="+mn-lt"/>
                <a:ea typeface="+mn-ea"/>
                <a:cs typeface="+mn-cs"/>
              </a:defRPr>
            </a:pPr>
            <a:endParaRPr lang="es-ES"/>
          </a:p>
        </c:txPr>
      </c:legendEntry>
      <c:legendEntry>
        <c:idx val="5"/>
        <c:txPr>
          <a:bodyPr rot="0" spcFirstLastPara="1" vertOverflow="ellipsis" vert="horz" wrap="square" anchor="ctr" anchorCtr="1"/>
          <a:lstStyle/>
          <a:p>
            <a:pPr>
              <a:defRPr sz="1100" b="0" i="0" u="none" strike="noStrike" kern="1200" baseline="0">
                <a:solidFill>
                  <a:schemeClr val="dk1">
                    <a:lumMod val="75000"/>
                    <a:lumOff val="25000"/>
                  </a:schemeClr>
                </a:solidFill>
                <a:latin typeface="+mn-lt"/>
                <a:ea typeface="+mn-ea"/>
                <a:cs typeface="+mn-cs"/>
              </a:defRPr>
            </a:pPr>
            <a:endParaRPr lang="es-ES"/>
          </a:p>
        </c:txPr>
      </c:legendEntry>
      <c:layout>
        <c:manualLayout>
          <c:xMode val="edge"/>
          <c:yMode val="edge"/>
          <c:x val="0.73068297655453618"/>
          <c:y val="0.26810648668916387"/>
          <c:w val="0.1825306011060544"/>
          <c:h val="0.47599262420964505"/>
        </c:manualLayout>
      </c:layout>
      <c:overlay val="0"/>
      <c:spPr>
        <a:solidFill>
          <a:schemeClr val="bg1">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2/23/2020</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‹Nº›</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41D2AC3-6A0B-4169-B1EA-E3AE8B351BDD}" type="datetimeFigureOut">
              <a:rPr lang="en-US" dirty="0"/>
              <a:t>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D4B9363-8B87-41B7-9F8E-64519CBB8F34}" type="datetimeFigureOut">
              <a:rPr lang="en-US" dirty="0"/>
              <a:t>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AEF5746-5284-4951-9F37-7AE924EDBCB7}" type="datetimeFigureOut">
              <a:rPr lang="en-US" dirty="0"/>
              <a:t>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398B29-7265-4A65-A2A4-6703C057B7C1}" type="datetimeFigureOut">
              <a:rPr lang="en-US" dirty="0"/>
              <a:t>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8FBA082-94DF-4C4B-A041-6624924AB0A8}" type="datetimeFigureOut">
              <a:rPr lang="en-US" dirty="0"/>
              <a:t>2/23/2020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27686C4-3AB5-4E0C-86CA-FB108C350AA9}" type="datetimeFigureOut">
              <a:rPr lang="en-US" dirty="0"/>
              <a:t>2/23/2020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F7F47CF-67C9-420C-80A5-E2069FF0C2DF}" type="datetimeFigureOut">
              <a:rPr lang="en-US" dirty="0"/>
              <a:t>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2/23/2020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2/23/2020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2/23/2020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C3BFE2-83B7-4B0A-B9D3-AB28331082B3}" type="datetimeFigureOut">
              <a:rPr lang="en-US" dirty="0"/>
              <a:t>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2EF78E3-FDA3-4D28-AAA2-0B81F349A39D}" type="datetimeFigureOut">
              <a:rPr lang="en-US" dirty="0"/>
              <a:t>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2/23/2020</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C35F0-D8DC-420D-ABFB-3F931D9DFC56}"/>
              </a:ext>
            </a:extLst>
          </p:cNvPr>
          <p:cNvSpPr>
            <a:spLocks noGrp="1"/>
          </p:cNvSpPr>
          <p:nvPr>
            <p:ph type="ctrTitle"/>
          </p:nvPr>
        </p:nvSpPr>
        <p:spPr/>
        <p:txBody>
          <a:bodyPr anchor="ctr">
            <a:normAutofit/>
          </a:bodyPr>
          <a:lstStyle/>
          <a:p>
            <a:pPr algn="ctr"/>
            <a:r>
              <a:rPr lang="es-ES" sz="7200" dirty="0"/>
              <a:t>Comisiones Obreras</a:t>
            </a:r>
            <a:br>
              <a:rPr lang="es-ES" sz="7200" dirty="0"/>
            </a:br>
            <a:r>
              <a:rPr lang="es-ES" sz="7200" dirty="0"/>
              <a:t>(CCOO)</a:t>
            </a:r>
          </a:p>
        </p:txBody>
      </p:sp>
      <p:sp>
        <p:nvSpPr>
          <p:cNvPr id="3" name="Subtítulo 2">
            <a:extLst>
              <a:ext uri="{FF2B5EF4-FFF2-40B4-BE49-F238E27FC236}">
                <a16:creationId xmlns:a16="http://schemas.microsoft.com/office/drawing/2014/main" id="{1B996F21-B7E2-4353-8B1A-4A0DD554E432}"/>
              </a:ext>
            </a:extLst>
          </p:cNvPr>
          <p:cNvSpPr>
            <a:spLocks noGrp="1"/>
          </p:cNvSpPr>
          <p:nvPr>
            <p:ph type="subTitle" idx="1"/>
          </p:nvPr>
        </p:nvSpPr>
        <p:spPr/>
        <p:txBody>
          <a:bodyPr/>
          <a:lstStyle/>
          <a:p>
            <a:r>
              <a:rPr lang="es-ES" dirty="0" err="1"/>
              <a:t>Jose</a:t>
            </a:r>
            <a:r>
              <a:rPr lang="es-ES" dirty="0"/>
              <a:t> delgado – Ángel Galindo – Julián Sánchez</a:t>
            </a:r>
          </a:p>
        </p:txBody>
      </p:sp>
    </p:spTree>
    <p:extLst>
      <p:ext uri="{BB962C8B-B14F-4D97-AF65-F5344CB8AC3E}">
        <p14:creationId xmlns:p14="http://schemas.microsoft.com/office/powerpoint/2010/main" val="32695756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75B065-C82B-48A4-99B5-59A519299725}"/>
              </a:ext>
            </a:extLst>
          </p:cNvPr>
          <p:cNvSpPr>
            <a:spLocks noGrp="1"/>
          </p:cNvSpPr>
          <p:nvPr>
            <p:ph type="title"/>
          </p:nvPr>
        </p:nvSpPr>
        <p:spPr/>
        <p:txBody>
          <a:bodyPr/>
          <a:lstStyle/>
          <a:p>
            <a:r>
              <a:rPr lang="es-ES" dirty="0"/>
              <a:t>¿qué defienden?</a:t>
            </a:r>
          </a:p>
        </p:txBody>
      </p:sp>
      <p:sp>
        <p:nvSpPr>
          <p:cNvPr id="3" name="Marcador de contenido 2">
            <a:extLst>
              <a:ext uri="{FF2B5EF4-FFF2-40B4-BE49-F238E27FC236}">
                <a16:creationId xmlns:a16="http://schemas.microsoft.com/office/drawing/2014/main" id="{335D17AF-3C08-417D-80BE-CD99E240C6E9}"/>
              </a:ext>
            </a:extLst>
          </p:cNvPr>
          <p:cNvSpPr>
            <a:spLocks noGrp="1"/>
          </p:cNvSpPr>
          <p:nvPr>
            <p:ph sz="quarter" idx="13"/>
          </p:nvPr>
        </p:nvSpPr>
        <p:spPr/>
        <p:txBody>
          <a:bodyPr>
            <a:normAutofit fontScale="85000" lnSpcReduction="10000"/>
          </a:bodyPr>
          <a:lstStyle/>
          <a:p>
            <a:r>
              <a:rPr lang="es-ES" dirty="0"/>
              <a:t>El objetivo principal de comisiones obreras es defender y luchar por la mejora de las condiciones de trabajo y de vida de los trabajadores y trabajadores por cuenta ajena.</a:t>
            </a:r>
          </a:p>
          <a:p>
            <a:r>
              <a:rPr lang="es-ES" dirty="0"/>
              <a:t>La negociación colectiva es la base de su acción sindical.</a:t>
            </a:r>
          </a:p>
          <a:p>
            <a:r>
              <a:rPr lang="es-ES" dirty="0"/>
              <a:t>Defienden un modelo único de acogida. De esta forma todas las regiones del estado tendrán las mismas responsabilidades a la hora de acoger los refugiados, independientemente del lugar de llegada</a:t>
            </a:r>
          </a:p>
          <a:p>
            <a:r>
              <a:rPr lang="es-ES" dirty="0"/>
              <a:t>El sindicato defiende la recuperación de la inversión en educación pública y la derogación de la ley </a:t>
            </a:r>
            <a:r>
              <a:rPr lang="es-ES" dirty="0" err="1"/>
              <a:t>Lomce</a:t>
            </a:r>
            <a:endParaRPr lang="es-ES" dirty="0"/>
          </a:p>
          <a:p>
            <a:r>
              <a:rPr lang="es-ES" dirty="0"/>
              <a:t>Comisiones obreras aboga por una sociedad concienciada en la lucha contra el cambio climático, con el fin de dirigir la transición ecológica y que las empresas sean más eco-responsables y eficaces.</a:t>
            </a:r>
          </a:p>
        </p:txBody>
      </p:sp>
    </p:spTree>
    <p:extLst>
      <p:ext uri="{BB962C8B-B14F-4D97-AF65-F5344CB8AC3E}">
        <p14:creationId xmlns:p14="http://schemas.microsoft.com/office/powerpoint/2010/main" val="1602734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89A32A-83BC-4525-80AA-19B2818FD714}"/>
              </a:ext>
            </a:extLst>
          </p:cNvPr>
          <p:cNvSpPr>
            <a:spLocks noGrp="1"/>
          </p:cNvSpPr>
          <p:nvPr>
            <p:ph type="title"/>
          </p:nvPr>
        </p:nvSpPr>
        <p:spPr/>
        <p:txBody>
          <a:bodyPr/>
          <a:lstStyle/>
          <a:p>
            <a:r>
              <a:rPr lang="es-ES" dirty="0"/>
              <a:t>Número de afiliados y delegados</a:t>
            </a:r>
          </a:p>
        </p:txBody>
      </p:sp>
      <p:sp>
        <p:nvSpPr>
          <p:cNvPr id="3" name="Marcador de contenido 2">
            <a:extLst>
              <a:ext uri="{FF2B5EF4-FFF2-40B4-BE49-F238E27FC236}">
                <a16:creationId xmlns:a16="http://schemas.microsoft.com/office/drawing/2014/main" id="{7363F3A6-DF79-4D30-BBB5-A8D186192912}"/>
              </a:ext>
            </a:extLst>
          </p:cNvPr>
          <p:cNvSpPr>
            <a:spLocks noGrp="1"/>
          </p:cNvSpPr>
          <p:nvPr>
            <p:ph sz="quarter" idx="13"/>
          </p:nvPr>
        </p:nvSpPr>
        <p:spPr/>
        <p:txBody>
          <a:bodyPr anchor="t"/>
          <a:lstStyle/>
          <a:p>
            <a:r>
              <a:rPr lang="es-ES" dirty="0"/>
              <a:t>Comisiones obreras cuenta con 920.870 afiliados en la actualidad</a:t>
            </a:r>
          </a:p>
          <a:p>
            <a:r>
              <a:rPr lang="es-ES" dirty="0"/>
              <a:t>Gracias a estos afiliados CCO dispone de un total de 94.971 afiliados a nivel estatal</a:t>
            </a:r>
          </a:p>
        </p:txBody>
      </p:sp>
      <p:graphicFrame>
        <p:nvGraphicFramePr>
          <p:cNvPr id="4" name="Gráfico 3">
            <a:extLst>
              <a:ext uri="{FF2B5EF4-FFF2-40B4-BE49-F238E27FC236}">
                <a16:creationId xmlns:a16="http://schemas.microsoft.com/office/drawing/2014/main" id="{B97CA871-5045-49A6-88BA-E23D2D766F33}"/>
              </a:ext>
            </a:extLst>
          </p:cNvPr>
          <p:cNvGraphicFramePr/>
          <p:nvPr>
            <p:extLst>
              <p:ext uri="{D42A27DB-BD31-4B8C-83A1-F6EECF244321}">
                <p14:modId xmlns:p14="http://schemas.microsoft.com/office/powerpoint/2010/main" val="2520297591"/>
              </p:ext>
            </p:extLst>
          </p:nvPr>
        </p:nvGraphicFramePr>
        <p:xfrm>
          <a:off x="2576221" y="2552369"/>
          <a:ext cx="7156175" cy="3047847"/>
        </p:xfrm>
        <a:graphic>
          <a:graphicData uri="http://schemas.openxmlformats.org/drawingml/2006/chart">
            <c:chart xmlns:c="http://schemas.openxmlformats.org/drawingml/2006/chart" xmlns:r="http://schemas.openxmlformats.org/officeDocument/2006/relationships" r:id="rId2"/>
          </a:graphicData>
        </a:graphic>
      </p:graphicFrame>
      <p:sp>
        <p:nvSpPr>
          <p:cNvPr id="7" name="CuadroTexto 6">
            <a:extLst>
              <a:ext uri="{FF2B5EF4-FFF2-40B4-BE49-F238E27FC236}">
                <a16:creationId xmlns:a16="http://schemas.microsoft.com/office/drawing/2014/main" id="{8FD4ECC4-F9DA-4E86-B0DD-A1B6F1BC93E4}"/>
              </a:ext>
            </a:extLst>
          </p:cNvPr>
          <p:cNvSpPr txBox="1"/>
          <p:nvPr/>
        </p:nvSpPr>
        <p:spPr>
          <a:xfrm>
            <a:off x="7651807" y="4859807"/>
            <a:ext cx="1963972" cy="307777"/>
          </a:xfrm>
          <a:prstGeom prst="rect">
            <a:avLst/>
          </a:prstGeom>
          <a:noFill/>
        </p:spPr>
        <p:txBody>
          <a:bodyPr wrap="square" rtlCol="0">
            <a:spAutoFit/>
          </a:bodyPr>
          <a:lstStyle/>
          <a:p>
            <a:r>
              <a:rPr lang="es-ES" sz="1400" u="sng" dirty="0">
                <a:uFill>
                  <a:solidFill>
                    <a:srgbClr val="FF0000"/>
                  </a:solidFill>
                </a:uFill>
              </a:rPr>
              <a:t>Delegados sindicales</a:t>
            </a:r>
          </a:p>
        </p:txBody>
      </p:sp>
    </p:spTree>
    <p:extLst>
      <p:ext uri="{BB962C8B-B14F-4D97-AF65-F5344CB8AC3E}">
        <p14:creationId xmlns:p14="http://schemas.microsoft.com/office/powerpoint/2010/main" val="7086917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800B3-1017-4675-9164-B88B89B85125}"/>
              </a:ext>
            </a:extLst>
          </p:cNvPr>
          <p:cNvSpPr>
            <a:spLocks noGrp="1"/>
          </p:cNvSpPr>
          <p:nvPr>
            <p:ph type="title"/>
          </p:nvPr>
        </p:nvSpPr>
        <p:spPr/>
        <p:txBody>
          <a:bodyPr/>
          <a:lstStyle/>
          <a:p>
            <a:r>
              <a:rPr lang="es-ES" dirty="0"/>
              <a:t>Sedes en </a:t>
            </a:r>
            <a:r>
              <a:rPr lang="es-ES" dirty="0" err="1"/>
              <a:t>españa</a:t>
            </a:r>
            <a:endParaRPr lang="es-ES" dirty="0"/>
          </a:p>
        </p:txBody>
      </p:sp>
      <p:pic>
        <p:nvPicPr>
          <p:cNvPr id="4" name="Imagen 3">
            <a:extLst>
              <a:ext uri="{FF2B5EF4-FFF2-40B4-BE49-F238E27FC236}">
                <a16:creationId xmlns:a16="http://schemas.microsoft.com/office/drawing/2014/main" id="{63376CE4-1351-4CC9-AD0E-A6D85E859E7D}"/>
              </a:ext>
            </a:extLst>
          </p:cNvPr>
          <p:cNvPicPr/>
          <p:nvPr/>
        </p:nvPicPr>
        <p:blipFill>
          <a:blip r:embed="rId2">
            <a:extLst>
              <a:ext uri="{28A0092B-C50C-407E-A947-70E740481C1C}">
                <a14:useLocalDpi xmlns:a14="http://schemas.microsoft.com/office/drawing/2010/main" val="0"/>
              </a:ext>
            </a:extLst>
          </a:blip>
          <a:stretch>
            <a:fillRect/>
          </a:stretch>
        </p:blipFill>
        <p:spPr>
          <a:xfrm>
            <a:off x="1924215" y="1566407"/>
            <a:ext cx="7601448" cy="3943848"/>
          </a:xfrm>
          <a:prstGeom prst="rect">
            <a:avLst/>
          </a:prstGeom>
        </p:spPr>
      </p:pic>
    </p:spTree>
    <p:extLst>
      <p:ext uri="{BB962C8B-B14F-4D97-AF65-F5344CB8AC3E}">
        <p14:creationId xmlns:p14="http://schemas.microsoft.com/office/powerpoint/2010/main" val="7202410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F1B77C4-659F-4A1A-BEB7-6047EC3B468D}"/>
              </a:ext>
            </a:extLst>
          </p:cNvPr>
          <p:cNvSpPr>
            <a:spLocks noGrp="1"/>
          </p:cNvSpPr>
          <p:nvPr>
            <p:ph sz="quarter" idx="13"/>
          </p:nvPr>
        </p:nvSpPr>
        <p:spPr>
          <a:xfrm>
            <a:off x="685800" y="405518"/>
            <a:ext cx="10394707" cy="4969068"/>
          </a:xfrm>
        </p:spPr>
        <p:txBody>
          <a:bodyPr>
            <a:normAutofit/>
          </a:bodyPr>
          <a:lstStyle/>
          <a:p>
            <a:r>
              <a:rPr lang="es-ES" dirty="0"/>
              <a:t>Comisiones obreras dispone de numerosas sedes. Una federación de Servicios a la ciudadanía en cada provincia y cientos de locales repartidos por toda España donde los trabajadores pueden acudir para recibir atención general</a:t>
            </a:r>
          </a:p>
          <a:p>
            <a:r>
              <a:rPr lang="es-ES" dirty="0"/>
              <a:t>La sede central de Servicios a la ciudadanía se encuentra en Madrid (C/ Ramírez de Arellano nº 19, 3ª Planta. Código Postal 28043) y dispone de muchos sectores (Sector del mar, sector de administración local, sector de carretera y logística, etc.…)</a:t>
            </a:r>
          </a:p>
          <a:p>
            <a:r>
              <a:rPr lang="es-ES" dirty="0"/>
              <a:t>En valencia disponemos de una sede llamada </a:t>
            </a:r>
            <a:r>
              <a:rPr lang="es-ES" i="1" dirty="0" err="1"/>
              <a:t>Federació</a:t>
            </a:r>
            <a:r>
              <a:rPr lang="es-ES" i="1" dirty="0"/>
              <a:t> del País </a:t>
            </a:r>
            <a:r>
              <a:rPr lang="es-ES" i="1" dirty="0" err="1"/>
              <a:t>Valencià</a:t>
            </a:r>
            <a:r>
              <a:rPr lang="es-ES" i="1" dirty="0"/>
              <a:t> CCOO </a:t>
            </a:r>
            <a:r>
              <a:rPr lang="es-ES" i="1" dirty="0" err="1"/>
              <a:t>Serveis</a:t>
            </a:r>
            <a:r>
              <a:rPr lang="es-ES" dirty="0"/>
              <a:t>  y que se encuentra en PZ/ </a:t>
            </a:r>
            <a:r>
              <a:rPr lang="es-ES" dirty="0" err="1"/>
              <a:t>Nàpols</a:t>
            </a:r>
            <a:r>
              <a:rPr lang="es-ES" dirty="0"/>
              <a:t> i </a:t>
            </a:r>
            <a:r>
              <a:rPr lang="es-ES" dirty="0" err="1"/>
              <a:t>Sicília</a:t>
            </a:r>
            <a:r>
              <a:rPr lang="es-ES" dirty="0"/>
              <a:t>, nº5, Baix. Código postal 45600</a:t>
            </a:r>
          </a:p>
          <a:p>
            <a:r>
              <a:rPr lang="es-ES" dirty="0"/>
              <a:t>La sede general de comisiones obreras la encontramos en C/ </a:t>
            </a:r>
            <a:r>
              <a:rPr lang="es-ES" dirty="0" err="1"/>
              <a:t>Fernandez</a:t>
            </a:r>
            <a:r>
              <a:rPr lang="es-ES" dirty="0"/>
              <a:t> de la Hoz nº 11. Código Postal 28010 Madrid </a:t>
            </a:r>
          </a:p>
        </p:txBody>
      </p:sp>
    </p:spTree>
    <p:extLst>
      <p:ext uri="{BB962C8B-B14F-4D97-AF65-F5344CB8AC3E}">
        <p14:creationId xmlns:p14="http://schemas.microsoft.com/office/powerpoint/2010/main" val="28220524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 result for quart de poblet comisiones obreras">
            <a:extLst>
              <a:ext uri="{FF2B5EF4-FFF2-40B4-BE49-F238E27FC236}">
                <a16:creationId xmlns:a16="http://schemas.microsoft.com/office/drawing/2014/main" id="{02ECA123-9FB1-46D5-9DAB-0C7BAE2C34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52938" y="109911"/>
            <a:ext cx="4086971" cy="5392392"/>
          </a:xfrm>
          <a:prstGeom prst="rect">
            <a:avLst/>
          </a:prstGeom>
          <a:noFill/>
          <a:ln>
            <a:noFill/>
          </a:ln>
        </p:spPr>
      </p:pic>
      <p:sp>
        <p:nvSpPr>
          <p:cNvPr id="5" name="CuadroTexto 4">
            <a:extLst>
              <a:ext uri="{FF2B5EF4-FFF2-40B4-BE49-F238E27FC236}">
                <a16:creationId xmlns:a16="http://schemas.microsoft.com/office/drawing/2014/main" id="{B50732A0-E21A-41B2-949A-AD73E8453376}"/>
              </a:ext>
            </a:extLst>
          </p:cNvPr>
          <p:cNvSpPr txBox="1"/>
          <p:nvPr/>
        </p:nvSpPr>
        <p:spPr>
          <a:xfrm>
            <a:off x="5446643" y="206733"/>
            <a:ext cx="5192202" cy="1292662"/>
          </a:xfrm>
          <a:prstGeom prst="rect">
            <a:avLst/>
          </a:prstGeom>
          <a:noFill/>
        </p:spPr>
        <p:txBody>
          <a:bodyPr wrap="square" rtlCol="0">
            <a:spAutoFit/>
          </a:bodyPr>
          <a:lstStyle/>
          <a:p>
            <a:r>
              <a:rPr lang="es-ES" sz="2000" cap="all" dirty="0"/>
              <a:t>En Quart de </a:t>
            </a:r>
            <a:r>
              <a:rPr lang="es-ES" sz="2000" cap="all" dirty="0" err="1"/>
              <a:t>poblet</a:t>
            </a:r>
            <a:r>
              <a:rPr lang="es-ES" sz="2000" cap="all" dirty="0"/>
              <a:t> disponemos de una sede que podemos encontrar en la calle Isaac peral nº5</a:t>
            </a:r>
          </a:p>
          <a:p>
            <a:endParaRPr lang="es-ES" dirty="0"/>
          </a:p>
        </p:txBody>
      </p:sp>
      <p:sp>
        <p:nvSpPr>
          <p:cNvPr id="6" name="CuadroTexto 5">
            <a:extLst>
              <a:ext uri="{FF2B5EF4-FFF2-40B4-BE49-F238E27FC236}">
                <a16:creationId xmlns:a16="http://schemas.microsoft.com/office/drawing/2014/main" id="{5908D862-B773-4DDF-A356-348842E71F4D}"/>
              </a:ext>
            </a:extLst>
          </p:cNvPr>
          <p:cNvSpPr txBox="1"/>
          <p:nvPr/>
        </p:nvSpPr>
        <p:spPr>
          <a:xfrm>
            <a:off x="5446643" y="4858247"/>
            <a:ext cx="4667416" cy="584775"/>
          </a:xfrm>
          <a:prstGeom prst="rect">
            <a:avLst/>
          </a:prstGeom>
          <a:noFill/>
        </p:spPr>
        <p:txBody>
          <a:bodyPr wrap="square" rtlCol="0">
            <a:spAutoFit/>
          </a:bodyPr>
          <a:lstStyle/>
          <a:p>
            <a:r>
              <a:rPr lang="es-ES" sz="1600" u="sng" dirty="0">
                <a:uFill>
                  <a:solidFill>
                    <a:srgbClr val="FF0000"/>
                  </a:solidFill>
                </a:uFill>
              </a:rPr>
              <a:t>Marcha en defensa de la Administración local</a:t>
            </a:r>
            <a:br>
              <a:rPr lang="es-ES" sz="1600" u="sng" dirty="0">
                <a:uFill>
                  <a:solidFill>
                    <a:srgbClr val="FF0000"/>
                  </a:solidFill>
                </a:uFill>
              </a:rPr>
            </a:br>
            <a:r>
              <a:rPr lang="es-ES" sz="1600" u="sng" dirty="0">
                <a:uFill>
                  <a:solidFill>
                    <a:srgbClr val="FF0000"/>
                  </a:solidFill>
                </a:uFill>
              </a:rPr>
              <a:t>Organizada por CCOO – Quart de </a:t>
            </a:r>
            <a:r>
              <a:rPr lang="es-ES" sz="1600" u="sng" dirty="0" err="1">
                <a:uFill>
                  <a:solidFill>
                    <a:srgbClr val="FF0000"/>
                  </a:solidFill>
                </a:uFill>
              </a:rPr>
              <a:t>poblet</a:t>
            </a:r>
            <a:endParaRPr lang="es-ES" sz="1600" u="sng" dirty="0">
              <a:uFill>
                <a:solidFill>
                  <a:srgbClr val="FF0000"/>
                </a:solidFill>
              </a:uFill>
            </a:endParaRPr>
          </a:p>
        </p:txBody>
      </p:sp>
    </p:spTree>
    <p:extLst>
      <p:ext uri="{BB962C8B-B14F-4D97-AF65-F5344CB8AC3E}">
        <p14:creationId xmlns:p14="http://schemas.microsoft.com/office/powerpoint/2010/main" val="19062931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15840D-AEB5-4266-AB0B-7AB001657FE4}"/>
              </a:ext>
            </a:extLst>
          </p:cNvPr>
          <p:cNvSpPr>
            <a:spLocks noGrp="1"/>
          </p:cNvSpPr>
          <p:nvPr>
            <p:ph type="title"/>
          </p:nvPr>
        </p:nvSpPr>
        <p:spPr/>
        <p:txBody>
          <a:bodyPr>
            <a:normAutofit fontScale="90000"/>
          </a:bodyPr>
          <a:lstStyle/>
          <a:p>
            <a:r>
              <a:rPr lang="es-ES" dirty="0"/>
              <a:t>¿Quiénes la dirigen en la actualidad?</a:t>
            </a:r>
          </a:p>
        </p:txBody>
      </p:sp>
      <p:sp>
        <p:nvSpPr>
          <p:cNvPr id="3" name="Marcador de contenido 2">
            <a:extLst>
              <a:ext uri="{FF2B5EF4-FFF2-40B4-BE49-F238E27FC236}">
                <a16:creationId xmlns:a16="http://schemas.microsoft.com/office/drawing/2014/main" id="{063BEB2D-E633-4CF8-8652-B57E1CC77FD9}"/>
              </a:ext>
            </a:extLst>
          </p:cNvPr>
          <p:cNvSpPr>
            <a:spLocks noGrp="1"/>
          </p:cNvSpPr>
          <p:nvPr>
            <p:ph sz="quarter" idx="13"/>
          </p:nvPr>
        </p:nvSpPr>
        <p:spPr/>
        <p:txBody>
          <a:bodyPr>
            <a:normAutofit lnSpcReduction="10000"/>
          </a:bodyPr>
          <a:lstStyle/>
          <a:p>
            <a:r>
              <a:rPr lang="es-ES" dirty="0"/>
              <a:t>Comisiones obreras se organiza en federaciones, estas engloban sectores concretos de oficios, además de incluir a los pensionistas y jubilados. Por ejemplo: Federación de la Industria, federación de enseñanza, federación de pensionistas y jubilados…</a:t>
            </a:r>
          </a:p>
          <a:p>
            <a:r>
              <a:rPr lang="es-ES" dirty="0"/>
              <a:t>Los encargados de tomar decisiones en Comisiones obreras son: Congreso Confederal, el consejo Confederal y la comisión ejecutiva confederal</a:t>
            </a:r>
          </a:p>
          <a:p>
            <a:pPr lvl="1"/>
            <a:r>
              <a:rPr lang="es-ES" dirty="0"/>
              <a:t>El congreso Confederal es el órgano soberano del sindicato. En él los delegados provinciales se reúnen para tomar decisiones acerca del futuro del sindicato</a:t>
            </a:r>
          </a:p>
          <a:p>
            <a:pPr lvl="1"/>
            <a:r>
              <a:rPr lang="es-ES" dirty="0"/>
              <a:t>El consejo confederal es formada a partir del congreso confederal y se encarga de regir el propio congreso</a:t>
            </a:r>
          </a:p>
        </p:txBody>
      </p:sp>
    </p:spTree>
    <p:extLst>
      <p:ext uri="{BB962C8B-B14F-4D97-AF65-F5344CB8AC3E}">
        <p14:creationId xmlns:p14="http://schemas.microsoft.com/office/powerpoint/2010/main" val="39879498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003FC2-A520-455C-84B7-5664A50FFE6A}"/>
              </a:ext>
            </a:extLst>
          </p:cNvPr>
          <p:cNvSpPr>
            <a:spLocks noGrp="1"/>
          </p:cNvSpPr>
          <p:nvPr>
            <p:ph type="title"/>
          </p:nvPr>
        </p:nvSpPr>
        <p:spPr/>
        <p:txBody>
          <a:bodyPr>
            <a:normAutofit fontScale="90000"/>
          </a:bodyPr>
          <a:lstStyle/>
          <a:p>
            <a:r>
              <a:rPr lang="es-ES" dirty="0"/>
              <a:t>¿Quiénes la dirigen en la actualidad?: Comisión ejecutiva</a:t>
            </a:r>
          </a:p>
        </p:txBody>
      </p:sp>
      <p:sp>
        <p:nvSpPr>
          <p:cNvPr id="3" name="Marcador de contenido 2">
            <a:extLst>
              <a:ext uri="{FF2B5EF4-FFF2-40B4-BE49-F238E27FC236}">
                <a16:creationId xmlns:a16="http://schemas.microsoft.com/office/drawing/2014/main" id="{A3DB6862-1F97-4B2C-9D5D-23C2AD7FBF4B}"/>
              </a:ext>
            </a:extLst>
          </p:cNvPr>
          <p:cNvSpPr>
            <a:spLocks noGrp="1"/>
          </p:cNvSpPr>
          <p:nvPr>
            <p:ph sz="quarter" idx="13"/>
          </p:nvPr>
        </p:nvSpPr>
        <p:spPr/>
        <p:txBody>
          <a:bodyPr anchor="t"/>
          <a:lstStyle/>
          <a:p>
            <a:r>
              <a:rPr lang="es-ES" dirty="0"/>
              <a:t>La comisión ejecutiva es el órgano de gobierno de Comisiones obreras, se constituye en el Congreso confederal y es la encargada de administrar las  funciones del sindicato. La forman un secretario general y diversas secretarías</a:t>
            </a:r>
          </a:p>
        </p:txBody>
      </p:sp>
      <p:sp>
        <p:nvSpPr>
          <p:cNvPr id="4" name="CuadroTexto 3">
            <a:extLst>
              <a:ext uri="{FF2B5EF4-FFF2-40B4-BE49-F238E27FC236}">
                <a16:creationId xmlns:a16="http://schemas.microsoft.com/office/drawing/2014/main" id="{0C9B2AA6-0AFA-47B9-9B65-A60D85C2719D}"/>
              </a:ext>
            </a:extLst>
          </p:cNvPr>
          <p:cNvSpPr txBox="1"/>
          <p:nvPr/>
        </p:nvSpPr>
        <p:spPr>
          <a:xfrm>
            <a:off x="1009815" y="3329477"/>
            <a:ext cx="4190337" cy="2215991"/>
          </a:xfrm>
          <a:prstGeom prst="rect">
            <a:avLst/>
          </a:prstGeom>
          <a:noFill/>
        </p:spPr>
        <p:txBody>
          <a:bodyPr wrap="square" rtlCol="0">
            <a:spAutoFit/>
          </a:bodyPr>
          <a:lstStyle/>
          <a:p>
            <a:pPr lvl="0"/>
            <a:r>
              <a:rPr lang="es-ES" sz="2000" u="sng" cap="all" dirty="0">
                <a:uFill>
                  <a:solidFill>
                    <a:srgbClr val="FF0000"/>
                  </a:solidFill>
                </a:uFill>
              </a:rPr>
              <a:t>Secretarios generales de CCOO:</a:t>
            </a:r>
            <a:br>
              <a:rPr lang="es-ES" sz="2000" cap="all" dirty="0"/>
            </a:br>
            <a:r>
              <a:rPr lang="es-ES" sz="2000" cap="all" dirty="0"/>
              <a:t>- Marcelino Camacho 1976-1987</a:t>
            </a:r>
          </a:p>
          <a:p>
            <a:pPr lvl="0"/>
            <a:r>
              <a:rPr lang="es-ES" sz="2000" cap="all" dirty="0"/>
              <a:t>- Antonio Gutiérrez 1987- 200</a:t>
            </a:r>
          </a:p>
          <a:p>
            <a:pPr lvl="0"/>
            <a:r>
              <a:rPr lang="es-ES" sz="2000" cap="all" dirty="0"/>
              <a:t>- José María Fidalgo 2000 – 2008</a:t>
            </a:r>
          </a:p>
          <a:p>
            <a:pPr lvl="0"/>
            <a:r>
              <a:rPr lang="es-ES" sz="2000" cap="all" dirty="0"/>
              <a:t>- Ignacio Fernández </a:t>
            </a:r>
            <a:r>
              <a:rPr lang="es-ES" sz="2000" cap="all" dirty="0" err="1"/>
              <a:t>Toxo</a:t>
            </a:r>
            <a:r>
              <a:rPr lang="es-ES" sz="2000" cap="all" dirty="0"/>
              <a:t> 2008-2017</a:t>
            </a:r>
          </a:p>
          <a:p>
            <a:pPr lvl="0"/>
            <a:r>
              <a:rPr lang="es-ES" sz="2000" cap="all" dirty="0"/>
              <a:t>- Unai Sordo Calvo 2017-Actualidad</a:t>
            </a:r>
          </a:p>
          <a:p>
            <a:endParaRPr lang="es-ES" dirty="0"/>
          </a:p>
        </p:txBody>
      </p:sp>
      <p:sp>
        <p:nvSpPr>
          <p:cNvPr id="5" name="CuadroTexto 4">
            <a:extLst>
              <a:ext uri="{FF2B5EF4-FFF2-40B4-BE49-F238E27FC236}">
                <a16:creationId xmlns:a16="http://schemas.microsoft.com/office/drawing/2014/main" id="{277699D6-3743-47A9-B5ED-EEFAB98421AF}"/>
              </a:ext>
            </a:extLst>
          </p:cNvPr>
          <p:cNvSpPr txBox="1"/>
          <p:nvPr/>
        </p:nvSpPr>
        <p:spPr>
          <a:xfrm>
            <a:off x="6991850" y="3112392"/>
            <a:ext cx="4750785" cy="2831544"/>
          </a:xfrm>
          <a:prstGeom prst="rect">
            <a:avLst/>
          </a:prstGeom>
          <a:noFill/>
        </p:spPr>
        <p:txBody>
          <a:bodyPr wrap="square" rtlCol="0">
            <a:spAutoFit/>
          </a:bodyPr>
          <a:lstStyle/>
          <a:p>
            <a:pPr lvl="0"/>
            <a:r>
              <a:rPr lang="es-ES" sz="2000" u="sng" cap="all" dirty="0">
                <a:uFill>
                  <a:solidFill>
                    <a:srgbClr val="FF0000"/>
                  </a:solidFill>
                </a:uFill>
              </a:rPr>
              <a:t>Algunas secretarías de CCOO:</a:t>
            </a:r>
            <a:br>
              <a:rPr lang="es-ES" sz="2000" cap="all" dirty="0"/>
            </a:br>
            <a:r>
              <a:rPr lang="es-ES" sz="2000" cap="all" dirty="0"/>
              <a:t>- Secretaría de Finanzas y Administración   	→ </a:t>
            </a:r>
            <a:r>
              <a:rPr lang="es-ES" sz="2000" cap="all" dirty="0" err="1"/>
              <a:t>Maria</a:t>
            </a:r>
            <a:r>
              <a:rPr lang="es-ES" sz="2000" cap="all" dirty="0"/>
              <a:t> Cardeñosa Peñas</a:t>
            </a:r>
          </a:p>
          <a:p>
            <a:pPr lvl="0"/>
            <a:r>
              <a:rPr lang="es-ES" sz="2000" cap="all" dirty="0"/>
              <a:t>- Secretaría de Políticas Públicas y 	Protección Social → Carlos Bravo 	</a:t>
            </a:r>
            <a:r>
              <a:rPr lang="es-ES" sz="2000" cap="all" dirty="0" err="1"/>
              <a:t>Fernandez</a:t>
            </a:r>
            <a:endParaRPr lang="es-ES" sz="2000" cap="all" dirty="0"/>
          </a:p>
          <a:p>
            <a:pPr lvl="0"/>
            <a:r>
              <a:rPr lang="es-ES" sz="2000" cap="all" dirty="0"/>
              <a:t>- Secretaría de Mujeres e Igualdad → 	Elena Blasco Martín</a:t>
            </a:r>
          </a:p>
          <a:p>
            <a:endParaRPr lang="es-ES" dirty="0"/>
          </a:p>
        </p:txBody>
      </p:sp>
      <p:pic>
        <p:nvPicPr>
          <p:cNvPr id="6" name="Imagen 5" descr="Resultado de imagen de unai sordo calvo">
            <a:extLst>
              <a:ext uri="{FF2B5EF4-FFF2-40B4-BE49-F238E27FC236}">
                <a16:creationId xmlns:a16="http://schemas.microsoft.com/office/drawing/2014/main" id="{FC57B7FC-C040-4B71-AE3C-38B49C55CC6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5695" y="3193691"/>
            <a:ext cx="1599951" cy="2180894"/>
          </a:xfrm>
          <a:prstGeom prst="rect">
            <a:avLst/>
          </a:prstGeom>
          <a:noFill/>
          <a:ln>
            <a:noFill/>
          </a:ln>
        </p:spPr>
      </p:pic>
    </p:spTree>
    <p:extLst>
      <p:ext uri="{BB962C8B-B14F-4D97-AF65-F5344CB8AC3E}">
        <p14:creationId xmlns:p14="http://schemas.microsoft.com/office/powerpoint/2010/main" val="9723719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A2B81A-2AC0-45AD-AC2E-A2FBD306D335}"/>
              </a:ext>
            </a:extLst>
          </p:cNvPr>
          <p:cNvSpPr>
            <a:spLocks noGrp="1"/>
          </p:cNvSpPr>
          <p:nvPr>
            <p:ph type="title"/>
          </p:nvPr>
        </p:nvSpPr>
        <p:spPr/>
        <p:txBody>
          <a:bodyPr/>
          <a:lstStyle/>
          <a:p>
            <a:r>
              <a:rPr lang="es-ES" dirty="0"/>
              <a:t>Datos de interés</a:t>
            </a:r>
          </a:p>
        </p:txBody>
      </p:sp>
      <p:sp>
        <p:nvSpPr>
          <p:cNvPr id="3" name="Marcador de contenido 2">
            <a:extLst>
              <a:ext uri="{FF2B5EF4-FFF2-40B4-BE49-F238E27FC236}">
                <a16:creationId xmlns:a16="http://schemas.microsoft.com/office/drawing/2014/main" id="{E20CCD98-2D7B-4A05-9D0B-AC540EB07263}"/>
              </a:ext>
            </a:extLst>
          </p:cNvPr>
          <p:cNvSpPr>
            <a:spLocks noGrp="1"/>
          </p:cNvSpPr>
          <p:nvPr>
            <p:ph sz="quarter" idx="13"/>
          </p:nvPr>
        </p:nvSpPr>
        <p:spPr/>
        <p:txBody>
          <a:bodyPr>
            <a:normAutofit/>
          </a:bodyPr>
          <a:lstStyle/>
          <a:p>
            <a:r>
              <a:rPr lang="es-ES" dirty="0"/>
              <a:t>La primera huelga general de 24 horas en la democracia española fue convocada por Comisiones obreras el 20 de junio de 1985. En contra de la reforma de las pensiones que preparaba el gobierno socialista. Esta fue un fracaso ya que la reforma entró en vigor un año más tarde</a:t>
            </a:r>
          </a:p>
          <a:p>
            <a:r>
              <a:rPr lang="es-ES" dirty="0"/>
              <a:t>La huelga general de 1988 también conocida como 14-D fue convocada por Comisiones obreras junto a UGT en contra de la reforma del mercado laboral. Esta huelga es recordada como una de las mayores movilizaciones del pueblo español, lo que supuso un duro golpe contra el gobierno de Felipe González.</a:t>
            </a:r>
          </a:p>
          <a:p>
            <a:pPr marL="0" indent="0">
              <a:buNone/>
            </a:pPr>
            <a:endParaRPr lang="es-ES" dirty="0">
              <a:solidFill>
                <a:srgbClr val="7030A0"/>
              </a:solidFill>
            </a:endParaRPr>
          </a:p>
        </p:txBody>
      </p:sp>
    </p:spTree>
    <p:extLst>
      <p:ext uri="{BB962C8B-B14F-4D97-AF65-F5344CB8AC3E}">
        <p14:creationId xmlns:p14="http://schemas.microsoft.com/office/powerpoint/2010/main" val="20434325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6D2C5EA-3727-4992-B492-D3C93D0C0553}"/>
              </a:ext>
            </a:extLst>
          </p:cNvPr>
          <p:cNvSpPr>
            <a:spLocks noGrp="1"/>
          </p:cNvSpPr>
          <p:nvPr>
            <p:ph sz="quarter" idx="13"/>
          </p:nvPr>
        </p:nvSpPr>
        <p:spPr>
          <a:xfrm>
            <a:off x="685800" y="286248"/>
            <a:ext cx="10394707" cy="5088338"/>
          </a:xfrm>
        </p:spPr>
        <p:txBody>
          <a:bodyPr/>
          <a:lstStyle/>
          <a:p>
            <a:r>
              <a:rPr lang="es-ES" dirty="0"/>
              <a:t>Comisiones Obreras negocia en representación de sus afiliados acuerdos acerca del salario, la jornada, pensiones, etc.… en definitiva CCOO puede negociar tus derechos laborales.</a:t>
            </a:r>
          </a:p>
          <a:p>
            <a:r>
              <a:rPr lang="es-ES" dirty="0"/>
              <a:t>Comisiones Obreras también negocia planes de formación con los empresarios. Con el fin de proporcionar un mejor desarrollo de la carrera profesional de los jóvenes.</a:t>
            </a:r>
          </a:p>
          <a:p>
            <a:r>
              <a:rPr lang="es-ES" dirty="0"/>
              <a:t>Además de ser un derecho constitucional, estar afiliado a un sindicato proporciona a sus afiliados una serie de servicios y ventajas que pueden disfrutar en sus sedes y eventos.</a:t>
            </a:r>
          </a:p>
          <a:p>
            <a:r>
              <a:rPr lang="es-ES" dirty="0"/>
              <a:t>La cuota por afiliarse a Comisiones Obreras es de 13,50€ mensuales, la cual puede ser reducida en función de los ingresos anuales. Además, esta cuota puede ser deducida en el IRPF.</a:t>
            </a:r>
          </a:p>
        </p:txBody>
      </p:sp>
    </p:spTree>
    <p:extLst>
      <p:ext uri="{BB962C8B-B14F-4D97-AF65-F5344CB8AC3E}">
        <p14:creationId xmlns:p14="http://schemas.microsoft.com/office/powerpoint/2010/main" val="39241735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 result for comision obreras">
            <a:extLst>
              <a:ext uri="{FF2B5EF4-FFF2-40B4-BE49-F238E27FC236}">
                <a16:creationId xmlns:a16="http://schemas.microsoft.com/office/drawing/2014/main" id="{0C34B7F6-8B57-4B38-A8F7-7C5262F4C70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1531" y="2956469"/>
            <a:ext cx="4770327" cy="2852364"/>
          </a:xfrm>
          <a:prstGeom prst="rect">
            <a:avLst/>
          </a:prstGeom>
          <a:noFill/>
          <a:ln>
            <a:noFill/>
          </a:ln>
        </p:spPr>
      </p:pic>
      <p:pic>
        <p:nvPicPr>
          <p:cNvPr id="5" name="Imagen 4">
            <a:extLst>
              <a:ext uri="{FF2B5EF4-FFF2-40B4-BE49-F238E27FC236}">
                <a16:creationId xmlns:a16="http://schemas.microsoft.com/office/drawing/2014/main" id="{B13AB13C-159F-4251-981D-E2559A9121B2}"/>
              </a:ext>
            </a:extLst>
          </p:cNvPr>
          <p:cNvPicPr/>
          <p:nvPr/>
        </p:nvPicPr>
        <p:blipFill>
          <a:blip r:embed="rId3">
            <a:extLst>
              <a:ext uri="{28A0092B-C50C-407E-A947-70E740481C1C}">
                <a14:useLocalDpi xmlns:a14="http://schemas.microsoft.com/office/drawing/2010/main" val="0"/>
              </a:ext>
            </a:extLst>
          </a:blip>
          <a:stretch>
            <a:fillRect/>
          </a:stretch>
        </p:blipFill>
        <p:spPr>
          <a:xfrm>
            <a:off x="6178441" y="3665552"/>
            <a:ext cx="5309759" cy="1434198"/>
          </a:xfrm>
          <a:prstGeom prst="rect">
            <a:avLst/>
          </a:prstGeom>
        </p:spPr>
      </p:pic>
      <p:pic>
        <p:nvPicPr>
          <p:cNvPr id="1030" name="Picture 6" descr="Image result for the end">
            <a:extLst>
              <a:ext uri="{FF2B5EF4-FFF2-40B4-BE49-F238E27FC236}">
                <a16:creationId xmlns:a16="http://schemas.microsoft.com/office/drawing/2014/main" id="{309686AE-61D2-4D9E-B82A-8AD70240AB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6810" y="86047"/>
            <a:ext cx="6178164" cy="3475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6066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613691-095E-4530-8AEA-C0D22CD9C85B}"/>
              </a:ext>
            </a:extLst>
          </p:cNvPr>
          <p:cNvSpPr>
            <a:spLocks noGrp="1"/>
          </p:cNvSpPr>
          <p:nvPr>
            <p:ph type="title"/>
          </p:nvPr>
        </p:nvSpPr>
        <p:spPr/>
        <p:txBody>
          <a:bodyPr/>
          <a:lstStyle/>
          <a:p>
            <a:r>
              <a:rPr lang="es-ES" dirty="0"/>
              <a:t>Índice</a:t>
            </a:r>
          </a:p>
        </p:txBody>
      </p:sp>
      <p:sp>
        <p:nvSpPr>
          <p:cNvPr id="3" name="Marcador de contenido 2">
            <a:extLst>
              <a:ext uri="{FF2B5EF4-FFF2-40B4-BE49-F238E27FC236}">
                <a16:creationId xmlns:a16="http://schemas.microsoft.com/office/drawing/2014/main" id="{11A0563E-C0B7-496B-95A8-4E3794DAB710}"/>
              </a:ext>
            </a:extLst>
          </p:cNvPr>
          <p:cNvSpPr>
            <a:spLocks noGrp="1"/>
          </p:cNvSpPr>
          <p:nvPr>
            <p:ph sz="quarter" idx="13"/>
          </p:nvPr>
        </p:nvSpPr>
        <p:spPr/>
        <p:txBody>
          <a:bodyPr>
            <a:normAutofit lnSpcReduction="10000"/>
          </a:bodyPr>
          <a:lstStyle/>
          <a:p>
            <a:r>
              <a:rPr lang="es-ES" dirty="0"/>
              <a:t>¿quiénes son?</a:t>
            </a:r>
          </a:p>
          <a:p>
            <a:r>
              <a:rPr lang="es-ES" dirty="0"/>
              <a:t>¿Cómo se creo?</a:t>
            </a:r>
          </a:p>
          <a:p>
            <a:r>
              <a:rPr lang="es-ES" dirty="0"/>
              <a:t>¿Qué defienden?</a:t>
            </a:r>
          </a:p>
          <a:p>
            <a:r>
              <a:rPr lang="es-ES" dirty="0"/>
              <a:t>Numero de afiliados y delegados</a:t>
            </a:r>
          </a:p>
          <a:p>
            <a:r>
              <a:rPr lang="es-ES" dirty="0"/>
              <a:t>Sedes en España</a:t>
            </a:r>
          </a:p>
          <a:p>
            <a:r>
              <a:rPr lang="es-ES" dirty="0"/>
              <a:t>¿Quiénes la dirigen en la actualidad?</a:t>
            </a:r>
          </a:p>
          <a:p>
            <a:r>
              <a:rPr lang="es-ES" dirty="0"/>
              <a:t>Datos de interés</a:t>
            </a:r>
          </a:p>
          <a:p>
            <a:endParaRPr lang="es-ES" dirty="0"/>
          </a:p>
        </p:txBody>
      </p:sp>
      <p:pic>
        <p:nvPicPr>
          <p:cNvPr id="5" name="Imagen 4" descr="Resultado de imagen de comisiones obreras">
            <a:extLst>
              <a:ext uri="{FF2B5EF4-FFF2-40B4-BE49-F238E27FC236}">
                <a16:creationId xmlns:a16="http://schemas.microsoft.com/office/drawing/2014/main" id="{701465AD-934A-48E8-98AF-C0C208F6EF9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0" y="638736"/>
            <a:ext cx="4381500" cy="4381500"/>
          </a:xfrm>
          <a:prstGeom prst="rect">
            <a:avLst/>
          </a:prstGeom>
          <a:noFill/>
          <a:ln>
            <a:noFill/>
          </a:ln>
        </p:spPr>
      </p:pic>
    </p:spTree>
    <p:extLst>
      <p:ext uri="{BB962C8B-B14F-4D97-AF65-F5344CB8AC3E}">
        <p14:creationId xmlns:p14="http://schemas.microsoft.com/office/powerpoint/2010/main" val="19576873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2C9392-79A8-4694-A5F3-E608FC039BF2}"/>
              </a:ext>
            </a:extLst>
          </p:cNvPr>
          <p:cNvSpPr>
            <a:spLocks noGrp="1"/>
          </p:cNvSpPr>
          <p:nvPr>
            <p:ph type="title"/>
          </p:nvPr>
        </p:nvSpPr>
        <p:spPr/>
        <p:txBody>
          <a:bodyPr/>
          <a:lstStyle/>
          <a:p>
            <a:r>
              <a:rPr lang="es-ES" dirty="0"/>
              <a:t>¿Quiénes son?</a:t>
            </a:r>
          </a:p>
        </p:txBody>
      </p:sp>
      <p:sp>
        <p:nvSpPr>
          <p:cNvPr id="3" name="Marcador de contenido 2">
            <a:extLst>
              <a:ext uri="{FF2B5EF4-FFF2-40B4-BE49-F238E27FC236}">
                <a16:creationId xmlns:a16="http://schemas.microsoft.com/office/drawing/2014/main" id="{F6DEC1B2-2B0A-4F46-90FF-6F5773F3D79C}"/>
              </a:ext>
            </a:extLst>
          </p:cNvPr>
          <p:cNvSpPr>
            <a:spLocks noGrp="1"/>
          </p:cNvSpPr>
          <p:nvPr>
            <p:ph sz="quarter" idx="13"/>
          </p:nvPr>
        </p:nvSpPr>
        <p:spPr/>
        <p:txBody>
          <a:bodyPr>
            <a:normAutofit fontScale="85000" lnSpcReduction="20000"/>
          </a:bodyPr>
          <a:lstStyle/>
          <a:p>
            <a:pPr marL="0" indent="0">
              <a:buNone/>
            </a:pPr>
            <a:r>
              <a:rPr lang="es-ES" dirty="0"/>
              <a:t>Comisiones obreras es en la actualidad el sindicato español con mayor número de delegados elegidos y el Segundo con mayor número de afiliados.</a:t>
            </a:r>
          </a:p>
          <a:p>
            <a:pPr marL="0" indent="0">
              <a:buNone/>
            </a:pPr>
            <a:r>
              <a:rPr lang="es-ES" dirty="0"/>
              <a:t>Pretende representar y defender los intereses de los trabajadores por cuenta ajena, además de otros colectivos como los pensionistas, los jóvenes y las personas emigrantes.</a:t>
            </a:r>
          </a:p>
          <a:p>
            <a:pPr marL="0" indent="0">
              <a:buNone/>
            </a:pPr>
            <a:r>
              <a:rPr lang="es-ES" dirty="0"/>
              <a:t>Pese a su pasado, comisiones obreras es un sindicato independiente que está abierto  a cualquier persona sin importar ideología, filosofía o religión.</a:t>
            </a:r>
          </a:p>
          <a:p>
            <a:pPr marL="0" indent="0">
              <a:buNone/>
            </a:pPr>
            <a:r>
              <a:rPr lang="es-ES" dirty="0"/>
              <a:t>Comisiones obreras no solo lucha en el ámbito laboral. Es un sindicato reivindicativo con los derechos de los trabajadores inmigrantes y combate la desigualdad por razones étnicas y de sexo. Por ello promueve la igualdad garantizando a todos sus afiliados plena igualdad de derechos y deberes dentro de la organización.</a:t>
            </a:r>
          </a:p>
          <a:p>
            <a:pPr marL="0" indent="0">
              <a:buNone/>
            </a:pPr>
            <a:endParaRPr lang="es-ES" dirty="0"/>
          </a:p>
        </p:txBody>
      </p:sp>
    </p:spTree>
    <p:extLst>
      <p:ext uri="{BB962C8B-B14F-4D97-AF65-F5344CB8AC3E}">
        <p14:creationId xmlns:p14="http://schemas.microsoft.com/office/powerpoint/2010/main" val="36107450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B9C229-A1FC-4712-B34D-11CF544155F5}"/>
              </a:ext>
            </a:extLst>
          </p:cNvPr>
          <p:cNvSpPr>
            <a:spLocks noGrp="1"/>
          </p:cNvSpPr>
          <p:nvPr>
            <p:ph type="title"/>
          </p:nvPr>
        </p:nvSpPr>
        <p:spPr/>
        <p:txBody>
          <a:bodyPr/>
          <a:lstStyle/>
          <a:p>
            <a:r>
              <a:rPr lang="es-ES" dirty="0"/>
              <a:t>¿cómo se creó?</a:t>
            </a:r>
          </a:p>
        </p:txBody>
      </p:sp>
      <p:sp>
        <p:nvSpPr>
          <p:cNvPr id="3" name="Marcador de contenido 2">
            <a:extLst>
              <a:ext uri="{FF2B5EF4-FFF2-40B4-BE49-F238E27FC236}">
                <a16:creationId xmlns:a16="http://schemas.microsoft.com/office/drawing/2014/main" id="{9A7C4C09-9DDA-427E-A5D3-AD57F812EA69}"/>
              </a:ext>
            </a:extLst>
          </p:cNvPr>
          <p:cNvSpPr>
            <a:spLocks noGrp="1"/>
          </p:cNvSpPr>
          <p:nvPr>
            <p:ph sz="quarter" idx="13"/>
          </p:nvPr>
        </p:nvSpPr>
        <p:spPr/>
        <p:txBody>
          <a:bodyPr anchor="t"/>
          <a:lstStyle/>
          <a:p>
            <a:pPr marL="0" indent="0">
              <a:buNone/>
            </a:pPr>
            <a:r>
              <a:rPr lang="es-ES" dirty="0"/>
              <a:t>La historia de Comisiones obreras se puede resumir en tres grandes periodos de la historia</a:t>
            </a:r>
          </a:p>
          <a:p>
            <a:pPr lvl="1"/>
            <a:r>
              <a:rPr lang="es-ES" dirty="0"/>
              <a:t>La dictadura</a:t>
            </a:r>
          </a:p>
          <a:p>
            <a:pPr lvl="1"/>
            <a:r>
              <a:rPr lang="es-ES" dirty="0"/>
              <a:t>La transición</a:t>
            </a:r>
          </a:p>
          <a:p>
            <a:pPr lvl="1"/>
            <a:r>
              <a:rPr lang="es-ES" dirty="0"/>
              <a:t>democracia</a:t>
            </a:r>
          </a:p>
        </p:txBody>
      </p:sp>
      <p:pic>
        <p:nvPicPr>
          <p:cNvPr id="4" name="Imagen 3">
            <a:extLst>
              <a:ext uri="{FF2B5EF4-FFF2-40B4-BE49-F238E27FC236}">
                <a16:creationId xmlns:a16="http://schemas.microsoft.com/office/drawing/2014/main" id="{CDF4F086-AEF1-4920-9139-250079D0298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89082" y="2447883"/>
            <a:ext cx="4959502" cy="3070322"/>
          </a:xfrm>
          <a:prstGeom prst="rect">
            <a:avLst/>
          </a:prstGeom>
          <a:noFill/>
          <a:ln>
            <a:noFill/>
          </a:ln>
        </p:spPr>
      </p:pic>
      <p:sp>
        <p:nvSpPr>
          <p:cNvPr id="5" name="CuadroTexto 4">
            <a:extLst>
              <a:ext uri="{FF2B5EF4-FFF2-40B4-BE49-F238E27FC236}">
                <a16:creationId xmlns:a16="http://schemas.microsoft.com/office/drawing/2014/main" id="{78807C48-65F0-4E51-A30E-30C873B0364A}"/>
              </a:ext>
            </a:extLst>
          </p:cNvPr>
          <p:cNvSpPr txBox="1"/>
          <p:nvPr/>
        </p:nvSpPr>
        <p:spPr>
          <a:xfrm>
            <a:off x="9048584" y="3491240"/>
            <a:ext cx="2250882" cy="523220"/>
          </a:xfrm>
          <a:prstGeom prst="rect">
            <a:avLst/>
          </a:prstGeom>
          <a:noFill/>
        </p:spPr>
        <p:txBody>
          <a:bodyPr wrap="square" rtlCol="0">
            <a:spAutoFit/>
          </a:bodyPr>
          <a:lstStyle/>
          <a:p>
            <a:r>
              <a:rPr lang="es-ES" sz="1400" u="sng" dirty="0">
                <a:uFill>
                  <a:solidFill>
                    <a:srgbClr val="FF0000"/>
                  </a:solidFill>
                </a:uFill>
              </a:rPr>
              <a:t>Comisiones obreras en sus orígenes</a:t>
            </a:r>
          </a:p>
        </p:txBody>
      </p:sp>
    </p:spTree>
    <p:extLst>
      <p:ext uri="{BB962C8B-B14F-4D97-AF65-F5344CB8AC3E}">
        <p14:creationId xmlns:p14="http://schemas.microsoft.com/office/powerpoint/2010/main" val="28752480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E6FA0E-F3E9-42AC-930A-CD4077F57F1B}"/>
              </a:ext>
            </a:extLst>
          </p:cNvPr>
          <p:cNvSpPr>
            <a:spLocks noGrp="1"/>
          </p:cNvSpPr>
          <p:nvPr>
            <p:ph type="title"/>
          </p:nvPr>
        </p:nvSpPr>
        <p:spPr/>
        <p:txBody>
          <a:bodyPr/>
          <a:lstStyle/>
          <a:p>
            <a:r>
              <a:rPr lang="es-ES" dirty="0"/>
              <a:t>¿Cómo se creó?: Dictadura</a:t>
            </a:r>
          </a:p>
        </p:txBody>
      </p:sp>
      <p:sp>
        <p:nvSpPr>
          <p:cNvPr id="3" name="Marcador de contenido 2">
            <a:extLst>
              <a:ext uri="{FF2B5EF4-FFF2-40B4-BE49-F238E27FC236}">
                <a16:creationId xmlns:a16="http://schemas.microsoft.com/office/drawing/2014/main" id="{0A9D844E-0F80-409A-8C70-A30A2EB46A01}"/>
              </a:ext>
            </a:extLst>
          </p:cNvPr>
          <p:cNvSpPr>
            <a:spLocks noGrp="1"/>
          </p:cNvSpPr>
          <p:nvPr>
            <p:ph sz="quarter" idx="13"/>
          </p:nvPr>
        </p:nvSpPr>
        <p:spPr/>
        <p:txBody>
          <a:bodyPr>
            <a:normAutofit lnSpcReduction="10000"/>
          </a:bodyPr>
          <a:lstStyle/>
          <a:p>
            <a:r>
              <a:rPr lang="es-ES" dirty="0"/>
              <a:t>Para comprender el origen de comisiones obreras debemos remontarnos a la dictadura franquista la cual supuso una grave represión en contra de los derechos de los trabajadores por cuenta ajena durante casi 40 años. Los sindicatos se ilegalizaron y los trabajadores se encontraban en una situación de desamparo absoluto ante el empresario. Si alguien protestaba en contra de estas condiciones se exponía a represalias por parte del régimen como la incautación de sus bienes, encarcelación o peor…</a:t>
            </a:r>
          </a:p>
          <a:p>
            <a:r>
              <a:rPr lang="es-ES" dirty="0"/>
              <a:t>Después de reconstruir un país en ruinas, en los años 50 Vuelve a aparecer el conflicto laboral y los trabajadores descontentos, en busca de soluciones se organizaron para crear las primeras comisiones obreras.</a:t>
            </a:r>
          </a:p>
        </p:txBody>
      </p:sp>
    </p:spTree>
    <p:extLst>
      <p:ext uri="{BB962C8B-B14F-4D97-AF65-F5344CB8AC3E}">
        <p14:creationId xmlns:p14="http://schemas.microsoft.com/office/powerpoint/2010/main" val="24308865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A039554-83F3-4AE7-9D5A-148CDE4D9C1A}"/>
              </a:ext>
            </a:extLst>
          </p:cNvPr>
          <p:cNvSpPr>
            <a:spLocks noGrp="1"/>
          </p:cNvSpPr>
          <p:nvPr>
            <p:ph sz="quarter" idx="13"/>
          </p:nvPr>
        </p:nvSpPr>
        <p:spPr>
          <a:xfrm>
            <a:off x="685800" y="349858"/>
            <a:ext cx="10394707" cy="5024728"/>
          </a:xfrm>
        </p:spPr>
        <p:txBody>
          <a:bodyPr anchor="t"/>
          <a:lstStyle/>
          <a:p>
            <a:r>
              <a:rPr lang="es-ES" dirty="0"/>
              <a:t>Los impulsores de este movimiento fueron el Partido comunista junto con el Partido socialista catalán y además, movimientos obreros cristianos como el JOC y HOAC</a:t>
            </a:r>
          </a:p>
          <a:p>
            <a:r>
              <a:rPr lang="es-ES" dirty="0"/>
              <a:t>Este movimiento se extendió a nivel estatal e incluso se elaboraron los primeros documentos donde se definen como un movimiento en buscar de la mejoras en las condiciones laborales</a:t>
            </a:r>
          </a:p>
          <a:p>
            <a:r>
              <a:rPr lang="es-ES" dirty="0"/>
              <a:t>Esto no agradó al régimen por lo que en 1967 el movimiento se ilegalizó y reprimieron de manera muy dura a los miembros que formaban estas comisiones. Esta represión duró hasta la muerte de Francisco Franco en 1975.</a:t>
            </a:r>
          </a:p>
        </p:txBody>
      </p:sp>
      <p:pic>
        <p:nvPicPr>
          <p:cNvPr id="4" name="Imagen 3">
            <a:extLst>
              <a:ext uri="{FF2B5EF4-FFF2-40B4-BE49-F238E27FC236}">
                <a16:creationId xmlns:a16="http://schemas.microsoft.com/office/drawing/2014/main" id="{27AFF2DE-86E5-47FB-BEC3-18446E388AD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492" y="3528930"/>
            <a:ext cx="3555923" cy="2052886"/>
          </a:xfrm>
          <a:prstGeom prst="rect">
            <a:avLst/>
          </a:prstGeom>
          <a:noFill/>
          <a:ln>
            <a:noFill/>
          </a:ln>
        </p:spPr>
      </p:pic>
      <p:sp>
        <p:nvSpPr>
          <p:cNvPr id="5" name="CuadroTexto 4">
            <a:extLst>
              <a:ext uri="{FF2B5EF4-FFF2-40B4-BE49-F238E27FC236}">
                <a16:creationId xmlns:a16="http://schemas.microsoft.com/office/drawing/2014/main" id="{3112B016-7207-4C71-AB09-934B3543ED1C}"/>
              </a:ext>
            </a:extLst>
          </p:cNvPr>
          <p:cNvSpPr txBox="1"/>
          <p:nvPr/>
        </p:nvSpPr>
        <p:spPr>
          <a:xfrm>
            <a:off x="4667415" y="4023360"/>
            <a:ext cx="3482671" cy="523220"/>
          </a:xfrm>
          <a:prstGeom prst="rect">
            <a:avLst/>
          </a:prstGeom>
          <a:noFill/>
        </p:spPr>
        <p:txBody>
          <a:bodyPr wrap="square" rtlCol="0">
            <a:spAutoFit/>
          </a:bodyPr>
          <a:lstStyle/>
          <a:p>
            <a:r>
              <a:rPr lang="es-ES" sz="1400" u="sng" dirty="0">
                <a:uFill>
                  <a:solidFill>
                    <a:srgbClr val="FF0000"/>
                  </a:solidFill>
                </a:uFill>
              </a:rPr>
              <a:t>Miembros de la Comisión Obrera de la mina “La Camocha”</a:t>
            </a:r>
          </a:p>
        </p:txBody>
      </p:sp>
    </p:spTree>
    <p:extLst>
      <p:ext uri="{BB962C8B-B14F-4D97-AF65-F5344CB8AC3E}">
        <p14:creationId xmlns:p14="http://schemas.microsoft.com/office/powerpoint/2010/main" val="16684626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B4C953-DD29-47D1-B1B4-14F7A45D1571}"/>
              </a:ext>
            </a:extLst>
          </p:cNvPr>
          <p:cNvSpPr>
            <a:spLocks noGrp="1"/>
          </p:cNvSpPr>
          <p:nvPr>
            <p:ph type="title"/>
          </p:nvPr>
        </p:nvSpPr>
        <p:spPr/>
        <p:txBody>
          <a:bodyPr/>
          <a:lstStyle/>
          <a:p>
            <a:r>
              <a:rPr lang="es-ES" dirty="0"/>
              <a:t>¿cómo se creó?: Transición</a:t>
            </a:r>
          </a:p>
        </p:txBody>
      </p:sp>
      <p:sp>
        <p:nvSpPr>
          <p:cNvPr id="3" name="Marcador de contenido 2">
            <a:extLst>
              <a:ext uri="{FF2B5EF4-FFF2-40B4-BE49-F238E27FC236}">
                <a16:creationId xmlns:a16="http://schemas.microsoft.com/office/drawing/2014/main" id="{0FCD588D-46B7-4795-93EA-08BFAAA145A0}"/>
              </a:ext>
            </a:extLst>
          </p:cNvPr>
          <p:cNvSpPr>
            <a:spLocks noGrp="1"/>
          </p:cNvSpPr>
          <p:nvPr>
            <p:ph sz="quarter" idx="13"/>
          </p:nvPr>
        </p:nvSpPr>
        <p:spPr/>
        <p:txBody>
          <a:bodyPr>
            <a:normAutofit fontScale="92500" lnSpcReduction="10000"/>
          </a:bodyPr>
          <a:lstStyle/>
          <a:p>
            <a:r>
              <a:rPr lang="es-ES" dirty="0"/>
              <a:t>El movimiento social y en especial, el movimiento obrero impulsado por CCOO tiene un papel esencial de cara a la democracia</a:t>
            </a:r>
          </a:p>
          <a:p>
            <a:r>
              <a:rPr lang="es-ES" dirty="0"/>
              <a:t>Comisiones obreras deja de ser un movimiento sociopolítico y se convierte en un sindicato que acabaría siendo legalizado (aunque más tarde que otros debido a su pasado comunista) el 1978 y celebrarían su primer Congreso confederal</a:t>
            </a:r>
          </a:p>
          <a:p>
            <a:r>
              <a:rPr lang="es-ES" dirty="0"/>
              <a:t>Durante la transición, comisiones obreras forma parte de los Pactos de Moncloa que suponen acuerdos acerca de la reforma política, social y económica del país. Algunos acuerdos son apoyados por </a:t>
            </a:r>
            <a:r>
              <a:rPr lang="es-ES" dirty="0" err="1"/>
              <a:t>CCOo</a:t>
            </a:r>
            <a:r>
              <a:rPr lang="es-ES" dirty="0"/>
              <a:t> y otros son rechazados pero en general estos acuerdos buscaron la moderación salarial lo que proporcionaría estabilidad al periodo de transición</a:t>
            </a:r>
          </a:p>
        </p:txBody>
      </p:sp>
    </p:spTree>
    <p:extLst>
      <p:ext uri="{BB962C8B-B14F-4D97-AF65-F5344CB8AC3E}">
        <p14:creationId xmlns:p14="http://schemas.microsoft.com/office/powerpoint/2010/main" val="26828114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2F19E7-40DB-4D2A-AB39-C5A75916D5A7}"/>
              </a:ext>
            </a:extLst>
          </p:cNvPr>
          <p:cNvSpPr>
            <a:spLocks noGrp="1"/>
          </p:cNvSpPr>
          <p:nvPr>
            <p:ph type="title"/>
          </p:nvPr>
        </p:nvSpPr>
        <p:spPr/>
        <p:txBody>
          <a:bodyPr/>
          <a:lstStyle/>
          <a:p>
            <a:r>
              <a:rPr lang="es-ES" dirty="0"/>
              <a:t>¿cómo se creó?: Democracia</a:t>
            </a:r>
          </a:p>
        </p:txBody>
      </p:sp>
      <p:sp>
        <p:nvSpPr>
          <p:cNvPr id="3" name="Marcador de contenido 2">
            <a:extLst>
              <a:ext uri="{FF2B5EF4-FFF2-40B4-BE49-F238E27FC236}">
                <a16:creationId xmlns:a16="http://schemas.microsoft.com/office/drawing/2014/main" id="{A1B99601-4807-4697-A68E-D5408BD5F88F}"/>
              </a:ext>
            </a:extLst>
          </p:cNvPr>
          <p:cNvSpPr>
            <a:spLocks noGrp="1"/>
          </p:cNvSpPr>
          <p:nvPr>
            <p:ph sz="quarter" idx="13"/>
          </p:nvPr>
        </p:nvSpPr>
        <p:spPr/>
        <p:txBody>
          <a:bodyPr>
            <a:normAutofit/>
          </a:bodyPr>
          <a:lstStyle/>
          <a:p>
            <a:r>
              <a:rPr lang="es-ES" dirty="0"/>
              <a:t>En 1985 se interrumpen los acuerdos de Moncloa lo que derivó en grandes conflictos y se convocaron las huelgas generales de 1985, 1988, 1992 y 1994 en contra de las nuevas políticas del gobierno socialista.</a:t>
            </a:r>
          </a:p>
          <a:p>
            <a:r>
              <a:rPr lang="es-ES" dirty="0"/>
              <a:t>En 1990 CCOO se une a la confederación Europea de sindicatos</a:t>
            </a:r>
          </a:p>
          <a:p>
            <a:r>
              <a:rPr lang="es-ES" dirty="0"/>
              <a:t>Durante los siguientes anos se entrelazan numerosos acuerdos pero también surgen numerosos conflictos durante los gobiernos de González, Aznar y zapatero que fueron respondidos con huelgas generales por parte del sindicato.</a:t>
            </a:r>
          </a:p>
        </p:txBody>
      </p:sp>
    </p:spTree>
    <p:extLst>
      <p:ext uri="{BB962C8B-B14F-4D97-AF65-F5344CB8AC3E}">
        <p14:creationId xmlns:p14="http://schemas.microsoft.com/office/powerpoint/2010/main" val="36312635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B8084-BF41-4E13-ADF7-D8BC0E682F9C}"/>
              </a:ext>
            </a:extLst>
          </p:cNvPr>
          <p:cNvSpPr>
            <a:spLocks noGrp="1"/>
          </p:cNvSpPr>
          <p:nvPr>
            <p:ph type="title"/>
          </p:nvPr>
        </p:nvSpPr>
        <p:spPr/>
        <p:txBody>
          <a:bodyPr/>
          <a:lstStyle/>
          <a:p>
            <a:r>
              <a:rPr lang="es-ES" dirty="0"/>
              <a:t>¿cómo se creó?: Democracia</a:t>
            </a:r>
          </a:p>
        </p:txBody>
      </p:sp>
      <p:sp>
        <p:nvSpPr>
          <p:cNvPr id="3" name="Marcador de contenido 2">
            <a:extLst>
              <a:ext uri="{FF2B5EF4-FFF2-40B4-BE49-F238E27FC236}">
                <a16:creationId xmlns:a16="http://schemas.microsoft.com/office/drawing/2014/main" id="{A5F88755-DD74-441A-8197-15B9B0C1368A}"/>
              </a:ext>
            </a:extLst>
          </p:cNvPr>
          <p:cNvSpPr>
            <a:spLocks noGrp="1"/>
          </p:cNvSpPr>
          <p:nvPr>
            <p:ph sz="quarter" idx="13"/>
          </p:nvPr>
        </p:nvSpPr>
        <p:spPr/>
        <p:txBody>
          <a:bodyPr/>
          <a:lstStyle/>
          <a:p>
            <a:r>
              <a:rPr lang="es-ES" dirty="0"/>
              <a:t>Hasta que en 2010, a raíz de la crisis económica el gobierno pone en marcha una política de austeridad muy severa con el fin de frenara la crisis, lo que supuso una gran precariedad a lo que comisiones obreras respondió con una huelga general</a:t>
            </a:r>
          </a:p>
          <a:p>
            <a:r>
              <a:rPr lang="es-ES" dirty="0"/>
              <a:t>En 2011, un nuevo gobierno (Partido popular) tomó el mandó del país y endureció estas medidas lo que empeoró aún más las condiciones de los trabajadores. Comisiones obreras, en busca de una alternativa solidaria con los asalariados convocó varias huelgas generales como la del 14 de marzo de 2012 y la huelga general europea del 14 de noviembre de 2012</a:t>
            </a:r>
          </a:p>
        </p:txBody>
      </p:sp>
    </p:spTree>
    <p:extLst>
      <p:ext uri="{BB962C8B-B14F-4D97-AF65-F5344CB8AC3E}">
        <p14:creationId xmlns:p14="http://schemas.microsoft.com/office/powerpoint/2010/main" val="21182165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Override1.xml><?xml version="1.0" encoding="utf-8"?>
<a:themeOverride xmlns:a="http://schemas.openxmlformats.org/drawingml/2006/main">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themeOverride>
</file>

<file path=docProps/app.xml><?xml version="1.0" encoding="utf-8"?>
<Properties xmlns="http://schemas.openxmlformats.org/officeDocument/2006/extended-properties" xmlns:vt="http://schemas.openxmlformats.org/officeDocument/2006/docPropsVTypes">
  <Template/>
  <TotalTime>144</TotalTime>
  <Words>1564</Words>
  <Application>Microsoft Office PowerPoint</Application>
  <PresentationFormat>Panorámica</PresentationFormat>
  <Paragraphs>78</Paragraphs>
  <Slides>19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Impact</vt:lpstr>
      <vt:lpstr>Evento principal</vt:lpstr>
      <vt:lpstr>Comisiones Obreras (CCOO)</vt:lpstr>
      <vt:lpstr>Índice</vt:lpstr>
      <vt:lpstr>¿Quiénes son?</vt:lpstr>
      <vt:lpstr>¿cómo se creó?</vt:lpstr>
      <vt:lpstr>¿Cómo se creó?: Dictadura</vt:lpstr>
      <vt:lpstr>Presentación de PowerPoint</vt:lpstr>
      <vt:lpstr>¿cómo se creó?: Transición</vt:lpstr>
      <vt:lpstr>¿cómo se creó?: Democracia</vt:lpstr>
      <vt:lpstr>¿cómo se creó?: Democracia</vt:lpstr>
      <vt:lpstr>¿qué defienden?</vt:lpstr>
      <vt:lpstr>Número de afiliados y delegados</vt:lpstr>
      <vt:lpstr>Sedes en españa</vt:lpstr>
      <vt:lpstr>Presentación de PowerPoint</vt:lpstr>
      <vt:lpstr>Presentación de PowerPoint</vt:lpstr>
      <vt:lpstr>¿Quiénes la dirigen en la actualidad?</vt:lpstr>
      <vt:lpstr>¿Quiénes la dirigen en la actualidad?: Comisión ejecutiva</vt:lpstr>
      <vt:lpstr>Datos de interés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Comisiones Obreras (CCOO)</dc:title>
  <dc:creator>julian</dc:creator>
  <cp:lastModifiedBy>julian</cp:lastModifiedBy>
  <cp:revision>34</cp:revision>
  <dcterms:created xsi:type="dcterms:W3CDTF">2020-02-23T14:48:00Z</dcterms:created>
  <dcterms:modified xsi:type="dcterms:W3CDTF">2020-02-23T18:04:24Z</dcterms:modified>
</cp:coreProperties>
</file>