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defaultTextStyle>
    <a:defPPr lvl="0"/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12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9732E-4D65-3B10-4824-ECAADBD26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B44D2-5BFF-BB19-7C1C-C182ADB15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1EA11-23C9-E5C5-A12F-5BA9CBB28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8356E-A13B-3A3E-030F-616C3F9C4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7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EF7B9-39A8-B1A9-ABEA-B2817A889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BA3B7-1615-323D-41FC-D5B277A3F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B860D-02DE-658B-41DD-75F1CF1DE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083F-499A-C5AA-252C-73E1FDD29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eg"/><Relationship Id="rId6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"/>
          <p:cNvSpPr/>
          <p:nvPr/>
        </p:nvSpPr>
        <p:spPr>
          <a:xfrm>
            <a:off x="-81260" y="-6128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"/>
          <p:cNvSpPr/>
          <p:nvPr/>
        </p:nvSpPr>
        <p:spPr>
          <a:xfrm>
            <a:off x="241033" y="152719"/>
            <a:ext cx="5559900" cy="14613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"/>
          <p:cNvSpPr/>
          <p:nvPr/>
        </p:nvSpPr>
        <p:spPr>
          <a:xfrm>
            <a:off x="1760220" y="2216706"/>
            <a:ext cx="109473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4"/>
              <a:buFont typeface="Calibri"/>
              <a:buNone/>
            </a:pPr>
            <a:r>
              <a:t/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1"/>
          <p:cNvSpPr/>
          <p:nvPr/>
        </p:nvSpPr>
        <p:spPr>
          <a:xfrm>
            <a:off x="1760220" y="3466505"/>
            <a:ext cx="3031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"/>
          <p:cNvSpPr/>
          <p:nvPr/>
        </p:nvSpPr>
        <p:spPr>
          <a:xfrm>
            <a:off x="1760220" y="4035862"/>
            <a:ext cx="33417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"/>
          <p:cNvSpPr/>
          <p:nvPr/>
        </p:nvSpPr>
        <p:spPr>
          <a:xfrm>
            <a:off x="5651421" y="3466505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"/>
          <p:cNvSpPr/>
          <p:nvPr/>
        </p:nvSpPr>
        <p:spPr>
          <a:xfrm>
            <a:off x="5651421" y="4035862"/>
            <a:ext cx="33417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1"/>
          <p:cNvSpPr/>
          <p:nvPr/>
        </p:nvSpPr>
        <p:spPr>
          <a:xfrm>
            <a:off x="9542621" y="3466505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"/>
          <p:cNvSpPr/>
          <p:nvPr/>
        </p:nvSpPr>
        <p:spPr>
          <a:xfrm>
            <a:off x="9542621" y="4035862"/>
            <a:ext cx="33417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38" name="Google Shape;1038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6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1"/>
          <p:cNvSpPr txBox="1"/>
          <p:nvPr/>
        </p:nvSpPr>
        <p:spPr>
          <a:xfrm>
            <a:off x="3597966" y="2302326"/>
            <a:ext cx="10135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THEORY OF COMPUTATION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</a:t>
            </a:r>
            <a:r>
              <a:rPr b="0" i="0" lang="en-US" sz="4000" u="none" cap="none" strike="noStrike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CSA13</a:t>
            </a:r>
            <a:r>
              <a:rPr lang="en-US" sz="4000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31</a:t>
            </a:r>
            <a:endParaRPr/>
          </a:p>
        </p:txBody>
      </p:sp>
      <p:sp>
        <p:nvSpPr>
          <p:cNvPr id="1040" name="Google Shape;1040;p1"/>
          <p:cNvSpPr txBox="1"/>
          <p:nvPr/>
        </p:nvSpPr>
        <p:spPr>
          <a:xfrm>
            <a:off x="671729" y="4035862"/>
            <a:ext cx="72123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Details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.T.pavani Sandhya(192210369)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. R.R.Harshitha(192210215)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. Janani(192210315)</a:t>
            </a:r>
            <a:endParaRPr/>
          </a:p>
        </p:txBody>
      </p:sp>
      <p:sp>
        <p:nvSpPr>
          <p:cNvPr id="1041" name="Google Shape;1041;p1"/>
          <p:cNvSpPr txBox="1"/>
          <p:nvPr/>
        </p:nvSpPr>
        <p:spPr>
          <a:xfrm>
            <a:off x="596465" y="6030179"/>
            <a:ext cx="13078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00"/>
                </a:solidFill>
                <a:latin typeface="Algerian"/>
                <a:ea typeface="Algerian"/>
                <a:cs typeface="Algerian"/>
                <a:sym typeface="Algerian"/>
              </a:rPr>
              <a:t>SPAM CLASSIFICATION USING NATURAL LANGUGAGE PROCESSING(NLP)</a:t>
            </a:r>
            <a:endParaRPr/>
          </a:p>
        </p:txBody>
      </p:sp>
      <p:sp>
        <p:nvSpPr>
          <p:cNvPr id="1042" name="Google Shape;1042;p1"/>
          <p:cNvSpPr txBox="1"/>
          <p:nvPr/>
        </p:nvSpPr>
        <p:spPr>
          <a:xfrm>
            <a:off x="1025899" y="802368"/>
            <a:ext cx="145563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SAVEETHA SCHOOL OF ENGINEERING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                                        </a:t>
            </a:r>
            <a:r>
              <a:rPr lang="en-US" sz="3200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SIMATS, CHENNAI - 602105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3" name="Google Shape;104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890" y="1742266"/>
            <a:ext cx="2332796" cy="19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11682" y="1742266"/>
            <a:ext cx="2296806" cy="197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5ECA5-E93E-6B65-7EDD-8EC74CAC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6479C6F0-F464-E00B-F035-2CCDE6E82A7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B68CABDF-2D51-D7D9-B781-F2E54A3E7065}"/>
              </a:ext>
            </a:extLst>
          </p:cNvPr>
          <p:cNvSpPr/>
          <p:nvPr/>
        </p:nvSpPr>
        <p:spPr>
          <a:xfrm>
            <a:off x="2571797" y="-9144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2459DC7-16C7-9040-956F-836C0D3755CA}"/>
              </a:ext>
            </a:extLst>
          </p:cNvPr>
          <p:cNvSpPr/>
          <p:nvPr/>
        </p:nvSpPr>
        <p:spPr>
          <a:xfrm>
            <a:off x="1982391" y="587812"/>
            <a:ext cx="1066550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49"/>
              </a:lnSpc>
              <a:buNone/>
            </a:pPr>
            <a:endParaRPr lang="en-US" sz="4199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43C37DB-979A-54F1-21D9-235D2A4D458F}"/>
              </a:ext>
            </a:extLst>
          </p:cNvPr>
          <p:cNvSpPr/>
          <p:nvPr/>
        </p:nvSpPr>
        <p:spPr>
          <a:xfrm>
            <a:off x="1982391" y="2453997"/>
            <a:ext cx="5172789" cy="6398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39"/>
              </a:lnSpc>
              <a:buNone/>
            </a:pPr>
            <a:endParaRPr lang="en-US" sz="5039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FA035DA-F5F5-C1D0-C776-32DBED6235F1}"/>
              </a:ext>
            </a:extLst>
          </p:cNvPr>
          <p:cNvSpPr/>
          <p:nvPr/>
        </p:nvSpPr>
        <p:spPr>
          <a:xfrm>
            <a:off x="3235643" y="3360301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21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9592D8E6-33C0-FE47-3EAF-25505F92933F}"/>
              </a:ext>
            </a:extLst>
          </p:cNvPr>
          <p:cNvSpPr/>
          <p:nvPr/>
        </p:nvSpPr>
        <p:spPr>
          <a:xfrm>
            <a:off x="1982391" y="3821311"/>
            <a:ext cx="5172789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7"/>
              </a:lnSpc>
              <a:buNone/>
            </a:pPr>
            <a:endParaRPr lang="en-US" sz="168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CC0FBA45-9826-08E6-AFF1-2ACD56C861CF}"/>
              </a:ext>
            </a:extLst>
          </p:cNvPr>
          <p:cNvSpPr/>
          <p:nvPr/>
        </p:nvSpPr>
        <p:spPr>
          <a:xfrm>
            <a:off x="7475101" y="2453997"/>
            <a:ext cx="5172789" cy="6398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39"/>
              </a:lnSpc>
              <a:buNone/>
            </a:pPr>
            <a:endParaRPr lang="en-US" sz="5039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9374D57F-5138-A3D1-5887-BBC94EFC2D27}"/>
              </a:ext>
            </a:extLst>
          </p:cNvPr>
          <p:cNvSpPr/>
          <p:nvPr/>
        </p:nvSpPr>
        <p:spPr>
          <a:xfrm>
            <a:off x="8728353" y="3360301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21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CAE03992-BB8C-A24C-0FD8-96EF79409BB9}"/>
              </a:ext>
            </a:extLst>
          </p:cNvPr>
          <p:cNvSpPr/>
          <p:nvPr/>
        </p:nvSpPr>
        <p:spPr>
          <a:xfrm>
            <a:off x="7475101" y="3821311"/>
            <a:ext cx="5172789" cy="1024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7"/>
              </a:lnSpc>
              <a:buNone/>
            </a:pPr>
            <a:endParaRPr lang="en-US" sz="168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82F8F1AE-B1A3-6EA8-C660-F9FA467F612F}"/>
              </a:ext>
            </a:extLst>
          </p:cNvPr>
          <p:cNvSpPr/>
          <p:nvPr/>
        </p:nvSpPr>
        <p:spPr>
          <a:xfrm>
            <a:off x="1982391" y="5591770"/>
            <a:ext cx="5172789" cy="6398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39"/>
              </a:lnSpc>
              <a:buNone/>
            </a:pPr>
            <a:endParaRPr lang="en-US" sz="5039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90A4C8D5-25A0-6F46-E392-EB5C1F027B52}"/>
              </a:ext>
            </a:extLst>
          </p:cNvPr>
          <p:cNvSpPr/>
          <p:nvPr/>
        </p:nvSpPr>
        <p:spPr>
          <a:xfrm>
            <a:off x="3235643" y="6498074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2100" b="1" dirty="0">
              <a:solidFill>
                <a:srgbClr val="60A9F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B732D57-53BB-5D32-57D1-62BA39C805A7}"/>
              </a:ext>
            </a:extLst>
          </p:cNvPr>
          <p:cNvSpPr/>
          <p:nvPr/>
        </p:nvSpPr>
        <p:spPr>
          <a:xfrm>
            <a:off x="1982391" y="6959084"/>
            <a:ext cx="5172789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7"/>
              </a:lnSpc>
              <a:buNone/>
            </a:pPr>
            <a:endParaRPr lang="en-US" sz="168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DEA2A580-0E39-5746-BB51-1A99230EF4FC}"/>
              </a:ext>
            </a:extLst>
          </p:cNvPr>
          <p:cNvSpPr/>
          <p:nvPr/>
        </p:nvSpPr>
        <p:spPr>
          <a:xfrm>
            <a:off x="7475101" y="5591770"/>
            <a:ext cx="5172789" cy="6398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39"/>
              </a:lnSpc>
              <a:buNone/>
            </a:pPr>
            <a:endParaRPr lang="en-US" sz="5039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B6F9B6A7-3BAD-B320-172D-BFD49EE7350F}"/>
              </a:ext>
            </a:extLst>
          </p:cNvPr>
          <p:cNvSpPr/>
          <p:nvPr/>
        </p:nvSpPr>
        <p:spPr>
          <a:xfrm>
            <a:off x="8728353" y="6498074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21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C6E6A30F-5B7E-640C-A221-B9C6EE7139D5}"/>
              </a:ext>
            </a:extLst>
          </p:cNvPr>
          <p:cNvSpPr/>
          <p:nvPr/>
        </p:nvSpPr>
        <p:spPr>
          <a:xfrm>
            <a:off x="7475101" y="6959084"/>
            <a:ext cx="5172789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7"/>
              </a:lnSpc>
              <a:buNone/>
            </a:pPr>
            <a:r>
              <a:rPr lang="en-US" sz="168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680" dirty="0"/>
          </a:p>
        </p:txBody>
      </p:sp>
      <p:pic>
        <p:nvPicPr>
          <p:cNvPr id="17" name="Image 0" descr="preencoded.png">
            <a:hlinkClick r:id="rId3"/>
            <a:extLst>
              <a:ext uri="{FF2B5EF4-FFF2-40B4-BE49-F238E27FC236}">
                <a16:creationId xmlns:a16="http://schemas.microsoft.com/office/drawing/2014/main" id="{1CC79F4F-EE54-D685-791B-5284A30D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70BD08-8C69-3F85-27AC-DFE61AAF8EAB}"/>
              </a:ext>
            </a:extLst>
          </p:cNvPr>
          <p:cNvSpPr txBox="1"/>
          <p:nvPr/>
        </p:nvSpPr>
        <p:spPr>
          <a:xfrm>
            <a:off x="5323505" y="3332409"/>
            <a:ext cx="6235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Algerian" panose="04020705040A02060702" pitchFamily="82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17655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25381" y="270456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Spam Classification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Spam classification involves identifying and categorizing unsolicited messages. This process is crucial for maintaining the integrity of communication platforms and ensuring a positive user experience.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5755958"/>
            <a:ext cx="275129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0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10947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What is NLP (Natural Language Processing)?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30314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Understanding Text Data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NLP focuses on understanding, interpreting, and generating human language using computational techniques.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Applications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NLP is used in machine translation, sentiment analysis, and, most importantly, spam classification.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Complex Algorithms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NLP algorithms process large amounts of data to understand human language patterns and behavior.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2173724"/>
            <a:ext cx="84764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Importance of Spam Classification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760220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Text 5"/>
          <p:cNvSpPr/>
          <p:nvPr/>
        </p:nvSpPr>
        <p:spPr>
          <a:xfrm>
            <a:off x="1951196" y="3416618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482334" y="3451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Protects Users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482334" y="3931682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Spam classification safeguards users from malicious content, phishing, and scams.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537597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2" name="Text 9"/>
          <p:cNvSpPr/>
          <p:nvPr/>
        </p:nvSpPr>
        <p:spPr>
          <a:xfrm>
            <a:off x="5694164" y="3416618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259711" y="345126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Maintains Platform Integrity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259711" y="4278868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ensures that communication platforms are clean and free from unwanted content.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314974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6" name="Text 13"/>
          <p:cNvSpPr/>
          <p:nvPr/>
        </p:nvSpPr>
        <p:spPr>
          <a:xfrm>
            <a:off x="9474875" y="3416618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0037088" y="345126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Enhances User Experience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0037088" y="4278868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filtering out spam, it improves the overall user experience for platform users.</a:t>
            </a:r>
            <a:endParaRPr lang="en-US" sz="1750" dirty="0"/>
          </a:p>
        </p:txBody>
      </p:sp>
      <p:pic>
        <p:nvPicPr>
          <p:cNvPr id="1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0709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Techniques used in NLP for Spam Classification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29094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451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Keyword Filtering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931682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and filtering messages based on specific keywords and patterns.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229094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451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Text Classification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931682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Assigning categories to messages based on their content and context.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442228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282C32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6643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144816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advanced algorithms to recognize patterns and classify messages.</a:t>
            </a:r>
            <a:endParaRPr lang="en-US" sz="1750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927860"/>
            <a:ext cx="83836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Preprocessing Steps for Text Data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955488"/>
            <a:ext cx="3703320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82391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982391" y="4657844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Removing irrelevant characters, correcting spelling, and handling capitalization.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40" y="2955488"/>
            <a:ext cx="3703320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685711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Tokenization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685711" y="4657844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Breaking down text into smaller units like words or sentences for analysis.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860" y="2955488"/>
            <a:ext cx="3703320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389031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Removing Stopwords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389031" y="4657844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Filtering out common words that carry little meaning or relevance.</a:t>
            </a:r>
            <a:endParaRPr lang="en-US" sz="1750" dirty="0"/>
          </a:p>
        </p:txBody>
      </p:sp>
      <p:pic>
        <p:nvPicPr>
          <p:cNvPr id="16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2388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Extraction Methods for Spam Classification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194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24176" y="3461147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Bag of Words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a vocabulary of all the unique words in the dataset, along with their frequency.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194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5754053" y="3461147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N-grams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patterns of words occurring together, providing context and relevance.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38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993100" y="5479852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4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Word Embeddings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491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Representing words as high-dimensional vectors to capture semantic meaning.</a:t>
            </a:r>
            <a:endParaRPr lang="en-US" sz="175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63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903934" y="2691051"/>
            <a:ext cx="8822531" cy="1102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42"/>
              </a:lnSpc>
              <a:buNone/>
            </a:pPr>
            <a:r>
              <a:rPr lang="en-US" sz="34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Machine Learning Algorithms for Spam Classification</a:t>
            </a:r>
            <a:endParaRPr lang="en-US" sz="3473" dirty="0"/>
          </a:p>
        </p:txBody>
      </p:sp>
      <p:sp>
        <p:nvSpPr>
          <p:cNvPr id="6" name="Shape 3"/>
          <p:cNvSpPr/>
          <p:nvPr/>
        </p:nvSpPr>
        <p:spPr>
          <a:xfrm>
            <a:off x="3128963" y="4058483"/>
            <a:ext cx="79296" cy="3685580"/>
          </a:xfrm>
          <a:prstGeom prst="roundRect">
            <a:avLst>
              <a:gd name="adj" fmla="val 133514"/>
            </a:avLst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3367088" y="4355068"/>
            <a:ext cx="617577" cy="79296"/>
          </a:xfrm>
          <a:prstGeom prst="roundRect">
            <a:avLst>
              <a:gd name="adj" fmla="val 133514"/>
            </a:avLst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2970133" y="4196358"/>
            <a:ext cx="396954" cy="396954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3121700" y="4229457"/>
            <a:ext cx="93702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08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084" dirty="0"/>
          </a:p>
        </p:txBody>
      </p:sp>
      <p:sp>
        <p:nvSpPr>
          <p:cNvPr id="10" name="Text 7"/>
          <p:cNvSpPr/>
          <p:nvPr/>
        </p:nvSpPr>
        <p:spPr>
          <a:xfrm>
            <a:off x="4139089" y="4234934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Naive Bayes</a:t>
            </a:r>
            <a:endParaRPr lang="en-US" sz="1737" dirty="0"/>
          </a:p>
        </p:txBody>
      </p:sp>
      <p:sp>
        <p:nvSpPr>
          <p:cNvPr id="11" name="Text 8"/>
          <p:cNvSpPr/>
          <p:nvPr/>
        </p:nvSpPr>
        <p:spPr>
          <a:xfrm>
            <a:off x="4139089" y="4616529"/>
            <a:ext cx="7587377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statistical classification technique based on Bayes' theorem with strong independence assumptions.</a:t>
            </a:r>
            <a:endParaRPr lang="en-US" sz="1389" dirty="0"/>
          </a:p>
        </p:txBody>
      </p:sp>
      <p:sp>
        <p:nvSpPr>
          <p:cNvPr id="12" name="Shape 9"/>
          <p:cNvSpPr/>
          <p:nvPr/>
        </p:nvSpPr>
        <p:spPr>
          <a:xfrm>
            <a:off x="3367088" y="5830610"/>
            <a:ext cx="617577" cy="79296"/>
          </a:xfrm>
          <a:prstGeom prst="roundRect">
            <a:avLst>
              <a:gd name="adj" fmla="val 133514"/>
            </a:avLst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2970133" y="5671899"/>
            <a:ext cx="396954" cy="396954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3094434" y="5704999"/>
            <a:ext cx="148233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08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084" dirty="0"/>
          </a:p>
        </p:txBody>
      </p:sp>
      <p:sp>
        <p:nvSpPr>
          <p:cNvPr id="15" name="Text 12"/>
          <p:cNvSpPr/>
          <p:nvPr/>
        </p:nvSpPr>
        <p:spPr>
          <a:xfrm>
            <a:off x="4139089" y="5710476"/>
            <a:ext cx="3070979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Support Vector Machines (SVM)</a:t>
            </a:r>
            <a:endParaRPr lang="en-US" sz="1737" dirty="0"/>
          </a:p>
        </p:txBody>
      </p:sp>
      <p:sp>
        <p:nvSpPr>
          <p:cNvPr id="16" name="Text 13"/>
          <p:cNvSpPr/>
          <p:nvPr/>
        </p:nvSpPr>
        <p:spPr>
          <a:xfrm>
            <a:off x="4139089" y="6092071"/>
            <a:ext cx="7587377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Effective for high-dimensional data, using a hyperplane to separate classifications.</a:t>
            </a:r>
            <a:endParaRPr lang="en-US" sz="1389" dirty="0"/>
          </a:p>
        </p:txBody>
      </p:sp>
      <p:sp>
        <p:nvSpPr>
          <p:cNvPr id="17" name="Shape 14"/>
          <p:cNvSpPr/>
          <p:nvPr/>
        </p:nvSpPr>
        <p:spPr>
          <a:xfrm>
            <a:off x="3367088" y="7023854"/>
            <a:ext cx="617577" cy="79296"/>
          </a:xfrm>
          <a:prstGeom prst="roundRect">
            <a:avLst>
              <a:gd name="adj" fmla="val 133514"/>
            </a:avLst>
          </a:prstGeom>
          <a:solidFill>
            <a:srgbClr val="282C32"/>
          </a:solidFill>
          <a:ln/>
        </p:spPr>
      </p:sp>
      <p:sp>
        <p:nvSpPr>
          <p:cNvPr id="18" name="Shape 15"/>
          <p:cNvSpPr/>
          <p:nvPr/>
        </p:nvSpPr>
        <p:spPr>
          <a:xfrm>
            <a:off x="2970133" y="6865144"/>
            <a:ext cx="396954" cy="396954"/>
          </a:xfrm>
          <a:prstGeom prst="roundRect">
            <a:avLst>
              <a:gd name="adj" fmla="val 26671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3097173" y="6898243"/>
            <a:ext cx="142875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08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084" dirty="0"/>
          </a:p>
        </p:txBody>
      </p:sp>
      <p:sp>
        <p:nvSpPr>
          <p:cNvPr id="20" name="Text 17"/>
          <p:cNvSpPr/>
          <p:nvPr/>
        </p:nvSpPr>
        <p:spPr>
          <a:xfrm>
            <a:off x="4139089" y="6903720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Random Forest</a:t>
            </a:r>
            <a:endParaRPr lang="en-US" sz="1737" dirty="0"/>
          </a:p>
        </p:txBody>
      </p:sp>
      <p:sp>
        <p:nvSpPr>
          <p:cNvPr id="21" name="Text 18"/>
          <p:cNvSpPr/>
          <p:nvPr/>
        </p:nvSpPr>
        <p:spPr>
          <a:xfrm>
            <a:off x="4139089" y="7285315"/>
            <a:ext cx="7587377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robust ensemble learning method that combines multiple decision trees.</a:t>
            </a:r>
            <a:endParaRPr lang="en-US" sz="1389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982391" y="587812"/>
            <a:ext cx="1066550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49"/>
              </a:lnSpc>
              <a:buNone/>
            </a:pPr>
            <a:r>
              <a:rPr lang="en-US" sz="419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Evaluation and Performance Metrics for Spam Classification</a:t>
            </a:r>
            <a:endParaRPr lang="en-US" sz="4199" dirty="0"/>
          </a:p>
        </p:txBody>
      </p:sp>
      <p:sp>
        <p:nvSpPr>
          <p:cNvPr id="5" name="Text 3"/>
          <p:cNvSpPr/>
          <p:nvPr/>
        </p:nvSpPr>
        <p:spPr>
          <a:xfrm>
            <a:off x="1982391" y="2453997"/>
            <a:ext cx="5172789" cy="6398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39"/>
              </a:lnSpc>
              <a:buNone/>
            </a:pPr>
            <a:r>
              <a:rPr lang="en-US" sz="503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Accuracy</a:t>
            </a:r>
            <a:endParaRPr lang="en-US" sz="5039" dirty="0"/>
          </a:p>
        </p:txBody>
      </p:sp>
      <p:sp>
        <p:nvSpPr>
          <p:cNvPr id="6" name="Text 4"/>
          <p:cNvSpPr/>
          <p:nvPr/>
        </p:nvSpPr>
        <p:spPr>
          <a:xfrm>
            <a:off x="3235643" y="3360301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Accuracy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982391" y="3821311"/>
            <a:ext cx="5172789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7"/>
              </a:lnSpc>
              <a:buNone/>
            </a:pPr>
            <a:r>
              <a:rPr lang="en-US" sz="168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Measures the proportion of correctly classified messages.</a:t>
            </a:r>
            <a:endParaRPr lang="en-US" sz="1680" dirty="0"/>
          </a:p>
        </p:txBody>
      </p:sp>
      <p:sp>
        <p:nvSpPr>
          <p:cNvPr id="8" name="Text 6"/>
          <p:cNvSpPr/>
          <p:nvPr/>
        </p:nvSpPr>
        <p:spPr>
          <a:xfrm>
            <a:off x="7475101" y="2453997"/>
            <a:ext cx="5172789" cy="6398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39"/>
              </a:lnSpc>
              <a:buNone/>
            </a:pPr>
            <a:r>
              <a:rPr lang="en-US" sz="503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Precision</a:t>
            </a:r>
            <a:endParaRPr lang="en-US" sz="5039" dirty="0"/>
          </a:p>
        </p:txBody>
      </p:sp>
      <p:sp>
        <p:nvSpPr>
          <p:cNvPr id="9" name="Text 7"/>
          <p:cNvSpPr/>
          <p:nvPr/>
        </p:nvSpPr>
        <p:spPr>
          <a:xfrm>
            <a:off x="8728353" y="3360301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Precision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7475101" y="3821311"/>
            <a:ext cx="5172789" cy="1024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7"/>
              </a:lnSpc>
              <a:buNone/>
            </a:pPr>
            <a:r>
              <a:rPr lang="en-US" sz="168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Captures the ratio of correctly identified spam messages to the total spam messages identified.</a:t>
            </a:r>
            <a:endParaRPr lang="en-US" sz="1680" dirty="0"/>
          </a:p>
        </p:txBody>
      </p:sp>
      <p:sp>
        <p:nvSpPr>
          <p:cNvPr id="11" name="Text 9"/>
          <p:cNvSpPr/>
          <p:nvPr/>
        </p:nvSpPr>
        <p:spPr>
          <a:xfrm>
            <a:off x="1982391" y="5591770"/>
            <a:ext cx="5172789" cy="6398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39"/>
              </a:lnSpc>
              <a:buNone/>
            </a:pPr>
            <a:r>
              <a:rPr lang="en-US" sz="503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Recall</a:t>
            </a:r>
            <a:endParaRPr lang="en-US" sz="5039" dirty="0"/>
          </a:p>
        </p:txBody>
      </p:sp>
      <p:sp>
        <p:nvSpPr>
          <p:cNvPr id="12" name="Text 10"/>
          <p:cNvSpPr/>
          <p:nvPr/>
        </p:nvSpPr>
        <p:spPr>
          <a:xfrm>
            <a:off x="3235643" y="6498074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Recall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1982391" y="6959084"/>
            <a:ext cx="5172789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7"/>
              </a:lnSpc>
              <a:buNone/>
            </a:pPr>
            <a:r>
              <a:rPr lang="en-US" sz="168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Indicates the proportion of actual spam messages that were correctly identified.</a:t>
            </a:r>
            <a:endParaRPr lang="en-US" sz="1680" dirty="0"/>
          </a:p>
        </p:txBody>
      </p:sp>
      <p:sp>
        <p:nvSpPr>
          <p:cNvPr id="14" name="Text 12"/>
          <p:cNvSpPr/>
          <p:nvPr/>
        </p:nvSpPr>
        <p:spPr>
          <a:xfrm>
            <a:off x="7475101" y="5591770"/>
            <a:ext cx="5172789" cy="6398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39"/>
              </a:lnSpc>
              <a:buNone/>
            </a:pPr>
            <a:r>
              <a:rPr lang="en-US" sz="503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F1 Score</a:t>
            </a:r>
            <a:endParaRPr lang="en-US" sz="5039" dirty="0"/>
          </a:p>
        </p:txBody>
      </p:sp>
      <p:sp>
        <p:nvSpPr>
          <p:cNvPr id="15" name="Text 13"/>
          <p:cNvSpPr/>
          <p:nvPr/>
        </p:nvSpPr>
        <p:spPr>
          <a:xfrm>
            <a:off x="8728353" y="6498074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F1 Score</a:t>
            </a:r>
            <a:endParaRPr lang="en-US" sz="2100" dirty="0"/>
          </a:p>
        </p:txBody>
      </p:sp>
      <p:sp>
        <p:nvSpPr>
          <p:cNvPr id="16" name="Text 14"/>
          <p:cNvSpPr/>
          <p:nvPr/>
        </p:nvSpPr>
        <p:spPr>
          <a:xfrm>
            <a:off x="7475101" y="6959084"/>
            <a:ext cx="5172789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7"/>
              </a:lnSpc>
              <a:buNone/>
            </a:pPr>
            <a:r>
              <a:rPr lang="en-US" sz="168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Considers both precision and recall to provide a balanced performance measure.</a:t>
            </a:r>
            <a:endParaRPr lang="en-US" sz="168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