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Source Code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C67A3A-E142-4072-867F-61B3559566D9}">
  <a:tblStyle styleId="{CCC67A3A-E142-4072-867F-61B355956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1d07055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1d07055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1c26bdd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1c26bdd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1c26bdd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1c26bdd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1c26bdd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1c26bdd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1c26bdd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1c26bdd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1c26bdd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1c26bdd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1c26bdd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1c26bdd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1c26bdd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1c26bdd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1c26bdd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1c26bdd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1c26bd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1c26bd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1c26b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1c26b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1c26bd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1c26bd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1c26bdd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1c26bdd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1c26bdd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1c26bdd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1c26bdd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1c26bdd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1c26bdd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1c26bdd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9576bd4b3db1e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9576bd4b3db1e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1c26bdd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1c26bdd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1c26bd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1c26bd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1c26bd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1c26bd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1c26bd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1c26bd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1c26bd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1c26bd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1d07055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1d07055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1d07055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1d0705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c26bdd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1c26bdd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92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Exploring the Use of Purely Functional Programming Languages for Offloading of Mobile Computations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4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Christian Kjær Laustsen (s124324)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59" y="4037900"/>
            <a:ext cx="586301" cy="7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837" y="4200846"/>
            <a:ext cx="1373450" cy="3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→ Program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1152475"/>
            <a:ext cx="85206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consider all three layers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corresponds to a part of the program</a:t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Approaches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200" name="Google Shape;200;p22"/>
          <p:cNvCxnSpPr/>
          <p:nvPr/>
        </p:nvCxnSpPr>
        <p:spPr>
          <a:xfrm flipH="1">
            <a:off x="2561850" y="3124500"/>
            <a:ext cx="22200" cy="17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2"/>
          <p:cNvCxnSpPr/>
          <p:nvPr/>
        </p:nvCxnSpPr>
        <p:spPr>
          <a:xfrm flipH="1">
            <a:off x="5249425" y="3124500"/>
            <a:ext cx="22200" cy="17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2" name="Google Shape;202;p22"/>
          <p:cNvSpPr txBox="1"/>
          <p:nvPr/>
        </p:nvSpPr>
        <p:spPr>
          <a:xfrm>
            <a:off x="311725" y="3050500"/>
            <a:ext cx="2255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Local/</a:t>
            </a:r>
            <a:r>
              <a:rPr lang="en"/>
              <a:t>Mobile Layer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2584050" y="3050500"/>
            <a:ext cx="2665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Layer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5266175" y="3124500"/>
            <a:ext cx="3566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Remote/Cloud Layer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2584050" y="4419000"/>
            <a:ext cx="2665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Profiler/Decision Engine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11725" y="4419013"/>
            <a:ext cx="2255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Client-side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5266175" y="4419025"/>
            <a:ext cx="3566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Server-side</a:t>
            </a:r>
            <a:endParaRPr/>
          </a:p>
        </p:txBody>
      </p:sp>
      <p:cxnSp>
        <p:nvCxnSpPr>
          <p:cNvPr id="210" name="Google Shape;210;p22"/>
          <p:cNvCxnSpPr>
            <a:stCxn id="202" idx="2"/>
            <a:endCxn id="208" idx="0"/>
          </p:cNvCxnSpPr>
          <p:nvPr/>
        </p:nvCxnSpPr>
        <p:spPr>
          <a:xfrm>
            <a:off x="1439575" y="3497200"/>
            <a:ext cx="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/>
          <p:nvPr/>
        </p:nvCxnSpPr>
        <p:spPr>
          <a:xfrm>
            <a:off x="3916800" y="3436125"/>
            <a:ext cx="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>
            <a:off x="7049225" y="3497200"/>
            <a:ext cx="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several solutions to the problem space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Considerations (learned from previous </a:t>
            </a:r>
            <a:r>
              <a:rPr lang="en"/>
              <a:t>literature</a:t>
            </a:r>
            <a:r>
              <a:rPr lang="en"/>
              <a:t> and </a:t>
            </a:r>
            <a:r>
              <a:rPr lang="en"/>
              <a:t>solutions</a:t>
            </a:r>
            <a:r>
              <a:rPr lang="en"/>
              <a:t>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Input/output size</a:t>
            </a:r>
            <a:r>
              <a:rPr lang="en"/>
              <a:t> matters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Buy-in</a:t>
            </a:r>
            <a:r>
              <a:rPr lang="en"/>
              <a:t>, </a:t>
            </a:r>
            <a:r>
              <a:rPr b="1" lang="en"/>
              <a:t>granularity</a:t>
            </a:r>
            <a:r>
              <a:rPr lang="en"/>
              <a:t> and </a:t>
            </a:r>
            <a:r>
              <a:rPr b="1" lang="en"/>
              <a:t>portability</a:t>
            </a:r>
            <a:r>
              <a:rPr lang="en"/>
              <a:t> matters to </a:t>
            </a:r>
            <a:r>
              <a:rPr b="1" lang="en"/>
              <a:t>adoptability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Traversing and handling </a:t>
            </a:r>
            <a:r>
              <a:rPr b="1" lang="en"/>
              <a:t>state is a complex issue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Network conditions</a:t>
            </a:r>
            <a:r>
              <a:rPr lang="en"/>
              <a:t> can change frequently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probably don’t want to offload on </a:t>
            </a:r>
            <a:r>
              <a:rPr b="1" lang="en"/>
              <a:t>2G</a:t>
            </a:r>
            <a:endParaRPr b="1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 </a:t>
            </a:r>
            <a:r>
              <a:rPr b="1" lang="en"/>
              <a:t>3G</a:t>
            </a:r>
            <a:r>
              <a:rPr lang="en"/>
              <a:t> you strongly need to consider input/output size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4G</a:t>
            </a:r>
            <a:r>
              <a:rPr lang="en"/>
              <a:t> and </a:t>
            </a:r>
            <a:r>
              <a:rPr b="1" lang="en"/>
              <a:t>WiFi</a:t>
            </a:r>
            <a:r>
              <a:rPr lang="en"/>
              <a:t> have favourable conditions for offloading</a:t>
            </a:r>
            <a:endParaRPr/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Approaches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Approaches</a:t>
            </a:r>
            <a:endParaRPr/>
          </a:p>
        </p:txBody>
      </p:sp>
      <p:sp>
        <p:nvSpPr>
          <p:cNvPr id="227" name="Google Shape;227;p24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Approaches</a:t>
            </a:r>
            <a:endParaRPr>
              <a:solidFill>
                <a:srgbClr val="999999"/>
              </a:solidFill>
            </a:endParaRPr>
          </a:p>
        </p:txBody>
      </p:sp>
      <p:graphicFrame>
        <p:nvGraphicFramePr>
          <p:cNvPr id="228" name="Google Shape;228;p24"/>
          <p:cNvGraphicFramePr/>
          <p:nvPr/>
        </p:nvGraphicFramePr>
        <p:xfrm>
          <a:off x="311625" y="12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{CCC67A3A-E142-4072-867F-61B3559566D9}</a:tableStyleId>
              </a:tblPr>
              <a:tblGrid>
                <a:gridCol w="1498625"/>
                <a:gridCol w="1202425"/>
                <a:gridCol w="1246875"/>
                <a:gridCol w="921075"/>
                <a:gridCol w="1217250"/>
                <a:gridCol w="1217250"/>
                <a:gridCol w="1217250"/>
              </a:tblGrid>
              <a:tr h="6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Approach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Complexity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Adoptability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Buy-in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Granularity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Server-side story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Portability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Extending the runtime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Coarse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unsafePerformIO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Fine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Rewrite Rules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Fine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Monadic Framework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Flexible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Template Haskell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Fine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24"/>
          <p:cNvSpPr/>
          <p:nvPr/>
        </p:nvSpPr>
        <p:spPr>
          <a:xfrm>
            <a:off x="185100" y="3576150"/>
            <a:ext cx="8759100" cy="70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45025"/>
            <a:ext cx="57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 with Monadic Framework?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Free</a:t>
            </a:r>
            <a:r>
              <a:rPr lang="en"/>
              <a:t>/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Freer</a:t>
            </a:r>
            <a:r>
              <a:rPr lang="en"/>
              <a:t>-style is already being used for general code structure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MTL has the drawback of allowing functions defined outside of the set of operations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fairly low complexity and retains portability across other pure FP languages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few that presents a server-side story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granularity is very flexible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the cleanest separation between program semantics and implementation</a:t>
            </a:r>
            <a:endParaRPr/>
          </a:p>
        </p:txBody>
      </p:sp>
      <p:sp>
        <p:nvSpPr>
          <p:cNvPr id="238" name="Google Shape;238;p25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Approaches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11700" y="445025"/>
            <a:ext cx="57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 with Monadic Framework?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1700" y="1152475"/>
            <a:ext cx="8520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easily write a effectful interpreter, pure interpreter, testing interpreter, server interpreter, etc</a:t>
            </a:r>
            <a:endParaRPr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Approaches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1038075" y="2480350"/>
            <a:ext cx="1369800" cy="1754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3315450" y="2169475"/>
            <a:ext cx="25131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Effectful Interpreter</a:t>
            </a:r>
            <a:endParaRPr/>
          </a:p>
        </p:txBody>
      </p:sp>
      <p:sp>
        <p:nvSpPr>
          <p:cNvPr id="250" name="Google Shape;250;p26"/>
          <p:cNvSpPr txBox="1"/>
          <p:nvPr/>
        </p:nvSpPr>
        <p:spPr>
          <a:xfrm>
            <a:off x="3315450" y="2714275"/>
            <a:ext cx="25131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</a:t>
            </a:r>
            <a:r>
              <a:rPr lang="en"/>
              <a:t> Interpreter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3315450" y="3288725"/>
            <a:ext cx="25131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</a:t>
            </a:r>
            <a:r>
              <a:rPr lang="en"/>
              <a:t> Interpreter</a:t>
            </a:r>
            <a:endParaRPr/>
          </a:p>
        </p:txBody>
      </p:sp>
      <p:sp>
        <p:nvSpPr>
          <p:cNvPr id="252" name="Google Shape;252;p26"/>
          <p:cNvSpPr txBox="1"/>
          <p:nvPr/>
        </p:nvSpPr>
        <p:spPr>
          <a:xfrm>
            <a:off x="3315450" y="3863175"/>
            <a:ext cx="25131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</a:t>
            </a:r>
            <a:r>
              <a:rPr lang="en"/>
              <a:t> Interpreter</a:t>
            </a: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3315450" y="4437625"/>
            <a:ext cx="2513100" cy="39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Interpreter</a:t>
            </a:r>
            <a:endParaRPr/>
          </a:p>
        </p:txBody>
      </p:sp>
      <p:cxnSp>
        <p:nvCxnSpPr>
          <p:cNvPr id="254" name="Google Shape;254;p26"/>
          <p:cNvCxnSpPr>
            <a:stCxn id="248" idx="3"/>
          </p:cNvCxnSpPr>
          <p:nvPr/>
        </p:nvCxnSpPr>
        <p:spPr>
          <a:xfrm flipH="1" rot="10800000">
            <a:off x="2407875" y="3354100"/>
            <a:ext cx="518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 flipH="1" rot="10800000">
            <a:off x="2918700" y="2361875"/>
            <a:ext cx="7500" cy="23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6"/>
          <p:cNvCxnSpPr>
            <a:endCxn id="249" idx="1"/>
          </p:cNvCxnSpPr>
          <p:nvPr/>
        </p:nvCxnSpPr>
        <p:spPr>
          <a:xfrm flipH="1" rot="10800000">
            <a:off x="2926350" y="2368525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6"/>
          <p:cNvCxnSpPr/>
          <p:nvPr/>
        </p:nvCxnSpPr>
        <p:spPr>
          <a:xfrm flipH="1" rot="10800000">
            <a:off x="2918700" y="2905525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6"/>
          <p:cNvCxnSpPr/>
          <p:nvPr/>
        </p:nvCxnSpPr>
        <p:spPr>
          <a:xfrm flipH="1" rot="10800000">
            <a:off x="2918700" y="3535025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6"/>
          <p:cNvCxnSpPr/>
          <p:nvPr/>
        </p:nvCxnSpPr>
        <p:spPr>
          <a:xfrm flipH="1" rot="10800000">
            <a:off x="2918700" y="4054425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6"/>
          <p:cNvCxnSpPr/>
          <p:nvPr/>
        </p:nvCxnSpPr>
        <p:spPr>
          <a:xfrm flipH="1" rot="10800000">
            <a:off x="2926250" y="4701600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6"/>
          <p:cNvCxnSpPr/>
          <p:nvPr/>
        </p:nvCxnSpPr>
        <p:spPr>
          <a:xfrm flipH="1" rot="10800000">
            <a:off x="5836200" y="2368450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6"/>
          <p:cNvCxnSpPr/>
          <p:nvPr/>
        </p:nvCxnSpPr>
        <p:spPr>
          <a:xfrm flipH="1" rot="10800000">
            <a:off x="5828650" y="2905525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6"/>
          <p:cNvCxnSpPr/>
          <p:nvPr/>
        </p:nvCxnSpPr>
        <p:spPr>
          <a:xfrm flipH="1" rot="10800000">
            <a:off x="5828650" y="3535025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/>
          <p:nvPr/>
        </p:nvCxnSpPr>
        <p:spPr>
          <a:xfrm flipH="1" rot="10800000">
            <a:off x="5828650" y="4054425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6"/>
          <p:cNvCxnSpPr/>
          <p:nvPr/>
        </p:nvCxnSpPr>
        <p:spPr>
          <a:xfrm flipH="1" rot="10800000">
            <a:off x="5836200" y="4701600"/>
            <a:ext cx="3891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6"/>
          <p:cNvCxnSpPr/>
          <p:nvPr/>
        </p:nvCxnSpPr>
        <p:spPr>
          <a:xfrm flipH="1" rot="10800000">
            <a:off x="6232950" y="2361875"/>
            <a:ext cx="7500" cy="23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6"/>
          <p:cNvCxnSpPr/>
          <p:nvPr/>
        </p:nvCxnSpPr>
        <p:spPr>
          <a:xfrm flipH="1" rot="10800000">
            <a:off x="6217800" y="3354100"/>
            <a:ext cx="518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6"/>
          <p:cNvSpPr txBox="1"/>
          <p:nvPr/>
        </p:nvSpPr>
        <p:spPr>
          <a:xfrm>
            <a:off x="6736125" y="2361875"/>
            <a:ext cx="1369800" cy="1754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Success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main criteria we will evaluate our approach 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Lower Energy Consumption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Less battery drained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performance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Faster execution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Complexity of testing 1. and 2.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Who much work is involved in evaluation the effectiveness</a:t>
            </a:r>
            <a:endParaRPr/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Setup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two interpreters on the client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that offloads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that runs locally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each interpreter while gathering diagnostics (over WiFi)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results</a:t>
            </a:r>
            <a:endParaRPr/>
          </a:p>
        </p:txBody>
      </p:sp>
      <p:sp>
        <p:nvSpPr>
          <p:cNvPr id="293" name="Google Shape;293;p29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Setup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11700" y="1152475"/>
            <a:ext cx="8520600" cy="3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as much code for the interpreters as possible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one line changed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Effectively the same code (can even just set the profiler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to mock user input if needed</a:t>
            </a:r>
            <a:endParaRPr/>
          </a:p>
        </p:txBody>
      </p:sp>
      <p:sp>
        <p:nvSpPr>
          <p:cNvPr id="302" name="Google Shape;302;p30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725" y="1706550"/>
            <a:ext cx="4438623" cy="14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00" y="1706550"/>
            <a:ext cx="3205725" cy="18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0"/>
          <p:cNvCxnSpPr/>
          <p:nvPr/>
        </p:nvCxnSpPr>
        <p:spPr>
          <a:xfrm rot="10800000">
            <a:off x="3331850" y="3117200"/>
            <a:ext cx="762600" cy="54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0"/>
          <p:cNvCxnSpPr/>
          <p:nvPr/>
        </p:nvCxnSpPr>
        <p:spPr>
          <a:xfrm flipH="1" rot="10800000">
            <a:off x="4175875" y="2862425"/>
            <a:ext cx="130200" cy="83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7" name="Google Shape;3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Measurements: Offloaded</a:t>
            </a:r>
            <a:endParaRPr/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311700" y="1152475"/>
            <a:ext cx="8520600" cy="1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Runtime: 	4:45 minutes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Energy:	10/20 (average)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CPU:		45% (average)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GPU:		10% (average)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Network:	4.58 MiB Transferred (total)</a:t>
            </a:r>
            <a:endParaRPr sz="1400"/>
          </a:p>
        </p:txBody>
      </p:sp>
      <p:sp>
        <p:nvSpPr>
          <p:cNvPr id="315" name="Google Shape;315;p31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316" name="Google Shape;316;p31"/>
          <p:cNvGrpSpPr/>
          <p:nvPr/>
        </p:nvGrpSpPr>
        <p:grpSpPr>
          <a:xfrm>
            <a:off x="311700" y="2898474"/>
            <a:ext cx="8520600" cy="1786176"/>
            <a:chOff x="311700" y="2898474"/>
            <a:chExt cx="8520600" cy="1786176"/>
          </a:xfrm>
        </p:grpSpPr>
        <p:pic>
          <p:nvPicPr>
            <p:cNvPr id="317" name="Google Shape;317;p31"/>
            <p:cNvPicPr preferRelativeResize="0"/>
            <p:nvPr/>
          </p:nvPicPr>
          <p:blipFill rotWithShape="1">
            <a:blip r:embed="rId3">
              <a:alphaModFix/>
            </a:blip>
            <a:srcRect b="64925" l="0" r="0" t="0"/>
            <a:stretch/>
          </p:blipFill>
          <p:spPr>
            <a:xfrm>
              <a:off x="311700" y="2898474"/>
              <a:ext cx="852060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 rotWithShape="1">
            <a:blip r:embed="rId3">
              <a:alphaModFix/>
            </a:blip>
            <a:srcRect b="0" l="0" r="0" t="49784"/>
            <a:stretch/>
          </p:blipFill>
          <p:spPr>
            <a:xfrm>
              <a:off x="311700" y="3428075"/>
              <a:ext cx="8520600" cy="75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462" y="4186300"/>
              <a:ext cx="8425074" cy="498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0" name="Google Shape;3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Offloading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Approaches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Evaluation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Discussion &amp; Conclusion</a:t>
            </a:r>
            <a:endParaRPr sz="2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Measurements: Local</a:t>
            </a:r>
            <a:endParaRPr/>
          </a:p>
        </p:txBody>
      </p:sp>
      <p:sp>
        <p:nvSpPr>
          <p:cNvPr id="327" name="Google Shape;327;p32"/>
          <p:cNvSpPr txBox="1"/>
          <p:nvPr>
            <p:ph idx="1" type="body"/>
          </p:nvPr>
        </p:nvSpPr>
        <p:spPr>
          <a:xfrm>
            <a:off x="311700" y="1152475"/>
            <a:ext cx="8520600" cy="17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Runtime: 	+11:00 minutes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Energy:	15/20 (average)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CPU:		38% (average)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GPU:		5% (average)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Network:	82.95 KiB Transferred (total)</a:t>
            </a:r>
            <a:endParaRPr sz="1400"/>
          </a:p>
        </p:txBody>
      </p:sp>
      <p:sp>
        <p:nvSpPr>
          <p:cNvPr id="328" name="Google Shape;328;p32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329" name="Google Shape;329;p32"/>
          <p:cNvGrpSpPr/>
          <p:nvPr/>
        </p:nvGrpSpPr>
        <p:grpSpPr>
          <a:xfrm>
            <a:off x="311700" y="2924579"/>
            <a:ext cx="8520602" cy="1891820"/>
            <a:chOff x="311700" y="2954104"/>
            <a:chExt cx="8520602" cy="1891820"/>
          </a:xfrm>
        </p:grpSpPr>
        <p:pic>
          <p:nvPicPr>
            <p:cNvPr id="330" name="Google Shape;330;p32"/>
            <p:cNvPicPr preferRelativeResize="0"/>
            <p:nvPr/>
          </p:nvPicPr>
          <p:blipFill rotWithShape="1">
            <a:blip r:embed="rId3">
              <a:alphaModFix/>
            </a:blip>
            <a:srcRect b="66521" l="0" r="0" t="0"/>
            <a:stretch/>
          </p:blipFill>
          <p:spPr>
            <a:xfrm>
              <a:off x="311700" y="2954104"/>
              <a:ext cx="8520599" cy="54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700" y="4361550"/>
              <a:ext cx="8520602" cy="484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32"/>
            <p:cNvPicPr preferRelativeResize="0"/>
            <p:nvPr/>
          </p:nvPicPr>
          <p:blipFill rotWithShape="1">
            <a:blip r:embed="rId3">
              <a:alphaModFix/>
            </a:blip>
            <a:srcRect b="0" l="0" r="0" t="46317"/>
            <a:stretch/>
          </p:blipFill>
          <p:spPr>
            <a:xfrm>
              <a:off x="311700" y="3494700"/>
              <a:ext cx="8520599" cy="8668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3" name="Google Shape;3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Measurements: Comparison</a:t>
            </a:r>
            <a:endParaRPr/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311700" y="1152475"/>
            <a:ext cx="42639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Local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Runtime: 	+11:00 minutes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Energy:	15/20 (average)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CPU:		38% (average)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GPU:		5% (average)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Network:	82.95 KiB Transferred (total)</a:t>
            </a:r>
            <a:endParaRPr sz="1400"/>
          </a:p>
        </p:txBody>
      </p:sp>
      <p:sp>
        <p:nvSpPr>
          <p:cNvPr id="341" name="Google Shape;341;p33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42" name="Google Shape;342;p33"/>
          <p:cNvSpPr txBox="1"/>
          <p:nvPr>
            <p:ph idx="1" type="body"/>
          </p:nvPr>
        </p:nvSpPr>
        <p:spPr>
          <a:xfrm>
            <a:off x="4568400" y="1152475"/>
            <a:ext cx="42639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Offloaded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Runtime: 	4:45 minutes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Energy:	10/20 (average)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CPU:		45% (average)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GPU:		10% (average)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Network:	4.58 MiB Transferred (total)</a:t>
            </a:r>
            <a:endParaRPr sz="1400"/>
          </a:p>
        </p:txBody>
      </p:sp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456600" y="2859425"/>
            <a:ext cx="83757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Comments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Local is </a:t>
            </a:r>
            <a:r>
              <a:rPr b="1" lang="en" sz="1400"/>
              <a:t>+6:15 minutes slower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Local </a:t>
            </a:r>
            <a:r>
              <a:rPr b="1" lang="en" sz="1400"/>
              <a:t>energy consumption is 50% higher</a:t>
            </a:r>
            <a:r>
              <a:rPr lang="en" sz="1400"/>
              <a:t> than offloaded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CPU and GPU utilization is </a:t>
            </a:r>
            <a:r>
              <a:rPr b="1" lang="en" sz="1400"/>
              <a:t>lower on local</a:t>
            </a:r>
            <a:r>
              <a:rPr lang="en" sz="1400"/>
              <a:t> (GPU because of slower UI repaints)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Network transfer is of course </a:t>
            </a:r>
            <a:r>
              <a:rPr b="1" lang="en" sz="1400"/>
              <a:t>far higher when offloading</a:t>
            </a:r>
            <a:r>
              <a:rPr lang="en" sz="1400"/>
              <a:t> (no more than a high-res JPG image)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Local slows down around ~3:00 minutes, and very much after ~7:00 minutes</a:t>
            </a:r>
            <a:endParaRPr sz="1400"/>
          </a:p>
        </p:txBody>
      </p:sp>
      <p:pic>
        <p:nvPicPr>
          <p:cNvPr id="344" name="Google Shape;3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311700" y="445025"/>
            <a:ext cx="61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Apple Guidelines on Mobile Battery Leaks</a:t>
            </a:r>
            <a:endParaRPr sz="2400"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</a:rPr>
              <a:t>Battery drain ← from keeping the device running longer (local) and from networking (offloading)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Activity when you expect your app to be idle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An unresponsive or slow user interface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</a:rPr>
              <a:t>Large amounts of work on the main thread ← the need to run computationally intensive code on the device (local) 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High use of animations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High use of view opacity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Swapping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Memory stalls and cache misses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Memory warnings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Lock contention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Excessive context switches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Excessive use of timers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</a:rPr>
              <a:t>Excessive drawing to screen ← </a:t>
            </a:r>
            <a:r>
              <a:rPr lang="en" sz="1050">
                <a:solidFill>
                  <a:schemeClr val="dk1"/>
                </a:solidFill>
              </a:rPr>
              <a:t>side effect of executions going faster (offloading), but can’t say it’s a problem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050"/>
              <a:buChar char="●"/>
            </a:pPr>
            <a:r>
              <a:rPr lang="en" sz="1050">
                <a:solidFill>
                  <a:srgbClr val="B7B7B7"/>
                </a:solidFill>
              </a:rPr>
              <a:t>Excessive or repeated small disk I/O</a:t>
            </a:r>
            <a:endParaRPr sz="1050">
              <a:solidFill>
                <a:srgbClr val="B7B7B7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</a:rPr>
              <a:t>High-overhead communication, such as network activity with small packets and buffers ← with the need to communicate (offload)</a:t>
            </a:r>
            <a:endParaRPr sz="1050">
              <a:solidFill>
                <a:srgbClr val="000000"/>
              </a:solidFill>
            </a:endParaRPr>
          </a:p>
          <a:p>
            <a:pPr indent="-295275" lvl="0" marL="457200" marR="2413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Char char="●"/>
            </a:pPr>
            <a:r>
              <a:rPr lang="en" sz="1050">
                <a:solidFill>
                  <a:srgbClr val="000000"/>
                </a:solidFill>
              </a:rPr>
              <a:t>Preventing device sleep  ← because of longer execution durations (local)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2" name="Google Shape;352;p34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</a:t>
            </a:r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/>
              <a:t>our average CPU utilization is higher, we still see </a:t>
            </a:r>
            <a:r>
              <a:rPr b="1" lang="en"/>
              <a:t>clear gains by offloading</a:t>
            </a:r>
            <a:r>
              <a:rPr lang="en"/>
              <a:t>, particularly when execution time increases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factors like memory, CPU idle time, etc, might affect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Evaluating/profiling our program </a:t>
            </a:r>
            <a:r>
              <a:rPr b="1" lang="en"/>
              <a:t>did not touch the program itself</a:t>
            </a:r>
            <a:r>
              <a:rPr lang="en"/>
              <a:t>, only the interpreters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</a:t>
            </a:r>
            <a:r>
              <a:rPr b="1" lang="en"/>
              <a:t>full control</a:t>
            </a:r>
            <a:r>
              <a:rPr lang="en"/>
              <a:t> over our effects because of purity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Haskell is still very much in the early stages for usage on mobile devices (via Cross-compilation)!</a:t>
            </a:r>
            <a:endParaRPr/>
          </a:p>
        </p:txBody>
      </p:sp>
      <p:sp>
        <p:nvSpPr>
          <p:cNvPr id="368" name="Google Shape;368;p36"/>
          <p:cNvSpPr txBox="1"/>
          <p:nvPr>
            <p:ph type="title"/>
          </p:nvPr>
        </p:nvSpPr>
        <p:spPr>
          <a:xfrm>
            <a:off x="4390600" y="445025"/>
            <a:ext cx="444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Discussion &amp; Conclusion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6" name="Google Shape;37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utilizing a pure functional programming language, </a:t>
            </a:r>
            <a:r>
              <a:rPr b="1" lang="en"/>
              <a:t>we can get rid of the need to worry about state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able to construct </a:t>
            </a:r>
            <a:r>
              <a:rPr b="1" lang="en"/>
              <a:t>just one program</a:t>
            </a:r>
            <a:r>
              <a:rPr lang="en"/>
              <a:t> that is </a:t>
            </a:r>
            <a:r>
              <a:rPr b="1" lang="en"/>
              <a:t>used for both</a:t>
            </a:r>
            <a:r>
              <a:rPr lang="en"/>
              <a:t> running our actual code, and evaluating its effectiveness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devices impose </a:t>
            </a:r>
            <a:r>
              <a:rPr b="1" lang="en"/>
              <a:t>interesting considerations</a:t>
            </a:r>
            <a:r>
              <a:rPr lang="en"/>
              <a:t>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Trade-off between which components to keep active (CPU, Screen, Network)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needs to run on ARM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 matters a lot in instances of UI interactions</a:t>
            </a:r>
            <a:endParaRPr/>
          </a:p>
        </p:txBody>
      </p:sp>
      <p:sp>
        <p:nvSpPr>
          <p:cNvPr id="377" name="Google Shape;377;p37"/>
          <p:cNvSpPr txBox="1"/>
          <p:nvPr>
            <p:ph type="title"/>
          </p:nvPr>
        </p:nvSpPr>
        <p:spPr>
          <a:xfrm>
            <a:off x="4390600" y="445025"/>
            <a:ext cx="444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Discussion &amp; Conclusion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378" name="Google Shape;3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Offloading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</a:t>
            </a:r>
            <a:r>
              <a:rPr lang="en"/>
              <a:t> </a:t>
            </a:r>
            <a:r>
              <a:rPr lang="en"/>
              <a:t>expect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and more performance from their devices</a:t>
            </a:r>
            <a:r>
              <a:rPr lang="en"/>
              <a:t>,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small/thin device size,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battery capacity to improve (or at least not regress),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 problem?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improvements have gone far faster than battery improvements.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factor (small device) limits size of components, especially battery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we could save energy and increase performance by running our code elsewhere?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Offloading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Offloading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we working with?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Offloading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89" name="Google Shape;89;p17"/>
          <p:cNvGrpSpPr/>
          <p:nvPr/>
        </p:nvGrpSpPr>
        <p:grpSpPr>
          <a:xfrm>
            <a:off x="3642313" y="2400625"/>
            <a:ext cx="547950" cy="910800"/>
            <a:chOff x="3916725" y="2116350"/>
            <a:chExt cx="547950" cy="910800"/>
          </a:xfrm>
        </p:grpSpPr>
        <p:sp>
          <p:nvSpPr>
            <p:cNvPr id="90" name="Google Shape;90;p17"/>
            <p:cNvSpPr/>
            <p:nvPr/>
          </p:nvSpPr>
          <p:spPr>
            <a:xfrm>
              <a:off x="3916725" y="2116350"/>
              <a:ext cx="547800" cy="9108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" name="Google Shape;91;p17"/>
            <p:cNvCxnSpPr>
              <a:stCxn id="90" idx="1"/>
              <a:endCxn id="90" idx="4"/>
            </p:cNvCxnSpPr>
            <p:nvPr/>
          </p:nvCxnSpPr>
          <p:spPr>
            <a:xfrm>
              <a:off x="4053675" y="2571750"/>
              <a:ext cx="411000" cy="45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7"/>
            <p:cNvCxnSpPr/>
            <p:nvPr/>
          </p:nvCxnSpPr>
          <p:spPr>
            <a:xfrm>
              <a:off x="4138875" y="2354475"/>
              <a:ext cx="188700" cy="21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7"/>
            <p:cNvCxnSpPr>
              <a:stCxn id="90" idx="2"/>
              <a:endCxn id="90" idx="4"/>
            </p:cNvCxnSpPr>
            <p:nvPr/>
          </p:nvCxnSpPr>
          <p:spPr>
            <a:xfrm>
              <a:off x="3916725" y="3027150"/>
              <a:ext cx="547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" name="Google Shape;94;p17"/>
          <p:cNvGrpSpPr/>
          <p:nvPr/>
        </p:nvGrpSpPr>
        <p:grpSpPr>
          <a:xfrm>
            <a:off x="2975963" y="3740125"/>
            <a:ext cx="755100" cy="577400"/>
            <a:chOff x="3931550" y="3176325"/>
            <a:chExt cx="755100" cy="577400"/>
          </a:xfrm>
        </p:grpSpPr>
        <p:sp>
          <p:nvSpPr>
            <p:cNvPr id="95" name="Google Shape;95;p17"/>
            <p:cNvSpPr/>
            <p:nvPr/>
          </p:nvSpPr>
          <p:spPr>
            <a:xfrm>
              <a:off x="3931550" y="3509525"/>
              <a:ext cx="755100" cy="244200"/>
            </a:xfrm>
            <a:prstGeom prst="snip2Same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3983375" y="3176325"/>
              <a:ext cx="36900" cy="333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4594825" y="3176325"/>
              <a:ext cx="36900" cy="333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420225" y="3605775"/>
              <a:ext cx="211500" cy="2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983375" y="3602025"/>
              <a:ext cx="36900" cy="3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4061750" y="3602025"/>
              <a:ext cx="36900" cy="3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4140125" y="3602025"/>
              <a:ext cx="36900" cy="3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4149893" y="2143527"/>
            <a:ext cx="247454" cy="446565"/>
            <a:chOff x="3916725" y="2116350"/>
            <a:chExt cx="547950" cy="910800"/>
          </a:xfrm>
        </p:grpSpPr>
        <p:sp>
          <p:nvSpPr>
            <p:cNvPr id="103" name="Google Shape;103;p17"/>
            <p:cNvSpPr/>
            <p:nvPr/>
          </p:nvSpPr>
          <p:spPr>
            <a:xfrm>
              <a:off x="3916725" y="2116350"/>
              <a:ext cx="547800" cy="9108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7"/>
            <p:cNvCxnSpPr>
              <a:stCxn id="103" idx="1"/>
              <a:endCxn id="103" idx="4"/>
            </p:cNvCxnSpPr>
            <p:nvPr/>
          </p:nvCxnSpPr>
          <p:spPr>
            <a:xfrm>
              <a:off x="4053675" y="2571750"/>
              <a:ext cx="411000" cy="45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7"/>
            <p:cNvCxnSpPr/>
            <p:nvPr/>
          </p:nvCxnSpPr>
          <p:spPr>
            <a:xfrm>
              <a:off x="4138875" y="2354475"/>
              <a:ext cx="188700" cy="21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7"/>
            <p:cNvCxnSpPr>
              <a:stCxn id="103" idx="2"/>
              <a:endCxn id="103" idx="4"/>
            </p:cNvCxnSpPr>
            <p:nvPr/>
          </p:nvCxnSpPr>
          <p:spPr>
            <a:xfrm>
              <a:off x="3916725" y="3027150"/>
              <a:ext cx="547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3436018" y="2143527"/>
            <a:ext cx="247454" cy="446565"/>
            <a:chOff x="3916725" y="2116350"/>
            <a:chExt cx="547950" cy="910800"/>
          </a:xfrm>
        </p:grpSpPr>
        <p:sp>
          <p:nvSpPr>
            <p:cNvPr id="108" name="Google Shape;108;p17"/>
            <p:cNvSpPr/>
            <p:nvPr/>
          </p:nvSpPr>
          <p:spPr>
            <a:xfrm>
              <a:off x="3916725" y="2116350"/>
              <a:ext cx="547800" cy="9108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" name="Google Shape;109;p17"/>
            <p:cNvCxnSpPr>
              <a:stCxn id="108" idx="1"/>
              <a:endCxn id="108" idx="4"/>
            </p:cNvCxnSpPr>
            <p:nvPr/>
          </p:nvCxnSpPr>
          <p:spPr>
            <a:xfrm>
              <a:off x="4053675" y="2571750"/>
              <a:ext cx="411000" cy="45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7"/>
            <p:cNvCxnSpPr/>
            <p:nvPr/>
          </p:nvCxnSpPr>
          <p:spPr>
            <a:xfrm>
              <a:off x="4138875" y="2354475"/>
              <a:ext cx="188700" cy="21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7"/>
            <p:cNvCxnSpPr>
              <a:stCxn id="108" idx="2"/>
              <a:endCxn id="108" idx="4"/>
            </p:cNvCxnSpPr>
            <p:nvPr/>
          </p:nvCxnSpPr>
          <p:spPr>
            <a:xfrm>
              <a:off x="3916725" y="3027150"/>
              <a:ext cx="547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2" name="Google Shape;112;p17"/>
          <p:cNvCxnSpPr/>
          <p:nvPr/>
        </p:nvCxnSpPr>
        <p:spPr>
          <a:xfrm flipH="1">
            <a:off x="2561825" y="1799175"/>
            <a:ext cx="22200" cy="30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 flipH="1">
            <a:off x="5249400" y="1799175"/>
            <a:ext cx="22200" cy="30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25" y="2270978"/>
            <a:ext cx="393125" cy="76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00" y="3797278"/>
            <a:ext cx="393125" cy="76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00" y="2934678"/>
            <a:ext cx="393125" cy="764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7"/>
          <p:cNvGrpSpPr/>
          <p:nvPr/>
        </p:nvGrpSpPr>
        <p:grpSpPr>
          <a:xfrm>
            <a:off x="581825" y="2271124"/>
            <a:ext cx="795825" cy="764700"/>
            <a:chOff x="707700" y="2056399"/>
            <a:chExt cx="795825" cy="764700"/>
          </a:xfrm>
        </p:grpSpPr>
        <p:sp>
          <p:nvSpPr>
            <p:cNvPr id="118" name="Google Shape;118;p17"/>
            <p:cNvSpPr/>
            <p:nvPr/>
          </p:nvSpPr>
          <p:spPr>
            <a:xfrm>
              <a:off x="858875" y="2187500"/>
              <a:ext cx="503400" cy="502200"/>
            </a:xfrm>
            <a:prstGeom prst="arc">
              <a:avLst>
                <a:gd fmla="val 18417710" name="adj1"/>
                <a:gd fmla="val 312399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000125" y="2056399"/>
              <a:ext cx="503400" cy="764700"/>
            </a:xfrm>
            <a:prstGeom prst="arc">
              <a:avLst>
                <a:gd fmla="val 17028703" name="adj1"/>
                <a:gd fmla="val 4528549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707700" y="2231900"/>
              <a:ext cx="503400" cy="413700"/>
            </a:xfrm>
            <a:prstGeom prst="arc">
              <a:avLst>
                <a:gd fmla="val 19608069" name="adj1"/>
                <a:gd fmla="val 162212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1503525" y="2934674"/>
            <a:ext cx="795825" cy="764700"/>
            <a:chOff x="707700" y="2056399"/>
            <a:chExt cx="795825" cy="764700"/>
          </a:xfrm>
        </p:grpSpPr>
        <p:sp>
          <p:nvSpPr>
            <p:cNvPr id="122" name="Google Shape;122;p17"/>
            <p:cNvSpPr/>
            <p:nvPr/>
          </p:nvSpPr>
          <p:spPr>
            <a:xfrm>
              <a:off x="858875" y="2187500"/>
              <a:ext cx="503400" cy="502200"/>
            </a:xfrm>
            <a:prstGeom prst="arc">
              <a:avLst>
                <a:gd fmla="val 18417710" name="adj1"/>
                <a:gd fmla="val 312399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00125" y="2056399"/>
              <a:ext cx="503400" cy="764700"/>
            </a:xfrm>
            <a:prstGeom prst="arc">
              <a:avLst>
                <a:gd fmla="val 17028703" name="adj1"/>
                <a:gd fmla="val 4528549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07700" y="2231900"/>
              <a:ext cx="503400" cy="413700"/>
            </a:xfrm>
            <a:prstGeom prst="arc">
              <a:avLst>
                <a:gd fmla="val 19608069" name="adj1"/>
                <a:gd fmla="val 162212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760750" y="3812949"/>
            <a:ext cx="795825" cy="764700"/>
            <a:chOff x="707700" y="2056399"/>
            <a:chExt cx="795825" cy="764700"/>
          </a:xfrm>
        </p:grpSpPr>
        <p:sp>
          <p:nvSpPr>
            <p:cNvPr id="126" name="Google Shape;126;p17"/>
            <p:cNvSpPr/>
            <p:nvPr/>
          </p:nvSpPr>
          <p:spPr>
            <a:xfrm>
              <a:off x="858875" y="2187500"/>
              <a:ext cx="503400" cy="502200"/>
            </a:xfrm>
            <a:prstGeom prst="arc">
              <a:avLst>
                <a:gd fmla="val 18417710" name="adj1"/>
                <a:gd fmla="val 312399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1000125" y="2056399"/>
              <a:ext cx="503400" cy="764700"/>
            </a:xfrm>
            <a:prstGeom prst="arc">
              <a:avLst>
                <a:gd fmla="val 17028703" name="adj1"/>
                <a:gd fmla="val 4528549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07700" y="2231900"/>
              <a:ext cx="503400" cy="413700"/>
            </a:xfrm>
            <a:prstGeom prst="arc">
              <a:avLst>
                <a:gd fmla="val 19608069" name="adj1"/>
                <a:gd fmla="val 1622127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/>
          <p:nvPr/>
        </p:nvSpPr>
        <p:spPr>
          <a:xfrm>
            <a:off x="5582650" y="2171875"/>
            <a:ext cx="3102300" cy="2662956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6056925" y="3117113"/>
            <a:ext cx="962400" cy="399825"/>
            <a:chOff x="6205025" y="2670925"/>
            <a:chExt cx="962400" cy="399825"/>
          </a:xfrm>
        </p:grpSpPr>
        <p:sp>
          <p:nvSpPr>
            <p:cNvPr id="131" name="Google Shape;131;p17"/>
            <p:cNvSpPr/>
            <p:nvPr/>
          </p:nvSpPr>
          <p:spPr>
            <a:xfrm>
              <a:off x="6205025" y="2700550"/>
              <a:ext cx="9624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6330725" y="2670925"/>
              <a:ext cx="8367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Server</a:t>
              </a:r>
              <a:endParaRPr/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6568000" y="3740125"/>
            <a:ext cx="962400" cy="399825"/>
            <a:chOff x="6205025" y="2670925"/>
            <a:chExt cx="962400" cy="399825"/>
          </a:xfrm>
        </p:grpSpPr>
        <p:sp>
          <p:nvSpPr>
            <p:cNvPr id="134" name="Google Shape;134;p17"/>
            <p:cNvSpPr/>
            <p:nvPr/>
          </p:nvSpPr>
          <p:spPr>
            <a:xfrm>
              <a:off x="6205025" y="2700550"/>
              <a:ext cx="9624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6330725" y="2670925"/>
              <a:ext cx="8367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Server</a:t>
              </a:r>
              <a:endParaRPr/>
            </a:p>
          </p:txBody>
        </p:sp>
      </p:grpSp>
      <p:grpSp>
        <p:nvGrpSpPr>
          <p:cNvPr id="136" name="Google Shape;136;p17"/>
          <p:cNvGrpSpPr/>
          <p:nvPr/>
        </p:nvGrpSpPr>
        <p:grpSpPr>
          <a:xfrm>
            <a:off x="7220625" y="3027325"/>
            <a:ext cx="962400" cy="399825"/>
            <a:chOff x="6205025" y="2670925"/>
            <a:chExt cx="962400" cy="399825"/>
          </a:xfrm>
        </p:grpSpPr>
        <p:sp>
          <p:nvSpPr>
            <p:cNvPr id="137" name="Google Shape;137;p17"/>
            <p:cNvSpPr/>
            <p:nvPr/>
          </p:nvSpPr>
          <p:spPr>
            <a:xfrm>
              <a:off x="6205025" y="2700550"/>
              <a:ext cx="9624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6330725" y="2670925"/>
              <a:ext cx="8367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Server</a:t>
              </a:r>
              <a:endParaRPr/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311700" y="1725175"/>
            <a:ext cx="2255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Local/Mobile Layer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2584025" y="1725175"/>
            <a:ext cx="26655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r>
              <a:rPr lang="en"/>
              <a:t> Layer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5266150" y="1799175"/>
            <a:ext cx="3566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Remote/Cloud</a:t>
            </a:r>
            <a:r>
              <a:rPr lang="en"/>
              <a:t> Layer</a:t>
            </a:r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4123013" y="4139950"/>
            <a:ext cx="755100" cy="577400"/>
            <a:chOff x="3931550" y="3176325"/>
            <a:chExt cx="755100" cy="577400"/>
          </a:xfrm>
        </p:grpSpPr>
        <p:sp>
          <p:nvSpPr>
            <p:cNvPr id="143" name="Google Shape;143;p17"/>
            <p:cNvSpPr/>
            <p:nvPr/>
          </p:nvSpPr>
          <p:spPr>
            <a:xfrm>
              <a:off x="3931550" y="3509525"/>
              <a:ext cx="755100" cy="244200"/>
            </a:xfrm>
            <a:prstGeom prst="snip2Same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983375" y="3176325"/>
              <a:ext cx="36900" cy="333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594825" y="3176325"/>
              <a:ext cx="36900" cy="333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420225" y="3605775"/>
              <a:ext cx="211500" cy="2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983375" y="3602025"/>
              <a:ext cx="36900" cy="3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061750" y="3602025"/>
              <a:ext cx="36900" cy="3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4140125" y="3602025"/>
              <a:ext cx="36900" cy="37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4317093" y="3008452"/>
            <a:ext cx="247454" cy="446565"/>
            <a:chOff x="3916725" y="2116350"/>
            <a:chExt cx="547950" cy="910800"/>
          </a:xfrm>
        </p:grpSpPr>
        <p:sp>
          <p:nvSpPr>
            <p:cNvPr id="151" name="Google Shape;151;p17"/>
            <p:cNvSpPr/>
            <p:nvPr/>
          </p:nvSpPr>
          <p:spPr>
            <a:xfrm>
              <a:off x="3916725" y="2116350"/>
              <a:ext cx="547800" cy="9108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2" name="Google Shape;152;p17"/>
            <p:cNvCxnSpPr>
              <a:stCxn id="151" idx="1"/>
              <a:endCxn id="151" idx="4"/>
            </p:cNvCxnSpPr>
            <p:nvPr/>
          </p:nvCxnSpPr>
          <p:spPr>
            <a:xfrm>
              <a:off x="4053675" y="2571750"/>
              <a:ext cx="411000" cy="455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7"/>
            <p:cNvCxnSpPr/>
            <p:nvPr/>
          </p:nvCxnSpPr>
          <p:spPr>
            <a:xfrm>
              <a:off x="4138875" y="2354475"/>
              <a:ext cx="188700" cy="21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7"/>
            <p:cNvCxnSpPr>
              <a:stCxn id="151" idx="2"/>
              <a:endCxn id="151" idx="4"/>
            </p:cNvCxnSpPr>
            <p:nvPr/>
          </p:nvCxnSpPr>
          <p:spPr>
            <a:xfrm>
              <a:off x="3916725" y="3027150"/>
              <a:ext cx="5478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5" name="Google Shape;155;p17"/>
          <p:cNvSpPr txBox="1"/>
          <p:nvPr/>
        </p:nvSpPr>
        <p:spPr>
          <a:xfrm>
            <a:off x="2846500" y="2590100"/>
            <a:ext cx="884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4G/3G/2G</a:t>
            </a:r>
            <a:endParaRPr sz="1100"/>
          </a:p>
        </p:txBody>
      </p:sp>
      <p:sp>
        <p:nvSpPr>
          <p:cNvPr id="156" name="Google Shape;156;p17"/>
          <p:cNvSpPr txBox="1"/>
          <p:nvPr/>
        </p:nvSpPr>
        <p:spPr>
          <a:xfrm>
            <a:off x="3769220" y="3740088"/>
            <a:ext cx="502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WiFi</a:t>
            </a:r>
            <a:endParaRPr sz="1100"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Offloading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Layer means we care about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Latency, throughput/bandwidth, packet loss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tied to network type (2G, 3G, 4G, WiFi)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Layer means we care about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time, battery drain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Layer means we care about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Round-trip times to remote location</a:t>
            </a:r>
            <a:endParaRPr/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Offloading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Solutions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Most of the previous solutions </a:t>
            </a:r>
            <a:r>
              <a:rPr b="1" lang="en"/>
              <a:t>wrestle with handling state</a:t>
            </a:r>
            <a:endParaRPr b="1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MAUI and CloneCloud traverse and transfer the state upon offloading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UpShift keeps the state in sync, unidirectionally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MobiCOP requires the programmer to supply the state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feature </a:t>
            </a:r>
            <a:r>
              <a:rPr b="1" lang="en"/>
              <a:t>profilers/decision-engines</a:t>
            </a:r>
            <a:endParaRPr b="1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are dynamic at runtime and learn, but possible to do it statically (CloneCloud)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Adoption is still very low</a:t>
            </a:r>
            <a:endParaRPr b="1"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Offloading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493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FP Languages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Purity and pure functional programming languages can help us alleviate the problem with state, and maybe adoptability too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/>
              <a:t>Let us explore how we could go about this!</a:t>
            </a:r>
            <a:endParaRPr b="1" i="1"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4901475" y="445025"/>
            <a:ext cx="39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Offloading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110" y="54522"/>
            <a:ext cx="4658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077" y="54527"/>
            <a:ext cx="1101024" cy="3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