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0" r:id="rId4"/>
    <p:sldId id="261" r:id="rId5"/>
    <p:sldId id="268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62350D-5898-4079-9D3E-0BA45DB37BC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578ACC-4A3C-46F7-A195-26ABF93B50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D6E6F5"/>
            </a:gs>
            <a:gs pos="77000">
              <a:srgbClr val="CCDDF1"/>
            </a:gs>
            <a:gs pos="91000">
              <a:schemeClr val="accent1">
                <a:lumMod val="40000"/>
                <a:lumOff val="60000"/>
              </a:schemeClr>
            </a:gs>
            <a:gs pos="0">
              <a:schemeClr val="tx2">
                <a:lumMod val="40000"/>
                <a:lumOff val="60000"/>
              </a:schemeClr>
            </a:gs>
            <a:gs pos="68000">
              <a:schemeClr val="accent5">
                <a:lumMod val="20000"/>
                <a:lumOff val="80000"/>
              </a:schemeClr>
            </a:gs>
            <a:gs pos="16000">
              <a:srgbClr val="E9EFF8"/>
            </a:gs>
            <a:gs pos="26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4.png"/>
          <p:cNvPicPr/>
          <p:nvPr/>
        </p:nvPicPr>
        <p:blipFill rotWithShape="1">
          <a:blip r:embed="rId2"/>
          <a:srcRect r="88675" b="953"/>
          <a:stretch/>
        </p:blipFill>
        <p:spPr>
          <a:xfrm>
            <a:off x="5297015" y="1516763"/>
            <a:ext cx="1177933" cy="1081471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2780838" y="990680"/>
            <a:ext cx="836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Department Of Computer Science &amp;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9342" y="2190998"/>
            <a:ext cx="739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rnard MT Condensed" panose="02050806060905020404" pitchFamily="18" charset="0"/>
              </a:rPr>
              <a:t>        </a:t>
            </a:r>
            <a:r>
              <a:rPr lang="en-US" sz="3200" dirty="0">
                <a:latin typeface="Arial Black" pitchFamily="34" charset="0"/>
              </a:rPr>
              <a:t>‘</a:t>
            </a:r>
            <a:r>
              <a:rPr lang="en-US" sz="3000" dirty="0">
                <a:latin typeface="Arial Black" pitchFamily="34" charset="0"/>
              </a:rPr>
              <a:t>Wumpus World’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501" y="324746"/>
            <a:ext cx="867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International Islamic University Chittagong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8402" y="4711185"/>
            <a:ext cx="4333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Submitted to 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Akter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Dept. of Computer Science and Engineering </a:t>
            </a:r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IIUC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897" y="4341853"/>
            <a:ext cx="5564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Team Members: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Tehsim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Fariha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(C193207)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Raisa Ahmed (C193220)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Efter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Jahan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(C193229)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9139" y="3360538"/>
            <a:ext cx="3607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Presented by : 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Team Binary Wing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30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5AD356-66AA-0BE3-FA51-77439770D98E}"/>
              </a:ext>
            </a:extLst>
          </p:cNvPr>
          <p:cNvSpPr txBox="1"/>
          <p:nvPr/>
        </p:nvSpPr>
        <p:spPr>
          <a:xfrm>
            <a:off x="463222" y="3220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Other Possible Ways:</a:t>
            </a:r>
            <a:endParaRPr lang="en-SG" sz="2000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C46F412-AF15-918B-A320-0AAA6F99F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10" y="1129304"/>
            <a:ext cx="2027745" cy="189670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6FA7FA9-BAD9-711D-61B6-678B96B63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4" y="3747018"/>
            <a:ext cx="1963250" cy="1799088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FB56856D-5762-1E16-E1F5-80B63661F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31" y="3854001"/>
            <a:ext cx="1963251" cy="183844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159CBC73-DC41-0006-C2D8-01B97965AA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8" y="1165560"/>
            <a:ext cx="1992499" cy="1838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B4FBA6-0D67-96DE-5E09-A7E2BCA4CF2C}"/>
              </a:ext>
            </a:extLst>
          </p:cNvPr>
          <p:cNvSpPr txBox="1"/>
          <p:nvPr/>
        </p:nvSpPr>
        <p:spPr>
          <a:xfrm>
            <a:off x="1906572" y="3076570"/>
            <a:ext cx="4304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[0,0]-&gt; [1,0]-&gt; [1,1]-&gt; [2,1]-&gt; [2,2] -&gt; [1,2] -&gt; [1,3]</a:t>
            </a:r>
            <a:endParaRPr lang="en-SG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AEC46-D1A6-6740-509B-3A2328CB5487}"/>
              </a:ext>
            </a:extLst>
          </p:cNvPr>
          <p:cNvSpPr txBox="1"/>
          <p:nvPr/>
        </p:nvSpPr>
        <p:spPr>
          <a:xfrm>
            <a:off x="6751950" y="3110982"/>
            <a:ext cx="3806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[0,0]-&gt; [0,1]-&gt; [1,1]-&gt; [1,2] ]-&gt; [1,3]</a:t>
            </a:r>
            <a:endParaRPr lang="en-SG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AF24A-EB39-E178-B0DE-DCB9541D052E}"/>
              </a:ext>
            </a:extLst>
          </p:cNvPr>
          <p:cNvSpPr txBox="1"/>
          <p:nvPr/>
        </p:nvSpPr>
        <p:spPr>
          <a:xfrm>
            <a:off x="1791094" y="5851752"/>
            <a:ext cx="4304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[0,0]-&gt; [1,0]-&gt; [1,1]-&gt; [0,1]-&gt; [0,2] -&gt; [1,2] -&gt; [1,3]</a:t>
            </a:r>
            <a:endParaRPr lang="en-SG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9FD8F-E81F-AB72-AD9B-E6973C93FB53}"/>
              </a:ext>
            </a:extLst>
          </p:cNvPr>
          <p:cNvSpPr txBox="1"/>
          <p:nvPr/>
        </p:nvSpPr>
        <p:spPr>
          <a:xfrm>
            <a:off x="6724456" y="5849458"/>
            <a:ext cx="445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[0,0]-&gt; [0,1]-&gt; [1,1]-&gt; [2,1]-&gt; [2,2] -&gt; [1,2] -&gt; [1,3]</a:t>
            </a:r>
            <a:endParaRPr lang="en-SG" sz="1400" dirty="0"/>
          </a:p>
        </p:txBody>
      </p:sp>
      <p:sp>
        <p:nvSpPr>
          <p:cNvPr id="11" name="Frame 10"/>
          <p:cNvSpPr/>
          <p:nvPr/>
        </p:nvSpPr>
        <p:spPr>
          <a:xfrm>
            <a:off x="0" y="353813"/>
            <a:ext cx="12192000" cy="409512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9511B-3002-96EE-48E3-1AD4A929E930}"/>
              </a:ext>
            </a:extLst>
          </p:cNvPr>
          <p:cNvSpPr txBox="1"/>
          <p:nvPr/>
        </p:nvSpPr>
        <p:spPr>
          <a:xfrm>
            <a:off x="868250" y="693812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/>
                <a:ea typeface="Times New Roman" panose="02020603050405020304" pitchFamily="18" charset="0"/>
              </a:rPr>
              <a:t>Introduction:</a:t>
            </a:r>
            <a:endParaRPr lang="en-SG" sz="3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755374"/>
            <a:ext cx="12192000" cy="523213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47" r="23942" b="8058"/>
          <a:stretch/>
        </p:blipFill>
        <p:spPr>
          <a:xfrm>
            <a:off x="3713260" y="1820849"/>
            <a:ext cx="4043861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1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D6E6F5"/>
            </a:gs>
            <a:gs pos="38000">
              <a:srgbClr val="EFF5FB"/>
            </a:gs>
            <a:gs pos="79000">
              <a:schemeClr val="accent1">
                <a:lumMod val="40000"/>
                <a:lumOff val="60000"/>
              </a:schemeClr>
            </a:gs>
            <a:gs pos="5000">
              <a:schemeClr val="tx2">
                <a:lumMod val="40000"/>
                <a:lumOff val="60000"/>
              </a:schemeClr>
            </a:gs>
            <a:gs pos="65560">
              <a:schemeClr val="accent5">
                <a:lumMod val="20000"/>
                <a:lumOff val="80000"/>
              </a:schemeClr>
            </a:gs>
            <a:gs pos="55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444" y="623072"/>
            <a:ext cx="105277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ea typeface="Times New Roman" panose="02020603050405020304" pitchFamily="18" charset="0"/>
              </a:rPr>
              <a:t>Problem Analysis:</a:t>
            </a:r>
            <a:endParaRPr lang="en-SG" sz="2800" dirty="0">
              <a:effectLst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AAFB3-E9FE-4A30-A23A-CF61726B7CCD}"/>
              </a:ext>
            </a:extLst>
          </p:cNvPr>
          <p:cNvSpPr txBox="1"/>
          <p:nvPr/>
        </p:nvSpPr>
        <p:spPr>
          <a:xfrm>
            <a:off x="1333500" y="2246778"/>
            <a:ext cx="3895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Wumpus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Breeze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Stench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E578C76-1691-6849-072A-96C99151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79" y="1897247"/>
            <a:ext cx="3674121" cy="370654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0" y="683812"/>
            <a:ext cx="12192000" cy="469128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7EB56-7462-12F2-81E4-BA08189F6E95}"/>
              </a:ext>
            </a:extLst>
          </p:cNvPr>
          <p:cNvSpPr txBox="1"/>
          <p:nvPr/>
        </p:nvSpPr>
        <p:spPr>
          <a:xfrm>
            <a:off x="553995" y="500922"/>
            <a:ext cx="7447709" cy="55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and Implementation:</a:t>
            </a:r>
            <a:endParaRPr lang="en-SG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AD719-8FF4-EF33-75F7-4428561578BF}"/>
              </a:ext>
            </a:extLst>
          </p:cNvPr>
          <p:cNvSpPr txBox="1"/>
          <p:nvPr/>
        </p:nvSpPr>
        <p:spPr>
          <a:xfrm>
            <a:off x="1322323" y="2018351"/>
            <a:ext cx="7447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Algorithm:  </a:t>
            </a:r>
            <a:r>
              <a:rPr lang="en-US" dirty="0"/>
              <a:t>Q-Learning Algorithm</a:t>
            </a:r>
          </a:p>
          <a:p>
            <a:endParaRPr lang="en-US" dirty="0"/>
          </a:p>
          <a:p>
            <a:r>
              <a:rPr lang="en-US" dirty="0"/>
              <a:t>                         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A7DE2-BC6B-5927-D7FB-54A8A041E060}"/>
              </a:ext>
            </a:extLst>
          </p:cNvPr>
          <p:cNvSpPr txBox="1"/>
          <p:nvPr/>
        </p:nvSpPr>
        <p:spPr>
          <a:xfrm>
            <a:off x="1322323" y="2985022"/>
            <a:ext cx="2829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Q-Learning Algorithm:</a:t>
            </a:r>
            <a:endParaRPr lang="en-SG" sz="2000" b="1" dirty="0"/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07B58F5C-D73D-6C51-B7C0-E47DA105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30" y="2948247"/>
            <a:ext cx="4461483" cy="220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A3AD6-D271-BC8C-21BC-A4F243A09C4A}"/>
              </a:ext>
            </a:extLst>
          </p:cNvPr>
          <p:cNvSpPr txBox="1"/>
          <p:nvPr/>
        </p:nvSpPr>
        <p:spPr>
          <a:xfrm>
            <a:off x="1322323" y="3604190"/>
            <a:ext cx="5370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Q-Learning is a Reinforcement learning policy that will find the next best action, given a current state. It chooses this action at random and aims to maximize the reward.</a:t>
            </a:r>
            <a:endParaRPr lang="en-SG" dirty="0"/>
          </a:p>
        </p:txBody>
      </p:sp>
      <p:sp>
        <p:nvSpPr>
          <p:cNvPr id="7" name="Frame 6"/>
          <p:cNvSpPr/>
          <p:nvPr/>
        </p:nvSpPr>
        <p:spPr>
          <a:xfrm>
            <a:off x="0" y="500923"/>
            <a:ext cx="12192000" cy="520592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017" y="594563"/>
            <a:ext cx="409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Key Terminologies in Q-learning:</a:t>
            </a:r>
          </a:p>
        </p:txBody>
      </p:sp>
      <p:sp>
        <p:nvSpPr>
          <p:cNvPr id="3" name="Frame 2"/>
          <p:cNvSpPr/>
          <p:nvPr/>
        </p:nvSpPr>
        <p:spPr>
          <a:xfrm>
            <a:off x="0" y="594563"/>
            <a:ext cx="12192000" cy="400110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214" y="1558455"/>
            <a:ext cx="26276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Reward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Episode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Epsilon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Discount Factor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Learning 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1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68" y="1416760"/>
            <a:ext cx="5153255" cy="3969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276" y="594563"/>
            <a:ext cx="388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Q- Learning Algorithm process:</a:t>
            </a:r>
          </a:p>
        </p:txBody>
      </p:sp>
      <p:sp>
        <p:nvSpPr>
          <p:cNvPr id="5" name="Frame 4"/>
          <p:cNvSpPr/>
          <p:nvPr/>
        </p:nvSpPr>
        <p:spPr>
          <a:xfrm>
            <a:off x="0" y="594563"/>
            <a:ext cx="12192000" cy="400110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9" y="1747131"/>
            <a:ext cx="7139940" cy="4015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374" y="456846"/>
            <a:ext cx="3256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Q- Learning Pseudo code:</a:t>
            </a:r>
          </a:p>
        </p:txBody>
      </p:sp>
      <p:sp>
        <p:nvSpPr>
          <p:cNvPr id="4" name="Frame 3"/>
          <p:cNvSpPr/>
          <p:nvPr/>
        </p:nvSpPr>
        <p:spPr>
          <a:xfrm>
            <a:off x="0" y="461177"/>
            <a:ext cx="12192000" cy="395779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98" y="640986"/>
            <a:ext cx="650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Q- Learning phases to solve </a:t>
            </a:r>
            <a:r>
              <a:rPr lang="en-US" sz="2000" b="1" dirty="0" err="1"/>
              <a:t>Wumpus</a:t>
            </a:r>
            <a:r>
              <a:rPr lang="en-US" sz="2000" b="1" dirty="0"/>
              <a:t> World problem: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669" y="2148467"/>
            <a:ext cx="62874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Wumpus</a:t>
            </a:r>
            <a:r>
              <a:rPr lang="en-US" dirty="0"/>
              <a:t> world model and learning parameter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Initialize Q Matrix values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Build Reward Matrix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Training Session Phase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Termination Phase</a:t>
            </a:r>
          </a:p>
        </p:txBody>
      </p:sp>
      <p:sp>
        <p:nvSpPr>
          <p:cNvPr id="4" name="Frame 3"/>
          <p:cNvSpPr/>
          <p:nvPr/>
        </p:nvSpPr>
        <p:spPr>
          <a:xfrm>
            <a:off x="0" y="582502"/>
            <a:ext cx="12192000" cy="517079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3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37876-5D17-91B8-FF59-B1568A174B92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2B5E8-308E-2315-29E9-35E0CA0EE5E8}"/>
              </a:ext>
            </a:extLst>
          </p:cNvPr>
          <p:cNvSpPr txBox="1"/>
          <p:nvPr/>
        </p:nvSpPr>
        <p:spPr>
          <a:xfrm>
            <a:off x="520500" y="399076"/>
            <a:ext cx="8201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and Analysis</a:t>
            </a:r>
            <a:endParaRPr lang="en-SG" sz="3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sz="3200" b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DC96C65-A041-B147-48D2-C4EDC75A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15" y="1799095"/>
            <a:ext cx="3231297" cy="32598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6379E-BACF-154C-E727-D678C3D1617D}"/>
              </a:ext>
            </a:extLst>
          </p:cNvPr>
          <p:cNvCxnSpPr>
            <a:cxnSpLocks/>
          </p:cNvCxnSpPr>
          <p:nvPr/>
        </p:nvCxnSpPr>
        <p:spPr>
          <a:xfrm>
            <a:off x="4993064" y="3218740"/>
            <a:ext cx="1370029" cy="0"/>
          </a:xfrm>
          <a:prstGeom prst="straightConnector1">
            <a:avLst/>
          </a:prstGeom>
          <a:ln>
            <a:tailEnd type="triangle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0D251A77-34AA-6B2A-B44D-C7EF89F05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18" y="1958905"/>
            <a:ext cx="3563327" cy="32598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73557FD-A91B-40C5-F3CC-F6357C568193}"/>
              </a:ext>
            </a:extLst>
          </p:cNvPr>
          <p:cNvSpPr txBox="1"/>
          <p:nvPr/>
        </p:nvSpPr>
        <p:spPr>
          <a:xfrm>
            <a:off x="7203372" y="145142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0          1        2         3         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D36817-DD88-EB3E-67D7-030C296AF63A}"/>
              </a:ext>
            </a:extLst>
          </p:cNvPr>
          <p:cNvSpPr txBox="1"/>
          <p:nvPr/>
        </p:nvSpPr>
        <p:spPr>
          <a:xfrm>
            <a:off x="6613920" y="2196582"/>
            <a:ext cx="581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1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2  </a:t>
            </a:r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3         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9B3F92-AEEE-5748-3F12-995CDEC67E41}"/>
              </a:ext>
            </a:extLst>
          </p:cNvPr>
          <p:cNvSpPr txBox="1"/>
          <p:nvPr/>
        </p:nvSpPr>
        <p:spPr>
          <a:xfrm>
            <a:off x="6551629" y="5391537"/>
            <a:ext cx="4854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path we got for hunting the Gold is :  [0,0]-&gt; [1,0]-&gt; [1,1]-&gt; [1,2]-&gt; [1,3]</a:t>
            </a:r>
            <a:endParaRPr lang="en-SG" dirty="0"/>
          </a:p>
        </p:txBody>
      </p:sp>
      <p:sp>
        <p:nvSpPr>
          <p:cNvPr id="10" name="Frame 9"/>
          <p:cNvSpPr/>
          <p:nvPr/>
        </p:nvSpPr>
        <p:spPr>
          <a:xfrm>
            <a:off x="13749" y="399076"/>
            <a:ext cx="12192000" cy="594838"/>
          </a:xfrm>
          <a:prstGeom prst="frame">
            <a:avLst>
              <a:gd name="adj1" fmla="val 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612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1917</TotalTime>
  <Words>305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Bernard MT Condensed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 Saiful Alam</cp:lastModifiedBy>
  <cp:revision>99</cp:revision>
  <dcterms:created xsi:type="dcterms:W3CDTF">2021-07-01T06:22:33Z</dcterms:created>
  <dcterms:modified xsi:type="dcterms:W3CDTF">2022-12-23T19:46:45Z</dcterms:modified>
</cp:coreProperties>
</file>