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67" r:id="rId4"/>
    <p:sldId id="259" r:id="rId5"/>
    <p:sldId id="279" r:id="rId6"/>
    <p:sldId id="261" r:id="rId7"/>
    <p:sldId id="263" r:id="rId8"/>
    <p:sldId id="282" r:id="rId9"/>
    <p:sldId id="284" r:id="rId10"/>
    <p:sldId id="285" r:id="rId11"/>
    <p:sldId id="286" r:id="rId12"/>
    <p:sldId id="283" r:id="rId13"/>
    <p:sldId id="281" r:id="rId14"/>
    <p:sldId id="266" r:id="rId15"/>
    <p:sldId id="292" r:id="rId16"/>
    <p:sldId id="272" r:id="rId17"/>
    <p:sldId id="265" r:id="rId18"/>
    <p:sldId id="269" r:id="rId19"/>
    <p:sldId id="297" r:id="rId20"/>
    <p:sldId id="298" r:id="rId21"/>
    <p:sldId id="278" r:id="rId22"/>
    <p:sldId id="287" r:id="rId23"/>
    <p:sldId id="288" r:id="rId24"/>
    <p:sldId id="268" r:id="rId25"/>
    <p:sldId id="273" r:id="rId26"/>
    <p:sldId id="275" r:id="rId27"/>
    <p:sldId id="274" r:id="rId28"/>
    <p:sldId id="276" r:id="rId29"/>
    <p:sldId id="289" r:id="rId30"/>
    <p:sldId id="290" r:id="rId31"/>
    <p:sldId id="291" r:id="rId32"/>
    <p:sldId id="294" r:id="rId33"/>
    <p:sldId id="303" r:id="rId34"/>
    <p:sldId id="295" r:id="rId35"/>
    <p:sldId id="296" r:id="rId36"/>
    <p:sldId id="293" r:id="rId37"/>
    <p:sldId id="299" r:id="rId38"/>
    <p:sldId id="300" r:id="rId39"/>
    <p:sldId id="301" r:id="rId40"/>
    <p:sldId id="260" r:id="rId41"/>
    <p:sldId id="258" r:id="rId42"/>
    <p:sldId id="302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olo" id="{C486FA2B-05D1-494C-9101-00275D35AA2A}">
          <p14:sldIdLst>
            <p14:sldId id="256"/>
            <p14:sldId id="267"/>
          </p14:sldIdLst>
        </p14:section>
        <p14:section name="Introduzione" id="{DCFA8D67-EA2D-4019-BA51-CF8890BFBC36}">
          <p14:sldIdLst>
            <p14:sldId id="259"/>
            <p14:sldId id="279"/>
            <p14:sldId id="261"/>
            <p14:sldId id="263"/>
            <p14:sldId id="282"/>
            <p14:sldId id="284"/>
            <p14:sldId id="285"/>
          </p14:sldIdLst>
        </p14:section>
        <p14:section name="Slide in breve - uno alla volta" id="{11607411-C36E-492E-BAC3-8E4E2F28CE29}">
          <p14:sldIdLst>
            <p14:sldId id="286"/>
            <p14:sldId id="283"/>
            <p14:sldId id="281"/>
          </p14:sldIdLst>
        </p14:section>
        <p14:section name="Esempio - generale" id="{566546D9-30D7-4653-8D3D-A260C973E86D}">
          <p14:sldIdLst>
            <p14:sldId id="266"/>
            <p14:sldId id="292"/>
            <p14:sldId id="272"/>
            <p14:sldId id="265"/>
            <p14:sldId id="269"/>
            <p14:sldId id="297"/>
            <p14:sldId id="298"/>
          </p14:sldIdLst>
        </p14:section>
        <p14:section name="Esempio - conti" id="{187CA440-11B1-4E2A-9FD5-407A8A8D5C5D}">
          <p14:sldIdLst>
            <p14:sldId id="278"/>
            <p14:sldId id="287"/>
            <p14:sldId id="288"/>
            <p14:sldId id="268"/>
            <p14:sldId id="273"/>
            <p14:sldId id="275"/>
            <p14:sldId id="274"/>
            <p14:sldId id="276"/>
            <p14:sldId id="289"/>
          </p14:sldIdLst>
        </p14:section>
        <p14:section name="Riproduzione" id="{DC84C791-8FC7-4D23-84C3-FE596F5C774E}">
          <p14:sldIdLst>
            <p14:sldId id="290"/>
            <p14:sldId id="291"/>
            <p14:sldId id="294"/>
            <p14:sldId id="303"/>
            <p14:sldId id="295"/>
            <p14:sldId id="296"/>
            <p14:sldId id="293"/>
            <p14:sldId id="299"/>
            <p14:sldId id="300"/>
          </p14:sldIdLst>
        </p14:section>
        <p14:section name="Variabilità" id="{B0F87064-481F-4ED9-B3D7-118B09B8A268}">
          <p14:sldIdLst>
            <p14:sldId id="301"/>
            <p14:sldId id="260"/>
            <p14:sldId id="258"/>
            <p14:sldId id="302"/>
            <p14:sldId id="304"/>
            <p14:sldId id="305"/>
            <p14:sldId id="306"/>
          </p14:sldIdLst>
        </p14:section>
        <p14:section name="Varie" id="{B897E997-327A-41C4-9B8E-2D2E3E7C471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Marchetti" initials="AM" lastIdx="1" clrIdx="0">
    <p:extLst>
      <p:ext uri="{19B8F6BF-5375-455C-9EA6-DF929625EA0E}">
        <p15:presenceInfo xmlns:p15="http://schemas.microsoft.com/office/powerpoint/2012/main" userId="Alessio Marche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Distribuzione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15-48B8-853E-ED7AF4F0F83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15-48B8-853E-ED7AF4F0F83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15-48B8-853E-ED7AF4F0F83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15-48B8-853E-ED7AF4F0F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0.49</c:v>
                </c:pt>
                <c:pt idx="2">
                  <c:v>0.05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6-4093-9783-027EE2E712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1T15:06:54.338" idx="1">
    <p:pos x="10" y="10"/>
    <p:text>Da rivedere graficamente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18EB1-1395-440F-8F45-FF7855588E00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69B5-475B-41DF-887A-A0EC925DE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5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1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88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93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8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93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39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69B5-475B-41DF-887A-A0EC925DEFD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95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EB0D2-E45E-41F3-97D7-DEFB5B81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524416-9872-4776-B088-310F27DD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EE6FA-7BDE-4E97-97FB-DEF52193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C81805-8D7E-4A9A-BE78-EDF074DB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F9D5A-27A7-425A-9CB4-494A8A1E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1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F4F985-6DE4-4B45-BC60-E934E86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6EAE9A-2A99-475B-986D-EF732BD9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F080CC-C1C8-4D74-B1D2-9428EB8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8DC422-ACA9-4681-A4DF-3B88D293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8BED19-4F07-466B-A634-3DB116C8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7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647FE5-FD18-4A8C-A635-B03E9C0B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6BE6B-2DD2-47AF-A24F-560927476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AAEC4-D052-4D95-8116-4AC0D9AC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D7DF04-12AF-4130-8949-D81B097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7A737-ABB0-4003-A0C6-5CE3F0CB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93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B472F-C884-4059-89E2-3FC096C0F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EF0780-EABF-4DA7-A9E1-7553662C2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58F719-1EFF-4EF3-A3B4-38855BAF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D94E4-8954-4656-A5E9-E985979D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739DB4-C159-41FE-AE94-87156E0F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35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15FF4-DE11-4727-B29B-20FC4F3B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3DBB1B-7FBA-4359-AC31-EAFAECCC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846147-5F07-486E-9C66-89E622EE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FA257-8809-4E9D-AE1D-FE932595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15565-5C42-437F-9E21-28518DD9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51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4E94C-8CCD-43B3-9829-4F8BFD33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7B796F-2678-48AF-BD47-83E62CAD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9DF97A-16E4-4188-BF33-ED764EB2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E11D7-5AFA-41A8-B15B-5D6E12F0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4DB27-F88B-4A88-9EEA-E77601C7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733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80376E-A552-41CD-9210-FEED3A99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22BE36-8CF2-4B15-B322-296ED7A3E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0B4C08-D9B8-4143-9DFC-BA6E1D30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3EF303-1C9A-48C2-901F-3D6FAE25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71A3E8-D1E3-433A-8C91-529EEC28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962350-4B63-41D6-ADB9-FFD5582D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30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58027-CADF-408A-B1BD-10046F6B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4044C-F3ED-400A-8A68-D58330AF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C980D9-E279-42DF-98D9-4E1353A9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925310-42DB-44D5-A5C8-FD7C1FA8F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28F5A7-9A4B-4A98-A2EC-11E849030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D2CFF1-DD6B-4E0E-95F8-29D5AEB1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EAB06B-7115-48D2-8F33-11107AFF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11756C-6B37-4C12-ACDE-7421A297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5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50604-34C7-4521-A972-4E04DD4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E6E67E-4F01-413E-8CA2-C246E73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63B7FE-8E1D-4D0A-AE05-3B2DFE3B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1145AD-0F88-401F-BA48-1F5CA8EC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195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E7AF153-C9DB-4578-B491-86350D14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D3FCDD-F5DD-415E-8732-2FC436CD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099B04-7818-4966-90E9-840051A5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785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8A634-3178-4D5B-8A13-6F78FA71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173A5D-C464-4D90-BBFB-AE23C16C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F13871-E0B1-4D42-9207-293143FD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804961-F9E3-4198-95B6-8FD5FBC8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CBE595-76C1-4438-8AD3-0846053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93329F-684D-4898-823E-4AD4CAB7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4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875A6-3C74-49DB-B4C1-B526DAE7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19DA96-B27A-4301-A004-299A626C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31AA29-4326-438E-9D13-EB280214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D21D6B-E9CD-4B22-AD7A-3C5CB80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54C8F7-F043-4CEF-986B-00CBFA2B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9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5A01B-E199-4E4F-8210-D8B44D9C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7FD807D-E8CE-449D-A5A0-D403C6B3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DC9885-301B-432D-B4A8-CE081A27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019920-6F5D-45AF-8967-6C9D1945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9FCD34-BEF4-4D22-8E5C-BF3A55D8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A77144-E310-4F4D-9B41-301C2E12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577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82E9A-3132-4C97-94CC-8B034282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F4657A-A2AC-4F68-B2D2-53292A7F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495D8A-4FF2-40F3-A576-940061CB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A37A8F-74DC-42B1-96F1-6E0AAE2E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DC8BDD-0963-4492-9A0B-86FAFFFC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62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9EFCD1-63EC-482C-A02E-7454B50B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5F70D5-F295-42BE-B5FE-3927815EE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FA8D6-941E-4E29-87F3-14D862F2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8A3C6-44C6-4792-BCC2-709277E2DAA9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88E8D7-666A-4456-ADB3-12107DCF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C04FD-0112-4A69-A857-46969F64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823D6-625F-47F7-ABE0-F7C82C8C5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7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28D7D-8C9C-40A7-81E0-5ED49447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9B7524-FA4C-4FA3-BFC7-2EA59E25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046A35-1291-4FAF-8AE4-376D904F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D6CF9E-71BD-4B3A-8C8B-26EFBE58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3DABF-7AA1-4BC7-B73D-234D19F4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F378A-8E24-4CCC-8AB1-161ABCF3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D9157-92C8-4CDD-BFD4-D8625B50C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BFED09-1BEF-4861-AEF9-6FA72EF8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B61750-D8A8-49CA-835F-087FF878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9DDE20-DB3A-4F87-BC69-B06D9A55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AD62B2-B866-450A-A6D1-824FC183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2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4E09D-FADA-41C2-8799-46D69764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645205-4BD1-4B42-91F7-51CF119D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5D056B-50AB-4FB5-9E64-0405E45E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8136BE-5FE6-4F0C-9927-3BCA3DE2C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4FD6F8-130D-4D51-A0C8-DA97FF8A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851C23-9A4B-4C29-A557-807D703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1D750D-A25A-420D-A766-2DE1BC99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CED86C-322F-46F0-9A59-5C4C19A8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9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A9242-ED1C-4806-9560-36CE981D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9FCE327-9B46-420F-88F4-F037E8C3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7AA11B-8E9A-44BB-A049-C5F65108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D86A50-371A-4675-B0A4-A2DB97D5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93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6015FB-1F5E-4056-9674-A6F695E1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D394F4-31A0-418E-A750-9B8EFC5B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31E54-FC85-4BAF-AAEB-19716BBF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4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83C02-70E1-4060-BCE9-7F0BE413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8702F-E2D9-4817-A39E-682A2AE2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378B49-D672-43B5-B265-580FE2278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EC49D-999F-4CCF-9202-8F1556AA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448A72-EA93-4F53-8D63-E31539EF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B26777-6608-433F-8043-3E568B6F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59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B2B81-F34B-4672-8B28-17D9F095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41C611-6941-4115-97FB-F1851CD5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D4BA93-46A5-481F-8C6D-0E7089E6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B54AAF-533C-4B23-B4F6-8881388F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E25D16-BCC0-4463-A87A-623C0C13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E2CECA-02BC-4DC8-94FF-93D6C57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9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33015B-18CC-47CC-A259-97649FE1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FE7C5A-43DC-43F1-AEE1-561E3063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B7345B-94FB-45F6-89A5-777F9952C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ABF3-D650-458B-B889-FD94F4F2E5BA}" type="datetimeFigureOut">
              <a:rPr lang="it-IT" smtClean="0"/>
              <a:t>03/06/2018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B5B31-2207-4F02-8C33-26B45B496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CF8DA0-B0EA-48C7-81D9-AF8AAF745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C6F9-0C36-4A16-B8E0-DC762E9B3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9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72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D813B-D02F-4332-988E-87BFD2EE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45" y="1402671"/>
            <a:ext cx="4894556" cy="3128224"/>
          </a:xfrm>
        </p:spPr>
        <p:txBody>
          <a:bodyPr>
            <a:noAutofit/>
          </a:bodyPr>
          <a:lstStyle/>
          <a:p>
            <a: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  <a:t>Algoritmi</a:t>
            </a:r>
            <a:b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  <a:t>Genetici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0F56E65-CCB2-4805-B540-B1CEA447E86C}"/>
              </a:ext>
            </a:extLst>
          </p:cNvPr>
          <p:cNvGrpSpPr/>
          <p:nvPr/>
        </p:nvGrpSpPr>
        <p:grpSpPr>
          <a:xfrm>
            <a:off x="651958" y="1225118"/>
            <a:ext cx="4687410" cy="3331345"/>
            <a:chOff x="816745" y="275208"/>
            <a:chExt cx="4687410" cy="3331345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2847F621-0681-4390-8AB9-8A2C413B367B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51956C9-5468-429F-8B8B-C7E765455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85D218-174E-495E-A691-4538BB29F7AD}"/>
              </a:ext>
            </a:extLst>
          </p:cNvPr>
          <p:cNvSpPr txBox="1"/>
          <p:nvPr/>
        </p:nvSpPr>
        <p:spPr>
          <a:xfrm>
            <a:off x="9184482" y="2876365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[Alessio Marchetti</a:t>
            </a:r>
            <a:r>
              <a:rPr lang="en-US" sz="2400">
                <a:latin typeface="Oswald" panose="00000500000000000000" pitchFamily="2" charset="0"/>
              </a:rPr>
              <a:t>]</a:t>
            </a:r>
            <a:endParaRPr lang="it-IT" sz="2400">
              <a:latin typeface="Oswald" panose="00000500000000000000" pitchFamily="2" charset="0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80A3569A-43EA-432B-896B-427D5107C3A0}"/>
              </a:ext>
            </a:extLst>
          </p:cNvPr>
          <p:cNvGrpSpPr/>
          <p:nvPr/>
        </p:nvGrpSpPr>
        <p:grpSpPr>
          <a:xfrm>
            <a:off x="5339367" y="1225118"/>
            <a:ext cx="4561264" cy="1998515"/>
            <a:chOff x="5439982" y="1095872"/>
            <a:chExt cx="4561264" cy="1998515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4BF028EB-7540-4048-8C25-0B3399556EE6}"/>
                </a:ext>
              </a:extLst>
            </p:cNvPr>
            <p:cNvSpPr/>
            <p:nvPr/>
          </p:nvSpPr>
          <p:spPr>
            <a:xfrm>
              <a:off x="5439982" y="1095872"/>
              <a:ext cx="4474346" cy="1998515"/>
            </a:xfrm>
            <a:custGeom>
              <a:avLst/>
              <a:gdLst>
                <a:gd name="connsiteX0" fmla="*/ 0 w 4021585"/>
                <a:gd name="connsiteY0" fmla="*/ 2126537 h 2126537"/>
                <a:gd name="connsiteX1" fmla="*/ 1766656 w 4021585"/>
                <a:gd name="connsiteY1" fmla="*/ 13651 h 2126537"/>
                <a:gd name="connsiteX2" fmla="*/ 4021585 w 4021585"/>
                <a:gd name="connsiteY2" fmla="*/ 1380812 h 2126537"/>
                <a:gd name="connsiteX0" fmla="*/ 0 w 4474346"/>
                <a:gd name="connsiteY0" fmla="*/ 1998515 h 1998515"/>
                <a:gd name="connsiteX1" fmla="*/ 2219417 w 4474346"/>
                <a:gd name="connsiteY1" fmla="*/ 9917 h 1998515"/>
                <a:gd name="connsiteX2" fmla="*/ 4474346 w 4474346"/>
                <a:gd name="connsiteY2" fmla="*/ 1377078 h 1998515"/>
                <a:gd name="connsiteX0" fmla="*/ 0 w 4474346"/>
                <a:gd name="connsiteY0" fmla="*/ 1998515 h 1998515"/>
                <a:gd name="connsiteX1" fmla="*/ 2219417 w 4474346"/>
                <a:gd name="connsiteY1" fmla="*/ 9917 h 1998515"/>
                <a:gd name="connsiteX2" fmla="*/ 4474346 w 4474346"/>
                <a:gd name="connsiteY2" fmla="*/ 1377078 h 1998515"/>
                <a:gd name="connsiteX0" fmla="*/ 0 w 4474346"/>
                <a:gd name="connsiteY0" fmla="*/ 1998515 h 1998515"/>
                <a:gd name="connsiteX1" fmla="*/ 2219417 w 4474346"/>
                <a:gd name="connsiteY1" fmla="*/ 9917 h 1998515"/>
                <a:gd name="connsiteX2" fmla="*/ 4474346 w 4474346"/>
                <a:gd name="connsiteY2" fmla="*/ 1377078 h 199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4346" h="1998515">
                  <a:moveTo>
                    <a:pt x="0" y="1998515"/>
                  </a:moveTo>
                  <a:cubicBezTo>
                    <a:pt x="1178510" y="1474731"/>
                    <a:pt x="1473693" y="113490"/>
                    <a:pt x="2219417" y="9917"/>
                  </a:cubicBezTo>
                  <a:cubicBezTo>
                    <a:pt x="2965141" y="-93656"/>
                    <a:pt x="3682013" y="631354"/>
                    <a:pt x="4474346" y="1377078"/>
                  </a:cubicBezTo>
                </a:path>
              </a:pathLst>
            </a:custGeom>
            <a:ln w="38100" cap="flat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37405972-8E59-44A1-B4F2-92C612131ACC}"/>
                </a:ext>
              </a:extLst>
            </p:cNvPr>
            <p:cNvSpPr/>
            <p:nvPr/>
          </p:nvSpPr>
          <p:spPr>
            <a:xfrm>
              <a:off x="9516862" y="2148395"/>
              <a:ext cx="484384" cy="474750"/>
            </a:xfrm>
            <a:custGeom>
              <a:avLst/>
              <a:gdLst>
                <a:gd name="connsiteX0" fmla="*/ 0 w 484384"/>
                <a:gd name="connsiteY0" fmla="*/ 213206 h 474750"/>
                <a:gd name="connsiteX1" fmla="*/ 452761 w 484384"/>
                <a:gd name="connsiteY1" fmla="*/ 435148 h 474750"/>
                <a:gd name="connsiteX2" fmla="*/ 443884 w 484384"/>
                <a:gd name="connsiteY2" fmla="*/ 435148 h 474750"/>
                <a:gd name="connsiteX3" fmla="*/ 426128 w 484384"/>
                <a:gd name="connsiteY3" fmla="*/ 35653 h 474750"/>
                <a:gd name="connsiteX4" fmla="*/ 435006 w 484384"/>
                <a:gd name="connsiteY4" fmla="*/ 44531 h 4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384" h="474750">
                  <a:moveTo>
                    <a:pt x="0" y="213206"/>
                  </a:moveTo>
                  <a:lnTo>
                    <a:pt x="452761" y="435148"/>
                  </a:lnTo>
                  <a:cubicBezTo>
                    <a:pt x="526742" y="472138"/>
                    <a:pt x="448323" y="501731"/>
                    <a:pt x="443884" y="435148"/>
                  </a:cubicBezTo>
                  <a:cubicBezTo>
                    <a:pt x="439445" y="368565"/>
                    <a:pt x="427608" y="100756"/>
                    <a:pt x="426128" y="35653"/>
                  </a:cubicBezTo>
                  <a:cubicBezTo>
                    <a:pt x="424648" y="-29450"/>
                    <a:pt x="429827" y="7540"/>
                    <a:pt x="435006" y="44531"/>
                  </a:cubicBezTo>
                </a:path>
              </a:pathLst>
            </a:custGeom>
            <a:ln w="38100" cap="flat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</p:grpSp>
    </p:spTree>
    <p:extLst>
      <p:ext uri="{BB962C8B-B14F-4D97-AF65-F5344CB8AC3E}">
        <p14:creationId xmlns:p14="http://schemas.microsoft.com/office/powerpoint/2010/main" val="307801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8A5C9355-2644-4A77-B4D4-DAA97128CB78}"/>
              </a:ext>
            </a:extLst>
          </p:cNvPr>
          <p:cNvSpPr/>
          <p:nvPr/>
        </p:nvSpPr>
        <p:spPr>
          <a:xfrm>
            <a:off x="3578469" y="0"/>
            <a:ext cx="8613531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24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2A2BC902-1829-4D32-A34A-C32BBEB40A4C}"/>
              </a:ext>
            </a:extLst>
          </p:cNvPr>
          <p:cNvSpPr/>
          <p:nvPr/>
        </p:nvSpPr>
        <p:spPr>
          <a:xfrm>
            <a:off x="7647073" y="0"/>
            <a:ext cx="4544927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74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4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4C3C4287-DCBF-4680-8B60-5B19A7973164}"/>
              </a:ext>
            </a:extLst>
          </p:cNvPr>
          <p:cNvSpPr/>
          <p:nvPr/>
        </p:nvSpPr>
        <p:spPr>
          <a:xfrm>
            <a:off x="7543800" y="237365"/>
            <a:ext cx="4648201" cy="667559"/>
          </a:xfrm>
          <a:custGeom>
            <a:avLst/>
            <a:gdLst>
              <a:gd name="connsiteX0" fmla="*/ 0 w 3648807"/>
              <a:gd name="connsiteY0" fmla="*/ 659449 h 667559"/>
              <a:gd name="connsiteX1" fmla="*/ 949569 w 3648807"/>
              <a:gd name="connsiteY1" fmla="*/ 26 h 667559"/>
              <a:gd name="connsiteX2" fmla="*/ 3068515 w 3648807"/>
              <a:gd name="connsiteY2" fmla="*/ 633072 h 667559"/>
              <a:gd name="connsiteX3" fmla="*/ 3648807 w 3648807"/>
              <a:gd name="connsiteY3" fmla="*/ 527565 h 6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807" h="667559">
                <a:moveTo>
                  <a:pt x="0" y="659449"/>
                </a:moveTo>
                <a:cubicBezTo>
                  <a:pt x="219075" y="331935"/>
                  <a:pt x="438150" y="4422"/>
                  <a:pt x="949569" y="26"/>
                </a:cubicBezTo>
                <a:cubicBezTo>
                  <a:pt x="1460988" y="-4370"/>
                  <a:pt x="2618642" y="545149"/>
                  <a:pt x="3068515" y="633072"/>
                </a:cubicBezTo>
                <a:cubicBezTo>
                  <a:pt x="3518388" y="720995"/>
                  <a:pt x="3583597" y="624280"/>
                  <a:pt x="3648807" y="52756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3CA80DD-9D9D-475B-8411-7C4389006ACC}"/>
              </a:ext>
            </a:extLst>
          </p:cNvPr>
          <p:cNvSpPr/>
          <p:nvPr/>
        </p:nvSpPr>
        <p:spPr>
          <a:xfrm>
            <a:off x="9807459" y="4178753"/>
            <a:ext cx="233169" cy="2331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D999AA37-D6DF-4E48-BA34-EAD2CE95127A}"/>
              </a:ext>
            </a:extLst>
          </p:cNvPr>
          <p:cNvSpPr/>
          <p:nvPr/>
        </p:nvSpPr>
        <p:spPr>
          <a:xfrm rot="12740597">
            <a:off x="7480290" y="3927768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48E269F3-461E-4957-8227-FF776E5FD0A3}"/>
              </a:ext>
            </a:extLst>
          </p:cNvPr>
          <p:cNvSpPr/>
          <p:nvPr/>
        </p:nvSpPr>
        <p:spPr>
          <a:xfrm>
            <a:off x="5926015" y="4270700"/>
            <a:ext cx="5512777" cy="2165732"/>
          </a:xfrm>
          <a:custGeom>
            <a:avLst/>
            <a:gdLst>
              <a:gd name="connsiteX0" fmla="*/ 0 w 5794131"/>
              <a:gd name="connsiteY0" fmla="*/ 1303620 h 2165732"/>
              <a:gd name="connsiteX1" fmla="*/ 870439 w 5794131"/>
              <a:gd name="connsiteY1" fmla="*/ 2165266 h 2165732"/>
              <a:gd name="connsiteX2" fmla="*/ 2277208 w 5794131"/>
              <a:gd name="connsiteY2" fmla="*/ 1409127 h 2165732"/>
              <a:gd name="connsiteX3" fmla="*/ 2822331 w 5794131"/>
              <a:gd name="connsiteY3" fmla="*/ 424389 h 2165732"/>
              <a:gd name="connsiteX4" fmla="*/ 3103685 w 5794131"/>
              <a:gd name="connsiteY4" fmla="*/ 1277243 h 2165732"/>
              <a:gd name="connsiteX5" fmla="*/ 3578470 w 5794131"/>
              <a:gd name="connsiteY5" fmla="*/ 1778404 h 2165732"/>
              <a:gd name="connsiteX6" fmla="*/ 3982916 w 5794131"/>
              <a:gd name="connsiteY6" fmla="*/ 2358 h 2165732"/>
              <a:gd name="connsiteX7" fmla="*/ 4492870 w 5794131"/>
              <a:gd name="connsiteY7" fmla="*/ 1409127 h 2165732"/>
              <a:gd name="connsiteX8" fmla="*/ 5512777 w 5794131"/>
              <a:gd name="connsiteY8" fmla="*/ 1848743 h 2165732"/>
              <a:gd name="connsiteX9" fmla="*/ 5512777 w 5794131"/>
              <a:gd name="connsiteY9" fmla="*/ 1848743 h 2165732"/>
              <a:gd name="connsiteX10" fmla="*/ 5794131 w 5794131"/>
              <a:gd name="connsiteY10" fmla="*/ 1822366 h 2165732"/>
              <a:gd name="connsiteX0" fmla="*/ 0 w 5512777"/>
              <a:gd name="connsiteY0" fmla="*/ 1303620 h 2165732"/>
              <a:gd name="connsiteX1" fmla="*/ 870439 w 5512777"/>
              <a:gd name="connsiteY1" fmla="*/ 2165266 h 2165732"/>
              <a:gd name="connsiteX2" fmla="*/ 2277208 w 5512777"/>
              <a:gd name="connsiteY2" fmla="*/ 1409127 h 2165732"/>
              <a:gd name="connsiteX3" fmla="*/ 2822331 w 5512777"/>
              <a:gd name="connsiteY3" fmla="*/ 424389 h 2165732"/>
              <a:gd name="connsiteX4" fmla="*/ 3103685 w 5512777"/>
              <a:gd name="connsiteY4" fmla="*/ 1277243 h 2165732"/>
              <a:gd name="connsiteX5" fmla="*/ 3578470 w 5512777"/>
              <a:gd name="connsiteY5" fmla="*/ 1778404 h 2165732"/>
              <a:gd name="connsiteX6" fmla="*/ 3982916 w 5512777"/>
              <a:gd name="connsiteY6" fmla="*/ 2358 h 2165732"/>
              <a:gd name="connsiteX7" fmla="*/ 4492870 w 5512777"/>
              <a:gd name="connsiteY7" fmla="*/ 1409127 h 2165732"/>
              <a:gd name="connsiteX8" fmla="*/ 5512777 w 5512777"/>
              <a:gd name="connsiteY8" fmla="*/ 1848743 h 2165732"/>
              <a:gd name="connsiteX9" fmla="*/ 5512777 w 5512777"/>
              <a:gd name="connsiteY9" fmla="*/ 1848743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2777" h="2165732">
                <a:moveTo>
                  <a:pt x="0" y="1303620"/>
                </a:moveTo>
                <a:cubicBezTo>
                  <a:pt x="245452" y="1725651"/>
                  <a:pt x="490904" y="2147682"/>
                  <a:pt x="870439" y="2165266"/>
                </a:cubicBezTo>
                <a:cubicBezTo>
                  <a:pt x="1249974" y="2182850"/>
                  <a:pt x="1951893" y="1699273"/>
                  <a:pt x="2277208" y="1409127"/>
                </a:cubicBezTo>
                <a:cubicBezTo>
                  <a:pt x="2602523" y="1118981"/>
                  <a:pt x="2684585" y="446370"/>
                  <a:pt x="2822331" y="424389"/>
                </a:cubicBezTo>
                <a:cubicBezTo>
                  <a:pt x="2960077" y="402408"/>
                  <a:pt x="2977662" y="1051574"/>
                  <a:pt x="3103685" y="1277243"/>
                </a:cubicBezTo>
                <a:cubicBezTo>
                  <a:pt x="3229708" y="1502912"/>
                  <a:pt x="3431932" y="1990885"/>
                  <a:pt x="3578470" y="1778404"/>
                </a:cubicBezTo>
                <a:cubicBezTo>
                  <a:pt x="3725008" y="1565923"/>
                  <a:pt x="3830516" y="63904"/>
                  <a:pt x="3982916" y="2358"/>
                </a:cubicBezTo>
                <a:cubicBezTo>
                  <a:pt x="4135316" y="-59188"/>
                  <a:pt x="4237893" y="1101396"/>
                  <a:pt x="4492870" y="1409127"/>
                </a:cubicBezTo>
                <a:cubicBezTo>
                  <a:pt x="4747847" y="1716858"/>
                  <a:pt x="5512777" y="1848743"/>
                  <a:pt x="5512777" y="1848743"/>
                </a:cubicBezTo>
                <a:lnTo>
                  <a:pt x="5512777" y="1848743"/>
                </a:lnTo>
              </a:path>
            </a:pathLst>
          </a:custGeom>
          <a:ln w="38100" cap="flat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D8C067BA-84A2-46C6-9FA3-2CC26079DD34}"/>
              </a:ext>
            </a:extLst>
          </p:cNvPr>
          <p:cNvSpPr/>
          <p:nvPr/>
        </p:nvSpPr>
        <p:spPr>
          <a:xfrm rot="17811928">
            <a:off x="11443871" y="6116115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A2A6031-2469-4678-A70D-A7B877579586}"/>
              </a:ext>
            </a:extLst>
          </p:cNvPr>
          <p:cNvCxnSpPr>
            <a:cxnSpLocks/>
          </p:cNvCxnSpPr>
          <p:nvPr/>
        </p:nvCxnSpPr>
        <p:spPr>
          <a:xfrm>
            <a:off x="5767754" y="6233743"/>
            <a:ext cx="5811715" cy="0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03D5CA4-585E-479D-81C1-34FB79C9E949}"/>
              </a:ext>
            </a:extLst>
          </p:cNvPr>
          <p:cNvCxnSpPr>
            <a:cxnSpLocks/>
          </p:cNvCxnSpPr>
          <p:nvPr/>
        </p:nvCxnSpPr>
        <p:spPr>
          <a:xfrm flipV="1">
            <a:off x="7543800" y="3947743"/>
            <a:ext cx="0" cy="2910257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9E6D9B33-66A3-45BB-8B8E-9889DCAE70C3}"/>
              </a:ext>
            </a:extLst>
          </p:cNvPr>
          <p:cNvSpPr/>
          <p:nvPr/>
        </p:nvSpPr>
        <p:spPr>
          <a:xfrm>
            <a:off x="10093570" y="3381898"/>
            <a:ext cx="404445" cy="803239"/>
          </a:xfrm>
          <a:custGeom>
            <a:avLst/>
            <a:gdLst>
              <a:gd name="connsiteX0" fmla="*/ 0 w 490677"/>
              <a:gd name="connsiteY0" fmla="*/ 1371600 h 1371600"/>
              <a:gd name="connsiteX1" fmla="*/ 474785 w 490677"/>
              <a:gd name="connsiteY1" fmla="*/ 940777 h 1371600"/>
              <a:gd name="connsiteX2" fmla="*/ 378069 w 490677"/>
              <a:gd name="connsiteY2" fmla="*/ 184638 h 1371600"/>
              <a:gd name="connsiteX3" fmla="*/ 378069 w 490677"/>
              <a:gd name="connsiteY3" fmla="*/ 0 h 1371600"/>
              <a:gd name="connsiteX0" fmla="*/ 0 w 493610"/>
              <a:gd name="connsiteY0" fmla="*/ 1380392 h 1380392"/>
              <a:gd name="connsiteX1" fmla="*/ 474785 w 493610"/>
              <a:gd name="connsiteY1" fmla="*/ 949569 h 1380392"/>
              <a:gd name="connsiteX2" fmla="*/ 378069 w 493610"/>
              <a:gd name="connsiteY2" fmla="*/ 193430 h 1380392"/>
              <a:gd name="connsiteX3" fmla="*/ 184638 w 493610"/>
              <a:gd name="connsiteY3" fmla="*/ 0 h 138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10" h="1380392">
                <a:moveTo>
                  <a:pt x="0" y="1380392"/>
                </a:moveTo>
                <a:cubicBezTo>
                  <a:pt x="205887" y="1263894"/>
                  <a:pt x="411774" y="1147396"/>
                  <a:pt x="474785" y="949569"/>
                </a:cubicBezTo>
                <a:cubicBezTo>
                  <a:pt x="537796" y="751742"/>
                  <a:pt x="426427" y="351691"/>
                  <a:pt x="378069" y="193430"/>
                </a:cubicBezTo>
                <a:cubicBezTo>
                  <a:pt x="329711" y="35169"/>
                  <a:pt x="176578" y="13921"/>
                  <a:pt x="184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DFF58E42-AC7D-4CCC-8825-D203AABA540E}"/>
              </a:ext>
            </a:extLst>
          </p:cNvPr>
          <p:cNvSpPr/>
          <p:nvPr/>
        </p:nvSpPr>
        <p:spPr>
          <a:xfrm rot="5082788">
            <a:off x="10082396" y="4095501"/>
            <a:ext cx="96513" cy="130774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3321B40-8A61-4364-B95A-BA192C156228}"/>
              </a:ext>
            </a:extLst>
          </p:cNvPr>
          <p:cNvSpPr txBox="1"/>
          <p:nvPr/>
        </p:nvSpPr>
        <p:spPr>
          <a:xfrm>
            <a:off x="8552447" y="316131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Oswald" panose="00000500000000000000" pitchFamily="2" charset="0"/>
              </a:rPr>
              <a:t>Il punto che cerco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294E64F0-5002-44B6-8BC3-2DDE8A37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" y="479077"/>
            <a:ext cx="7405730" cy="2668100"/>
          </a:xfrm>
          <a:prstGeom prst="rect">
            <a:avLst/>
          </a:prstGeom>
        </p:spPr>
      </p:pic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FB2D36E3-CEC8-4961-9B94-904517F62729}"/>
              </a:ext>
            </a:extLst>
          </p:cNvPr>
          <p:cNvSpPr/>
          <p:nvPr/>
        </p:nvSpPr>
        <p:spPr>
          <a:xfrm>
            <a:off x="685800" y="2857500"/>
            <a:ext cx="3569677" cy="4009292"/>
          </a:xfrm>
          <a:custGeom>
            <a:avLst/>
            <a:gdLst>
              <a:gd name="connsiteX0" fmla="*/ 3569677 w 3569677"/>
              <a:gd name="connsiteY0" fmla="*/ 0 h 4009292"/>
              <a:gd name="connsiteX1" fmla="*/ 2400300 w 3569677"/>
              <a:gd name="connsiteY1" fmla="*/ 1292469 h 4009292"/>
              <a:gd name="connsiteX2" fmla="*/ 1995854 w 3569677"/>
              <a:gd name="connsiteY2" fmla="*/ 2945423 h 4009292"/>
              <a:gd name="connsiteX3" fmla="*/ 1063869 w 3569677"/>
              <a:gd name="connsiteY3" fmla="*/ 3710354 h 4009292"/>
              <a:gd name="connsiteX4" fmla="*/ 0 w 3569677"/>
              <a:gd name="connsiteY4" fmla="*/ 4009292 h 40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9677" h="4009292">
                <a:moveTo>
                  <a:pt x="3569677" y="0"/>
                </a:moveTo>
                <a:cubicBezTo>
                  <a:pt x="3116140" y="400782"/>
                  <a:pt x="2662604" y="801565"/>
                  <a:pt x="2400300" y="1292469"/>
                </a:cubicBezTo>
                <a:cubicBezTo>
                  <a:pt x="2137996" y="1783373"/>
                  <a:pt x="2218592" y="2542442"/>
                  <a:pt x="1995854" y="2945423"/>
                </a:cubicBezTo>
                <a:cubicBezTo>
                  <a:pt x="1773116" y="3348404"/>
                  <a:pt x="1396511" y="3533043"/>
                  <a:pt x="1063869" y="3710354"/>
                </a:cubicBezTo>
                <a:cubicBezTo>
                  <a:pt x="731227" y="3887665"/>
                  <a:pt x="365613" y="3948478"/>
                  <a:pt x="0" y="400929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69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4C3C4287-DCBF-4680-8B60-5B19A7973164}"/>
              </a:ext>
            </a:extLst>
          </p:cNvPr>
          <p:cNvSpPr/>
          <p:nvPr/>
        </p:nvSpPr>
        <p:spPr>
          <a:xfrm>
            <a:off x="7543800" y="237365"/>
            <a:ext cx="4648201" cy="667559"/>
          </a:xfrm>
          <a:custGeom>
            <a:avLst/>
            <a:gdLst>
              <a:gd name="connsiteX0" fmla="*/ 0 w 3648807"/>
              <a:gd name="connsiteY0" fmla="*/ 659449 h 667559"/>
              <a:gd name="connsiteX1" fmla="*/ 949569 w 3648807"/>
              <a:gd name="connsiteY1" fmla="*/ 26 h 667559"/>
              <a:gd name="connsiteX2" fmla="*/ 3068515 w 3648807"/>
              <a:gd name="connsiteY2" fmla="*/ 633072 h 667559"/>
              <a:gd name="connsiteX3" fmla="*/ 3648807 w 3648807"/>
              <a:gd name="connsiteY3" fmla="*/ 527565 h 6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807" h="667559">
                <a:moveTo>
                  <a:pt x="0" y="659449"/>
                </a:moveTo>
                <a:cubicBezTo>
                  <a:pt x="219075" y="331935"/>
                  <a:pt x="438150" y="4422"/>
                  <a:pt x="949569" y="26"/>
                </a:cubicBezTo>
                <a:cubicBezTo>
                  <a:pt x="1460988" y="-4370"/>
                  <a:pt x="2618642" y="545149"/>
                  <a:pt x="3068515" y="633072"/>
                </a:cubicBezTo>
                <a:cubicBezTo>
                  <a:pt x="3518388" y="720995"/>
                  <a:pt x="3583597" y="624280"/>
                  <a:pt x="3648807" y="52756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3CA80DD-9D9D-475B-8411-7C4389006ACC}"/>
              </a:ext>
            </a:extLst>
          </p:cNvPr>
          <p:cNvSpPr/>
          <p:nvPr/>
        </p:nvSpPr>
        <p:spPr>
          <a:xfrm>
            <a:off x="9807459" y="4178753"/>
            <a:ext cx="233169" cy="2331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D999AA37-D6DF-4E48-BA34-EAD2CE95127A}"/>
              </a:ext>
            </a:extLst>
          </p:cNvPr>
          <p:cNvSpPr/>
          <p:nvPr/>
        </p:nvSpPr>
        <p:spPr>
          <a:xfrm rot="12740597">
            <a:off x="7480290" y="3927768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48E269F3-461E-4957-8227-FF776E5FD0A3}"/>
              </a:ext>
            </a:extLst>
          </p:cNvPr>
          <p:cNvSpPr/>
          <p:nvPr/>
        </p:nvSpPr>
        <p:spPr>
          <a:xfrm>
            <a:off x="5926015" y="4270700"/>
            <a:ext cx="5512777" cy="2165732"/>
          </a:xfrm>
          <a:custGeom>
            <a:avLst/>
            <a:gdLst>
              <a:gd name="connsiteX0" fmla="*/ 0 w 5794131"/>
              <a:gd name="connsiteY0" fmla="*/ 1303620 h 2165732"/>
              <a:gd name="connsiteX1" fmla="*/ 870439 w 5794131"/>
              <a:gd name="connsiteY1" fmla="*/ 2165266 h 2165732"/>
              <a:gd name="connsiteX2" fmla="*/ 2277208 w 5794131"/>
              <a:gd name="connsiteY2" fmla="*/ 1409127 h 2165732"/>
              <a:gd name="connsiteX3" fmla="*/ 2822331 w 5794131"/>
              <a:gd name="connsiteY3" fmla="*/ 424389 h 2165732"/>
              <a:gd name="connsiteX4" fmla="*/ 3103685 w 5794131"/>
              <a:gd name="connsiteY4" fmla="*/ 1277243 h 2165732"/>
              <a:gd name="connsiteX5" fmla="*/ 3578470 w 5794131"/>
              <a:gd name="connsiteY5" fmla="*/ 1778404 h 2165732"/>
              <a:gd name="connsiteX6" fmla="*/ 3982916 w 5794131"/>
              <a:gd name="connsiteY6" fmla="*/ 2358 h 2165732"/>
              <a:gd name="connsiteX7" fmla="*/ 4492870 w 5794131"/>
              <a:gd name="connsiteY7" fmla="*/ 1409127 h 2165732"/>
              <a:gd name="connsiteX8" fmla="*/ 5512777 w 5794131"/>
              <a:gd name="connsiteY8" fmla="*/ 1848743 h 2165732"/>
              <a:gd name="connsiteX9" fmla="*/ 5512777 w 5794131"/>
              <a:gd name="connsiteY9" fmla="*/ 1848743 h 2165732"/>
              <a:gd name="connsiteX10" fmla="*/ 5794131 w 5794131"/>
              <a:gd name="connsiteY10" fmla="*/ 1822366 h 2165732"/>
              <a:gd name="connsiteX0" fmla="*/ 0 w 5512777"/>
              <a:gd name="connsiteY0" fmla="*/ 1303620 h 2165732"/>
              <a:gd name="connsiteX1" fmla="*/ 870439 w 5512777"/>
              <a:gd name="connsiteY1" fmla="*/ 2165266 h 2165732"/>
              <a:gd name="connsiteX2" fmla="*/ 2277208 w 5512777"/>
              <a:gd name="connsiteY2" fmla="*/ 1409127 h 2165732"/>
              <a:gd name="connsiteX3" fmla="*/ 2822331 w 5512777"/>
              <a:gd name="connsiteY3" fmla="*/ 424389 h 2165732"/>
              <a:gd name="connsiteX4" fmla="*/ 3103685 w 5512777"/>
              <a:gd name="connsiteY4" fmla="*/ 1277243 h 2165732"/>
              <a:gd name="connsiteX5" fmla="*/ 3578470 w 5512777"/>
              <a:gd name="connsiteY5" fmla="*/ 1778404 h 2165732"/>
              <a:gd name="connsiteX6" fmla="*/ 3982916 w 5512777"/>
              <a:gd name="connsiteY6" fmla="*/ 2358 h 2165732"/>
              <a:gd name="connsiteX7" fmla="*/ 4492870 w 5512777"/>
              <a:gd name="connsiteY7" fmla="*/ 1409127 h 2165732"/>
              <a:gd name="connsiteX8" fmla="*/ 5512777 w 5512777"/>
              <a:gd name="connsiteY8" fmla="*/ 1848743 h 2165732"/>
              <a:gd name="connsiteX9" fmla="*/ 5512777 w 5512777"/>
              <a:gd name="connsiteY9" fmla="*/ 1848743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2777" h="2165732">
                <a:moveTo>
                  <a:pt x="0" y="1303620"/>
                </a:moveTo>
                <a:cubicBezTo>
                  <a:pt x="245452" y="1725651"/>
                  <a:pt x="490904" y="2147682"/>
                  <a:pt x="870439" y="2165266"/>
                </a:cubicBezTo>
                <a:cubicBezTo>
                  <a:pt x="1249974" y="2182850"/>
                  <a:pt x="1951893" y="1699273"/>
                  <a:pt x="2277208" y="1409127"/>
                </a:cubicBezTo>
                <a:cubicBezTo>
                  <a:pt x="2602523" y="1118981"/>
                  <a:pt x="2684585" y="446370"/>
                  <a:pt x="2822331" y="424389"/>
                </a:cubicBezTo>
                <a:cubicBezTo>
                  <a:pt x="2960077" y="402408"/>
                  <a:pt x="2977662" y="1051574"/>
                  <a:pt x="3103685" y="1277243"/>
                </a:cubicBezTo>
                <a:cubicBezTo>
                  <a:pt x="3229708" y="1502912"/>
                  <a:pt x="3431932" y="1990885"/>
                  <a:pt x="3578470" y="1778404"/>
                </a:cubicBezTo>
                <a:cubicBezTo>
                  <a:pt x="3725008" y="1565923"/>
                  <a:pt x="3830516" y="63904"/>
                  <a:pt x="3982916" y="2358"/>
                </a:cubicBezTo>
                <a:cubicBezTo>
                  <a:pt x="4135316" y="-59188"/>
                  <a:pt x="4237893" y="1101396"/>
                  <a:pt x="4492870" y="1409127"/>
                </a:cubicBezTo>
                <a:cubicBezTo>
                  <a:pt x="4747847" y="1716858"/>
                  <a:pt x="5512777" y="1848743"/>
                  <a:pt x="5512777" y="1848743"/>
                </a:cubicBezTo>
                <a:lnTo>
                  <a:pt x="5512777" y="1848743"/>
                </a:lnTo>
              </a:path>
            </a:pathLst>
          </a:custGeom>
          <a:ln w="19050" cap="flat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D8C067BA-84A2-46C6-9FA3-2CC26079DD34}"/>
              </a:ext>
            </a:extLst>
          </p:cNvPr>
          <p:cNvSpPr/>
          <p:nvPr/>
        </p:nvSpPr>
        <p:spPr>
          <a:xfrm rot="17811928">
            <a:off x="11443871" y="6116115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A2A6031-2469-4678-A70D-A7B877579586}"/>
              </a:ext>
            </a:extLst>
          </p:cNvPr>
          <p:cNvCxnSpPr>
            <a:cxnSpLocks/>
          </p:cNvCxnSpPr>
          <p:nvPr/>
        </p:nvCxnSpPr>
        <p:spPr>
          <a:xfrm>
            <a:off x="5767754" y="6233743"/>
            <a:ext cx="5811715" cy="0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03D5CA4-585E-479D-81C1-34FB79C9E949}"/>
              </a:ext>
            </a:extLst>
          </p:cNvPr>
          <p:cNvCxnSpPr>
            <a:cxnSpLocks/>
          </p:cNvCxnSpPr>
          <p:nvPr/>
        </p:nvCxnSpPr>
        <p:spPr>
          <a:xfrm flipV="1">
            <a:off x="7543800" y="3947743"/>
            <a:ext cx="0" cy="2910257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9E6D9B33-66A3-45BB-8B8E-9889DCAE70C3}"/>
              </a:ext>
            </a:extLst>
          </p:cNvPr>
          <p:cNvSpPr/>
          <p:nvPr/>
        </p:nvSpPr>
        <p:spPr>
          <a:xfrm>
            <a:off x="10093570" y="3381898"/>
            <a:ext cx="404445" cy="803239"/>
          </a:xfrm>
          <a:custGeom>
            <a:avLst/>
            <a:gdLst>
              <a:gd name="connsiteX0" fmla="*/ 0 w 490677"/>
              <a:gd name="connsiteY0" fmla="*/ 1371600 h 1371600"/>
              <a:gd name="connsiteX1" fmla="*/ 474785 w 490677"/>
              <a:gd name="connsiteY1" fmla="*/ 940777 h 1371600"/>
              <a:gd name="connsiteX2" fmla="*/ 378069 w 490677"/>
              <a:gd name="connsiteY2" fmla="*/ 184638 h 1371600"/>
              <a:gd name="connsiteX3" fmla="*/ 378069 w 490677"/>
              <a:gd name="connsiteY3" fmla="*/ 0 h 1371600"/>
              <a:gd name="connsiteX0" fmla="*/ 0 w 493610"/>
              <a:gd name="connsiteY0" fmla="*/ 1380392 h 1380392"/>
              <a:gd name="connsiteX1" fmla="*/ 474785 w 493610"/>
              <a:gd name="connsiteY1" fmla="*/ 949569 h 1380392"/>
              <a:gd name="connsiteX2" fmla="*/ 378069 w 493610"/>
              <a:gd name="connsiteY2" fmla="*/ 193430 h 1380392"/>
              <a:gd name="connsiteX3" fmla="*/ 184638 w 493610"/>
              <a:gd name="connsiteY3" fmla="*/ 0 h 138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10" h="1380392">
                <a:moveTo>
                  <a:pt x="0" y="1380392"/>
                </a:moveTo>
                <a:cubicBezTo>
                  <a:pt x="205887" y="1263894"/>
                  <a:pt x="411774" y="1147396"/>
                  <a:pt x="474785" y="949569"/>
                </a:cubicBezTo>
                <a:cubicBezTo>
                  <a:pt x="537796" y="751742"/>
                  <a:pt x="426427" y="351691"/>
                  <a:pt x="378069" y="193430"/>
                </a:cubicBezTo>
                <a:cubicBezTo>
                  <a:pt x="329711" y="35169"/>
                  <a:pt x="176578" y="13921"/>
                  <a:pt x="184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DFF58E42-AC7D-4CCC-8825-D203AABA540E}"/>
              </a:ext>
            </a:extLst>
          </p:cNvPr>
          <p:cNvSpPr/>
          <p:nvPr/>
        </p:nvSpPr>
        <p:spPr>
          <a:xfrm rot="5082788">
            <a:off x="10082396" y="4095501"/>
            <a:ext cx="96513" cy="130774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3321B40-8A61-4364-B95A-BA192C156228}"/>
              </a:ext>
            </a:extLst>
          </p:cNvPr>
          <p:cNvSpPr txBox="1"/>
          <p:nvPr/>
        </p:nvSpPr>
        <p:spPr>
          <a:xfrm>
            <a:off x="8552447" y="316131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Oswald" panose="00000500000000000000" pitchFamily="2" charset="0"/>
              </a:rPr>
              <a:t>Il punto che cerco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294E64F0-5002-44B6-8BC3-2DDE8A37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" y="479077"/>
            <a:ext cx="7405730" cy="2668100"/>
          </a:xfrm>
          <a:prstGeom prst="rect">
            <a:avLst/>
          </a:prstGeom>
        </p:spPr>
      </p:pic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FB2D36E3-CEC8-4961-9B94-904517F62729}"/>
              </a:ext>
            </a:extLst>
          </p:cNvPr>
          <p:cNvSpPr/>
          <p:nvPr/>
        </p:nvSpPr>
        <p:spPr>
          <a:xfrm>
            <a:off x="685800" y="2857500"/>
            <a:ext cx="3569677" cy="4009292"/>
          </a:xfrm>
          <a:custGeom>
            <a:avLst/>
            <a:gdLst>
              <a:gd name="connsiteX0" fmla="*/ 3569677 w 3569677"/>
              <a:gd name="connsiteY0" fmla="*/ 0 h 4009292"/>
              <a:gd name="connsiteX1" fmla="*/ 2400300 w 3569677"/>
              <a:gd name="connsiteY1" fmla="*/ 1292469 h 4009292"/>
              <a:gd name="connsiteX2" fmla="*/ 1995854 w 3569677"/>
              <a:gd name="connsiteY2" fmla="*/ 2945423 h 4009292"/>
              <a:gd name="connsiteX3" fmla="*/ 1063869 w 3569677"/>
              <a:gd name="connsiteY3" fmla="*/ 3710354 h 4009292"/>
              <a:gd name="connsiteX4" fmla="*/ 0 w 3569677"/>
              <a:gd name="connsiteY4" fmla="*/ 4009292 h 40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9677" h="4009292">
                <a:moveTo>
                  <a:pt x="3569677" y="0"/>
                </a:moveTo>
                <a:cubicBezTo>
                  <a:pt x="3116140" y="400782"/>
                  <a:pt x="2662604" y="801565"/>
                  <a:pt x="2400300" y="1292469"/>
                </a:cubicBezTo>
                <a:cubicBezTo>
                  <a:pt x="2137996" y="1783373"/>
                  <a:pt x="2218592" y="2542442"/>
                  <a:pt x="1995854" y="2945423"/>
                </a:cubicBezTo>
                <a:cubicBezTo>
                  <a:pt x="1773116" y="3348404"/>
                  <a:pt x="1396511" y="3533043"/>
                  <a:pt x="1063869" y="3710354"/>
                </a:cubicBezTo>
                <a:cubicBezTo>
                  <a:pt x="731227" y="3887665"/>
                  <a:pt x="365613" y="3948478"/>
                  <a:pt x="0" y="400929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>
            <a:extLst>
              <a:ext uri="{FF2B5EF4-FFF2-40B4-BE49-F238E27FC236}">
                <a16:creationId xmlns:a16="http://schemas.microsoft.com/office/drawing/2014/main" id="{ED671F2F-C668-4955-89F3-BB105AFE1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8" t="58461" r="12680" b="28184"/>
          <a:stretch/>
        </p:blipFill>
        <p:spPr>
          <a:xfrm>
            <a:off x="2954214" y="2725344"/>
            <a:ext cx="2837628" cy="91589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AB9E0E7-3041-47FE-B26E-BCAA18DD9CC7}"/>
              </a:ext>
            </a:extLst>
          </p:cNvPr>
          <p:cNvSpPr txBox="1"/>
          <p:nvPr/>
        </p:nvSpPr>
        <p:spPr>
          <a:xfrm>
            <a:off x="2902003" y="3583952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nell’intervallo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39878F7-AF13-4FA3-B5AB-F88634316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" t="64332" r="83663" b="25784"/>
          <a:stretch/>
        </p:blipFill>
        <p:spPr>
          <a:xfrm>
            <a:off x="4844526" y="3652390"/>
            <a:ext cx="947316" cy="396124"/>
          </a:xfrm>
          <a:prstGeom prst="rect">
            <a:avLst/>
          </a:prstGeom>
        </p:spPr>
      </p:pic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B411161F-606F-4817-BD6D-F70FFF0563C7}"/>
              </a:ext>
            </a:extLst>
          </p:cNvPr>
          <p:cNvSpPr/>
          <p:nvPr/>
        </p:nvSpPr>
        <p:spPr>
          <a:xfrm>
            <a:off x="5996354" y="2382715"/>
            <a:ext cx="1327638" cy="562708"/>
          </a:xfrm>
          <a:custGeom>
            <a:avLst/>
            <a:gdLst>
              <a:gd name="connsiteX0" fmla="*/ 0 w 1327638"/>
              <a:gd name="connsiteY0" fmla="*/ 562708 h 562708"/>
              <a:gd name="connsiteX1" fmla="*/ 870438 w 1327638"/>
              <a:gd name="connsiteY1" fmla="*/ 404447 h 562708"/>
              <a:gd name="connsiteX2" fmla="*/ 1327638 w 1327638"/>
              <a:gd name="connsiteY2" fmla="*/ 0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638" h="562708">
                <a:moveTo>
                  <a:pt x="0" y="562708"/>
                </a:moveTo>
                <a:cubicBezTo>
                  <a:pt x="324582" y="530470"/>
                  <a:pt x="649165" y="498232"/>
                  <a:pt x="870438" y="404447"/>
                </a:cubicBezTo>
                <a:cubicBezTo>
                  <a:pt x="1091711" y="310662"/>
                  <a:pt x="1209674" y="155331"/>
                  <a:pt x="1327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47F8C998-1DF1-4598-A57E-DD6B17B775CD}"/>
              </a:ext>
            </a:extLst>
          </p:cNvPr>
          <p:cNvSpPr/>
          <p:nvPr/>
        </p:nvSpPr>
        <p:spPr>
          <a:xfrm rot="14291916">
            <a:off x="7227289" y="2352755"/>
            <a:ext cx="113661" cy="20972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9B63D3CC-8E4D-4B99-9251-F50BD75C3115}"/>
              </a:ext>
            </a:extLst>
          </p:cNvPr>
          <p:cNvSpPr/>
          <p:nvPr/>
        </p:nvSpPr>
        <p:spPr>
          <a:xfrm>
            <a:off x="5368961" y="4168727"/>
            <a:ext cx="589211" cy="975946"/>
          </a:xfrm>
          <a:custGeom>
            <a:avLst/>
            <a:gdLst>
              <a:gd name="connsiteX0" fmla="*/ 126 w 589211"/>
              <a:gd name="connsiteY0" fmla="*/ 0 h 975946"/>
              <a:gd name="connsiteX1" fmla="*/ 96841 w 589211"/>
              <a:gd name="connsiteY1" fmla="*/ 677008 h 975946"/>
              <a:gd name="connsiteX2" fmla="*/ 589211 w 589211"/>
              <a:gd name="connsiteY2" fmla="*/ 975946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211" h="975946">
                <a:moveTo>
                  <a:pt x="126" y="0"/>
                </a:moveTo>
                <a:cubicBezTo>
                  <a:pt x="-607" y="257175"/>
                  <a:pt x="-1340" y="514351"/>
                  <a:pt x="96841" y="677008"/>
                </a:cubicBezTo>
                <a:cubicBezTo>
                  <a:pt x="195022" y="839665"/>
                  <a:pt x="392116" y="907805"/>
                  <a:pt x="589211" y="975946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E419343E-88FA-44A3-8B16-E3832B0084EB}"/>
              </a:ext>
            </a:extLst>
          </p:cNvPr>
          <p:cNvSpPr/>
          <p:nvPr/>
        </p:nvSpPr>
        <p:spPr>
          <a:xfrm rot="18978754">
            <a:off x="5825999" y="5016954"/>
            <a:ext cx="113661" cy="20972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15E51AE-0C01-4859-B76D-C99173BCF175}"/>
              </a:ext>
            </a:extLst>
          </p:cNvPr>
          <p:cNvSpPr txBox="1"/>
          <p:nvPr/>
        </p:nvSpPr>
        <p:spPr>
          <a:xfrm>
            <a:off x="6468761" y="1878063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>
                <a:latin typeface="Oswald Light" panose="00000400000000000000" pitchFamily="2" charset="0"/>
              </a:rPr>
              <a:t>La funzione da massimizzare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5236BBB-8994-4F5C-80DC-6EE7CE40908F}"/>
              </a:ext>
            </a:extLst>
          </p:cNvPr>
          <p:cNvSpPr txBox="1"/>
          <p:nvPr/>
        </p:nvSpPr>
        <p:spPr>
          <a:xfrm>
            <a:off x="5998148" y="509191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>
                <a:latin typeface="Oswald Light" panose="00000400000000000000" pitchFamily="2" charset="0"/>
              </a:rPr>
              <a:t>Dove cerco i massimi</a:t>
            </a:r>
          </a:p>
        </p:txBody>
      </p:sp>
    </p:spTree>
    <p:extLst>
      <p:ext uri="{BB962C8B-B14F-4D97-AF65-F5344CB8AC3E}">
        <p14:creationId xmlns:p14="http://schemas.microsoft.com/office/powerpoint/2010/main" val="120306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e 27">
            <a:extLst>
              <a:ext uri="{FF2B5EF4-FFF2-40B4-BE49-F238E27FC236}">
                <a16:creationId xmlns:a16="http://schemas.microsoft.com/office/drawing/2014/main" id="{DB71EF2B-73AE-459A-A804-AE60C39B2DB2}"/>
              </a:ext>
            </a:extLst>
          </p:cNvPr>
          <p:cNvSpPr/>
          <p:nvPr/>
        </p:nvSpPr>
        <p:spPr>
          <a:xfrm>
            <a:off x="9807459" y="3563292"/>
            <a:ext cx="233169" cy="2331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91F0D2-FCB9-4752-AD77-C49770673C5A}"/>
              </a:ext>
            </a:extLst>
          </p:cNvPr>
          <p:cNvSpPr txBox="1"/>
          <p:nvPr/>
        </p:nvSpPr>
        <p:spPr>
          <a:xfrm>
            <a:off x="659424" y="527538"/>
            <a:ext cx="6110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latin typeface="Amatic SC" panose="00000500000000000000" pitchFamily="2" charset="-79"/>
                <a:cs typeface="Amatic SC" panose="00000500000000000000" pitchFamily="2" charset="-79"/>
              </a:rPr>
              <a:t>Un esempio pratico: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A15D895A-6DF0-4C22-A4F8-A5A80195AE1C}"/>
              </a:ext>
            </a:extLst>
          </p:cNvPr>
          <p:cNvCxnSpPr>
            <a:cxnSpLocks/>
          </p:cNvCxnSpPr>
          <p:nvPr/>
        </p:nvCxnSpPr>
        <p:spPr>
          <a:xfrm>
            <a:off x="659424" y="527538"/>
            <a:ext cx="5876930" cy="29014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FCA441-0601-4017-B1B0-3B210DBE3B62}"/>
              </a:ext>
            </a:extLst>
          </p:cNvPr>
          <p:cNvCxnSpPr>
            <a:cxnSpLocks/>
          </p:cNvCxnSpPr>
          <p:nvPr/>
        </p:nvCxnSpPr>
        <p:spPr>
          <a:xfrm>
            <a:off x="756138" y="1679331"/>
            <a:ext cx="5873262" cy="17164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FD0AAB0-562A-4737-AF54-898892B82404}"/>
              </a:ext>
            </a:extLst>
          </p:cNvPr>
          <p:cNvSpPr txBox="1"/>
          <p:nvPr/>
        </p:nvSpPr>
        <p:spPr>
          <a:xfrm>
            <a:off x="756138" y="1765154"/>
            <a:ext cx="5394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spc="-150">
                <a:latin typeface="Amatic SC" panose="00000500000000000000" pitchFamily="2" charset="-79"/>
                <a:cs typeface="Amatic SC" panose="00000500000000000000" pitchFamily="2" charset="-79"/>
              </a:rPr>
              <a:t>Ricerca dei massimi di una funzione</a:t>
            </a:r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B8198CAB-DC39-4055-BA1E-A607C8006024}"/>
              </a:ext>
            </a:extLst>
          </p:cNvPr>
          <p:cNvSpPr/>
          <p:nvPr/>
        </p:nvSpPr>
        <p:spPr>
          <a:xfrm rot="12740597">
            <a:off x="7480290" y="3312307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85B45CAB-8184-4A97-9457-7063A468F6BB}"/>
              </a:ext>
            </a:extLst>
          </p:cNvPr>
          <p:cNvSpPr/>
          <p:nvPr/>
        </p:nvSpPr>
        <p:spPr>
          <a:xfrm>
            <a:off x="5926015" y="3655239"/>
            <a:ext cx="5512777" cy="2165732"/>
          </a:xfrm>
          <a:custGeom>
            <a:avLst/>
            <a:gdLst>
              <a:gd name="connsiteX0" fmla="*/ 0 w 5794131"/>
              <a:gd name="connsiteY0" fmla="*/ 1303620 h 2165732"/>
              <a:gd name="connsiteX1" fmla="*/ 870439 w 5794131"/>
              <a:gd name="connsiteY1" fmla="*/ 2165266 h 2165732"/>
              <a:gd name="connsiteX2" fmla="*/ 2277208 w 5794131"/>
              <a:gd name="connsiteY2" fmla="*/ 1409127 h 2165732"/>
              <a:gd name="connsiteX3" fmla="*/ 2822331 w 5794131"/>
              <a:gd name="connsiteY3" fmla="*/ 424389 h 2165732"/>
              <a:gd name="connsiteX4" fmla="*/ 3103685 w 5794131"/>
              <a:gd name="connsiteY4" fmla="*/ 1277243 h 2165732"/>
              <a:gd name="connsiteX5" fmla="*/ 3578470 w 5794131"/>
              <a:gd name="connsiteY5" fmla="*/ 1778404 h 2165732"/>
              <a:gd name="connsiteX6" fmla="*/ 3982916 w 5794131"/>
              <a:gd name="connsiteY6" fmla="*/ 2358 h 2165732"/>
              <a:gd name="connsiteX7" fmla="*/ 4492870 w 5794131"/>
              <a:gd name="connsiteY7" fmla="*/ 1409127 h 2165732"/>
              <a:gd name="connsiteX8" fmla="*/ 5512777 w 5794131"/>
              <a:gd name="connsiteY8" fmla="*/ 1848743 h 2165732"/>
              <a:gd name="connsiteX9" fmla="*/ 5512777 w 5794131"/>
              <a:gd name="connsiteY9" fmla="*/ 1848743 h 2165732"/>
              <a:gd name="connsiteX10" fmla="*/ 5794131 w 5794131"/>
              <a:gd name="connsiteY10" fmla="*/ 1822366 h 2165732"/>
              <a:gd name="connsiteX0" fmla="*/ 0 w 5512777"/>
              <a:gd name="connsiteY0" fmla="*/ 1303620 h 2165732"/>
              <a:gd name="connsiteX1" fmla="*/ 870439 w 5512777"/>
              <a:gd name="connsiteY1" fmla="*/ 2165266 h 2165732"/>
              <a:gd name="connsiteX2" fmla="*/ 2277208 w 5512777"/>
              <a:gd name="connsiteY2" fmla="*/ 1409127 h 2165732"/>
              <a:gd name="connsiteX3" fmla="*/ 2822331 w 5512777"/>
              <a:gd name="connsiteY3" fmla="*/ 424389 h 2165732"/>
              <a:gd name="connsiteX4" fmla="*/ 3103685 w 5512777"/>
              <a:gd name="connsiteY4" fmla="*/ 1277243 h 2165732"/>
              <a:gd name="connsiteX5" fmla="*/ 3578470 w 5512777"/>
              <a:gd name="connsiteY5" fmla="*/ 1778404 h 2165732"/>
              <a:gd name="connsiteX6" fmla="*/ 3982916 w 5512777"/>
              <a:gd name="connsiteY6" fmla="*/ 2358 h 2165732"/>
              <a:gd name="connsiteX7" fmla="*/ 4492870 w 5512777"/>
              <a:gd name="connsiteY7" fmla="*/ 1409127 h 2165732"/>
              <a:gd name="connsiteX8" fmla="*/ 5512777 w 5512777"/>
              <a:gd name="connsiteY8" fmla="*/ 1848743 h 2165732"/>
              <a:gd name="connsiteX9" fmla="*/ 5512777 w 5512777"/>
              <a:gd name="connsiteY9" fmla="*/ 1848743 h 21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2777" h="2165732">
                <a:moveTo>
                  <a:pt x="0" y="1303620"/>
                </a:moveTo>
                <a:cubicBezTo>
                  <a:pt x="245452" y="1725651"/>
                  <a:pt x="490904" y="2147682"/>
                  <a:pt x="870439" y="2165266"/>
                </a:cubicBezTo>
                <a:cubicBezTo>
                  <a:pt x="1249974" y="2182850"/>
                  <a:pt x="1951893" y="1699273"/>
                  <a:pt x="2277208" y="1409127"/>
                </a:cubicBezTo>
                <a:cubicBezTo>
                  <a:pt x="2602523" y="1118981"/>
                  <a:pt x="2684585" y="446370"/>
                  <a:pt x="2822331" y="424389"/>
                </a:cubicBezTo>
                <a:cubicBezTo>
                  <a:pt x="2960077" y="402408"/>
                  <a:pt x="2977662" y="1051574"/>
                  <a:pt x="3103685" y="1277243"/>
                </a:cubicBezTo>
                <a:cubicBezTo>
                  <a:pt x="3229708" y="1502912"/>
                  <a:pt x="3431932" y="1990885"/>
                  <a:pt x="3578470" y="1778404"/>
                </a:cubicBezTo>
                <a:cubicBezTo>
                  <a:pt x="3725008" y="1565923"/>
                  <a:pt x="3830516" y="63904"/>
                  <a:pt x="3982916" y="2358"/>
                </a:cubicBezTo>
                <a:cubicBezTo>
                  <a:pt x="4135316" y="-59188"/>
                  <a:pt x="4237893" y="1101396"/>
                  <a:pt x="4492870" y="1409127"/>
                </a:cubicBezTo>
                <a:cubicBezTo>
                  <a:pt x="4747847" y="1716858"/>
                  <a:pt x="5512777" y="1848743"/>
                  <a:pt x="5512777" y="1848743"/>
                </a:cubicBezTo>
                <a:lnTo>
                  <a:pt x="5512777" y="1848743"/>
                </a:lnTo>
              </a:path>
            </a:pathLst>
          </a:custGeom>
          <a:ln w="38100" cap="flat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875BF0B1-5E1F-4AAC-8D67-E3D9A4186514}"/>
              </a:ext>
            </a:extLst>
          </p:cNvPr>
          <p:cNvSpPr/>
          <p:nvPr/>
        </p:nvSpPr>
        <p:spPr>
          <a:xfrm rot="17811928">
            <a:off x="11443871" y="5500654"/>
            <a:ext cx="127020" cy="2352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9446516-3EB6-48A1-B3A3-9C84FC22648D}"/>
              </a:ext>
            </a:extLst>
          </p:cNvPr>
          <p:cNvCxnSpPr>
            <a:cxnSpLocks/>
          </p:cNvCxnSpPr>
          <p:nvPr/>
        </p:nvCxnSpPr>
        <p:spPr>
          <a:xfrm>
            <a:off x="5767754" y="5618282"/>
            <a:ext cx="5811715" cy="0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0DFE9AD-4DC2-4EB2-8814-B874D9A5E395}"/>
              </a:ext>
            </a:extLst>
          </p:cNvPr>
          <p:cNvCxnSpPr/>
          <p:nvPr/>
        </p:nvCxnSpPr>
        <p:spPr>
          <a:xfrm flipV="1">
            <a:off x="7543800" y="3332282"/>
            <a:ext cx="0" cy="3499338"/>
          </a:xfrm>
          <a:prstGeom prst="line">
            <a:avLst/>
          </a:pr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8AFBEF1-2C98-45FC-84FC-EDACB6F0354B}"/>
              </a:ext>
            </a:extLst>
          </p:cNvPr>
          <p:cNvSpPr/>
          <p:nvPr/>
        </p:nvSpPr>
        <p:spPr>
          <a:xfrm>
            <a:off x="10093570" y="2189285"/>
            <a:ext cx="493610" cy="1380392"/>
          </a:xfrm>
          <a:custGeom>
            <a:avLst/>
            <a:gdLst>
              <a:gd name="connsiteX0" fmla="*/ 0 w 490677"/>
              <a:gd name="connsiteY0" fmla="*/ 1371600 h 1371600"/>
              <a:gd name="connsiteX1" fmla="*/ 474785 w 490677"/>
              <a:gd name="connsiteY1" fmla="*/ 940777 h 1371600"/>
              <a:gd name="connsiteX2" fmla="*/ 378069 w 490677"/>
              <a:gd name="connsiteY2" fmla="*/ 184638 h 1371600"/>
              <a:gd name="connsiteX3" fmla="*/ 378069 w 490677"/>
              <a:gd name="connsiteY3" fmla="*/ 0 h 1371600"/>
              <a:gd name="connsiteX0" fmla="*/ 0 w 493610"/>
              <a:gd name="connsiteY0" fmla="*/ 1380392 h 1380392"/>
              <a:gd name="connsiteX1" fmla="*/ 474785 w 493610"/>
              <a:gd name="connsiteY1" fmla="*/ 949569 h 1380392"/>
              <a:gd name="connsiteX2" fmla="*/ 378069 w 493610"/>
              <a:gd name="connsiteY2" fmla="*/ 193430 h 1380392"/>
              <a:gd name="connsiteX3" fmla="*/ 184638 w 493610"/>
              <a:gd name="connsiteY3" fmla="*/ 0 h 138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10" h="1380392">
                <a:moveTo>
                  <a:pt x="0" y="1380392"/>
                </a:moveTo>
                <a:cubicBezTo>
                  <a:pt x="205887" y="1263894"/>
                  <a:pt x="411774" y="1147396"/>
                  <a:pt x="474785" y="949569"/>
                </a:cubicBezTo>
                <a:cubicBezTo>
                  <a:pt x="537796" y="751742"/>
                  <a:pt x="426427" y="351691"/>
                  <a:pt x="378069" y="193430"/>
                </a:cubicBezTo>
                <a:cubicBezTo>
                  <a:pt x="329711" y="35169"/>
                  <a:pt x="176578" y="13921"/>
                  <a:pt x="1846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F9D97CDA-16FF-4878-8CEE-7144A013E092}"/>
              </a:ext>
            </a:extLst>
          </p:cNvPr>
          <p:cNvSpPr/>
          <p:nvPr/>
        </p:nvSpPr>
        <p:spPr>
          <a:xfrm rot="4938013">
            <a:off x="10111734" y="3411537"/>
            <a:ext cx="113661" cy="20972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4F6A885-37FF-4983-A072-F1F53F1CF88C}"/>
              </a:ext>
            </a:extLst>
          </p:cNvPr>
          <p:cNvSpPr txBox="1"/>
          <p:nvPr/>
        </p:nvSpPr>
        <p:spPr>
          <a:xfrm>
            <a:off x="8604881" y="190235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Oswald" panose="00000500000000000000" pitchFamily="2" charset="0"/>
              </a:rPr>
              <a:t>Il punto che cerco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A5DCF2B3-D5FB-4175-BC55-2ED91879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5808"/>
            <a:ext cx="7443994" cy="27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80914-2A71-4076-8EAE-6A0E58AE9087}"/>
              </a:ext>
            </a:extLst>
          </p:cNvPr>
          <p:cNvSpPr txBox="1"/>
          <p:nvPr/>
        </p:nvSpPr>
        <p:spPr>
          <a:xfrm>
            <a:off x="7132773" y="659421"/>
            <a:ext cx="31806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Il  DNA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C64E17-8620-4DBB-B191-F4AFBABB7521}"/>
              </a:ext>
            </a:extLst>
          </p:cNvPr>
          <p:cNvCxnSpPr>
            <a:cxnSpLocks/>
          </p:cNvCxnSpPr>
          <p:nvPr/>
        </p:nvCxnSpPr>
        <p:spPr>
          <a:xfrm>
            <a:off x="6792727" y="764931"/>
            <a:ext cx="3437369" cy="1406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E2CAC6-3695-4B6A-8A2A-BACC1BFB0A72}"/>
              </a:ext>
            </a:extLst>
          </p:cNvPr>
          <p:cNvCxnSpPr>
            <a:cxnSpLocks/>
          </p:cNvCxnSpPr>
          <p:nvPr/>
        </p:nvCxnSpPr>
        <p:spPr>
          <a:xfrm>
            <a:off x="6744593" y="2303584"/>
            <a:ext cx="400839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89D6F-E3A3-4E3B-B10A-AE0B29F802A2}"/>
              </a:ext>
            </a:extLst>
          </p:cNvPr>
          <p:cNvSpPr txBox="1"/>
          <p:nvPr/>
        </p:nvSpPr>
        <p:spPr>
          <a:xfrm>
            <a:off x="6999570" y="231893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Ciò che caratterizza un individuo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390A2BA-453A-4D85-A17B-9653FF73C132}"/>
              </a:ext>
            </a:extLst>
          </p:cNvPr>
          <p:cNvSpPr/>
          <p:nvPr/>
        </p:nvSpPr>
        <p:spPr>
          <a:xfrm>
            <a:off x="1820008" y="-8792"/>
            <a:ext cx="4976446" cy="2324567"/>
          </a:xfrm>
          <a:custGeom>
            <a:avLst/>
            <a:gdLst>
              <a:gd name="connsiteX0" fmla="*/ 0 w 4976446"/>
              <a:gd name="connsiteY0" fmla="*/ 0 h 2324567"/>
              <a:gd name="connsiteX1" fmla="*/ 615461 w 4976446"/>
              <a:gd name="connsiteY1" fmla="*/ 940777 h 2324567"/>
              <a:gd name="connsiteX2" fmla="*/ 1468315 w 4976446"/>
              <a:gd name="connsiteY2" fmla="*/ 2013438 h 2324567"/>
              <a:gd name="connsiteX3" fmla="*/ 2435469 w 4976446"/>
              <a:gd name="connsiteY3" fmla="*/ 2303584 h 2324567"/>
              <a:gd name="connsiteX4" fmla="*/ 4264269 w 4976446"/>
              <a:gd name="connsiteY4" fmla="*/ 1556238 h 2324567"/>
              <a:gd name="connsiteX5" fmla="*/ 4976446 w 4976446"/>
              <a:gd name="connsiteY5" fmla="*/ 1433146 h 232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446" h="2324567">
                <a:moveTo>
                  <a:pt x="0" y="0"/>
                </a:moveTo>
                <a:cubicBezTo>
                  <a:pt x="185371" y="302602"/>
                  <a:pt x="370742" y="605204"/>
                  <a:pt x="615461" y="940777"/>
                </a:cubicBezTo>
                <a:cubicBezTo>
                  <a:pt x="860180" y="1276350"/>
                  <a:pt x="1164981" y="1786304"/>
                  <a:pt x="1468315" y="2013438"/>
                </a:cubicBezTo>
                <a:cubicBezTo>
                  <a:pt x="1771649" y="2240572"/>
                  <a:pt x="1969477" y="2379784"/>
                  <a:pt x="2435469" y="2303584"/>
                </a:cubicBezTo>
                <a:cubicBezTo>
                  <a:pt x="2901461" y="2227384"/>
                  <a:pt x="3840773" y="1701311"/>
                  <a:pt x="4264269" y="1556238"/>
                </a:cubicBezTo>
                <a:cubicBezTo>
                  <a:pt x="4687765" y="1411165"/>
                  <a:pt x="4832105" y="1422155"/>
                  <a:pt x="4976446" y="143314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BA07B5C-BCB4-4ABC-91B6-C7FAA270ED11}"/>
              </a:ext>
            </a:extLst>
          </p:cNvPr>
          <p:cNvSpPr/>
          <p:nvPr/>
        </p:nvSpPr>
        <p:spPr>
          <a:xfrm>
            <a:off x="10436469" y="0"/>
            <a:ext cx="1565031" cy="1827667"/>
          </a:xfrm>
          <a:custGeom>
            <a:avLst/>
            <a:gdLst>
              <a:gd name="connsiteX0" fmla="*/ 0 w 1565031"/>
              <a:gd name="connsiteY0" fmla="*/ 1556238 h 1827667"/>
              <a:gd name="connsiteX1" fmla="*/ 861646 w 1565031"/>
              <a:gd name="connsiteY1" fmla="*/ 1705708 h 1827667"/>
              <a:gd name="connsiteX2" fmla="*/ 1565031 w 1565031"/>
              <a:gd name="connsiteY2" fmla="*/ 0 h 182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031" h="1827667">
                <a:moveTo>
                  <a:pt x="0" y="1556238"/>
                </a:moveTo>
                <a:cubicBezTo>
                  <a:pt x="300404" y="1760659"/>
                  <a:pt x="600808" y="1965081"/>
                  <a:pt x="861646" y="1705708"/>
                </a:cubicBezTo>
                <a:cubicBezTo>
                  <a:pt x="1122484" y="1446335"/>
                  <a:pt x="1343757" y="723167"/>
                  <a:pt x="156503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C5B847B-F5A7-4280-BB38-ED9CEAAB2697}"/>
              </a:ext>
            </a:extLst>
          </p:cNvPr>
          <p:cNvGrpSpPr/>
          <p:nvPr/>
        </p:nvGrpSpPr>
        <p:grpSpPr>
          <a:xfrm>
            <a:off x="877471" y="4092727"/>
            <a:ext cx="2820835" cy="646331"/>
            <a:chOff x="703384" y="3728018"/>
            <a:chExt cx="2820835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AACC2B5-3842-4A63-8402-6F46006DF7F7}"/>
                </a:ext>
              </a:extLst>
            </p:cNvPr>
            <p:cNvSpPr txBox="1"/>
            <p:nvPr/>
          </p:nvSpPr>
          <p:spPr>
            <a:xfrm>
              <a:off x="703384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[1]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A9406A-8AAD-4BEF-BCC5-3FAE8748855D}"/>
                </a:ext>
              </a:extLst>
            </p:cNvPr>
            <p:cNvSpPr txBox="1"/>
            <p:nvPr/>
          </p:nvSpPr>
          <p:spPr>
            <a:xfrm>
              <a:off x="1274885" y="3912684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 alfabeto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A74B2B2-F33C-43EE-825F-D07A723F78B7}"/>
              </a:ext>
            </a:extLst>
          </p:cNvPr>
          <p:cNvGrpSpPr/>
          <p:nvPr/>
        </p:nvGrpSpPr>
        <p:grpSpPr>
          <a:xfrm>
            <a:off x="4575777" y="4092727"/>
            <a:ext cx="3300133" cy="646331"/>
            <a:chOff x="4275992" y="3728018"/>
            <a:chExt cx="3300133" cy="6463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5828453-D85D-43E3-BD2C-0191A4020D5B}"/>
                </a:ext>
              </a:extLst>
            </p:cNvPr>
            <p:cNvSpPr txBox="1"/>
            <p:nvPr/>
          </p:nvSpPr>
          <p:spPr>
            <a:xfrm>
              <a:off x="4275992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[2]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4DA6F45-8431-4AB6-B5F9-3075CA7B73B9}"/>
                </a:ext>
              </a:extLst>
            </p:cNvPr>
            <p:cNvSpPr txBox="1"/>
            <p:nvPr/>
          </p:nvSpPr>
          <p:spPr>
            <a:xfrm>
              <a:off x="4847493" y="3912684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una dimensione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C861E5-7D39-442D-8272-AE372D339A0F}"/>
              </a:ext>
            </a:extLst>
          </p:cNvPr>
          <p:cNvGrpSpPr/>
          <p:nvPr/>
        </p:nvGrpSpPr>
        <p:grpSpPr>
          <a:xfrm>
            <a:off x="8753381" y="4092727"/>
            <a:ext cx="2561148" cy="646331"/>
            <a:chOff x="7751884" y="3680616"/>
            <a:chExt cx="2561148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3E46D3-1A2B-4E64-9325-B3893BD905C9}"/>
                </a:ext>
              </a:extLst>
            </p:cNvPr>
            <p:cNvSpPr txBox="1"/>
            <p:nvPr/>
          </p:nvSpPr>
          <p:spPr>
            <a:xfrm>
              <a:off x="7751884" y="3680616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[3]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F3B047-348E-476E-8E3E-14E7CC84B02F}"/>
                </a:ext>
              </a:extLst>
            </p:cNvPr>
            <p:cNvSpPr txBox="1"/>
            <p:nvPr/>
          </p:nvSpPr>
          <p:spPr>
            <a:xfrm>
              <a:off x="8323385" y="3865282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Associo il valore</a:t>
              </a:r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29D9F478-57F7-4157-A505-BABBEAF5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43706" r="36971" b="42849"/>
          <a:stretch/>
        </p:blipFill>
        <p:spPr>
          <a:xfrm>
            <a:off x="1326410" y="5306501"/>
            <a:ext cx="2120706" cy="6739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17D6723-B8E9-4895-834D-E2DD5AE8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10" t="50253" r="33654" b="40322"/>
          <a:stretch/>
        </p:blipFill>
        <p:spPr>
          <a:xfrm>
            <a:off x="5406572" y="5353810"/>
            <a:ext cx="1391295" cy="57458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A289A-431C-4B70-BEC9-6137D07CBA87}"/>
              </a:ext>
            </a:extLst>
          </p:cNvPr>
          <p:cNvSpPr txBox="1"/>
          <p:nvPr/>
        </p:nvSpPr>
        <p:spPr>
          <a:xfrm>
            <a:off x="8985922" y="54410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 Light" panose="00000400000000000000" pitchFamily="2" charset="0"/>
              </a:rPr>
              <a:t>Conversione in binario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40C8716-6A56-4E8C-BE0A-FEDD25AE713B}"/>
              </a:ext>
            </a:extLst>
          </p:cNvPr>
          <p:cNvSpPr/>
          <p:nvPr/>
        </p:nvSpPr>
        <p:spPr>
          <a:xfrm>
            <a:off x="8163162" y="3701596"/>
            <a:ext cx="3605045" cy="26574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5B965EB-969F-4FC3-960B-2B8AAC511DB3}"/>
              </a:ext>
            </a:extLst>
          </p:cNvPr>
          <p:cNvSpPr/>
          <p:nvPr/>
        </p:nvSpPr>
        <p:spPr>
          <a:xfrm>
            <a:off x="4464856" y="3756520"/>
            <a:ext cx="3605045" cy="26574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43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80914-2A71-4076-8EAE-6A0E58AE9087}"/>
              </a:ext>
            </a:extLst>
          </p:cNvPr>
          <p:cNvSpPr txBox="1"/>
          <p:nvPr/>
        </p:nvSpPr>
        <p:spPr>
          <a:xfrm>
            <a:off x="7132773" y="659421"/>
            <a:ext cx="31806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Il  DNA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C64E17-8620-4DBB-B191-F4AFBABB7521}"/>
              </a:ext>
            </a:extLst>
          </p:cNvPr>
          <p:cNvCxnSpPr>
            <a:cxnSpLocks/>
          </p:cNvCxnSpPr>
          <p:nvPr/>
        </p:nvCxnSpPr>
        <p:spPr>
          <a:xfrm>
            <a:off x="6792727" y="764931"/>
            <a:ext cx="3437369" cy="1406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E2CAC6-3695-4B6A-8A2A-BACC1BFB0A72}"/>
              </a:ext>
            </a:extLst>
          </p:cNvPr>
          <p:cNvCxnSpPr>
            <a:cxnSpLocks/>
          </p:cNvCxnSpPr>
          <p:nvPr/>
        </p:nvCxnSpPr>
        <p:spPr>
          <a:xfrm>
            <a:off x="6744593" y="2303584"/>
            <a:ext cx="400839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89D6F-E3A3-4E3B-B10A-AE0B29F802A2}"/>
              </a:ext>
            </a:extLst>
          </p:cNvPr>
          <p:cNvSpPr txBox="1"/>
          <p:nvPr/>
        </p:nvSpPr>
        <p:spPr>
          <a:xfrm>
            <a:off x="6999570" y="231893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Ciò che caratterizza un individuo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390A2BA-453A-4D85-A17B-9653FF73C132}"/>
              </a:ext>
            </a:extLst>
          </p:cNvPr>
          <p:cNvSpPr/>
          <p:nvPr/>
        </p:nvSpPr>
        <p:spPr>
          <a:xfrm>
            <a:off x="1820008" y="-8792"/>
            <a:ext cx="4976446" cy="2324567"/>
          </a:xfrm>
          <a:custGeom>
            <a:avLst/>
            <a:gdLst>
              <a:gd name="connsiteX0" fmla="*/ 0 w 4976446"/>
              <a:gd name="connsiteY0" fmla="*/ 0 h 2324567"/>
              <a:gd name="connsiteX1" fmla="*/ 615461 w 4976446"/>
              <a:gd name="connsiteY1" fmla="*/ 940777 h 2324567"/>
              <a:gd name="connsiteX2" fmla="*/ 1468315 w 4976446"/>
              <a:gd name="connsiteY2" fmla="*/ 2013438 h 2324567"/>
              <a:gd name="connsiteX3" fmla="*/ 2435469 w 4976446"/>
              <a:gd name="connsiteY3" fmla="*/ 2303584 h 2324567"/>
              <a:gd name="connsiteX4" fmla="*/ 4264269 w 4976446"/>
              <a:gd name="connsiteY4" fmla="*/ 1556238 h 2324567"/>
              <a:gd name="connsiteX5" fmla="*/ 4976446 w 4976446"/>
              <a:gd name="connsiteY5" fmla="*/ 1433146 h 232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446" h="2324567">
                <a:moveTo>
                  <a:pt x="0" y="0"/>
                </a:moveTo>
                <a:cubicBezTo>
                  <a:pt x="185371" y="302602"/>
                  <a:pt x="370742" y="605204"/>
                  <a:pt x="615461" y="940777"/>
                </a:cubicBezTo>
                <a:cubicBezTo>
                  <a:pt x="860180" y="1276350"/>
                  <a:pt x="1164981" y="1786304"/>
                  <a:pt x="1468315" y="2013438"/>
                </a:cubicBezTo>
                <a:cubicBezTo>
                  <a:pt x="1771649" y="2240572"/>
                  <a:pt x="1969477" y="2379784"/>
                  <a:pt x="2435469" y="2303584"/>
                </a:cubicBezTo>
                <a:cubicBezTo>
                  <a:pt x="2901461" y="2227384"/>
                  <a:pt x="3840773" y="1701311"/>
                  <a:pt x="4264269" y="1556238"/>
                </a:cubicBezTo>
                <a:cubicBezTo>
                  <a:pt x="4687765" y="1411165"/>
                  <a:pt x="4832105" y="1422155"/>
                  <a:pt x="4976446" y="143314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BA07B5C-BCB4-4ABC-91B6-C7FAA270ED11}"/>
              </a:ext>
            </a:extLst>
          </p:cNvPr>
          <p:cNvSpPr/>
          <p:nvPr/>
        </p:nvSpPr>
        <p:spPr>
          <a:xfrm>
            <a:off x="10436469" y="0"/>
            <a:ext cx="1565031" cy="1827667"/>
          </a:xfrm>
          <a:custGeom>
            <a:avLst/>
            <a:gdLst>
              <a:gd name="connsiteX0" fmla="*/ 0 w 1565031"/>
              <a:gd name="connsiteY0" fmla="*/ 1556238 h 1827667"/>
              <a:gd name="connsiteX1" fmla="*/ 861646 w 1565031"/>
              <a:gd name="connsiteY1" fmla="*/ 1705708 h 1827667"/>
              <a:gd name="connsiteX2" fmla="*/ 1565031 w 1565031"/>
              <a:gd name="connsiteY2" fmla="*/ 0 h 182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031" h="1827667">
                <a:moveTo>
                  <a:pt x="0" y="1556238"/>
                </a:moveTo>
                <a:cubicBezTo>
                  <a:pt x="300404" y="1760659"/>
                  <a:pt x="600808" y="1965081"/>
                  <a:pt x="861646" y="1705708"/>
                </a:cubicBezTo>
                <a:cubicBezTo>
                  <a:pt x="1122484" y="1446335"/>
                  <a:pt x="1343757" y="723167"/>
                  <a:pt x="156503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C5B847B-F5A7-4280-BB38-ED9CEAAB2697}"/>
              </a:ext>
            </a:extLst>
          </p:cNvPr>
          <p:cNvGrpSpPr/>
          <p:nvPr/>
        </p:nvGrpSpPr>
        <p:grpSpPr>
          <a:xfrm>
            <a:off x="877471" y="4092727"/>
            <a:ext cx="2820835" cy="646331"/>
            <a:chOff x="703384" y="3728018"/>
            <a:chExt cx="2820835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AACC2B5-3842-4A63-8402-6F46006DF7F7}"/>
                </a:ext>
              </a:extLst>
            </p:cNvPr>
            <p:cNvSpPr txBox="1"/>
            <p:nvPr/>
          </p:nvSpPr>
          <p:spPr>
            <a:xfrm>
              <a:off x="703384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[1]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A9406A-8AAD-4BEF-BCC5-3FAE8748855D}"/>
                </a:ext>
              </a:extLst>
            </p:cNvPr>
            <p:cNvSpPr txBox="1"/>
            <p:nvPr/>
          </p:nvSpPr>
          <p:spPr>
            <a:xfrm>
              <a:off x="1274885" y="3912684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 alfabeto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A74B2B2-F33C-43EE-825F-D07A723F78B7}"/>
              </a:ext>
            </a:extLst>
          </p:cNvPr>
          <p:cNvGrpSpPr/>
          <p:nvPr/>
        </p:nvGrpSpPr>
        <p:grpSpPr>
          <a:xfrm>
            <a:off x="4575777" y="4092727"/>
            <a:ext cx="3300133" cy="646331"/>
            <a:chOff x="4275992" y="3728018"/>
            <a:chExt cx="3300133" cy="6463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5828453-D85D-43E3-BD2C-0191A4020D5B}"/>
                </a:ext>
              </a:extLst>
            </p:cNvPr>
            <p:cNvSpPr txBox="1"/>
            <p:nvPr/>
          </p:nvSpPr>
          <p:spPr>
            <a:xfrm>
              <a:off x="4275992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[2]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4DA6F45-8431-4AB6-B5F9-3075CA7B73B9}"/>
                </a:ext>
              </a:extLst>
            </p:cNvPr>
            <p:cNvSpPr txBox="1"/>
            <p:nvPr/>
          </p:nvSpPr>
          <p:spPr>
            <a:xfrm>
              <a:off x="4847493" y="3912684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una dimensione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C861E5-7D39-442D-8272-AE372D339A0F}"/>
              </a:ext>
            </a:extLst>
          </p:cNvPr>
          <p:cNvGrpSpPr/>
          <p:nvPr/>
        </p:nvGrpSpPr>
        <p:grpSpPr>
          <a:xfrm>
            <a:off x="8753381" y="4092727"/>
            <a:ext cx="2561148" cy="646331"/>
            <a:chOff x="7751884" y="3680616"/>
            <a:chExt cx="2561148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3E46D3-1A2B-4E64-9325-B3893BD905C9}"/>
                </a:ext>
              </a:extLst>
            </p:cNvPr>
            <p:cNvSpPr txBox="1"/>
            <p:nvPr/>
          </p:nvSpPr>
          <p:spPr>
            <a:xfrm>
              <a:off x="7751884" y="3680616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[3]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F3B047-348E-476E-8E3E-14E7CC84B02F}"/>
                </a:ext>
              </a:extLst>
            </p:cNvPr>
            <p:cNvSpPr txBox="1"/>
            <p:nvPr/>
          </p:nvSpPr>
          <p:spPr>
            <a:xfrm>
              <a:off x="8323385" y="3865282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Associo il valore</a:t>
              </a:r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29D9F478-57F7-4157-A505-BABBEAF5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43706" r="36971" b="42849"/>
          <a:stretch/>
        </p:blipFill>
        <p:spPr>
          <a:xfrm>
            <a:off x="1326410" y="5306501"/>
            <a:ext cx="2120706" cy="6739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17D6723-B8E9-4895-834D-E2DD5AE8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10" t="50253" r="33654" b="40322"/>
          <a:stretch/>
        </p:blipFill>
        <p:spPr>
          <a:xfrm>
            <a:off x="5406572" y="5353810"/>
            <a:ext cx="1391295" cy="57458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A289A-431C-4B70-BEC9-6137D07CBA87}"/>
              </a:ext>
            </a:extLst>
          </p:cNvPr>
          <p:cNvSpPr txBox="1"/>
          <p:nvPr/>
        </p:nvSpPr>
        <p:spPr>
          <a:xfrm>
            <a:off x="8985922" y="54410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 Light" panose="00000400000000000000" pitchFamily="2" charset="0"/>
              </a:rPr>
              <a:t>Conversione in binario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050ED16-D9AD-4376-B63B-AB73A6D71DA1}"/>
              </a:ext>
            </a:extLst>
          </p:cNvPr>
          <p:cNvSpPr/>
          <p:nvPr/>
        </p:nvSpPr>
        <p:spPr>
          <a:xfrm>
            <a:off x="8163162" y="3701596"/>
            <a:ext cx="3605045" cy="26574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36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80914-2A71-4076-8EAE-6A0E58AE9087}"/>
              </a:ext>
            </a:extLst>
          </p:cNvPr>
          <p:cNvSpPr txBox="1"/>
          <p:nvPr/>
        </p:nvSpPr>
        <p:spPr>
          <a:xfrm>
            <a:off x="7132773" y="659421"/>
            <a:ext cx="31806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Il  DNA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9C64E17-8620-4DBB-B191-F4AFBABB7521}"/>
              </a:ext>
            </a:extLst>
          </p:cNvPr>
          <p:cNvCxnSpPr>
            <a:cxnSpLocks/>
          </p:cNvCxnSpPr>
          <p:nvPr/>
        </p:nvCxnSpPr>
        <p:spPr>
          <a:xfrm>
            <a:off x="6792727" y="764931"/>
            <a:ext cx="3437369" cy="14067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6E2CAC6-3695-4B6A-8A2A-BACC1BFB0A72}"/>
              </a:ext>
            </a:extLst>
          </p:cNvPr>
          <p:cNvCxnSpPr>
            <a:cxnSpLocks/>
          </p:cNvCxnSpPr>
          <p:nvPr/>
        </p:nvCxnSpPr>
        <p:spPr>
          <a:xfrm>
            <a:off x="6744593" y="2303584"/>
            <a:ext cx="400839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489D6F-E3A3-4E3B-B10A-AE0B29F802A2}"/>
              </a:ext>
            </a:extLst>
          </p:cNvPr>
          <p:cNvSpPr txBox="1"/>
          <p:nvPr/>
        </p:nvSpPr>
        <p:spPr>
          <a:xfrm>
            <a:off x="6999570" y="231893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Ciò che caratterizza un individuo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390A2BA-453A-4D85-A17B-9653FF73C132}"/>
              </a:ext>
            </a:extLst>
          </p:cNvPr>
          <p:cNvSpPr/>
          <p:nvPr/>
        </p:nvSpPr>
        <p:spPr>
          <a:xfrm>
            <a:off x="1820008" y="-8792"/>
            <a:ext cx="4976446" cy="2324567"/>
          </a:xfrm>
          <a:custGeom>
            <a:avLst/>
            <a:gdLst>
              <a:gd name="connsiteX0" fmla="*/ 0 w 4976446"/>
              <a:gd name="connsiteY0" fmla="*/ 0 h 2324567"/>
              <a:gd name="connsiteX1" fmla="*/ 615461 w 4976446"/>
              <a:gd name="connsiteY1" fmla="*/ 940777 h 2324567"/>
              <a:gd name="connsiteX2" fmla="*/ 1468315 w 4976446"/>
              <a:gd name="connsiteY2" fmla="*/ 2013438 h 2324567"/>
              <a:gd name="connsiteX3" fmla="*/ 2435469 w 4976446"/>
              <a:gd name="connsiteY3" fmla="*/ 2303584 h 2324567"/>
              <a:gd name="connsiteX4" fmla="*/ 4264269 w 4976446"/>
              <a:gd name="connsiteY4" fmla="*/ 1556238 h 2324567"/>
              <a:gd name="connsiteX5" fmla="*/ 4976446 w 4976446"/>
              <a:gd name="connsiteY5" fmla="*/ 1433146 h 232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446" h="2324567">
                <a:moveTo>
                  <a:pt x="0" y="0"/>
                </a:moveTo>
                <a:cubicBezTo>
                  <a:pt x="185371" y="302602"/>
                  <a:pt x="370742" y="605204"/>
                  <a:pt x="615461" y="940777"/>
                </a:cubicBezTo>
                <a:cubicBezTo>
                  <a:pt x="860180" y="1276350"/>
                  <a:pt x="1164981" y="1786304"/>
                  <a:pt x="1468315" y="2013438"/>
                </a:cubicBezTo>
                <a:cubicBezTo>
                  <a:pt x="1771649" y="2240572"/>
                  <a:pt x="1969477" y="2379784"/>
                  <a:pt x="2435469" y="2303584"/>
                </a:cubicBezTo>
                <a:cubicBezTo>
                  <a:pt x="2901461" y="2227384"/>
                  <a:pt x="3840773" y="1701311"/>
                  <a:pt x="4264269" y="1556238"/>
                </a:cubicBezTo>
                <a:cubicBezTo>
                  <a:pt x="4687765" y="1411165"/>
                  <a:pt x="4832105" y="1422155"/>
                  <a:pt x="4976446" y="143314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BA07B5C-BCB4-4ABC-91B6-C7FAA270ED11}"/>
              </a:ext>
            </a:extLst>
          </p:cNvPr>
          <p:cNvSpPr/>
          <p:nvPr/>
        </p:nvSpPr>
        <p:spPr>
          <a:xfrm>
            <a:off x="10436469" y="0"/>
            <a:ext cx="1565031" cy="1827667"/>
          </a:xfrm>
          <a:custGeom>
            <a:avLst/>
            <a:gdLst>
              <a:gd name="connsiteX0" fmla="*/ 0 w 1565031"/>
              <a:gd name="connsiteY0" fmla="*/ 1556238 h 1827667"/>
              <a:gd name="connsiteX1" fmla="*/ 861646 w 1565031"/>
              <a:gd name="connsiteY1" fmla="*/ 1705708 h 1827667"/>
              <a:gd name="connsiteX2" fmla="*/ 1565031 w 1565031"/>
              <a:gd name="connsiteY2" fmla="*/ 0 h 182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031" h="1827667">
                <a:moveTo>
                  <a:pt x="0" y="1556238"/>
                </a:moveTo>
                <a:cubicBezTo>
                  <a:pt x="300404" y="1760659"/>
                  <a:pt x="600808" y="1965081"/>
                  <a:pt x="861646" y="1705708"/>
                </a:cubicBezTo>
                <a:cubicBezTo>
                  <a:pt x="1122484" y="1446335"/>
                  <a:pt x="1343757" y="723167"/>
                  <a:pt x="1565031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C5B847B-F5A7-4280-BB38-ED9CEAAB2697}"/>
              </a:ext>
            </a:extLst>
          </p:cNvPr>
          <p:cNvGrpSpPr/>
          <p:nvPr/>
        </p:nvGrpSpPr>
        <p:grpSpPr>
          <a:xfrm>
            <a:off x="877471" y="4092727"/>
            <a:ext cx="2820835" cy="646331"/>
            <a:chOff x="703384" y="3728018"/>
            <a:chExt cx="2820835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AACC2B5-3842-4A63-8402-6F46006DF7F7}"/>
                </a:ext>
              </a:extLst>
            </p:cNvPr>
            <p:cNvSpPr txBox="1"/>
            <p:nvPr/>
          </p:nvSpPr>
          <p:spPr>
            <a:xfrm>
              <a:off x="703384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[1]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A9406A-8AAD-4BEF-BCC5-3FAE8748855D}"/>
                </a:ext>
              </a:extLst>
            </p:cNvPr>
            <p:cNvSpPr txBox="1"/>
            <p:nvPr/>
          </p:nvSpPr>
          <p:spPr>
            <a:xfrm>
              <a:off x="1274885" y="3912684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 alfabeto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A74B2B2-F33C-43EE-825F-D07A723F78B7}"/>
              </a:ext>
            </a:extLst>
          </p:cNvPr>
          <p:cNvGrpSpPr/>
          <p:nvPr/>
        </p:nvGrpSpPr>
        <p:grpSpPr>
          <a:xfrm>
            <a:off x="4575777" y="4092727"/>
            <a:ext cx="3300133" cy="646331"/>
            <a:chOff x="4275992" y="3728018"/>
            <a:chExt cx="3300133" cy="6463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5828453-D85D-43E3-BD2C-0191A4020D5B}"/>
                </a:ext>
              </a:extLst>
            </p:cNvPr>
            <p:cNvSpPr txBox="1"/>
            <p:nvPr/>
          </p:nvSpPr>
          <p:spPr>
            <a:xfrm>
              <a:off x="4275992" y="3728018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[2]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4DA6F45-8431-4AB6-B5F9-3075CA7B73B9}"/>
                </a:ext>
              </a:extLst>
            </p:cNvPr>
            <p:cNvSpPr txBox="1"/>
            <p:nvPr/>
          </p:nvSpPr>
          <p:spPr>
            <a:xfrm>
              <a:off x="4847493" y="3912684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Scelgo una dimensione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CC861E5-7D39-442D-8272-AE372D339A0F}"/>
              </a:ext>
            </a:extLst>
          </p:cNvPr>
          <p:cNvGrpSpPr/>
          <p:nvPr/>
        </p:nvGrpSpPr>
        <p:grpSpPr>
          <a:xfrm>
            <a:off x="8753381" y="4092727"/>
            <a:ext cx="2561148" cy="646331"/>
            <a:chOff x="7751884" y="3680616"/>
            <a:chExt cx="2561148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03E46D3-1A2B-4E64-9325-B3893BD905C9}"/>
                </a:ext>
              </a:extLst>
            </p:cNvPr>
            <p:cNvSpPr txBox="1"/>
            <p:nvPr/>
          </p:nvSpPr>
          <p:spPr>
            <a:xfrm>
              <a:off x="7751884" y="3680616"/>
              <a:ext cx="76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b="1">
                  <a:latin typeface="Oswald SemiBold" panose="00000700000000000000" pitchFamily="2" charset="0"/>
                  <a:cs typeface="Amatic SC" panose="00000500000000000000" pitchFamily="2" charset="-79"/>
                </a:rPr>
                <a:t>[3]</a:t>
              </a:r>
              <a:endParaRPr lang="it-IT" sz="3200">
                <a:latin typeface="Oswald SemiBold" panose="00000700000000000000" pitchFamily="2" charset="0"/>
                <a:cs typeface="Amatic SC" panose="00000500000000000000" pitchFamily="2" charset="-79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F3B047-348E-476E-8E3E-14E7CC84B02F}"/>
                </a:ext>
              </a:extLst>
            </p:cNvPr>
            <p:cNvSpPr txBox="1"/>
            <p:nvPr/>
          </p:nvSpPr>
          <p:spPr>
            <a:xfrm>
              <a:off x="8323385" y="3865282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>
                  <a:latin typeface="Oswald" panose="00000500000000000000" pitchFamily="2" charset="0"/>
                </a:rPr>
                <a:t>Associo il valore</a:t>
              </a:r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29D9F478-57F7-4157-A505-BABBEAF5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43706" r="36971" b="42849"/>
          <a:stretch/>
        </p:blipFill>
        <p:spPr>
          <a:xfrm>
            <a:off x="1326410" y="5306501"/>
            <a:ext cx="2120706" cy="6739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17D6723-B8E9-4895-834D-E2DD5AE8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10" t="50253" r="33654" b="40322"/>
          <a:stretch/>
        </p:blipFill>
        <p:spPr>
          <a:xfrm>
            <a:off x="5406572" y="5353810"/>
            <a:ext cx="1391295" cy="57458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A289A-431C-4B70-BEC9-6137D07CBA87}"/>
              </a:ext>
            </a:extLst>
          </p:cNvPr>
          <p:cNvSpPr txBox="1"/>
          <p:nvPr/>
        </p:nvSpPr>
        <p:spPr>
          <a:xfrm>
            <a:off x="8985922" y="54410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>
                <a:latin typeface="Oswald Light" panose="00000400000000000000" pitchFamily="2" charset="0"/>
              </a:rPr>
              <a:t>Conversione in binario</a:t>
            </a:r>
          </a:p>
        </p:txBody>
      </p:sp>
    </p:spTree>
    <p:extLst>
      <p:ext uri="{BB962C8B-B14F-4D97-AF65-F5344CB8AC3E}">
        <p14:creationId xmlns:p14="http://schemas.microsoft.com/office/powerpoint/2010/main" val="51982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D813B-D02F-4332-988E-87BFD2EE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45" y="1402671"/>
            <a:ext cx="4894556" cy="3128224"/>
          </a:xfrm>
        </p:spPr>
        <p:txBody>
          <a:bodyPr>
            <a:noAutofit/>
          </a:bodyPr>
          <a:lstStyle/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Algoritmi</a:t>
            </a:r>
            <a:b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Genetici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0F56E65-CCB2-4805-B540-B1CEA447E86C}"/>
              </a:ext>
            </a:extLst>
          </p:cNvPr>
          <p:cNvGrpSpPr/>
          <p:nvPr/>
        </p:nvGrpSpPr>
        <p:grpSpPr>
          <a:xfrm>
            <a:off x="651958" y="1225118"/>
            <a:ext cx="4687410" cy="3331345"/>
            <a:chOff x="816745" y="275208"/>
            <a:chExt cx="4687410" cy="3331345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2847F621-0681-4390-8AB9-8A2C413B367B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51956C9-5468-429F-8B8B-C7E765455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85D218-174E-495E-A691-4538BB29F7AD}"/>
              </a:ext>
            </a:extLst>
          </p:cNvPr>
          <p:cNvSpPr txBox="1"/>
          <p:nvPr/>
        </p:nvSpPr>
        <p:spPr>
          <a:xfrm>
            <a:off x="8415159" y="2844225"/>
            <a:ext cx="304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" panose="00000500000000000000" pitchFamily="2" charset="0"/>
              </a:rPr>
              <a:t>[Alessio Marchetti</a:t>
            </a:r>
            <a:r>
              <a:rPr lang="en-US" sz="3200">
                <a:latin typeface="Oswald" panose="00000500000000000000" pitchFamily="2" charset="0"/>
              </a:rPr>
              <a:t>]</a:t>
            </a:r>
            <a:endParaRPr lang="it-IT" sz="3200">
              <a:latin typeface="Oswald" panose="00000500000000000000" pitchFamily="2" charset="0"/>
            </a:endParaRP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4CA4B1E5-E3F3-41BC-9559-FBE4369B199A}"/>
              </a:ext>
            </a:extLst>
          </p:cNvPr>
          <p:cNvSpPr/>
          <p:nvPr/>
        </p:nvSpPr>
        <p:spPr>
          <a:xfrm>
            <a:off x="2707206" y="-49994"/>
            <a:ext cx="368126" cy="1175409"/>
          </a:xfrm>
          <a:custGeom>
            <a:avLst/>
            <a:gdLst>
              <a:gd name="connsiteX0" fmla="*/ 18409 w 368126"/>
              <a:gd name="connsiteY0" fmla="*/ 23617 h 1175409"/>
              <a:gd name="connsiteX1" fmla="*/ 35994 w 368126"/>
              <a:gd name="connsiteY1" fmla="*/ 85163 h 1175409"/>
              <a:gd name="connsiteX2" fmla="*/ 343725 w 368126"/>
              <a:gd name="connsiteY2" fmla="*/ 718209 h 1175409"/>
              <a:gd name="connsiteX3" fmla="*/ 326140 w 368126"/>
              <a:gd name="connsiteY3" fmla="*/ 1175409 h 11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26" h="1175409">
                <a:moveTo>
                  <a:pt x="18409" y="23617"/>
                </a:moveTo>
                <a:cubicBezTo>
                  <a:pt x="92" y="-3493"/>
                  <a:pt x="-18225" y="-30602"/>
                  <a:pt x="35994" y="85163"/>
                </a:cubicBezTo>
                <a:cubicBezTo>
                  <a:pt x="90213" y="200928"/>
                  <a:pt x="295367" y="536501"/>
                  <a:pt x="343725" y="718209"/>
                </a:cubicBezTo>
                <a:cubicBezTo>
                  <a:pt x="392083" y="899917"/>
                  <a:pt x="359111" y="1037663"/>
                  <a:pt x="326140" y="117540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9F538CB7-FB4E-4716-B3ED-8EF30980A504}"/>
              </a:ext>
            </a:extLst>
          </p:cNvPr>
          <p:cNvSpPr/>
          <p:nvPr/>
        </p:nvSpPr>
        <p:spPr>
          <a:xfrm>
            <a:off x="3077309" y="3455377"/>
            <a:ext cx="6989884" cy="2736918"/>
          </a:xfrm>
          <a:custGeom>
            <a:avLst/>
            <a:gdLst>
              <a:gd name="connsiteX0" fmla="*/ 0 w 7622930"/>
              <a:gd name="connsiteY0" fmla="*/ 1239715 h 2736918"/>
              <a:gd name="connsiteX1" fmla="*/ 773723 w 7622930"/>
              <a:gd name="connsiteY1" fmla="*/ 2277208 h 2736918"/>
              <a:gd name="connsiteX2" fmla="*/ 2584938 w 7622930"/>
              <a:gd name="connsiteY2" fmla="*/ 2725615 h 2736918"/>
              <a:gd name="connsiteX3" fmla="*/ 4176346 w 7622930"/>
              <a:gd name="connsiteY3" fmla="*/ 1855177 h 2736918"/>
              <a:gd name="connsiteX4" fmla="*/ 6224954 w 7622930"/>
              <a:gd name="connsiteY4" fmla="*/ 2162908 h 2736918"/>
              <a:gd name="connsiteX5" fmla="*/ 7315200 w 7622930"/>
              <a:gd name="connsiteY5" fmla="*/ 1450731 h 2736918"/>
              <a:gd name="connsiteX6" fmla="*/ 7622930 w 7622930"/>
              <a:gd name="connsiteY6" fmla="*/ 0 h 273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2930" h="2736918">
                <a:moveTo>
                  <a:pt x="0" y="1239715"/>
                </a:moveTo>
                <a:cubicBezTo>
                  <a:pt x="171450" y="1634636"/>
                  <a:pt x="342900" y="2029558"/>
                  <a:pt x="773723" y="2277208"/>
                </a:cubicBezTo>
                <a:cubicBezTo>
                  <a:pt x="1204546" y="2524858"/>
                  <a:pt x="2017834" y="2795954"/>
                  <a:pt x="2584938" y="2725615"/>
                </a:cubicBezTo>
                <a:cubicBezTo>
                  <a:pt x="3152042" y="2655277"/>
                  <a:pt x="3569677" y="1948962"/>
                  <a:pt x="4176346" y="1855177"/>
                </a:cubicBezTo>
                <a:cubicBezTo>
                  <a:pt x="4783015" y="1761393"/>
                  <a:pt x="5701812" y="2230316"/>
                  <a:pt x="6224954" y="2162908"/>
                </a:cubicBezTo>
                <a:cubicBezTo>
                  <a:pt x="6748096" y="2095500"/>
                  <a:pt x="7082204" y="1811216"/>
                  <a:pt x="7315200" y="1450731"/>
                </a:cubicBezTo>
                <a:cubicBezTo>
                  <a:pt x="7548196" y="1090246"/>
                  <a:pt x="7585563" y="545123"/>
                  <a:pt x="762293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8FBFD758-2385-4D58-A1B5-4AE8BA82A87B}"/>
              </a:ext>
            </a:extLst>
          </p:cNvPr>
          <p:cNvSpPr/>
          <p:nvPr/>
        </p:nvSpPr>
        <p:spPr>
          <a:xfrm>
            <a:off x="10067193" y="1545815"/>
            <a:ext cx="2303583" cy="1233926"/>
          </a:xfrm>
          <a:custGeom>
            <a:avLst/>
            <a:gdLst>
              <a:gd name="connsiteX0" fmla="*/ 0 w 1670538"/>
              <a:gd name="connsiteY0" fmla="*/ 1233926 h 1233926"/>
              <a:gd name="connsiteX1" fmla="*/ 149469 w 1670538"/>
              <a:gd name="connsiteY1" fmla="*/ 504164 h 1233926"/>
              <a:gd name="connsiteX2" fmla="*/ 808892 w 1670538"/>
              <a:gd name="connsiteY2" fmla="*/ 46964 h 1233926"/>
              <a:gd name="connsiteX3" fmla="*/ 1670538 w 1670538"/>
              <a:gd name="connsiteY3" fmla="*/ 38172 h 123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538" h="1233926">
                <a:moveTo>
                  <a:pt x="0" y="1233926"/>
                </a:moveTo>
                <a:cubicBezTo>
                  <a:pt x="7327" y="967958"/>
                  <a:pt x="14654" y="701991"/>
                  <a:pt x="149469" y="504164"/>
                </a:cubicBezTo>
                <a:cubicBezTo>
                  <a:pt x="284284" y="306337"/>
                  <a:pt x="555381" y="124629"/>
                  <a:pt x="808892" y="46964"/>
                </a:cubicBezTo>
                <a:cubicBezTo>
                  <a:pt x="1062403" y="-30701"/>
                  <a:pt x="1366470" y="3735"/>
                  <a:pt x="1670538" y="381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02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56CB59-A215-439C-AB7B-0097C22B165B}"/>
              </a:ext>
            </a:extLst>
          </p:cNvPr>
          <p:cNvSpPr txBox="1"/>
          <p:nvPr/>
        </p:nvSpPr>
        <p:spPr>
          <a:xfrm>
            <a:off x="914400" y="791307"/>
            <a:ext cx="6211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latin typeface="Amatic SC" panose="00000500000000000000" pitchFamily="2" charset="-79"/>
                <a:cs typeface="Amatic SC" panose="00000500000000000000" pitchFamily="2" charset="-79"/>
              </a:rPr>
              <a:t>Generazione casuale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26C5AC2-8661-451E-A32D-77677884F1F0}"/>
              </a:ext>
            </a:extLst>
          </p:cNvPr>
          <p:cNvCxnSpPr/>
          <p:nvPr/>
        </p:nvCxnSpPr>
        <p:spPr>
          <a:xfrm>
            <a:off x="914400" y="791307"/>
            <a:ext cx="6145824" cy="22860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979663E-76F3-4481-8273-A34795C689D2}"/>
              </a:ext>
            </a:extLst>
          </p:cNvPr>
          <p:cNvCxnSpPr/>
          <p:nvPr/>
        </p:nvCxnSpPr>
        <p:spPr>
          <a:xfrm flipV="1">
            <a:off x="914400" y="1943101"/>
            <a:ext cx="6330462" cy="9251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CA3537-121C-4301-A910-1D516AB0A6DC}"/>
              </a:ext>
            </a:extLst>
          </p:cNvPr>
          <p:cNvSpPr txBox="1"/>
          <p:nvPr/>
        </p:nvSpPr>
        <p:spPr>
          <a:xfrm>
            <a:off x="1044184" y="2035616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latin typeface="Oswald" panose="00000500000000000000" pitchFamily="2" charset="0"/>
              </a:rPr>
              <a:t>Ogni gene è il risultato di un lancio di moneta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D878BE58-1502-409E-AC00-7AB0F5F42CDE}"/>
              </a:ext>
            </a:extLst>
          </p:cNvPr>
          <p:cNvSpPr/>
          <p:nvPr/>
        </p:nvSpPr>
        <p:spPr>
          <a:xfrm flipV="1">
            <a:off x="6925407" y="228599"/>
            <a:ext cx="5266593" cy="629566"/>
          </a:xfrm>
          <a:custGeom>
            <a:avLst/>
            <a:gdLst>
              <a:gd name="connsiteX0" fmla="*/ 0 w 4923693"/>
              <a:gd name="connsiteY0" fmla="*/ 0 h 466031"/>
              <a:gd name="connsiteX1" fmla="*/ 923193 w 4923693"/>
              <a:gd name="connsiteY1" fmla="*/ 342900 h 466031"/>
              <a:gd name="connsiteX2" fmla="*/ 2171700 w 4923693"/>
              <a:gd name="connsiteY2" fmla="*/ 465992 h 466031"/>
              <a:gd name="connsiteX3" fmla="*/ 3736731 w 4923693"/>
              <a:gd name="connsiteY3" fmla="*/ 351692 h 466031"/>
              <a:gd name="connsiteX4" fmla="*/ 4923693 w 4923693"/>
              <a:gd name="connsiteY4" fmla="*/ 8792 h 46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693" h="466031">
                <a:moveTo>
                  <a:pt x="0" y="0"/>
                </a:moveTo>
                <a:cubicBezTo>
                  <a:pt x="280621" y="132617"/>
                  <a:pt x="561243" y="265235"/>
                  <a:pt x="923193" y="342900"/>
                </a:cubicBezTo>
                <a:cubicBezTo>
                  <a:pt x="1285143" y="420565"/>
                  <a:pt x="1702777" y="464527"/>
                  <a:pt x="2171700" y="465992"/>
                </a:cubicBezTo>
                <a:cubicBezTo>
                  <a:pt x="2640623" y="467457"/>
                  <a:pt x="3278066" y="427892"/>
                  <a:pt x="3736731" y="351692"/>
                </a:cubicBezTo>
                <a:cubicBezTo>
                  <a:pt x="4195396" y="275492"/>
                  <a:pt x="4559544" y="142142"/>
                  <a:pt x="4923693" y="879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910324C-61DB-40A6-BB03-7E0357ED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4" t="39616" r="43750" b="21538"/>
          <a:stretch/>
        </p:blipFill>
        <p:spPr>
          <a:xfrm>
            <a:off x="5319346" y="3346202"/>
            <a:ext cx="4862146" cy="2952365"/>
          </a:xfrm>
          <a:prstGeom prst="rect">
            <a:avLst/>
          </a:prstGeom>
        </p:spPr>
      </p:pic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E14EE277-C610-4342-9359-8FBBF2C1BE73}"/>
              </a:ext>
            </a:extLst>
          </p:cNvPr>
          <p:cNvSpPr/>
          <p:nvPr/>
        </p:nvSpPr>
        <p:spPr>
          <a:xfrm>
            <a:off x="-8792" y="2558562"/>
            <a:ext cx="3877407" cy="2945423"/>
          </a:xfrm>
          <a:custGeom>
            <a:avLst/>
            <a:gdLst>
              <a:gd name="connsiteX0" fmla="*/ 0 w 3877407"/>
              <a:gd name="connsiteY0" fmla="*/ 2945423 h 2945423"/>
              <a:gd name="connsiteX1" fmla="*/ 1362807 w 3877407"/>
              <a:gd name="connsiteY1" fmla="*/ 2637692 h 2945423"/>
              <a:gd name="connsiteX2" fmla="*/ 2110154 w 3877407"/>
              <a:gd name="connsiteY2" fmla="*/ 1890346 h 2945423"/>
              <a:gd name="connsiteX3" fmla="*/ 2593730 w 3877407"/>
              <a:gd name="connsiteY3" fmla="*/ 1037492 h 2945423"/>
              <a:gd name="connsiteX4" fmla="*/ 3376246 w 3877407"/>
              <a:gd name="connsiteY4" fmla="*/ 395653 h 2945423"/>
              <a:gd name="connsiteX5" fmla="*/ 3877407 w 3877407"/>
              <a:gd name="connsiteY5" fmla="*/ 0 h 294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407" h="2945423">
                <a:moveTo>
                  <a:pt x="0" y="2945423"/>
                </a:moveTo>
                <a:cubicBezTo>
                  <a:pt x="505557" y="2879480"/>
                  <a:pt x="1011115" y="2813538"/>
                  <a:pt x="1362807" y="2637692"/>
                </a:cubicBezTo>
                <a:cubicBezTo>
                  <a:pt x="1714499" y="2461846"/>
                  <a:pt x="1905000" y="2157046"/>
                  <a:pt x="2110154" y="1890346"/>
                </a:cubicBezTo>
                <a:cubicBezTo>
                  <a:pt x="2315308" y="1623646"/>
                  <a:pt x="2382715" y="1286607"/>
                  <a:pt x="2593730" y="1037492"/>
                </a:cubicBezTo>
                <a:cubicBezTo>
                  <a:pt x="2804745" y="788377"/>
                  <a:pt x="3162300" y="568568"/>
                  <a:pt x="3376246" y="395653"/>
                </a:cubicBezTo>
                <a:cubicBezTo>
                  <a:pt x="3590192" y="222738"/>
                  <a:pt x="3733799" y="111369"/>
                  <a:pt x="3877407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5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56CB59-A215-439C-AB7B-0097C22B165B}"/>
              </a:ext>
            </a:extLst>
          </p:cNvPr>
          <p:cNvSpPr txBox="1"/>
          <p:nvPr/>
        </p:nvSpPr>
        <p:spPr>
          <a:xfrm>
            <a:off x="2705100" y="2343150"/>
            <a:ext cx="6211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>
                <a:latin typeface="Amatic SC" panose="00000500000000000000" pitchFamily="2" charset="-79"/>
                <a:cs typeface="Amatic SC" panose="00000500000000000000" pitchFamily="2" charset="-79"/>
              </a:rPr>
              <a:t>Generazione casuale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26C5AC2-8661-451E-A32D-77677884F1F0}"/>
              </a:ext>
            </a:extLst>
          </p:cNvPr>
          <p:cNvCxnSpPr/>
          <p:nvPr/>
        </p:nvCxnSpPr>
        <p:spPr>
          <a:xfrm>
            <a:off x="2705100" y="2343150"/>
            <a:ext cx="6145824" cy="22860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979663E-76F3-4481-8273-A34795C689D2}"/>
              </a:ext>
            </a:extLst>
          </p:cNvPr>
          <p:cNvCxnSpPr/>
          <p:nvPr/>
        </p:nvCxnSpPr>
        <p:spPr>
          <a:xfrm flipV="1">
            <a:off x="2705100" y="3494944"/>
            <a:ext cx="6330462" cy="9251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CA3537-121C-4301-A910-1D516AB0A6DC}"/>
              </a:ext>
            </a:extLst>
          </p:cNvPr>
          <p:cNvSpPr txBox="1"/>
          <p:nvPr/>
        </p:nvSpPr>
        <p:spPr>
          <a:xfrm>
            <a:off x="2834884" y="3587459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>
                <a:latin typeface="Oswald" panose="00000500000000000000" pitchFamily="2" charset="0"/>
              </a:rPr>
              <a:t>Ogni gene è il risultato di un lancio di moneta</a:t>
            </a: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F61E1398-C588-4848-B3DC-DF36767FC645}"/>
              </a:ext>
            </a:extLst>
          </p:cNvPr>
          <p:cNvSpPr/>
          <p:nvPr/>
        </p:nvSpPr>
        <p:spPr>
          <a:xfrm>
            <a:off x="1752600" y="4257675"/>
            <a:ext cx="2933700" cy="2600325"/>
          </a:xfrm>
          <a:custGeom>
            <a:avLst/>
            <a:gdLst>
              <a:gd name="connsiteX0" fmla="*/ 0 w 2933700"/>
              <a:gd name="connsiteY0" fmla="*/ 2600325 h 2600325"/>
              <a:gd name="connsiteX1" fmla="*/ 485775 w 2933700"/>
              <a:gd name="connsiteY1" fmla="*/ 1819275 h 2600325"/>
              <a:gd name="connsiteX2" fmla="*/ 2076450 w 2933700"/>
              <a:gd name="connsiteY2" fmla="*/ 923925 h 2600325"/>
              <a:gd name="connsiteX3" fmla="*/ 2933700 w 2933700"/>
              <a:gd name="connsiteY3" fmla="*/ 0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700" h="2600325">
                <a:moveTo>
                  <a:pt x="0" y="2600325"/>
                </a:moveTo>
                <a:cubicBezTo>
                  <a:pt x="69850" y="2349500"/>
                  <a:pt x="139700" y="2098675"/>
                  <a:pt x="485775" y="1819275"/>
                </a:cubicBezTo>
                <a:cubicBezTo>
                  <a:pt x="831850" y="1539875"/>
                  <a:pt x="1668463" y="1227137"/>
                  <a:pt x="2076450" y="923925"/>
                </a:cubicBezTo>
                <a:cubicBezTo>
                  <a:pt x="2484437" y="620713"/>
                  <a:pt x="2709068" y="310356"/>
                  <a:pt x="293370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8DF113BF-0B07-48C2-90B8-9F500CF2967C}"/>
              </a:ext>
            </a:extLst>
          </p:cNvPr>
          <p:cNvSpPr/>
          <p:nvPr/>
        </p:nvSpPr>
        <p:spPr>
          <a:xfrm>
            <a:off x="6096000" y="447675"/>
            <a:ext cx="6115050" cy="1876425"/>
          </a:xfrm>
          <a:custGeom>
            <a:avLst/>
            <a:gdLst>
              <a:gd name="connsiteX0" fmla="*/ 0 w 7153275"/>
              <a:gd name="connsiteY0" fmla="*/ 1876425 h 1876425"/>
              <a:gd name="connsiteX1" fmla="*/ 476250 w 7153275"/>
              <a:gd name="connsiteY1" fmla="*/ 1323975 h 1876425"/>
              <a:gd name="connsiteX2" fmla="*/ 1524000 w 7153275"/>
              <a:gd name="connsiteY2" fmla="*/ 666750 h 1876425"/>
              <a:gd name="connsiteX3" fmla="*/ 3095625 w 7153275"/>
              <a:gd name="connsiteY3" fmla="*/ 247650 h 1876425"/>
              <a:gd name="connsiteX4" fmla="*/ 4895850 w 7153275"/>
              <a:gd name="connsiteY4" fmla="*/ 171450 h 1876425"/>
              <a:gd name="connsiteX5" fmla="*/ 6143625 w 7153275"/>
              <a:gd name="connsiteY5" fmla="*/ 390525 h 1876425"/>
              <a:gd name="connsiteX6" fmla="*/ 6810375 w 7153275"/>
              <a:gd name="connsiteY6" fmla="*/ 257175 h 1876425"/>
              <a:gd name="connsiteX7" fmla="*/ 7153275 w 7153275"/>
              <a:gd name="connsiteY7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3275" h="1876425">
                <a:moveTo>
                  <a:pt x="0" y="1876425"/>
                </a:moveTo>
                <a:cubicBezTo>
                  <a:pt x="111125" y="1701006"/>
                  <a:pt x="222250" y="1525588"/>
                  <a:pt x="476250" y="1323975"/>
                </a:cubicBezTo>
                <a:cubicBezTo>
                  <a:pt x="730250" y="1122362"/>
                  <a:pt x="1087438" y="846137"/>
                  <a:pt x="1524000" y="666750"/>
                </a:cubicBezTo>
                <a:cubicBezTo>
                  <a:pt x="1960562" y="487363"/>
                  <a:pt x="2533650" y="330200"/>
                  <a:pt x="3095625" y="247650"/>
                </a:cubicBezTo>
                <a:cubicBezTo>
                  <a:pt x="3657600" y="165100"/>
                  <a:pt x="4387850" y="147637"/>
                  <a:pt x="4895850" y="171450"/>
                </a:cubicBezTo>
                <a:cubicBezTo>
                  <a:pt x="5403850" y="195263"/>
                  <a:pt x="5824538" y="376238"/>
                  <a:pt x="6143625" y="390525"/>
                </a:cubicBezTo>
                <a:cubicBezTo>
                  <a:pt x="6462712" y="404812"/>
                  <a:pt x="6642100" y="322262"/>
                  <a:pt x="6810375" y="257175"/>
                </a:cubicBezTo>
                <a:cubicBezTo>
                  <a:pt x="6978650" y="192088"/>
                  <a:pt x="7065962" y="96044"/>
                  <a:pt x="715327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2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4832DB2-CEB2-428D-9414-C09E90C2D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4" t="39616" r="43750" b="21538"/>
          <a:stretch/>
        </p:blipFill>
        <p:spPr>
          <a:xfrm>
            <a:off x="3207360" y="1674976"/>
            <a:ext cx="5777279" cy="35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5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78E99EC-5DE6-4BFF-810F-C0C77A4A1FAB}"/>
              </a:ext>
            </a:extLst>
          </p:cNvPr>
          <p:cNvSpPr txBox="1"/>
          <p:nvPr/>
        </p:nvSpPr>
        <p:spPr>
          <a:xfrm>
            <a:off x="936575" y="1485781"/>
            <a:ext cx="10318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Come  scelgo  gli  individui  </a:t>
            </a:r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migliori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51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385D09-3432-48C8-9C9B-BB708C61E79A}"/>
              </a:ext>
            </a:extLst>
          </p:cNvPr>
          <p:cNvSpPr txBox="1"/>
          <p:nvPr/>
        </p:nvSpPr>
        <p:spPr>
          <a:xfrm>
            <a:off x="1589798" y="4171891"/>
            <a:ext cx="9012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Quanto  è  </a:t>
            </a:r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buono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  un  certo  DNA?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78E99EC-5DE6-4BFF-810F-C0C77A4A1FAB}"/>
              </a:ext>
            </a:extLst>
          </p:cNvPr>
          <p:cNvSpPr txBox="1"/>
          <p:nvPr/>
        </p:nvSpPr>
        <p:spPr>
          <a:xfrm>
            <a:off x="936575" y="1485781"/>
            <a:ext cx="10318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Come  scelgo  gli  individui  </a:t>
            </a:r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migliori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318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0AF8A1-CCB4-460E-8561-A2C3399CFCE3}"/>
              </a:ext>
            </a:extLst>
          </p:cNvPr>
          <p:cNvSpPr txBox="1"/>
          <p:nvPr/>
        </p:nvSpPr>
        <p:spPr>
          <a:xfrm>
            <a:off x="1531791" y="872462"/>
            <a:ext cx="3371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Definisco 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BBF8F4-A030-44FA-A3DD-4C80A97616BB}"/>
              </a:ext>
            </a:extLst>
          </p:cNvPr>
          <p:cNvSpPr txBox="1"/>
          <p:nvPr/>
        </p:nvSpPr>
        <p:spPr>
          <a:xfrm>
            <a:off x="1550960" y="1657167"/>
            <a:ext cx="65838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800" b="1">
                <a:latin typeface="Amatic SC" panose="00000500000000000000" pitchFamily="2" charset="-79"/>
                <a:cs typeface="Amatic SC" panose="00000500000000000000" pitchFamily="2" charset="-79"/>
              </a:rPr>
              <a:t>Funzione di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309C973-9BB0-45ED-A74F-EA286F8C7B82}"/>
              </a:ext>
            </a:extLst>
          </p:cNvPr>
          <p:cNvSpPr/>
          <p:nvPr/>
        </p:nvSpPr>
        <p:spPr>
          <a:xfrm>
            <a:off x="0" y="3077308"/>
            <a:ext cx="3358662" cy="707886"/>
          </a:xfrm>
          <a:custGeom>
            <a:avLst/>
            <a:gdLst>
              <a:gd name="connsiteX0" fmla="*/ 0 w 3358662"/>
              <a:gd name="connsiteY0" fmla="*/ 914400 h 1142924"/>
              <a:gd name="connsiteX1" fmla="*/ 1652954 w 3358662"/>
              <a:gd name="connsiteY1" fmla="*/ 1081454 h 1142924"/>
              <a:gd name="connsiteX2" fmla="*/ 3358662 w 3358662"/>
              <a:gd name="connsiteY2" fmla="*/ 0 h 11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662" h="1142924">
                <a:moveTo>
                  <a:pt x="0" y="914400"/>
                </a:moveTo>
                <a:cubicBezTo>
                  <a:pt x="546588" y="1074127"/>
                  <a:pt x="1093177" y="1233854"/>
                  <a:pt x="1652954" y="1081454"/>
                </a:cubicBezTo>
                <a:cubicBezTo>
                  <a:pt x="2212731" y="929054"/>
                  <a:pt x="2785696" y="464527"/>
                  <a:pt x="335866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B859099-70DC-4F4B-8D51-80369B34BF03}"/>
              </a:ext>
            </a:extLst>
          </p:cNvPr>
          <p:cNvSpPr/>
          <p:nvPr/>
        </p:nvSpPr>
        <p:spPr>
          <a:xfrm>
            <a:off x="5618284" y="560360"/>
            <a:ext cx="6603023" cy="1200329"/>
          </a:xfrm>
          <a:custGeom>
            <a:avLst/>
            <a:gdLst>
              <a:gd name="connsiteX0" fmla="*/ 0 w 6620608"/>
              <a:gd name="connsiteY0" fmla="*/ 1004671 h 1004671"/>
              <a:gd name="connsiteX1" fmla="*/ 1099038 w 6620608"/>
              <a:gd name="connsiteY1" fmla="*/ 222155 h 1004671"/>
              <a:gd name="connsiteX2" fmla="*/ 2523392 w 6620608"/>
              <a:gd name="connsiteY2" fmla="*/ 11140 h 1004671"/>
              <a:gd name="connsiteX3" fmla="*/ 4308231 w 6620608"/>
              <a:gd name="connsiteY3" fmla="*/ 485925 h 1004671"/>
              <a:gd name="connsiteX4" fmla="*/ 6031523 w 6620608"/>
              <a:gd name="connsiteY4" fmla="*/ 899163 h 1004671"/>
              <a:gd name="connsiteX5" fmla="*/ 6620608 w 6620608"/>
              <a:gd name="connsiteY5" fmla="*/ 925540 h 100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1004671">
                <a:moveTo>
                  <a:pt x="0" y="1004671"/>
                </a:moveTo>
                <a:cubicBezTo>
                  <a:pt x="339236" y="696207"/>
                  <a:pt x="678473" y="387744"/>
                  <a:pt x="1099038" y="222155"/>
                </a:cubicBezTo>
                <a:cubicBezTo>
                  <a:pt x="1519603" y="56566"/>
                  <a:pt x="1988527" y="-32822"/>
                  <a:pt x="2523392" y="11140"/>
                </a:cubicBezTo>
                <a:cubicBezTo>
                  <a:pt x="3058257" y="55102"/>
                  <a:pt x="3723542" y="337921"/>
                  <a:pt x="4308231" y="485925"/>
                </a:cubicBezTo>
                <a:cubicBezTo>
                  <a:pt x="4892920" y="633929"/>
                  <a:pt x="5646127" y="825894"/>
                  <a:pt x="6031523" y="899163"/>
                </a:cubicBezTo>
                <a:cubicBezTo>
                  <a:pt x="6416919" y="972432"/>
                  <a:pt x="6518763" y="948986"/>
                  <a:pt x="6620608" y="92554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DB5A6A-0654-41E0-BD3B-9867103D418C}"/>
              </a:ext>
            </a:extLst>
          </p:cNvPr>
          <p:cNvSpPr txBox="1"/>
          <p:nvPr/>
        </p:nvSpPr>
        <p:spPr>
          <a:xfrm>
            <a:off x="418604" y="4593900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Tanto il fitness è maggiore, tanto il DNA è adatto</a:t>
            </a:r>
          </a:p>
        </p:txBody>
      </p:sp>
    </p:spTree>
    <p:extLst>
      <p:ext uri="{BB962C8B-B14F-4D97-AF65-F5344CB8AC3E}">
        <p14:creationId xmlns:p14="http://schemas.microsoft.com/office/powerpoint/2010/main" val="1534704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0AF8A1-CCB4-460E-8561-A2C3399CFCE3}"/>
              </a:ext>
            </a:extLst>
          </p:cNvPr>
          <p:cNvSpPr txBox="1"/>
          <p:nvPr/>
        </p:nvSpPr>
        <p:spPr>
          <a:xfrm>
            <a:off x="1075096" y="1019908"/>
            <a:ext cx="3536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>
                <a:latin typeface="Oswald Light" panose="00000400000000000000" pitchFamily="2" charset="0"/>
              </a:rPr>
              <a:t>Definisco 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BBF8F4-A030-44FA-A3DD-4C80A97616BB}"/>
              </a:ext>
            </a:extLst>
          </p:cNvPr>
          <p:cNvSpPr txBox="1"/>
          <p:nvPr/>
        </p:nvSpPr>
        <p:spPr>
          <a:xfrm>
            <a:off x="1886477" y="1860806"/>
            <a:ext cx="7027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Oswald SemiBold" panose="00000700000000000000" pitchFamily="2" charset="0"/>
                <a:cs typeface="Amatic SC" panose="00000500000000000000" pitchFamily="2" charset="-79"/>
              </a:rPr>
              <a:t>Funzione di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309C973-9BB0-45ED-A74F-EA286F8C7B82}"/>
              </a:ext>
            </a:extLst>
          </p:cNvPr>
          <p:cNvSpPr/>
          <p:nvPr/>
        </p:nvSpPr>
        <p:spPr>
          <a:xfrm>
            <a:off x="0" y="3077308"/>
            <a:ext cx="3358662" cy="707886"/>
          </a:xfrm>
          <a:custGeom>
            <a:avLst/>
            <a:gdLst>
              <a:gd name="connsiteX0" fmla="*/ 0 w 3358662"/>
              <a:gd name="connsiteY0" fmla="*/ 914400 h 1142924"/>
              <a:gd name="connsiteX1" fmla="*/ 1652954 w 3358662"/>
              <a:gd name="connsiteY1" fmla="*/ 1081454 h 1142924"/>
              <a:gd name="connsiteX2" fmla="*/ 3358662 w 3358662"/>
              <a:gd name="connsiteY2" fmla="*/ 0 h 11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662" h="1142924">
                <a:moveTo>
                  <a:pt x="0" y="914400"/>
                </a:moveTo>
                <a:cubicBezTo>
                  <a:pt x="546588" y="1074127"/>
                  <a:pt x="1093177" y="1233854"/>
                  <a:pt x="1652954" y="1081454"/>
                </a:cubicBezTo>
                <a:cubicBezTo>
                  <a:pt x="2212731" y="929054"/>
                  <a:pt x="2785696" y="464527"/>
                  <a:pt x="335866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B859099-70DC-4F4B-8D51-80369B34BF03}"/>
              </a:ext>
            </a:extLst>
          </p:cNvPr>
          <p:cNvSpPr/>
          <p:nvPr/>
        </p:nvSpPr>
        <p:spPr>
          <a:xfrm>
            <a:off x="5618284" y="560360"/>
            <a:ext cx="6603023" cy="1200329"/>
          </a:xfrm>
          <a:custGeom>
            <a:avLst/>
            <a:gdLst>
              <a:gd name="connsiteX0" fmla="*/ 0 w 6620608"/>
              <a:gd name="connsiteY0" fmla="*/ 1004671 h 1004671"/>
              <a:gd name="connsiteX1" fmla="*/ 1099038 w 6620608"/>
              <a:gd name="connsiteY1" fmla="*/ 222155 h 1004671"/>
              <a:gd name="connsiteX2" fmla="*/ 2523392 w 6620608"/>
              <a:gd name="connsiteY2" fmla="*/ 11140 h 1004671"/>
              <a:gd name="connsiteX3" fmla="*/ 4308231 w 6620608"/>
              <a:gd name="connsiteY3" fmla="*/ 485925 h 1004671"/>
              <a:gd name="connsiteX4" fmla="*/ 6031523 w 6620608"/>
              <a:gd name="connsiteY4" fmla="*/ 899163 h 1004671"/>
              <a:gd name="connsiteX5" fmla="*/ 6620608 w 6620608"/>
              <a:gd name="connsiteY5" fmla="*/ 925540 h 100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1004671">
                <a:moveTo>
                  <a:pt x="0" y="1004671"/>
                </a:moveTo>
                <a:cubicBezTo>
                  <a:pt x="339236" y="696207"/>
                  <a:pt x="678473" y="387744"/>
                  <a:pt x="1099038" y="222155"/>
                </a:cubicBezTo>
                <a:cubicBezTo>
                  <a:pt x="1519603" y="56566"/>
                  <a:pt x="1988527" y="-32822"/>
                  <a:pt x="2523392" y="11140"/>
                </a:cubicBezTo>
                <a:cubicBezTo>
                  <a:pt x="3058257" y="55102"/>
                  <a:pt x="3723542" y="337921"/>
                  <a:pt x="4308231" y="485925"/>
                </a:cubicBezTo>
                <a:cubicBezTo>
                  <a:pt x="4892920" y="633929"/>
                  <a:pt x="5646127" y="825894"/>
                  <a:pt x="6031523" y="899163"/>
                </a:cubicBezTo>
                <a:cubicBezTo>
                  <a:pt x="6416919" y="972432"/>
                  <a:pt x="6518763" y="948986"/>
                  <a:pt x="6620608" y="92554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DB5A6A-0654-41E0-BD3B-9867103D418C}"/>
              </a:ext>
            </a:extLst>
          </p:cNvPr>
          <p:cNvSpPr txBox="1"/>
          <p:nvPr/>
        </p:nvSpPr>
        <p:spPr>
          <a:xfrm>
            <a:off x="418604" y="4593900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Tanto il fitness è maggiore, tanto il DNA è adatto</a:t>
            </a:r>
          </a:p>
        </p:txBody>
      </p:sp>
    </p:spTree>
    <p:extLst>
      <p:ext uri="{BB962C8B-B14F-4D97-AF65-F5344CB8AC3E}">
        <p14:creationId xmlns:p14="http://schemas.microsoft.com/office/powerpoint/2010/main" val="363421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0AF8A1-CCB4-460E-8561-A2C3399CFCE3}"/>
              </a:ext>
            </a:extLst>
          </p:cNvPr>
          <p:cNvSpPr txBox="1"/>
          <p:nvPr/>
        </p:nvSpPr>
        <p:spPr>
          <a:xfrm>
            <a:off x="1075096" y="1019908"/>
            <a:ext cx="3536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>
                <a:latin typeface="Oswald Light" panose="00000400000000000000" pitchFamily="2" charset="0"/>
              </a:rPr>
              <a:t>Definisco 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BBF8F4-A030-44FA-A3DD-4C80A97616BB}"/>
              </a:ext>
            </a:extLst>
          </p:cNvPr>
          <p:cNvSpPr txBox="1"/>
          <p:nvPr/>
        </p:nvSpPr>
        <p:spPr>
          <a:xfrm>
            <a:off x="1886477" y="1860806"/>
            <a:ext cx="7027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Oswald SemiBold" panose="00000700000000000000" pitchFamily="2" charset="0"/>
                <a:cs typeface="Amatic SC" panose="00000500000000000000" pitchFamily="2" charset="-79"/>
              </a:rPr>
              <a:t>Funzione di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6309C973-9BB0-45ED-A74F-EA286F8C7B82}"/>
              </a:ext>
            </a:extLst>
          </p:cNvPr>
          <p:cNvSpPr/>
          <p:nvPr/>
        </p:nvSpPr>
        <p:spPr>
          <a:xfrm>
            <a:off x="0" y="3077308"/>
            <a:ext cx="3358662" cy="707886"/>
          </a:xfrm>
          <a:custGeom>
            <a:avLst/>
            <a:gdLst>
              <a:gd name="connsiteX0" fmla="*/ 0 w 3358662"/>
              <a:gd name="connsiteY0" fmla="*/ 914400 h 1142924"/>
              <a:gd name="connsiteX1" fmla="*/ 1652954 w 3358662"/>
              <a:gd name="connsiteY1" fmla="*/ 1081454 h 1142924"/>
              <a:gd name="connsiteX2" fmla="*/ 3358662 w 3358662"/>
              <a:gd name="connsiteY2" fmla="*/ 0 h 11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662" h="1142924">
                <a:moveTo>
                  <a:pt x="0" y="914400"/>
                </a:moveTo>
                <a:cubicBezTo>
                  <a:pt x="546588" y="1074127"/>
                  <a:pt x="1093177" y="1233854"/>
                  <a:pt x="1652954" y="1081454"/>
                </a:cubicBezTo>
                <a:cubicBezTo>
                  <a:pt x="2212731" y="929054"/>
                  <a:pt x="2785696" y="464527"/>
                  <a:pt x="3358662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3B859099-70DC-4F4B-8D51-80369B34BF03}"/>
              </a:ext>
            </a:extLst>
          </p:cNvPr>
          <p:cNvSpPr/>
          <p:nvPr/>
        </p:nvSpPr>
        <p:spPr>
          <a:xfrm>
            <a:off x="5618284" y="560360"/>
            <a:ext cx="6603023" cy="1200329"/>
          </a:xfrm>
          <a:custGeom>
            <a:avLst/>
            <a:gdLst>
              <a:gd name="connsiteX0" fmla="*/ 0 w 6620608"/>
              <a:gd name="connsiteY0" fmla="*/ 1004671 h 1004671"/>
              <a:gd name="connsiteX1" fmla="*/ 1099038 w 6620608"/>
              <a:gd name="connsiteY1" fmla="*/ 222155 h 1004671"/>
              <a:gd name="connsiteX2" fmla="*/ 2523392 w 6620608"/>
              <a:gd name="connsiteY2" fmla="*/ 11140 h 1004671"/>
              <a:gd name="connsiteX3" fmla="*/ 4308231 w 6620608"/>
              <a:gd name="connsiteY3" fmla="*/ 485925 h 1004671"/>
              <a:gd name="connsiteX4" fmla="*/ 6031523 w 6620608"/>
              <a:gd name="connsiteY4" fmla="*/ 899163 h 1004671"/>
              <a:gd name="connsiteX5" fmla="*/ 6620608 w 6620608"/>
              <a:gd name="connsiteY5" fmla="*/ 925540 h 100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0608" h="1004671">
                <a:moveTo>
                  <a:pt x="0" y="1004671"/>
                </a:moveTo>
                <a:cubicBezTo>
                  <a:pt x="339236" y="696207"/>
                  <a:pt x="678473" y="387744"/>
                  <a:pt x="1099038" y="222155"/>
                </a:cubicBezTo>
                <a:cubicBezTo>
                  <a:pt x="1519603" y="56566"/>
                  <a:pt x="1988527" y="-32822"/>
                  <a:pt x="2523392" y="11140"/>
                </a:cubicBezTo>
                <a:cubicBezTo>
                  <a:pt x="3058257" y="55102"/>
                  <a:pt x="3723542" y="337921"/>
                  <a:pt x="4308231" y="485925"/>
                </a:cubicBezTo>
                <a:cubicBezTo>
                  <a:pt x="4892920" y="633929"/>
                  <a:pt x="5646127" y="825894"/>
                  <a:pt x="6031523" y="899163"/>
                </a:cubicBezTo>
                <a:cubicBezTo>
                  <a:pt x="6416919" y="972432"/>
                  <a:pt x="6518763" y="948986"/>
                  <a:pt x="6620608" y="92554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DB5A6A-0654-41E0-BD3B-9867103D418C}"/>
              </a:ext>
            </a:extLst>
          </p:cNvPr>
          <p:cNvSpPr txBox="1"/>
          <p:nvPr/>
        </p:nvSpPr>
        <p:spPr>
          <a:xfrm>
            <a:off x="418604" y="4593900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Tanto il fitness è maggiore, tanto il DNA è adatto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6DC760D-2598-49F1-94A3-FB1705CD14FC}"/>
              </a:ext>
            </a:extLst>
          </p:cNvPr>
          <p:cNvSpPr txBox="1"/>
          <p:nvPr/>
        </p:nvSpPr>
        <p:spPr>
          <a:xfrm>
            <a:off x="418604" y="5402606"/>
            <a:ext cx="733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latin typeface="Oswald Light" panose="00000400000000000000" pitchFamily="2" charset="0"/>
              </a:rPr>
              <a:t>Nel nostro esempio, scelgo come funzione di fitness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F64636C-5144-4597-BFFE-4D521A7DF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8" t="58461" r="25278" b="28184"/>
          <a:stretch/>
        </p:blipFill>
        <p:spPr>
          <a:xfrm>
            <a:off x="7622929" y="5402606"/>
            <a:ext cx="923194" cy="6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4428648-E4A8-4155-8709-27852CAC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2" t="26795" r="27019" b="17564"/>
          <a:stretch/>
        </p:blipFill>
        <p:spPr>
          <a:xfrm>
            <a:off x="2455985" y="1521069"/>
            <a:ext cx="7104184" cy="38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25CC3B-905D-48EC-B24D-D84F252B9116}"/>
              </a:ext>
            </a:extLst>
          </p:cNvPr>
          <p:cNvSpPr txBox="1"/>
          <p:nvPr/>
        </p:nvSpPr>
        <p:spPr>
          <a:xfrm>
            <a:off x="2491487" y="2901461"/>
            <a:ext cx="7209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+mj-lt"/>
              </a:rPr>
              <a:t>Costruisco una nuova generazione</a:t>
            </a:r>
            <a:endParaRPr lang="it-IT" sz="5400" b="1">
              <a:latin typeface="+mj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89ED85E-BB8D-42FC-A1FA-1F0A11D9AF7F}"/>
              </a:ext>
            </a:extLst>
          </p:cNvPr>
          <p:cNvCxnSpPr>
            <a:cxnSpLocks/>
          </p:cNvCxnSpPr>
          <p:nvPr/>
        </p:nvCxnSpPr>
        <p:spPr>
          <a:xfrm flipV="1">
            <a:off x="2417885" y="2793755"/>
            <a:ext cx="7086600" cy="15606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D3BA52-7BA3-4BB7-91C9-91DD2CF479FC}"/>
              </a:ext>
            </a:extLst>
          </p:cNvPr>
          <p:cNvCxnSpPr/>
          <p:nvPr/>
        </p:nvCxnSpPr>
        <p:spPr>
          <a:xfrm flipV="1">
            <a:off x="2491487" y="3736731"/>
            <a:ext cx="7100921" cy="8806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B431E644-B2A4-45A8-B052-2D58C353B002}"/>
              </a:ext>
            </a:extLst>
          </p:cNvPr>
          <p:cNvSpPr/>
          <p:nvPr/>
        </p:nvSpPr>
        <p:spPr>
          <a:xfrm>
            <a:off x="1969477" y="8792"/>
            <a:ext cx="5181729" cy="2725616"/>
          </a:xfrm>
          <a:custGeom>
            <a:avLst/>
            <a:gdLst>
              <a:gd name="connsiteX0" fmla="*/ 0 w 5181729"/>
              <a:gd name="connsiteY0" fmla="*/ 0 h 2725616"/>
              <a:gd name="connsiteX1" fmla="*/ 2435469 w 5181729"/>
              <a:gd name="connsiteY1" fmla="*/ 395654 h 2725616"/>
              <a:gd name="connsiteX2" fmla="*/ 5108331 w 5181729"/>
              <a:gd name="connsiteY2" fmla="*/ 1257300 h 2725616"/>
              <a:gd name="connsiteX3" fmla="*/ 4167554 w 5181729"/>
              <a:gd name="connsiteY3" fmla="*/ 2725616 h 272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729" h="2725616">
                <a:moveTo>
                  <a:pt x="0" y="0"/>
                </a:moveTo>
                <a:cubicBezTo>
                  <a:pt x="792040" y="93052"/>
                  <a:pt x="1584081" y="186104"/>
                  <a:pt x="2435469" y="395654"/>
                </a:cubicBezTo>
                <a:cubicBezTo>
                  <a:pt x="3286857" y="605204"/>
                  <a:pt x="4819650" y="868973"/>
                  <a:pt x="5108331" y="1257300"/>
                </a:cubicBezTo>
                <a:cubicBezTo>
                  <a:pt x="5397012" y="1645627"/>
                  <a:pt x="4782283" y="2185621"/>
                  <a:pt x="4167554" y="272561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D0D2F76B-175C-4306-8F1A-6CBAAE63DEE1}"/>
              </a:ext>
            </a:extLst>
          </p:cNvPr>
          <p:cNvSpPr/>
          <p:nvPr/>
        </p:nvSpPr>
        <p:spPr>
          <a:xfrm>
            <a:off x="3364015" y="3943488"/>
            <a:ext cx="4461139" cy="3341077"/>
          </a:xfrm>
          <a:custGeom>
            <a:avLst/>
            <a:gdLst>
              <a:gd name="connsiteX0" fmla="*/ 1322285 w 4461139"/>
              <a:gd name="connsiteY0" fmla="*/ 0 h 2910254"/>
              <a:gd name="connsiteX1" fmla="*/ 161700 w 4461139"/>
              <a:gd name="connsiteY1" fmla="*/ 1266092 h 2910254"/>
              <a:gd name="connsiteX2" fmla="*/ 4461139 w 4461139"/>
              <a:gd name="connsiteY2" fmla="*/ 2910254 h 291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1139" h="2910254">
                <a:moveTo>
                  <a:pt x="1322285" y="0"/>
                </a:moveTo>
                <a:cubicBezTo>
                  <a:pt x="480421" y="390525"/>
                  <a:pt x="-361442" y="781050"/>
                  <a:pt x="161700" y="1266092"/>
                </a:cubicBezTo>
                <a:cubicBezTo>
                  <a:pt x="684842" y="1751134"/>
                  <a:pt x="2572990" y="2330694"/>
                  <a:pt x="4461139" y="291025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88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BBD5E7-8F15-45DB-87B3-86EFE17E46E2}"/>
              </a:ext>
            </a:extLst>
          </p:cNvPr>
          <p:cNvSpPr txBox="1"/>
          <p:nvPr/>
        </p:nvSpPr>
        <p:spPr>
          <a:xfrm>
            <a:off x="2372451" y="1924803"/>
            <a:ext cx="35990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latin typeface="Amatic SC" panose="00000500000000000000" pitchFamily="2" charset="-79"/>
                <a:cs typeface="Amatic SC" panose="00000500000000000000" pitchFamily="2" charset="-79"/>
              </a:rPr>
              <a:t>Algoritmo</a:t>
            </a:r>
            <a:endParaRPr lang="it-IT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CCC2BC-5AFF-4577-8F29-BF714B99C2AE}"/>
              </a:ext>
            </a:extLst>
          </p:cNvPr>
          <p:cNvSpPr txBox="1"/>
          <p:nvPr/>
        </p:nvSpPr>
        <p:spPr>
          <a:xfrm>
            <a:off x="6901484" y="3651070"/>
            <a:ext cx="3289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Amatic SC" panose="00000500000000000000" pitchFamily="2" charset="-79"/>
                <a:cs typeface="Amatic SC" panose="00000500000000000000" pitchFamily="2" charset="-79"/>
              </a:rPr>
              <a:t>Genetico</a:t>
            </a:r>
            <a:endParaRPr lang="en-US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0E8F6BC-C1AF-4885-A75C-D8116208676D}"/>
              </a:ext>
            </a:extLst>
          </p:cNvPr>
          <p:cNvSpPr/>
          <p:nvPr/>
        </p:nvSpPr>
        <p:spPr>
          <a:xfrm>
            <a:off x="114363" y="-197769"/>
            <a:ext cx="2347546" cy="2845847"/>
          </a:xfrm>
          <a:custGeom>
            <a:avLst/>
            <a:gdLst>
              <a:gd name="connsiteX0" fmla="*/ 0 w 2215661"/>
              <a:gd name="connsiteY0" fmla="*/ 0 h 2934005"/>
              <a:gd name="connsiteX1" fmla="*/ 1345223 w 2215661"/>
              <a:gd name="connsiteY1" fmla="*/ 571500 h 2934005"/>
              <a:gd name="connsiteX2" fmla="*/ 1186961 w 2215661"/>
              <a:gd name="connsiteY2" fmla="*/ 1855177 h 2934005"/>
              <a:gd name="connsiteX3" fmla="*/ 2031023 w 2215661"/>
              <a:gd name="connsiteY3" fmla="*/ 2795954 h 2934005"/>
              <a:gd name="connsiteX4" fmla="*/ 2215661 w 2215661"/>
              <a:gd name="connsiteY4" fmla="*/ 2910254 h 2934005"/>
              <a:gd name="connsiteX0" fmla="*/ 0 w 2347546"/>
              <a:gd name="connsiteY0" fmla="*/ 0 h 2880012"/>
              <a:gd name="connsiteX1" fmla="*/ 1345223 w 2347546"/>
              <a:gd name="connsiteY1" fmla="*/ 571500 h 2880012"/>
              <a:gd name="connsiteX2" fmla="*/ 1186961 w 2347546"/>
              <a:gd name="connsiteY2" fmla="*/ 1855177 h 2880012"/>
              <a:gd name="connsiteX3" fmla="*/ 2031023 w 2347546"/>
              <a:gd name="connsiteY3" fmla="*/ 2795954 h 2880012"/>
              <a:gd name="connsiteX4" fmla="*/ 2347546 w 2347546"/>
              <a:gd name="connsiteY4" fmla="*/ 2813538 h 2880012"/>
              <a:gd name="connsiteX0" fmla="*/ 0 w 2347546"/>
              <a:gd name="connsiteY0" fmla="*/ 0 h 2845847"/>
              <a:gd name="connsiteX1" fmla="*/ 1345223 w 2347546"/>
              <a:gd name="connsiteY1" fmla="*/ 571500 h 2845847"/>
              <a:gd name="connsiteX2" fmla="*/ 1186961 w 2347546"/>
              <a:gd name="connsiteY2" fmla="*/ 1855177 h 2845847"/>
              <a:gd name="connsiteX3" fmla="*/ 1714500 w 2347546"/>
              <a:gd name="connsiteY3" fmla="*/ 2734408 h 2845847"/>
              <a:gd name="connsiteX4" fmla="*/ 2347546 w 2347546"/>
              <a:gd name="connsiteY4" fmla="*/ 2813538 h 284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546" h="2845847">
                <a:moveTo>
                  <a:pt x="0" y="0"/>
                </a:moveTo>
                <a:cubicBezTo>
                  <a:pt x="573698" y="131152"/>
                  <a:pt x="1147396" y="262304"/>
                  <a:pt x="1345223" y="571500"/>
                </a:cubicBezTo>
                <a:cubicBezTo>
                  <a:pt x="1543050" y="880696"/>
                  <a:pt x="1125415" y="1494692"/>
                  <a:pt x="1186961" y="1855177"/>
                </a:cubicBezTo>
                <a:cubicBezTo>
                  <a:pt x="1248507" y="2215662"/>
                  <a:pt x="1521069" y="2574681"/>
                  <a:pt x="1714500" y="2734408"/>
                </a:cubicBezTo>
                <a:cubicBezTo>
                  <a:pt x="1907931" y="2894135"/>
                  <a:pt x="2340952" y="2844311"/>
                  <a:pt x="2347546" y="281353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D713577-669C-4389-A621-CB4E88F81249}"/>
              </a:ext>
            </a:extLst>
          </p:cNvPr>
          <p:cNvSpPr/>
          <p:nvPr/>
        </p:nvSpPr>
        <p:spPr>
          <a:xfrm>
            <a:off x="5924595" y="2499489"/>
            <a:ext cx="1362871" cy="2134057"/>
          </a:xfrm>
          <a:custGeom>
            <a:avLst/>
            <a:gdLst>
              <a:gd name="connsiteX0" fmla="*/ 0 w 1362871"/>
              <a:gd name="connsiteY0" fmla="*/ 130290 h 2284406"/>
              <a:gd name="connsiteX1" fmla="*/ 1362808 w 1362871"/>
              <a:gd name="connsiteY1" fmla="*/ 130290 h 2284406"/>
              <a:gd name="connsiteX2" fmla="*/ 61546 w 1362871"/>
              <a:gd name="connsiteY2" fmla="*/ 1484306 h 2284406"/>
              <a:gd name="connsiteX3" fmla="*/ 896815 w 1362871"/>
              <a:gd name="connsiteY3" fmla="*/ 1923921 h 2284406"/>
              <a:gd name="connsiteX4" fmla="*/ 949569 w 1362871"/>
              <a:gd name="connsiteY4" fmla="*/ 2284406 h 2284406"/>
              <a:gd name="connsiteX0" fmla="*/ 0 w 1362871"/>
              <a:gd name="connsiteY0" fmla="*/ 130290 h 1923921"/>
              <a:gd name="connsiteX1" fmla="*/ 1362808 w 1362871"/>
              <a:gd name="connsiteY1" fmla="*/ 130290 h 1923921"/>
              <a:gd name="connsiteX2" fmla="*/ 61546 w 1362871"/>
              <a:gd name="connsiteY2" fmla="*/ 1484306 h 1923921"/>
              <a:gd name="connsiteX3" fmla="*/ 896815 w 1362871"/>
              <a:gd name="connsiteY3" fmla="*/ 1923921 h 192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71" h="1923921">
                <a:moveTo>
                  <a:pt x="0" y="130290"/>
                </a:moveTo>
                <a:cubicBezTo>
                  <a:pt x="676275" y="17455"/>
                  <a:pt x="1352550" y="-95379"/>
                  <a:pt x="1362808" y="130290"/>
                </a:cubicBezTo>
                <a:cubicBezTo>
                  <a:pt x="1373066" y="355959"/>
                  <a:pt x="139211" y="1185368"/>
                  <a:pt x="61546" y="1484306"/>
                </a:cubicBezTo>
                <a:cubicBezTo>
                  <a:pt x="-16119" y="1783244"/>
                  <a:pt x="748811" y="1790571"/>
                  <a:pt x="896815" y="192392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AF65964B-F066-40FC-B1A6-5C6BAF46A187}"/>
              </a:ext>
            </a:extLst>
          </p:cNvPr>
          <p:cNvSpPr/>
          <p:nvPr/>
        </p:nvSpPr>
        <p:spPr>
          <a:xfrm>
            <a:off x="10191167" y="4458578"/>
            <a:ext cx="1688123" cy="2516448"/>
          </a:xfrm>
          <a:custGeom>
            <a:avLst/>
            <a:gdLst>
              <a:gd name="connsiteX0" fmla="*/ 0 w 1688123"/>
              <a:gd name="connsiteY0" fmla="*/ 76463 h 2377226"/>
              <a:gd name="connsiteX1" fmla="*/ 1670538 w 1688123"/>
              <a:gd name="connsiteY1" fmla="*/ 208348 h 2377226"/>
              <a:gd name="connsiteX2" fmla="*/ 764930 w 1688123"/>
              <a:gd name="connsiteY2" fmla="*/ 1852509 h 2377226"/>
              <a:gd name="connsiteX3" fmla="*/ 1459523 w 1688123"/>
              <a:gd name="connsiteY3" fmla="*/ 2336086 h 2377226"/>
              <a:gd name="connsiteX4" fmla="*/ 1688123 w 1688123"/>
              <a:gd name="connsiteY4" fmla="*/ 2318501 h 237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8123" h="2377226">
                <a:moveTo>
                  <a:pt x="0" y="76463"/>
                </a:moveTo>
                <a:cubicBezTo>
                  <a:pt x="771525" y="-5599"/>
                  <a:pt x="1543050" y="-87660"/>
                  <a:pt x="1670538" y="208348"/>
                </a:cubicBezTo>
                <a:cubicBezTo>
                  <a:pt x="1798026" y="504356"/>
                  <a:pt x="800099" y="1497886"/>
                  <a:pt x="764930" y="1852509"/>
                </a:cubicBezTo>
                <a:cubicBezTo>
                  <a:pt x="729761" y="2207132"/>
                  <a:pt x="1305658" y="2258421"/>
                  <a:pt x="1459523" y="2336086"/>
                </a:cubicBezTo>
                <a:cubicBezTo>
                  <a:pt x="1613388" y="2413751"/>
                  <a:pt x="1650755" y="2366126"/>
                  <a:pt x="1688123" y="23185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D8B644DC-AD2D-4C61-AA99-8536108B32DD}"/>
              </a:ext>
            </a:extLst>
          </p:cNvPr>
          <p:cNvSpPr/>
          <p:nvPr/>
        </p:nvSpPr>
        <p:spPr>
          <a:xfrm>
            <a:off x="3719146" y="3200400"/>
            <a:ext cx="528715" cy="1134208"/>
          </a:xfrm>
          <a:custGeom>
            <a:avLst/>
            <a:gdLst>
              <a:gd name="connsiteX0" fmla="*/ 369277 w 528715"/>
              <a:gd name="connsiteY0" fmla="*/ 0 h 1134208"/>
              <a:gd name="connsiteX1" fmla="*/ 509954 w 528715"/>
              <a:gd name="connsiteY1" fmla="*/ 527538 h 1134208"/>
              <a:gd name="connsiteX2" fmla="*/ 0 w 528715"/>
              <a:gd name="connsiteY2" fmla="*/ 1134208 h 113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715" h="1134208">
                <a:moveTo>
                  <a:pt x="369277" y="0"/>
                </a:moveTo>
                <a:cubicBezTo>
                  <a:pt x="470388" y="169251"/>
                  <a:pt x="571500" y="338503"/>
                  <a:pt x="509954" y="527538"/>
                </a:cubicBezTo>
                <a:cubicBezTo>
                  <a:pt x="448408" y="716573"/>
                  <a:pt x="224204" y="925390"/>
                  <a:pt x="0" y="1134208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D9B82B0F-B4E2-4736-86A0-2F20CB26AFC8}"/>
              </a:ext>
            </a:extLst>
          </p:cNvPr>
          <p:cNvSpPr/>
          <p:nvPr/>
        </p:nvSpPr>
        <p:spPr>
          <a:xfrm rot="4366853">
            <a:off x="3673378" y="4071954"/>
            <a:ext cx="226792" cy="310379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383B5B2-FB4D-46DC-9908-ADE97E8C73BC}"/>
              </a:ext>
            </a:extLst>
          </p:cNvPr>
          <p:cNvSpPr/>
          <p:nvPr/>
        </p:nvSpPr>
        <p:spPr>
          <a:xfrm rot="13913730">
            <a:off x="8362903" y="1952999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03D525-2832-4A7C-9A03-C0642676733D}"/>
              </a:ext>
            </a:extLst>
          </p:cNvPr>
          <p:cNvSpPr txBox="1"/>
          <p:nvPr/>
        </p:nvSpPr>
        <p:spPr>
          <a:xfrm>
            <a:off x="1594066" y="4434152"/>
            <a:ext cx="237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Serve per risolvere classi di </a:t>
            </a:r>
            <a:r>
              <a:rPr lang="en-US" sz="2400" b="1">
                <a:solidFill>
                  <a:srgbClr val="00B050"/>
                </a:solidFill>
              </a:rPr>
              <a:t>problemi</a:t>
            </a:r>
            <a:endParaRPr lang="it-IT" sz="2400" b="1">
              <a:solidFill>
                <a:srgbClr val="00B05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1E1F1F-D95C-4C20-948A-A6ACDFFBC80C}"/>
              </a:ext>
            </a:extLst>
          </p:cNvPr>
          <p:cNvSpPr txBox="1"/>
          <p:nvPr/>
        </p:nvSpPr>
        <p:spPr>
          <a:xfrm>
            <a:off x="8030021" y="906156"/>
            <a:ext cx="322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Oswald" panose="00000500000000000000" pitchFamily="2" charset="0"/>
              </a:rPr>
              <a:t>Si ispira alla</a:t>
            </a:r>
          </a:p>
          <a:p>
            <a:pPr algn="ctr"/>
            <a:r>
              <a:rPr lang="en-US" sz="2400">
                <a:latin typeface="Oswald" panose="00000500000000000000" pitchFamily="2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Oswald" panose="00000500000000000000" pitchFamily="2" charset="0"/>
              </a:rPr>
              <a:t>selezione</a:t>
            </a:r>
            <a:r>
              <a:rPr lang="en-US" sz="2400">
                <a:solidFill>
                  <a:srgbClr val="92D050"/>
                </a:solidFill>
                <a:latin typeface="Oswald" panose="00000500000000000000" pitchFamily="2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Oswald" panose="00000500000000000000" pitchFamily="2" charset="0"/>
              </a:rPr>
              <a:t>naturale</a:t>
            </a:r>
            <a:r>
              <a:rPr lang="en-US" sz="2400">
                <a:latin typeface="Oswald" panose="00000500000000000000" pitchFamily="2" charset="0"/>
              </a:rPr>
              <a:t> </a:t>
            </a:r>
          </a:p>
          <a:p>
            <a:pPr algn="ctr"/>
            <a:r>
              <a:rPr lang="en-US" sz="2400">
                <a:latin typeface="Oswald" panose="00000500000000000000" pitchFamily="2" charset="0"/>
              </a:rPr>
              <a:t>e alla </a:t>
            </a:r>
            <a:r>
              <a:rPr lang="en-US" sz="2400" b="1">
                <a:solidFill>
                  <a:srgbClr val="00B050"/>
                </a:solidFill>
                <a:latin typeface="Oswald" panose="00000500000000000000" pitchFamily="2" charset="0"/>
              </a:rPr>
              <a:t>genetica</a:t>
            </a:r>
            <a:endParaRPr lang="it-IT" sz="2400" b="1">
              <a:solidFill>
                <a:srgbClr val="00B050"/>
              </a:solidFill>
              <a:latin typeface="Oswald" panose="00000500000000000000" pitchFamily="2" charset="0"/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7CFE28F5-7302-4004-9F71-15D3882E2941}"/>
              </a:ext>
            </a:extLst>
          </p:cNvPr>
          <p:cNvSpPr/>
          <p:nvPr/>
        </p:nvSpPr>
        <p:spPr>
          <a:xfrm>
            <a:off x="8255208" y="1995853"/>
            <a:ext cx="276439" cy="1890347"/>
          </a:xfrm>
          <a:custGeom>
            <a:avLst/>
            <a:gdLst>
              <a:gd name="connsiteX0" fmla="*/ 263769 w 276439"/>
              <a:gd name="connsiteY0" fmla="*/ 1890347 h 1890347"/>
              <a:gd name="connsiteX1" fmla="*/ 246184 w 276439"/>
              <a:gd name="connsiteY1" fmla="*/ 1661747 h 1890347"/>
              <a:gd name="connsiteX2" fmla="*/ 0 w 276439"/>
              <a:gd name="connsiteY2" fmla="*/ 1055077 h 1890347"/>
              <a:gd name="connsiteX3" fmla="*/ 246184 w 276439"/>
              <a:gd name="connsiteY3" fmla="*/ 0 h 189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39" h="1890347">
                <a:moveTo>
                  <a:pt x="263769" y="1890347"/>
                </a:moveTo>
                <a:cubicBezTo>
                  <a:pt x="276957" y="1845653"/>
                  <a:pt x="290145" y="1800959"/>
                  <a:pt x="246184" y="1661747"/>
                </a:cubicBezTo>
                <a:cubicBezTo>
                  <a:pt x="202223" y="1522535"/>
                  <a:pt x="0" y="1332035"/>
                  <a:pt x="0" y="1055077"/>
                </a:cubicBezTo>
                <a:cubicBezTo>
                  <a:pt x="0" y="778119"/>
                  <a:pt x="123092" y="389059"/>
                  <a:pt x="246184" y="0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A1AD835-EBAD-43CF-8635-B76D77565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7" t="33590" r="13823" b="25770"/>
          <a:stretch/>
        </p:blipFill>
        <p:spPr>
          <a:xfrm>
            <a:off x="4842936" y="2301636"/>
            <a:ext cx="3912897" cy="214971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45BD98-6B5F-4E51-9D72-73D4F02846AF}"/>
              </a:ext>
            </a:extLst>
          </p:cNvPr>
          <p:cNvSpPr txBox="1"/>
          <p:nvPr/>
        </p:nvSpPr>
        <p:spPr>
          <a:xfrm>
            <a:off x="1686841" y="1844134"/>
            <a:ext cx="2497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Probabilit</a:t>
            </a:r>
            <a:r>
              <a:rPr lang="it-IT" sz="2000"/>
              <a:t>à di un certo individuo di sporavvivere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973A56-95BD-46C4-88FD-E0CEF1C152B5}"/>
              </a:ext>
            </a:extLst>
          </p:cNvPr>
          <p:cNvSpPr txBox="1"/>
          <p:nvPr/>
        </p:nvSpPr>
        <p:spPr>
          <a:xfrm>
            <a:off x="7781193" y="665446"/>
            <a:ext cx="1271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L’individuo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000C4C-2EDE-45E2-9110-B3607FE71613}"/>
              </a:ext>
            </a:extLst>
          </p:cNvPr>
          <p:cNvSpPr txBox="1"/>
          <p:nvPr/>
        </p:nvSpPr>
        <p:spPr>
          <a:xfrm>
            <a:off x="5460172" y="1405515"/>
            <a:ext cx="1271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Il fitness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571D1C-BDC4-40E0-928A-DEB3921338B4}"/>
              </a:ext>
            </a:extLst>
          </p:cNvPr>
          <p:cNvSpPr txBox="1"/>
          <p:nvPr/>
        </p:nvSpPr>
        <p:spPr>
          <a:xfrm>
            <a:off x="7274169" y="5224799"/>
            <a:ext cx="172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Il fitness totale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B16FDE28-07F7-4AA9-82B7-8B1C98737E31}"/>
              </a:ext>
            </a:extLst>
          </p:cNvPr>
          <p:cNvSpPr/>
          <p:nvPr/>
        </p:nvSpPr>
        <p:spPr>
          <a:xfrm>
            <a:off x="2892670" y="2628900"/>
            <a:ext cx="1776046" cy="972655"/>
          </a:xfrm>
          <a:custGeom>
            <a:avLst/>
            <a:gdLst>
              <a:gd name="connsiteX0" fmla="*/ 1776046 w 1776046"/>
              <a:gd name="connsiteY0" fmla="*/ 764931 h 972655"/>
              <a:gd name="connsiteX1" fmla="*/ 334107 w 1776046"/>
              <a:gd name="connsiteY1" fmla="*/ 923192 h 972655"/>
              <a:gd name="connsiteX2" fmla="*/ 0 w 1776046"/>
              <a:gd name="connsiteY2" fmla="*/ 0 h 9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046" h="972655">
                <a:moveTo>
                  <a:pt x="1776046" y="764931"/>
                </a:moveTo>
                <a:cubicBezTo>
                  <a:pt x="1203080" y="907805"/>
                  <a:pt x="630115" y="1050680"/>
                  <a:pt x="334107" y="923192"/>
                </a:cubicBezTo>
                <a:cubicBezTo>
                  <a:pt x="38099" y="795704"/>
                  <a:pt x="19049" y="397852"/>
                  <a:pt x="0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29F111A8-699E-4472-8656-D681B1102E68}"/>
              </a:ext>
            </a:extLst>
          </p:cNvPr>
          <p:cNvSpPr/>
          <p:nvPr/>
        </p:nvSpPr>
        <p:spPr>
          <a:xfrm>
            <a:off x="6021793" y="1837592"/>
            <a:ext cx="669154" cy="720970"/>
          </a:xfrm>
          <a:custGeom>
            <a:avLst/>
            <a:gdLst>
              <a:gd name="connsiteX0" fmla="*/ 669154 w 669154"/>
              <a:gd name="connsiteY0" fmla="*/ 720970 h 720970"/>
              <a:gd name="connsiteX1" fmla="*/ 106446 w 669154"/>
              <a:gd name="connsiteY1" fmla="*/ 430823 h 720970"/>
              <a:gd name="connsiteX2" fmla="*/ 938 w 669154"/>
              <a:gd name="connsiteY2" fmla="*/ 0 h 72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154" h="720970">
                <a:moveTo>
                  <a:pt x="669154" y="720970"/>
                </a:moveTo>
                <a:cubicBezTo>
                  <a:pt x="443484" y="635977"/>
                  <a:pt x="217815" y="550985"/>
                  <a:pt x="106446" y="430823"/>
                </a:cubicBezTo>
                <a:cubicBezTo>
                  <a:pt x="-4923" y="310661"/>
                  <a:pt x="-1993" y="155330"/>
                  <a:pt x="938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DAC1720A-8F12-48D6-AD5D-160BC2AA0906}"/>
              </a:ext>
            </a:extLst>
          </p:cNvPr>
          <p:cNvSpPr/>
          <p:nvPr/>
        </p:nvSpPr>
        <p:spPr>
          <a:xfrm>
            <a:off x="7781193" y="1081454"/>
            <a:ext cx="474784" cy="1143000"/>
          </a:xfrm>
          <a:custGeom>
            <a:avLst/>
            <a:gdLst>
              <a:gd name="connsiteX0" fmla="*/ 0 w 474784"/>
              <a:gd name="connsiteY0" fmla="*/ 1143000 h 1143000"/>
              <a:gd name="connsiteX1" fmla="*/ 70338 w 474784"/>
              <a:gd name="connsiteY1" fmla="*/ 509954 h 1143000"/>
              <a:gd name="connsiteX2" fmla="*/ 404446 w 474784"/>
              <a:gd name="connsiteY2" fmla="*/ 246184 h 1143000"/>
              <a:gd name="connsiteX3" fmla="*/ 474784 w 474784"/>
              <a:gd name="connsiteY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784" h="1143000">
                <a:moveTo>
                  <a:pt x="0" y="1143000"/>
                </a:moveTo>
                <a:cubicBezTo>
                  <a:pt x="1465" y="901211"/>
                  <a:pt x="2930" y="659423"/>
                  <a:pt x="70338" y="509954"/>
                </a:cubicBezTo>
                <a:cubicBezTo>
                  <a:pt x="137746" y="360485"/>
                  <a:pt x="337038" y="331176"/>
                  <a:pt x="404446" y="246184"/>
                </a:cubicBezTo>
                <a:cubicBezTo>
                  <a:pt x="471854" y="161192"/>
                  <a:pt x="473319" y="80596"/>
                  <a:pt x="474784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F6DF2F7-6AC3-48C9-826B-E37C55AD0C5B}"/>
              </a:ext>
            </a:extLst>
          </p:cNvPr>
          <p:cNvSpPr/>
          <p:nvPr/>
        </p:nvSpPr>
        <p:spPr>
          <a:xfrm>
            <a:off x="5959530" y="4343400"/>
            <a:ext cx="1171032" cy="1081454"/>
          </a:xfrm>
          <a:custGeom>
            <a:avLst/>
            <a:gdLst>
              <a:gd name="connsiteX0" fmla="*/ 520401 w 1171032"/>
              <a:gd name="connsiteY0" fmla="*/ 0 h 1081454"/>
              <a:gd name="connsiteX1" fmla="*/ 63201 w 1171032"/>
              <a:gd name="connsiteY1" fmla="*/ 641838 h 1081454"/>
              <a:gd name="connsiteX2" fmla="*/ 124747 w 1171032"/>
              <a:gd name="connsiteY2" fmla="*/ 993531 h 1081454"/>
              <a:gd name="connsiteX3" fmla="*/ 1171032 w 1171032"/>
              <a:gd name="connsiteY3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032" h="1081454">
                <a:moveTo>
                  <a:pt x="520401" y="0"/>
                </a:moveTo>
                <a:cubicBezTo>
                  <a:pt x="324772" y="238124"/>
                  <a:pt x="129143" y="476249"/>
                  <a:pt x="63201" y="641838"/>
                </a:cubicBezTo>
                <a:cubicBezTo>
                  <a:pt x="-2741" y="807427"/>
                  <a:pt x="-59891" y="920262"/>
                  <a:pt x="124747" y="993531"/>
                </a:cubicBezTo>
                <a:cubicBezTo>
                  <a:pt x="309385" y="1066800"/>
                  <a:pt x="740208" y="1074127"/>
                  <a:pt x="1171032" y="1081454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2B129772-005E-400F-A21D-676D376C74CB}"/>
              </a:ext>
            </a:extLst>
          </p:cNvPr>
          <p:cNvSpPr/>
          <p:nvPr/>
        </p:nvSpPr>
        <p:spPr>
          <a:xfrm rot="9740300" flipH="1">
            <a:off x="8105877" y="1091139"/>
            <a:ext cx="193746" cy="161612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C085C933-D596-4BD0-811B-8F1AB8070CB1}"/>
              </a:ext>
            </a:extLst>
          </p:cNvPr>
          <p:cNvSpPr/>
          <p:nvPr/>
        </p:nvSpPr>
        <p:spPr>
          <a:xfrm rot="12369500">
            <a:off x="5977297" y="1799726"/>
            <a:ext cx="98605" cy="222571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E06945E5-1484-4640-B010-DACAA5296920}"/>
              </a:ext>
            </a:extLst>
          </p:cNvPr>
          <p:cNvSpPr/>
          <p:nvPr/>
        </p:nvSpPr>
        <p:spPr>
          <a:xfrm rot="12515833">
            <a:off x="2845345" y="2623906"/>
            <a:ext cx="122573" cy="171606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C2F1E5D1-A2B2-47C7-B55C-78D4A3678703}"/>
              </a:ext>
            </a:extLst>
          </p:cNvPr>
          <p:cNvSpPr/>
          <p:nvPr/>
        </p:nvSpPr>
        <p:spPr>
          <a:xfrm rot="17957464">
            <a:off x="6963803" y="5362008"/>
            <a:ext cx="162583" cy="182863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614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7B9D56D-DEFA-409C-9894-970369694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4" t="26026" r="49880" b="44295"/>
          <a:stretch/>
        </p:blipFill>
        <p:spPr>
          <a:xfrm>
            <a:off x="2778886" y="1905366"/>
            <a:ext cx="6634227" cy="30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3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AA3296BA-4A91-493E-AC45-4EB47E4E1946}"/>
              </a:ext>
            </a:extLst>
          </p:cNvPr>
          <p:cNvSpPr/>
          <p:nvPr/>
        </p:nvSpPr>
        <p:spPr>
          <a:xfrm>
            <a:off x="7816362" y="4202723"/>
            <a:ext cx="4018084" cy="2329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2127D1CA-A450-46BE-BA1C-A440F65B03BA}"/>
              </a:ext>
            </a:extLst>
          </p:cNvPr>
          <p:cNvSpPr/>
          <p:nvPr/>
        </p:nvSpPr>
        <p:spPr>
          <a:xfrm>
            <a:off x="556847" y="451339"/>
            <a:ext cx="4018084" cy="2329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BC5A8F1-CFD2-457F-BF53-DAA2A9EF9080}"/>
              </a:ext>
            </a:extLst>
          </p:cNvPr>
          <p:cNvSpPr/>
          <p:nvPr/>
        </p:nvSpPr>
        <p:spPr>
          <a:xfrm>
            <a:off x="3927231" y="2325565"/>
            <a:ext cx="4018084" cy="2329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EDA68F-DA74-48B0-AE1F-434718751B19}"/>
              </a:ext>
            </a:extLst>
          </p:cNvPr>
          <p:cNvSpPr txBox="1"/>
          <p:nvPr/>
        </p:nvSpPr>
        <p:spPr>
          <a:xfrm>
            <a:off x="1485899" y="122942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Generazione 1 </a:t>
            </a:r>
            <a:endParaRPr lang="it-IT" sz="24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CFB817-43F6-4C64-BD89-73CB9CCAB7A8}"/>
              </a:ext>
            </a:extLst>
          </p:cNvPr>
          <p:cNvSpPr txBox="1"/>
          <p:nvPr/>
        </p:nvSpPr>
        <p:spPr>
          <a:xfrm>
            <a:off x="5030416" y="3259712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Mating pool</a:t>
            </a:r>
            <a:endParaRPr lang="it-IT" sz="24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13BB27-AE2E-470E-BE72-9632135CE2EB}"/>
              </a:ext>
            </a:extLst>
          </p:cNvPr>
          <p:cNvSpPr txBox="1"/>
          <p:nvPr/>
        </p:nvSpPr>
        <p:spPr>
          <a:xfrm>
            <a:off x="8842129" y="5136870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Generazione 2 </a:t>
            </a:r>
            <a:endParaRPr lang="it-IT" sz="240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CBAD050-D77B-475A-B60B-9AE0912DE08E}"/>
              </a:ext>
            </a:extLst>
          </p:cNvPr>
          <p:cNvSpPr/>
          <p:nvPr/>
        </p:nvSpPr>
        <p:spPr>
          <a:xfrm>
            <a:off x="3763108" y="1016740"/>
            <a:ext cx="2523392" cy="1682498"/>
          </a:xfrm>
          <a:custGeom>
            <a:avLst/>
            <a:gdLst>
              <a:gd name="connsiteX0" fmla="*/ 0 w 2523392"/>
              <a:gd name="connsiteY0" fmla="*/ 29545 h 1682498"/>
              <a:gd name="connsiteX1" fmla="*/ 1582615 w 2523392"/>
              <a:gd name="connsiteY1" fmla="*/ 222975 h 1682498"/>
              <a:gd name="connsiteX2" fmla="*/ 2523392 w 2523392"/>
              <a:gd name="connsiteY2" fmla="*/ 1682498 h 16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392" h="1682498">
                <a:moveTo>
                  <a:pt x="0" y="29545"/>
                </a:moveTo>
                <a:cubicBezTo>
                  <a:pt x="581025" y="-11486"/>
                  <a:pt x="1162050" y="-52517"/>
                  <a:pt x="1582615" y="222975"/>
                </a:cubicBezTo>
                <a:cubicBezTo>
                  <a:pt x="2003180" y="498467"/>
                  <a:pt x="2263286" y="1090482"/>
                  <a:pt x="2523392" y="168249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AAF7E4BC-C649-4B8C-A4FA-1B5BAF5FE056}"/>
              </a:ext>
            </a:extLst>
          </p:cNvPr>
          <p:cNvSpPr/>
          <p:nvPr/>
        </p:nvSpPr>
        <p:spPr>
          <a:xfrm>
            <a:off x="5991476" y="2484481"/>
            <a:ext cx="295024" cy="2147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B33B7E68-1626-49CC-8B11-2A4B39025CC4}"/>
              </a:ext>
            </a:extLst>
          </p:cNvPr>
          <p:cNvSpPr/>
          <p:nvPr/>
        </p:nvSpPr>
        <p:spPr>
          <a:xfrm>
            <a:off x="7485185" y="2973028"/>
            <a:ext cx="2523392" cy="1682498"/>
          </a:xfrm>
          <a:custGeom>
            <a:avLst/>
            <a:gdLst>
              <a:gd name="connsiteX0" fmla="*/ 0 w 2523392"/>
              <a:gd name="connsiteY0" fmla="*/ 29545 h 1682498"/>
              <a:gd name="connsiteX1" fmla="*/ 1582615 w 2523392"/>
              <a:gd name="connsiteY1" fmla="*/ 222975 h 1682498"/>
              <a:gd name="connsiteX2" fmla="*/ 2523392 w 2523392"/>
              <a:gd name="connsiteY2" fmla="*/ 1682498 h 16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392" h="1682498">
                <a:moveTo>
                  <a:pt x="0" y="29545"/>
                </a:moveTo>
                <a:cubicBezTo>
                  <a:pt x="581025" y="-11486"/>
                  <a:pt x="1162050" y="-52517"/>
                  <a:pt x="1582615" y="222975"/>
                </a:cubicBezTo>
                <a:cubicBezTo>
                  <a:pt x="2003180" y="498467"/>
                  <a:pt x="2263286" y="1090482"/>
                  <a:pt x="2523392" y="168249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BC6FA77D-84E8-4ACF-86F9-9781329D2AE8}"/>
              </a:ext>
            </a:extLst>
          </p:cNvPr>
          <p:cNvSpPr/>
          <p:nvPr/>
        </p:nvSpPr>
        <p:spPr>
          <a:xfrm>
            <a:off x="9760810" y="4455039"/>
            <a:ext cx="295024" cy="214757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BA10E1F-48D4-4092-82C7-770C6BDE8802}"/>
              </a:ext>
            </a:extLst>
          </p:cNvPr>
          <p:cNvSpPr txBox="1"/>
          <p:nvPr/>
        </p:nvSpPr>
        <p:spPr>
          <a:xfrm>
            <a:off x="5620481" y="1209487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Selezione</a:t>
            </a:r>
            <a:endParaRPr lang="it-IT" sz="200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313B3B-098B-4A59-8C63-90B1D115244E}"/>
              </a:ext>
            </a:extLst>
          </p:cNvPr>
          <p:cNvSpPr txBox="1"/>
          <p:nvPr/>
        </p:nvSpPr>
        <p:spPr>
          <a:xfrm>
            <a:off x="9364383" y="2905769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Crossing over</a:t>
            </a:r>
          </a:p>
          <a:p>
            <a:r>
              <a:rPr lang="en-US" sz="2000"/>
              <a:t>e mutazione</a:t>
            </a:r>
            <a:endParaRPr lang="it-IT" sz="200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C75CC72-A19C-4E41-95BA-D33B12B1CC77}"/>
              </a:ext>
            </a:extLst>
          </p:cNvPr>
          <p:cNvSpPr/>
          <p:nvPr/>
        </p:nvSpPr>
        <p:spPr>
          <a:xfrm>
            <a:off x="8627084" y="325316"/>
            <a:ext cx="2857500" cy="124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BOZZA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2747850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CD99708-E435-4E84-B7BF-63CF59514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979659"/>
              </p:ext>
            </p:extLst>
          </p:nvPr>
        </p:nvGraphicFramePr>
        <p:xfrm>
          <a:off x="-482600" y="1352713"/>
          <a:ext cx="7041662" cy="481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4378667E-AFFD-46BF-9376-65AC0DB44B0A}"/>
              </a:ext>
            </a:extLst>
          </p:cNvPr>
          <p:cNvSpPr/>
          <p:nvPr/>
        </p:nvSpPr>
        <p:spPr>
          <a:xfrm flipV="1">
            <a:off x="2931990" y="1028700"/>
            <a:ext cx="220785" cy="95632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4D1DBE-6B42-442A-8E88-54E99926CCDE}"/>
              </a:ext>
            </a:extLst>
          </p:cNvPr>
          <p:cNvSpPr txBox="1"/>
          <p:nvPr/>
        </p:nvSpPr>
        <p:spPr>
          <a:xfrm>
            <a:off x="6959387" y="1352713"/>
            <a:ext cx="34579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>
                <a:latin typeface="+mj-lt"/>
              </a:rPr>
              <a:t>La ruota delle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45C095-71F5-41A1-A110-4A70E375D2BB}"/>
              </a:ext>
            </a:extLst>
          </p:cNvPr>
          <p:cNvSpPr txBox="1"/>
          <p:nvPr/>
        </p:nvSpPr>
        <p:spPr>
          <a:xfrm>
            <a:off x="7010292" y="2116312"/>
            <a:ext cx="3356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b="1">
                <a:latin typeface="+mj-lt"/>
              </a:rPr>
              <a:t>Probabilità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E9A228E7-0893-4A5C-9F2A-90C8E017B1A9}"/>
              </a:ext>
            </a:extLst>
          </p:cNvPr>
          <p:cNvSpPr/>
          <p:nvPr/>
        </p:nvSpPr>
        <p:spPr>
          <a:xfrm>
            <a:off x="6610350" y="-19050"/>
            <a:ext cx="2152650" cy="1466850"/>
          </a:xfrm>
          <a:custGeom>
            <a:avLst/>
            <a:gdLst>
              <a:gd name="connsiteX0" fmla="*/ 0 w 2152650"/>
              <a:gd name="connsiteY0" fmla="*/ 0 h 1466850"/>
              <a:gd name="connsiteX1" fmla="*/ 1704975 w 2152650"/>
              <a:gd name="connsiteY1" fmla="*/ 457200 h 1466850"/>
              <a:gd name="connsiteX2" fmla="*/ 2152650 w 21526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1466850">
                <a:moveTo>
                  <a:pt x="0" y="0"/>
                </a:moveTo>
                <a:cubicBezTo>
                  <a:pt x="673100" y="106362"/>
                  <a:pt x="1346200" y="212725"/>
                  <a:pt x="1704975" y="457200"/>
                </a:cubicBezTo>
                <a:cubicBezTo>
                  <a:pt x="2063750" y="701675"/>
                  <a:pt x="2108200" y="1084262"/>
                  <a:pt x="2152650" y="146685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854202A-81B2-4A6C-8B3B-73BC875163C4}"/>
              </a:ext>
            </a:extLst>
          </p:cNvPr>
          <p:cNvSpPr/>
          <p:nvPr/>
        </p:nvSpPr>
        <p:spPr>
          <a:xfrm>
            <a:off x="7783230" y="3429000"/>
            <a:ext cx="1445416" cy="3438525"/>
          </a:xfrm>
          <a:custGeom>
            <a:avLst/>
            <a:gdLst>
              <a:gd name="connsiteX0" fmla="*/ 1417920 w 1445416"/>
              <a:gd name="connsiteY0" fmla="*/ 0 h 3438525"/>
              <a:gd name="connsiteX1" fmla="*/ 1417920 w 1445416"/>
              <a:gd name="connsiteY1" fmla="*/ 200025 h 3438525"/>
              <a:gd name="connsiteX2" fmla="*/ 1132170 w 1445416"/>
              <a:gd name="connsiteY2" fmla="*/ 819150 h 3438525"/>
              <a:gd name="connsiteX3" fmla="*/ 8220 w 1445416"/>
              <a:gd name="connsiteY3" fmla="*/ 1847850 h 3438525"/>
              <a:gd name="connsiteX4" fmla="*/ 713070 w 1445416"/>
              <a:gd name="connsiteY4" fmla="*/ 3438525 h 343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5416" h="3438525">
                <a:moveTo>
                  <a:pt x="1417920" y="0"/>
                </a:moveTo>
                <a:cubicBezTo>
                  <a:pt x="1441732" y="31750"/>
                  <a:pt x="1465545" y="63500"/>
                  <a:pt x="1417920" y="200025"/>
                </a:cubicBezTo>
                <a:cubicBezTo>
                  <a:pt x="1370295" y="336550"/>
                  <a:pt x="1367120" y="544513"/>
                  <a:pt x="1132170" y="819150"/>
                </a:cubicBezTo>
                <a:cubicBezTo>
                  <a:pt x="897220" y="1093787"/>
                  <a:pt x="78070" y="1411287"/>
                  <a:pt x="8220" y="1847850"/>
                </a:cubicBezTo>
                <a:cubicBezTo>
                  <a:pt x="-61630" y="2284413"/>
                  <a:pt x="325720" y="2861469"/>
                  <a:pt x="713070" y="343852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6C4935B-D093-4BBA-9249-3FECB4CE5FC4}"/>
              </a:ext>
            </a:extLst>
          </p:cNvPr>
          <p:cNvSpPr/>
          <p:nvPr/>
        </p:nvSpPr>
        <p:spPr>
          <a:xfrm>
            <a:off x="8937730" y="4885127"/>
            <a:ext cx="2857500" cy="124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BOZZA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1533386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30B45DF-A8CA-4D79-85BD-9284F0D0E607}"/>
              </a:ext>
            </a:extLst>
          </p:cNvPr>
          <p:cNvGrpSpPr/>
          <p:nvPr/>
        </p:nvGrpSpPr>
        <p:grpSpPr>
          <a:xfrm>
            <a:off x="790955" y="1962883"/>
            <a:ext cx="10610089" cy="2932234"/>
            <a:chOff x="1855175" y="1921119"/>
            <a:chExt cx="7365025" cy="2035419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81B137C0-75E9-4906-96DE-A37A03ACF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130" t="26026" r="19808" b="44295"/>
            <a:stretch/>
          </p:blipFill>
          <p:spPr>
            <a:xfrm>
              <a:off x="6286500" y="1921119"/>
              <a:ext cx="2933700" cy="203541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F7B9D56D-DEFA-409C-9894-970369694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774" t="26026" r="49880" b="44295"/>
            <a:stretch/>
          </p:blipFill>
          <p:spPr>
            <a:xfrm>
              <a:off x="1855175" y="1921119"/>
              <a:ext cx="4431325" cy="2035419"/>
            </a:xfrm>
            <a:prstGeom prst="rect">
              <a:avLst/>
            </a:prstGeom>
          </p:spPr>
        </p:pic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1CBA8B60-C028-4517-B139-A60B9418F063}"/>
              </a:ext>
            </a:extLst>
          </p:cNvPr>
          <p:cNvSpPr/>
          <p:nvPr/>
        </p:nvSpPr>
        <p:spPr>
          <a:xfrm>
            <a:off x="8627084" y="325316"/>
            <a:ext cx="2857500" cy="124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BOZZA</a:t>
            </a:r>
            <a:endParaRPr lang="it-IT" sz="480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9077BCC-DDD1-47E3-9543-7B42D8A62B6F}"/>
              </a:ext>
            </a:extLst>
          </p:cNvPr>
          <p:cNvSpPr/>
          <p:nvPr/>
        </p:nvSpPr>
        <p:spPr>
          <a:xfrm>
            <a:off x="7877908" y="2514600"/>
            <a:ext cx="3420207" cy="430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Mating pool</a:t>
            </a:r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41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22B823-DE4B-483A-82C9-FECFD78D285D}"/>
              </a:ext>
            </a:extLst>
          </p:cNvPr>
          <p:cNvSpPr txBox="1"/>
          <p:nvPr/>
        </p:nvSpPr>
        <p:spPr>
          <a:xfrm>
            <a:off x="1503883" y="2426557"/>
            <a:ext cx="933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La  nuova  generazione  è  davvero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5C5692-9550-4267-A5A6-D1A016B25C0E}"/>
              </a:ext>
            </a:extLst>
          </p:cNvPr>
          <p:cNvSpPr txBox="1"/>
          <p:nvPr/>
        </p:nvSpPr>
        <p:spPr>
          <a:xfrm>
            <a:off x="4211915" y="3429000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b="1">
                <a:latin typeface="Amatic SC" panose="00000500000000000000" pitchFamily="2" charset="-79"/>
                <a:cs typeface="Amatic SC" panose="00000500000000000000" pitchFamily="2" charset="-79"/>
              </a:rPr>
              <a:t>Migliorata</a:t>
            </a:r>
            <a:r>
              <a:rPr lang="it-IT" sz="7200">
                <a:latin typeface="Amatic SC" panose="00000500000000000000" pitchFamily="2" charset="-79"/>
                <a:cs typeface="Amatic SC" panose="00000500000000000000" pitchFamily="2" charset="-79"/>
              </a:rPr>
              <a:t>?</a:t>
            </a:r>
            <a:endParaRPr lang="it-IT" sz="72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414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E3AA065-4AD7-4E69-9BC2-8E400036F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9" t="15000" r="37548" b="45128"/>
          <a:stretch/>
        </p:blipFill>
        <p:spPr>
          <a:xfrm>
            <a:off x="4249615" y="2307465"/>
            <a:ext cx="3692770" cy="224307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FF6C-0CB2-412F-A580-05241F592145}"/>
              </a:ext>
            </a:extLst>
          </p:cNvPr>
          <p:cNvSpPr txBox="1"/>
          <p:nvPr/>
        </p:nvSpPr>
        <p:spPr>
          <a:xfrm>
            <a:off x="1301262" y="2401152"/>
            <a:ext cx="2497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/>
              <a:t>Fitness medio</a:t>
            </a:r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83B91E76-9F55-4911-8104-95CEADFD2FF1}"/>
              </a:ext>
            </a:extLst>
          </p:cNvPr>
          <p:cNvSpPr/>
          <p:nvPr/>
        </p:nvSpPr>
        <p:spPr>
          <a:xfrm>
            <a:off x="2549770" y="2942672"/>
            <a:ext cx="1776046" cy="972655"/>
          </a:xfrm>
          <a:custGeom>
            <a:avLst/>
            <a:gdLst>
              <a:gd name="connsiteX0" fmla="*/ 1776046 w 1776046"/>
              <a:gd name="connsiteY0" fmla="*/ 764931 h 972655"/>
              <a:gd name="connsiteX1" fmla="*/ 334107 w 1776046"/>
              <a:gd name="connsiteY1" fmla="*/ 923192 h 972655"/>
              <a:gd name="connsiteX2" fmla="*/ 0 w 1776046"/>
              <a:gd name="connsiteY2" fmla="*/ 0 h 9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046" h="972655">
                <a:moveTo>
                  <a:pt x="1776046" y="764931"/>
                </a:moveTo>
                <a:cubicBezTo>
                  <a:pt x="1203080" y="907805"/>
                  <a:pt x="630115" y="1050680"/>
                  <a:pt x="334107" y="923192"/>
                </a:cubicBezTo>
                <a:cubicBezTo>
                  <a:pt x="38099" y="795704"/>
                  <a:pt x="19049" y="397852"/>
                  <a:pt x="0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66E69833-5B4C-4F63-956B-E8B248E3223A}"/>
              </a:ext>
            </a:extLst>
          </p:cNvPr>
          <p:cNvSpPr/>
          <p:nvPr/>
        </p:nvSpPr>
        <p:spPr>
          <a:xfrm rot="12515833">
            <a:off x="2502445" y="2937678"/>
            <a:ext cx="122573" cy="171606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269D32-BFE5-4024-91C3-3EDEB2CF7EA1}"/>
              </a:ext>
            </a:extLst>
          </p:cNvPr>
          <p:cNvSpPr txBox="1"/>
          <p:nvPr/>
        </p:nvSpPr>
        <p:spPr>
          <a:xfrm>
            <a:off x="5908430" y="842144"/>
            <a:ext cx="213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Somma dei fitness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C25EE417-4EA2-41E2-B0E9-96AA7C5CE447}"/>
              </a:ext>
            </a:extLst>
          </p:cNvPr>
          <p:cNvSpPr/>
          <p:nvPr/>
        </p:nvSpPr>
        <p:spPr>
          <a:xfrm>
            <a:off x="6260123" y="1258152"/>
            <a:ext cx="474784" cy="1143000"/>
          </a:xfrm>
          <a:custGeom>
            <a:avLst/>
            <a:gdLst>
              <a:gd name="connsiteX0" fmla="*/ 0 w 474784"/>
              <a:gd name="connsiteY0" fmla="*/ 1143000 h 1143000"/>
              <a:gd name="connsiteX1" fmla="*/ 70338 w 474784"/>
              <a:gd name="connsiteY1" fmla="*/ 509954 h 1143000"/>
              <a:gd name="connsiteX2" fmla="*/ 404446 w 474784"/>
              <a:gd name="connsiteY2" fmla="*/ 246184 h 1143000"/>
              <a:gd name="connsiteX3" fmla="*/ 474784 w 474784"/>
              <a:gd name="connsiteY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784" h="1143000">
                <a:moveTo>
                  <a:pt x="0" y="1143000"/>
                </a:moveTo>
                <a:cubicBezTo>
                  <a:pt x="1465" y="901211"/>
                  <a:pt x="2930" y="659423"/>
                  <a:pt x="70338" y="509954"/>
                </a:cubicBezTo>
                <a:cubicBezTo>
                  <a:pt x="137746" y="360485"/>
                  <a:pt x="337038" y="331176"/>
                  <a:pt x="404446" y="246184"/>
                </a:cubicBezTo>
                <a:cubicBezTo>
                  <a:pt x="471854" y="161192"/>
                  <a:pt x="473319" y="80596"/>
                  <a:pt x="474784" y="0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C0F1FA60-4A01-4024-8927-C7D2ECA862D5}"/>
              </a:ext>
            </a:extLst>
          </p:cNvPr>
          <p:cNvSpPr/>
          <p:nvPr/>
        </p:nvSpPr>
        <p:spPr>
          <a:xfrm rot="9740300" flipH="1">
            <a:off x="6584807" y="1267837"/>
            <a:ext cx="193746" cy="161612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652B9A-FBC7-4DF9-B0F3-9A96C45AE574}"/>
              </a:ext>
            </a:extLst>
          </p:cNvPr>
          <p:cNvSpPr txBox="1"/>
          <p:nvPr/>
        </p:nvSpPr>
        <p:spPr>
          <a:xfrm>
            <a:off x="6868962" y="5199738"/>
            <a:ext cx="213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/>
              <a:t>Numero di individui</a:t>
            </a: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A301813-F647-46DD-BD4F-F37E5C7BC167}"/>
              </a:ext>
            </a:extLst>
          </p:cNvPr>
          <p:cNvSpPr/>
          <p:nvPr/>
        </p:nvSpPr>
        <p:spPr>
          <a:xfrm>
            <a:off x="5766099" y="4318339"/>
            <a:ext cx="1171032" cy="1081454"/>
          </a:xfrm>
          <a:custGeom>
            <a:avLst/>
            <a:gdLst>
              <a:gd name="connsiteX0" fmla="*/ 520401 w 1171032"/>
              <a:gd name="connsiteY0" fmla="*/ 0 h 1081454"/>
              <a:gd name="connsiteX1" fmla="*/ 63201 w 1171032"/>
              <a:gd name="connsiteY1" fmla="*/ 641838 h 1081454"/>
              <a:gd name="connsiteX2" fmla="*/ 124747 w 1171032"/>
              <a:gd name="connsiteY2" fmla="*/ 993531 h 1081454"/>
              <a:gd name="connsiteX3" fmla="*/ 1171032 w 1171032"/>
              <a:gd name="connsiteY3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032" h="1081454">
                <a:moveTo>
                  <a:pt x="520401" y="0"/>
                </a:moveTo>
                <a:cubicBezTo>
                  <a:pt x="324772" y="238124"/>
                  <a:pt x="129143" y="476249"/>
                  <a:pt x="63201" y="641838"/>
                </a:cubicBezTo>
                <a:cubicBezTo>
                  <a:pt x="-2741" y="807427"/>
                  <a:pt x="-59891" y="920262"/>
                  <a:pt x="124747" y="993531"/>
                </a:cubicBezTo>
                <a:cubicBezTo>
                  <a:pt x="309385" y="1066800"/>
                  <a:pt x="740208" y="1074127"/>
                  <a:pt x="1171032" y="1081454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0A39903-724B-4693-9C37-7DC71E716AF2}"/>
              </a:ext>
            </a:extLst>
          </p:cNvPr>
          <p:cNvSpPr/>
          <p:nvPr/>
        </p:nvSpPr>
        <p:spPr>
          <a:xfrm rot="17957464">
            <a:off x="6770372" y="5336947"/>
            <a:ext cx="162583" cy="182863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1905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769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BF9310-C580-4EE5-9194-40AB9BD73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1" t="27821" r="25938" b="36410"/>
          <a:stretch/>
        </p:blipFill>
        <p:spPr>
          <a:xfrm>
            <a:off x="2294792" y="2303583"/>
            <a:ext cx="7112977" cy="24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7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CA286F-A133-49E6-B6A6-912717143272}"/>
              </a:ext>
            </a:extLst>
          </p:cNvPr>
          <p:cNvSpPr txBox="1"/>
          <p:nvPr/>
        </p:nvSpPr>
        <p:spPr>
          <a:xfrm>
            <a:off x="2057400" y="1820008"/>
            <a:ext cx="71921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b="1">
                <a:latin typeface="Amatic SC" panose="00000500000000000000" pitchFamily="2" charset="-79"/>
                <a:cs typeface="Amatic SC" panose="00000500000000000000" pitchFamily="2" charset="-79"/>
              </a:rPr>
              <a:t>Variabilità genetica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2EE68-DDE2-4BC2-A980-7575A59B3E58}"/>
              </a:ext>
            </a:extLst>
          </p:cNvPr>
          <p:cNvSpPr txBox="1"/>
          <p:nvPr/>
        </p:nvSpPr>
        <p:spPr>
          <a:xfrm>
            <a:off x="3163074" y="3102509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/>
              <a:t>Gli individui non devono essere uguali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C089884-88DA-4111-A470-5A4B0C7AB0A2}"/>
              </a:ext>
            </a:extLst>
          </p:cNvPr>
          <p:cNvCxnSpPr>
            <a:cxnSpLocks/>
          </p:cNvCxnSpPr>
          <p:nvPr/>
        </p:nvCxnSpPr>
        <p:spPr>
          <a:xfrm flipV="1">
            <a:off x="2057400" y="1934308"/>
            <a:ext cx="6444762" cy="7913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263C4F-6A61-417D-80F3-32DF683B3983}"/>
              </a:ext>
            </a:extLst>
          </p:cNvPr>
          <p:cNvCxnSpPr>
            <a:cxnSpLocks/>
          </p:cNvCxnSpPr>
          <p:nvPr/>
        </p:nvCxnSpPr>
        <p:spPr>
          <a:xfrm flipV="1">
            <a:off x="2057400" y="2971800"/>
            <a:ext cx="6576646" cy="16119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9BC3E441-551C-40AF-A44C-A1B6D0A684DB}"/>
              </a:ext>
            </a:extLst>
          </p:cNvPr>
          <p:cNvSpPr/>
          <p:nvPr/>
        </p:nvSpPr>
        <p:spPr>
          <a:xfrm>
            <a:off x="3182815" y="-11544"/>
            <a:ext cx="2470638" cy="1820008"/>
          </a:xfrm>
          <a:custGeom>
            <a:avLst/>
            <a:gdLst>
              <a:gd name="connsiteX0" fmla="*/ 0 w 2470638"/>
              <a:gd name="connsiteY0" fmla="*/ 0 h 1820008"/>
              <a:gd name="connsiteX1" fmla="*/ 1345223 w 2470638"/>
              <a:gd name="connsiteY1" fmla="*/ 351693 h 1820008"/>
              <a:gd name="connsiteX2" fmla="*/ 2470638 w 2470638"/>
              <a:gd name="connsiteY2" fmla="*/ 1820008 h 182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638" h="1820008">
                <a:moveTo>
                  <a:pt x="0" y="0"/>
                </a:moveTo>
                <a:cubicBezTo>
                  <a:pt x="466725" y="24179"/>
                  <a:pt x="933450" y="48358"/>
                  <a:pt x="1345223" y="351693"/>
                </a:cubicBezTo>
                <a:cubicBezTo>
                  <a:pt x="1756996" y="655028"/>
                  <a:pt x="2113817" y="1237518"/>
                  <a:pt x="2470638" y="1820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B542C1AE-D610-4E5D-A7B4-46D3CF8884EF}"/>
              </a:ext>
            </a:extLst>
          </p:cNvPr>
          <p:cNvSpPr/>
          <p:nvPr/>
        </p:nvSpPr>
        <p:spPr>
          <a:xfrm>
            <a:off x="5396475" y="3587262"/>
            <a:ext cx="4450910" cy="3279530"/>
          </a:xfrm>
          <a:custGeom>
            <a:avLst/>
            <a:gdLst>
              <a:gd name="connsiteX0" fmla="*/ 160263 w 4450910"/>
              <a:gd name="connsiteY0" fmla="*/ 0 h 3279530"/>
              <a:gd name="connsiteX1" fmla="*/ 415240 w 4450910"/>
              <a:gd name="connsiteY1" fmla="*/ 1186961 h 3279530"/>
              <a:gd name="connsiteX2" fmla="*/ 3729940 w 4450910"/>
              <a:gd name="connsiteY2" fmla="*/ 2628900 h 3279530"/>
              <a:gd name="connsiteX3" fmla="*/ 4450910 w 4450910"/>
              <a:gd name="connsiteY3" fmla="*/ 3279530 h 327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910" h="3279530">
                <a:moveTo>
                  <a:pt x="160263" y="0"/>
                </a:moveTo>
                <a:cubicBezTo>
                  <a:pt x="-9722" y="374405"/>
                  <a:pt x="-179706" y="748811"/>
                  <a:pt x="415240" y="1186961"/>
                </a:cubicBezTo>
                <a:cubicBezTo>
                  <a:pt x="1010186" y="1625111"/>
                  <a:pt x="3057328" y="2280139"/>
                  <a:pt x="3729940" y="2628900"/>
                </a:cubicBezTo>
                <a:cubicBezTo>
                  <a:pt x="4402552" y="2977661"/>
                  <a:pt x="4426731" y="3128595"/>
                  <a:pt x="4450910" y="327953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040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magine 89">
            <a:extLst>
              <a:ext uri="{FF2B5EF4-FFF2-40B4-BE49-F238E27FC236}">
                <a16:creationId xmlns:a16="http://schemas.microsoft.com/office/drawing/2014/main" id="{CE8290A0-D475-41A6-8297-B6A51E31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57" y="611880"/>
            <a:ext cx="4722675" cy="1712220"/>
          </a:xfrm>
          <a:prstGeom prst="rect">
            <a:avLst/>
          </a:prstGeom>
        </p:spPr>
      </p:pic>
      <p:pic>
        <p:nvPicPr>
          <p:cNvPr id="91" name="Immagine 90">
            <a:extLst>
              <a:ext uri="{FF2B5EF4-FFF2-40B4-BE49-F238E27FC236}">
                <a16:creationId xmlns:a16="http://schemas.microsoft.com/office/drawing/2014/main" id="{32A70907-626B-466E-BDF8-AC4268EC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957" y="4019550"/>
            <a:ext cx="4722673" cy="1712220"/>
          </a:xfrm>
          <a:prstGeom prst="rect">
            <a:avLst/>
          </a:prstGeom>
        </p:spPr>
      </p:pic>
      <p:sp>
        <p:nvSpPr>
          <p:cNvPr id="92" name="Figura a mano libera: forma 91">
            <a:extLst>
              <a:ext uri="{FF2B5EF4-FFF2-40B4-BE49-F238E27FC236}">
                <a16:creationId xmlns:a16="http://schemas.microsoft.com/office/drawing/2014/main" id="{8979EA67-90AE-4945-BB76-DB89978D166B}"/>
              </a:ext>
            </a:extLst>
          </p:cNvPr>
          <p:cNvSpPr/>
          <p:nvPr/>
        </p:nvSpPr>
        <p:spPr>
          <a:xfrm>
            <a:off x="9248775" y="2505075"/>
            <a:ext cx="296266" cy="1304925"/>
          </a:xfrm>
          <a:custGeom>
            <a:avLst/>
            <a:gdLst>
              <a:gd name="connsiteX0" fmla="*/ 0 w 296266"/>
              <a:gd name="connsiteY0" fmla="*/ 0 h 1366621"/>
              <a:gd name="connsiteX1" fmla="*/ 295275 w 296266"/>
              <a:gd name="connsiteY1" fmla="*/ 647700 h 1366621"/>
              <a:gd name="connsiteX2" fmla="*/ 95250 w 296266"/>
              <a:gd name="connsiteY2" fmla="*/ 1304925 h 1366621"/>
              <a:gd name="connsiteX3" fmla="*/ 76200 w 296266"/>
              <a:gd name="connsiteY3" fmla="*/ 1343025 h 1366621"/>
              <a:gd name="connsiteX4" fmla="*/ 85725 w 296266"/>
              <a:gd name="connsiteY4" fmla="*/ 1343025 h 1366621"/>
              <a:gd name="connsiteX0" fmla="*/ 838230 w 1134496"/>
              <a:gd name="connsiteY0" fmla="*/ 0 h 1368573"/>
              <a:gd name="connsiteX1" fmla="*/ 1133505 w 1134496"/>
              <a:gd name="connsiteY1" fmla="*/ 647700 h 1368573"/>
              <a:gd name="connsiteX2" fmla="*/ 933480 w 1134496"/>
              <a:gd name="connsiteY2" fmla="*/ 1304925 h 1368573"/>
              <a:gd name="connsiteX3" fmla="*/ 914430 w 1134496"/>
              <a:gd name="connsiteY3" fmla="*/ 1343025 h 1368573"/>
              <a:gd name="connsiteX4" fmla="*/ 30 w 1134496"/>
              <a:gd name="connsiteY4" fmla="*/ 1304925 h 1368573"/>
              <a:gd name="connsiteX0" fmla="*/ 0 w 296266"/>
              <a:gd name="connsiteY0" fmla="*/ 0 h 1368573"/>
              <a:gd name="connsiteX1" fmla="*/ 295275 w 296266"/>
              <a:gd name="connsiteY1" fmla="*/ 647700 h 1368573"/>
              <a:gd name="connsiteX2" fmla="*/ 95250 w 296266"/>
              <a:gd name="connsiteY2" fmla="*/ 1304925 h 1368573"/>
              <a:gd name="connsiteX3" fmla="*/ 76200 w 296266"/>
              <a:gd name="connsiteY3" fmla="*/ 1343025 h 1368573"/>
              <a:gd name="connsiteX0" fmla="*/ 0 w 296266"/>
              <a:gd name="connsiteY0" fmla="*/ 0 h 1304925"/>
              <a:gd name="connsiteX1" fmla="*/ 295275 w 296266"/>
              <a:gd name="connsiteY1" fmla="*/ 647700 h 1304925"/>
              <a:gd name="connsiteX2" fmla="*/ 95250 w 296266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66" h="1304925">
                <a:moveTo>
                  <a:pt x="0" y="0"/>
                </a:moveTo>
                <a:cubicBezTo>
                  <a:pt x="139700" y="215106"/>
                  <a:pt x="279400" y="430213"/>
                  <a:pt x="295275" y="647700"/>
                </a:cubicBezTo>
                <a:cubicBezTo>
                  <a:pt x="311150" y="865187"/>
                  <a:pt x="131763" y="1189037"/>
                  <a:pt x="95250" y="1304925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158C1F3E-2713-46AC-A854-D502E45C4961}"/>
              </a:ext>
            </a:extLst>
          </p:cNvPr>
          <p:cNvSpPr/>
          <p:nvPr/>
        </p:nvSpPr>
        <p:spPr>
          <a:xfrm rot="3123303">
            <a:off x="9262364" y="3507272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4" name="Titolo 1">
            <a:extLst>
              <a:ext uri="{FF2B5EF4-FFF2-40B4-BE49-F238E27FC236}">
                <a16:creationId xmlns:a16="http://schemas.microsoft.com/office/drawing/2014/main" id="{A5D5873A-ABBC-4092-85C0-856BC037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1" y="1088435"/>
            <a:ext cx="4894556" cy="1712220"/>
          </a:xfrm>
        </p:spPr>
        <p:txBody>
          <a:bodyPr>
            <a:noAutofit/>
          </a:bodyPr>
          <a:lstStyle/>
          <a:p>
            <a:r>
              <a:rPr lang="en-US" sz="11500" b="1">
                <a:latin typeface="Amatic SC" panose="00000500000000000000" pitchFamily="2" charset="-79"/>
                <a:cs typeface="Amatic SC" panose="00000500000000000000" pitchFamily="2" charset="-79"/>
              </a:rPr>
              <a:t>C</a:t>
            </a:r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rossover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B5683AD9-F6F3-4E5E-9569-9798D0BB7697}"/>
              </a:ext>
            </a:extLst>
          </p:cNvPr>
          <p:cNvGrpSpPr/>
          <p:nvPr/>
        </p:nvGrpSpPr>
        <p:grpSpPr>
          <a:xfrm>
            <a:off x="605311" y="1060585"/>
            <a:ext cx="4687410" cy="1712220"/>
            <a:chOff x="816745" y="275208"/>
            <a:chExt cx="4687410" cy="3331345"/>
          </a:xfrm>
        </p:grpSpPr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F887BF12-9EB0-41A9-8E6E-8D4D125A4F8E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952FD48D-582A-4B4A-BE29-20DB523E2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EC92DE4-9E08-4332-B6F3-2FDF061871F5}"/>
              </a:ext>
            </a:extLst>
          </p:cNvPr>
          <p:cNvSpPr txBox="1"/>
          <p:nvPr/>
        </p:nvSpPr>
        <p:spPr>
          <a:xfrm>
            <a:off x="605311" y="3157537"/>
            <a:ext cx="3660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Oswald" panose="00000500000000000000" pitchFamily="2" charset="0"/>
              </a:rPr>
              <a:t>Ovvero come </a:t>
            </a:r>
            <a:r>
              <a:rPr lang="it-IT" sz="2200">
                <a:latin typeface="Oswald" panose="00000500000000000000" pitchFamily="2" charset="0"/>
              </a:rPr>
              <a:t>gli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individui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scambiano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informazioni</a:t>
            </a:r>
            <a:endParaRPr lang="it-IT" sz="2200">
              <a:latin typeface="Oswald" panose="00000500000000000000" pitchFamily="2" charset="0"/>
            </a:endParaRPr>
          </a:p>
        </p:txBody>
      </p:sp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D4C7C9D1-0C29-43D1-8841-99740360101E}"/>
              </a:ext>
            </a:extLst>
          </p:cNvPr>
          <p:cNvSpPr/>
          <p:nvPr/>
        </p:nvSpPr>
        <p:spPr>
          <a:xfrm>
            <a:off x="2584938" y="-17585"/>
            <a:ext cx="615462" cy="993531"/>
          </a:xfrm>
          <a:custGeom>
            <a:avLst/>
            <a:gdLst>
              <a:gd name="connsiteX0" fmla="*/ 0 w 615462"/>
              <a:gd name="connsiteY0" fmla="*/ 0 h 993531"/>
              <a:gd name="connsiteX1" fmla="*/ 483577 w 615462"/>
              <a:gd name="connsiteY1" fmla="*/ 553916 h 993531"/>
              <a:gd name="connsiteX2" fmla="*/ 615462 w 615462"/>
              <a:gd name="connsiteY2" fmla="*/ 993531 h 99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62" h="993531">
                <a:moveTo>
                  <a:pt x="0" y="0"/>
                </a:moveTo>
                <a:cubicBezTo>
                  <a:pt x="190500" y="194163"/>
                  <a:pt x="381000" y="388327"/>
                  <a:pt x="483577" y="553916"/>
                </a:cubicBezTo>
                <a:cubicBezTo>
                  <a:pt x="586154" y="719505"/>
                  <a:pt x="600808" y="856518"/>
                  <a:pt x="615462" y="99353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7FD5A19B-5137-49C1-BC8F-D6576CB41877}"/>
              </a:ext>
            </a:extLst>
          </p:cNvPr>
          <p:cNvSpPr/>
          <p:nvPr/>
        </p:nvSpPr>
        <p:spPr>
          <a:xfrm>
            <a:off x="202223" y="2927838"/>
            <a:ext cx="4773519" cy="3930162"/>
          </a:xfrm>
          <a:custGeom>
            <a:avLst/>
            <a:gdLst>
              <a:gd name="connsiteX0" fmla="*/ 4290646 w 4773519"/>
              <a:gd name="connsiteY0" fmla="*/ 0 h 3930162"/>
              <a:gd name="connsiteX1" fmla="*/ 4739054 w 4773519"/>
              <a:gd name="connsiteY1" fmla="*/ 1318847 h 3930162"/>
              <a:gd name="connsiteX2" fmla="*/ 3472962 w 4773519"/>
              <a:gd name="connsiteY2" fmla="*/ 2453054 h 3930162"/>
              <a:gd name="connsiteX3" fmla="*/ 1749669 w 4773519"/>
              <a:gd name="connsiteY3" fmla="*/ 3200400 h 3930162"/>
              <a:gd name="connsiteX4" fmla="*/ 378069 w 4773519"/>
              <a:gd name="connsiteY4" fmla="*/ 3727939 h 3930162"/>
              <a:gd name="connsiteX5" fmla="*/ 0 w 4773519"/>
              <a:gd name="connsiteY5" fmla="*/ 3930162 h 39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3519" h="3930162">
                <a:moveTo>
                  <a:pt x="4290646" y="0"/>
                </a:moveTo>
                <a:cubicBezTo>
                  <a:pt x="4582990" y="455002"/>
                  <a:pt x="4875335" y="910005"/>
                  <a:pt x="4739054" y="1318847"/>
                </a:cubicBezTo>
                <a:cubicBezTo>
                  <a:pt x="4602773" y="1727689"/>
                  <a:pt x="3971193" y="2139462"/>
                  <a:pt x="3472962" y="2453054"/>
                </a:cubicBezTo>
                <a:cubicBezTo>
                  <a:pt x="2974731" y="2766646"/>
                  <a:pt x="2265484" y="2987919"/>
                  <a:pt x="1749669" y="3200400"/>
                </a:cubicBezTo>
                <a:cubicBezTo>
                  <a:pt x="1233854" y="3412881"/>
                  <a:pt x="669681" y="3606312"/>
                  <a:pt x="378069" y="3727939"/>
                </a:cubicBezTo>
                <a:cubicBezTo>
                  <a:pt x="86457" y="3849566"/>
                  <a:pt x="43228" y="3889864"/>
                  <a:pt x="0" y="393016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4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BBD5E7-8F15-45DB-87B3-86EFE17E46E2}"/>
              </a:ext>
            </a:extLst>
          </p:cNvPr>
          <p:cNvSpPr txBox="1"/>
          <p:nvPr/>
        </p:nvSpPr>
        <p:spPr>
          <a:xfrm>
            <a:off x="2372451" y="1924803"/>
            <a:ext cx="35990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latin typeface="Amatic SC" panose="00000500000000000000" pitchFamily="2" charset="-79"/>
                <a:cs typeface="Amatic SC" panose="00000500000000000000" pitchFamily="2" charset="-79"/>
              </a:rPr>
              <a:t>Algoritmo</a:t>
            </a:r>
            <a:endParaRPr lang="it-IT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CCC2BC-5AFF-4577-8F29-BF714B99C2AE}"/>
              </a:ext>
            </a:extLst>
          </p:cNvPr>
          <p:cNvSpPr txBox="1"/>
          <p:nvPr/>
        </p:nvSpPr>
        <p:spPr>
          <a:xfrm>
            <a:off x="6901484" y="3651070"/>
            <a:ext cx="3289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Amatic SC" panose="00000500000000000000" pitchFamily="2" charset="-79"/>
                <a:cs typeface="Amatic SC" panose="00000500000000000000" pitchFamily="2" charset="-79"/>
              </a:rPr>
              <a:t>Genetico</a:t>
            </a:r>
            <a:endParaRPr lang="en-US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0E8F6BC-C1AF-4885-A75C-D8116208676D}"/>
              </a:ext>
            </a:extLst>
          </p:cNvPr>
          <p:cNvSpPr/>
          <p:nvPr/>
        </p:nvSpPr>
        <p:spPr>
          <a:xfrm>
            <a:off x="114363" y="-197769"/>
            <a:ext cx="2347546" cy="2845847"/>
          </a:xfrm>
          <a:custGeom>
            <a:avLst/>
            <a:gdLst>
              <a:gd name="connsiteX0" fmla="*/ 0 w 2215661"/>
              <a:gd name="connsiteY0" fmla="*/ 0 h 2934005"/>
              <a:gd name="connsiteX1" fmla="*/ 1345223 w 2215661"/>
              <a:gd name="connsiteY1" fmla="*/ 571500 h 2934005"/>
              <a:gd name="connsiteX2" fmla="*/ 1186961 w 2215661"/>
              <a:gd name="connsiteY2" fmla="*/ 1855177 h 2934005"/>
              <a:gd name="connsiteX3" fmla="*/ 2031023 w 2215661"/>
              <a:gd name="connsiteY3" fmla="*/ 2795954 h 2934005"/>
              <a:gd name="connsiteX4" fmla="*/ 2215661 w 2215661"/>
              <a:gd name="connsiteY4" fmla="*/ 2910254 h 2934005"/>
              <a:gd name="connsiteX0" fmla="*/ 0 w 2347546"/>
              <a:gd name="connsiteY0" fmla="*/ 0 h 2880012"/>
              <a:gd name="connsiteX1" fmla="*/ 1345223 w 2347546"/>
              <a:gd name="connsiteY1" fmla="*/ 571500 h 2880012"/>
              <a:gd name="connsiteX2" fmla="*/ 1186961 w 2347546"/>
              <a:gd name="connsiteY2" fmla="*/ 1855177 h 2880012"/>
              <a:gd name="connsiteX3" fmla="*/ 2031023 w 2347546"/>
              <a:gd name="connsiteY3" fmla="*/ 2795954 h 2880012"/>
              <a:gd name="connsiteX4" fmla="*/ 2347546 w 2347546"/>
              <a:gd name="connsiteY4" fmla="*/ 2813538 h 2880012"/>
              <a:gd name="connsiteX0" fmla="*/ 0 w 2347546"/>
              <a:gd name="connsiteY0" fmla="*/ 0 h 2845847"/>
              <a:gd name="connsiteX1" fmla="*/ 1345223 w 2347546"/>
              <a:gd name="connsiteY1" fmla="*/ 571500 h 2845847"/>
              <a:gd name="connsiteX2" fmla="*/ 1186961 w 2347546"/>
              <a:gd name="connsiteY2" fmla="*/ 1855177 h 2845847"/>
              <a:gd name="connsiteX3" fmla="*/ 1714500 w 2347546"/>
              <a:gd name="connsiteY3" fmla="*/ 2734408 h 2845847"/>
              <a:gd name="connsiteX4" fmla="*/ 2347546 w 2347546"/>
              <a:gd name="connsiteY4" fmla="*/ 2813538 h 284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546" h="2845847">
                <a:moveTo>
                  <a:pt x="0" y="0"/>
                </a:moveTo>
                <a:cubicBezTo>
                  <a:pt x="573698" y="131152"/>
                  <a:pt x="1147396" y="262304"/>
                  <a:pt x="1345223" y="571500"/>
                </a:cubicBezTo>
                <a:cubicBezTo>
                  <a:pt x="1543050" y="880696"/>
                  <a:pt x="1125415" y="1494692"/>
                  <a:pt x="1186961" y="1855177"/>
                </a:cubicBezTo>
                <a:cubicBezTo>
                  <a:pt x="1248507" y="2215662"/>
                  <a:pt x="1521069" y="2574681"/>
                  <a:pt x="1714500" y="2734408"/>
                </a:cubicBezTo>
                <a:cubicBezTo>
                  <a:pt x="1907931" y="2894135"/>
                  <a:pt x="2340952" y="2844311"/>
                  <a:pt x="2347546" y="281353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D713577-669C-4389-A621-CB4E88F81249}"/>
              </a:ext>
            </a:extLst>
          </p:cNvPr>
          <p:cNvSpPr/>
          <p:nvPr/>
        </p:nvSpPr>
        <p:spPr>
          <a:xfrm>
            <a:off x="5924595" y="2499489"/>
            <a:ext cx="1362871" cy="2134057"/>
          </a:xfrm>
          <a:custGeom>
            <a:avLst/>
            <a:gdLst>
              <a:gd name="connsiteX0" fmla="*/ 0 w 1362871"/>
              <a:gd name="connsiteY0" fmla="*/ 130290 h 2284406"/>
              <a:gd name="connsiteX1" fmla="*/ 1362808 w 1362871"/>
              <a:gd name="connsiteY1" fmla="*/ 130290 h 2284406"/>
              <a:gd name="connsiteX2" fmla="*/ 61546 w 1362871"/>
              <a:gd name="connsiteY2" fmla="*/ 1484306 h 2284406"/>
              <a:gd name="connsiteX3" fmla="*/ 896815 w 1362871"/>
              <a:gd name="connsiteY3" fmla="*/ 1923921 h 2284406"/>
              <a:gd name="connsiteX4" fmla="*/ 949569 w 1362871"/>
              <a:gd name="connsiteY4" fmla="*/ 2284406 h 2284406"/>
              <a:gd name="connsiteX0" fmla="*/ 0 w 1362871"/>
              <a:gd name="connsiteY0" fmla="*/ 130290 h 1923921"/>
              <a:gd name="connsiteX1" fmla="*/ 1362808 w 1362871"/>
              <a:gd name="connsiteY1" fmla="*/ 130290 h 1923921"/>
              <a:gd name="connsiteX2" fmla="*/ 61546 w 1362871"/>
              <a:gd name="connsiteY2" fmla="*/ 1484306 h 1923921"/>
              <a:gd name="connsiteX3" fmla="*/ 896815 w 1362871"/>
              <a:gd name="connsiteY3" fmla="*/ 1923921 h 192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71" h="1923921">
                <a:moveTo>
                  <a:pt x="0" y="130290"/>
                </a:moveTo>
                <a:cubicBezTo>
                  <a:pt x="676275" y="17455"/>
                  <a:pt x="1352550" y="-95379"/>
                  <a:pt x="1362808" y="130290"/>
                </a:cubicBezTo>
                <a:cubicBezTo>
                  <a:pt x="1373066" y="355959"/>
                  <a:pt x="139211" y="1185368"/>
                  <a:pt x="61546" y="1484306"/>
                </a:cubicBezTo>
                <a:cubicBezTo>
                  <a:pt x="-16119" y="1783244"/>
                  <a:pt x="748811" y="1790571"/>
                  <a:pt x="896815" y="192392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AF65964B-F066-40FC-B1A6-5C6BAF46A187}"/>
              </a:ext>
            </a:extLst>
          </p:cNvPr>
          <p:cNvSpPr/>
          <p:nvPr/>
        </p:nvSpPr>
        <p:spPr>
          <a:xfrm>
            <a:off x="10191167" y="4458578"/>
            <a:ext cx="1688123" cy="2516448"/>
          </a:xfrm>
          <a:custGeom>
            <a:avLst/>
            <a:gdLst>
              <a:gd name="connsiteX0" fmla="*/ 0 w 1688123"/>
              <a:gd name="connsiteY0" fmla="*/ 76463 h 2377226"/>
              <a:gd name="connsiteX1" fmla="*/ 1670538 w 1688123"/>
              <a:gd name="connsiteY1" fmla="*/ 208348 h 2377226"/>
              <a:gd name="connsiteX2" fmla="*/ 764930 w 1688123"/>
              <a:gd name="connsiteY2" fmla="*/ 1852509 h 2377226"/>
              <a:gd name="connsiteX3" fmla="*/ 1459523 w 1688123"/>
              <a:gd name="connsiteY3" fmla="*/ 2336086 h 2377226"/>
              <a:gd name="connsiteX4" fmla="*/ 1688123 w 1688123"/>
              <a:gd name="connsiteY4" fmla="*/ 2318501 h 237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8123" h="2377226">
                <a:moveTo>
                  <a:pt x="0" y="76463"/>
                </a:moveTo>
                <a:cubicBezTo>
                  <a:pt x="771525" y="-5599"/>
                  <a:pt x="1543050" y="-87660"/>
                  <a:pt x="1670538" y="208348"/>
                </a:cubicBezTo>
                <a:cubicBezTo>
                  <a:pt x="1798026" y="504356"/>
                  <a:pt x="800099" y="1497886"/>
                  <a:pt x="764930" y="1852509"/>
                </a:cubicBezTo>
                <a:cubicBezTo>
                  <a:pt x="729761" y="2207132"/>
                  <a:pt x="1305658" y="2258421"/>
                  <a:pt x="1459523" y="2336086"/>
                </a:cubicBezTo>
                <a:cubicBezTo>
                  <a:pt x="1613388" y="2413751"/>
                  <a:pt x="1650755" y="2366126"/>
                  <a:pt x="1688123" y="23185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D8B644DC-AD2D-4C61-AA99-8536108B32DD}"/>
              </a:ext>
            </a:extLst>
          </p:cNvPr>
          <p:cNvSpPr/>
          <p:nvPr/>
        </p:nvSpPr>
        <p:spPr>
          <a:xfrm>
            <a:off x="3719146" y="3200400"/>
            <a:ext cx="528715" cy="1134208"/>
          </a:xfrm>
          <a:custGeom>
            <a:avLst/>
            <a:gdLst>
              <a:gd name="connsiteX0" fmla="*/ 369277 w 528715"/>
              <a:gd name="connsiteY0" fmla="*/ 0 h 1134208"/>
              <a:gd name="connsiteX1" fmla="*/ 509954 w 528715"/>
              <a:gd name="connsiteY1" fmla="*/ 527538 h 1134208"/>
              <a:gd name="connsiteX2" fmla="*/ 0 w 528715"/>
              <a:gd name="connsiteY2" fmla="*/ 1134208 h 113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715" h="1134208">
                <a:moveTo>
                  <a:pt x="369277" y="0"/>
                </a:moveTo>
                <a:cubicBezTo>
                  <a:pt x="470388" y="169251"/>
                  <a:pt x="571500" y="338503"/>
                  <a:pt x="509954" y="527538"/>
                </a:cubicBezTo>
                <a:cubicBezTo>
                  <a:pt x="448408" y="716573"/>
                  <a:pt x="224204" y="925390"/>
                  <a:pt x="0" y="1134208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D9B82B0F-B4E2-4736-86A0-2F20CB26AFC8}"/>
              </a:ext>
            </a:extLst>
          </p:cNvPr>
          <p:cNvSpPr/>
          <p:nvPr/>
        </p:nvSpPr>
        <p:spPr>
          <a:xfrm rot="4366853">
            <a:off x="3673378" y="4071954"/>
            <a:ext cx="226792" cy="310379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383B5B2-FB4D-46DC-9908-ADE97E8C73BC}"/>
              </a:ext>
            </a:extLst>
          </p:cNvPr>
          <p:cNvSpPr/>
          <p:nvPr/>
        </p:nvSpPr>
        <p:spPr>
          <a:xfrm rot="13913730">
            <a:off x="8362903" y="1952999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03D525-2832-4A7C-9A03-C0642676733D}"/>
              </a:ext>
            </a:extLst>
          </p:cNvPr>
          <p:cNvSpPr txBox="1"/>
          <p:nvPr/>
        </p:nvSpPr>
        <p:spPr>
          <a:xfrm>
            <a:off x="1503191" y="4571999"/>
            <a:ext cx="237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Oswald" panose="00000500000000000000" pitchFamily="2" charset="0"/>
              </a:rPr>
              <a:t>Serve per risolvere classi di </a:t>
            </a:r>
            <a:r>
              <a:rPr lang="en-US" sz="2400">
                <a:latin typeface="Oswald SemiBold" panose="00000700000000000000" pitchFamily="2" charset="0"/>
              </a:rPr>
              <a:t>problemi</a:t>
            </a:r>
            <a:endParaRPr lang="it-IT" sz="2400">
              <a:latin typeface="Oswald SemiBold" panose="00000700000000000000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1E1F1F-D95C-4C20-948A-A6ACDFFBC80C}"/>
              </a:ext>
            </a:extLst>
          </p:cNvPr>
          <p:cNvSpPr txBox="1"/>
          <p:nvPr/>
        </p:nvSpPr>
        <p:spPr>
          <a:xfrm>
            <a:off x="7807864" y="1004564"/>
            <a:ext cx="3227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Oswald" panose="00000500000000000000" pitchFamily="2" charset="0"/>
              </a:rPr>
              <a:t>Si ispira alla </a:t>
            </a:r>
            <a:r>
              <a:rPr lang="en-US" sz="2400" b="1">
                <a:latin typeface="Oswald SemiBold" panose="00000700000000000000" pitchFamily="2" charset="0"/>
              </a:rPr>
              <a:t>selezione</a:t>
            </a:r>
            <a:r>
              <a:rPr lang="en-US" sz="2400">
                <a:latin typeface="Oswald" panose="00000500000000000000" pitchFamily="2" charset="0"/>
              </a:rPr>
              <a:t> </a:t>
            </a:r>
            <a:r>
              <a:rPr lang="en-US" sz="2400">
                <a:latin typeface="Oswald SemiBold" panose="00000700000000000000" pitchFamily="2" charset="0"/>
              </a:rPr>
              <a:t>naturale</a:t>
            </a:r>
            <a:r>
              <a:rPr lang="en-US" sz="2400">
                <a:latin typeface="Oswald" panose="00000500000000000000" pitchFamily="2" charset="0"/>
              </a:rPr>
              <a:t> e alla </a:t>
            </a:r>
            <a:r>
              <a:rPr lang="en-US" sz="2400">
                <a:latin typeface="Oswald SemiBold" panose="00000700000000000000" pitchFamily="2" charset="0"/>
              </a:rPr>
              <a:t>genetica</a:t>
            </a:r>
            <a:endParaRPr lang="it-IT" sz="2400">
              <a:latin typeface="Oswald SemiBold" panose="00000700000000000000" pitchFamily="2" charset="0"/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7CFE28F5-7302-4004-9F71-15D3882E2941}"/>
              </a:ext>
            </a:extLst>
          </p:cNvPr>
          <p:cNvSpPr/>
          <p:nvPr/>
        </p:nvSpPr>
        <p:spPr>
          <a:xfrm>
            <a:off x="8255208" y="1995853"/>
            <a:ext cx="276439" cy="1890347"/>
          </a:xfrm>
          <a:custGeom>
            <a:avLst/>
            <a:gdLst>
              <a:gd name="connsiteX0" fmla="*/ 263769 w 276439"/>
              <a:gd name="connsiteY0" fmla="*/ 1890347 h 1890347"/>
              <a:gd name="connsiteX1" fmla="*/ 246184 w 276439"/>
              <a:gd name="connsiteY1" fmla="*/ 1661747 h 1890347"/>
              <a:gd name="connsiteX2" fmla="*/ 0 w 276439"/>
              <a:gd name="connsiteY2" fmla="*/ 1055077 h 1890347"/>
              <a:gd name="connsiteX3" fmla="*/ 246184 w 276439"/>
              <a:gd name="connsiteY3" fmla="*/ 0 h 189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39" h="1890347">
                <a:moveTo>
                  <a:pt x="263769" y="1890347"/>
                </a:moveTo>
                <a:cubicBezTo>
                  <a:pt x="276957" y="1845653"/>
                  <a:pt x="290145" y="1800959"/>
                  <a:pt x="246184" y="1661747"/>
                </a:cubicBezTo>
                <a:cubicBezTo>
                  <a:pt x="202223" y="1522535"/>
                  <a:pt x="0" y="1332035"/>
                  <a:pt x="0" y="1055077"/>
                </a:cubicBezTo>
                <a:cubicBezTo>
                  <a:pt x="0" y="778119"/>
                  <a:pt x="123092" y="389059"/>
                  <a:pt x="246184" y="0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2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magine 89">
            <a:extLst>
              <a:ext uri="{FF2B5EF4-FFF2-40B4-BE49-F238E27FC236}">
                <a16:creationId xmlns:a16="http://schemas.microsoft.com/office/drawing/2014/main" id="{CE8290A0-D475-41A6-8297-B6A51E31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2957" y="611880"/>
            <a:ext cx="4722675" cy="1712220"/>
          </a:xfrm>
          <a:prstGeom prst="rect">
            <a:avLst/>
          </a:prstGeom>
        </p:spPr>
      </p:pic>
      <p:pic>
        <p:nvPicPr>
          <p:cNvPr id="91" name="Immagine 90">
            <a:extLst>
              <a:ext uri="{FF2B5EF4-FFF2-40B4-BE49-F238E27FC236}">
                <a16:creationId xmlns:a16="http://schemas.microsoft.com/office/drawing/2014/main" id="{32A70907-626B-466E-BDF8-AC4268ECD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2957" y="4019550"/>
            <a:ext cx="4722673" cy="1712220"/>
          </a:xfrm>
          <a:prstGeom prst="rect">
            <a:avLst/>
          </a:prstGeom>
        </p:spPr>
      </p:pic>
      <p:sp>
        <p:nvSpPr>
          <p:cNvPr id="92" name="Figura a mano libera: forma 91">
            <a:extLst>
              <a:ext uri="{FF2B5EF4-FFF2-40B4-BE49-F238E27FC236}">
                <a16:creationId xmlns:a16="http://schemas.microsoft.com/office/drawing/2014/main" id="{8979EA67-90AE-4945-BB76-DB89978D166B}"/>
              </a:ext>
            </a:extLst>
          </p:cNvPr>
          <p:cNvSpPr/>
          <p:nvPr/>
        </p:nvSpPr>
        <p:spPr>
          <a:xfrm>
            <a:off x="9248775" y="2505075"/>
            <a:ext cx="296266" cy="1304925"/>
          </a:xfrm>
          <a:custGeom>
            <a:avLst/>
            <a:gdLst>
              <a:gd name="connsiteX0" fmla="*/ 0 w 296266"/>
              <a:gd name="connsiteY0" fmla="*/ 0 h 1366621"/>
              <a:gd name="connsiteX1" fmla="*/ 295275 w 296266"/>
              <a:gd name="connsiteY1" fmla="*/ 647700 h 1366621"/>
              <a:gd name="connsiteX2" fmla="*/ 95250 w 296266"/>
              <a:gd name="connsiteY2" fmla="*/ 1304925 h 1366621"/>
              <a:gd name="connsiteX3" fmla="*/ 76200 w 296266"/>
              <a:gd name="connsiteY3" fmla="*/ 1343025 h 1366621"/>
              <a:gd name="connsiteX4" fmla="*/ 85725 w 296266"/>
              <a:gd name="connsiteY4" fmla="*/ 1343025 h 1366621"/>
              <a:gd name="connsiteX0" fmla="*/ 838230 w 1134496"/>
              <a:gd name="connsiteY0" fmla="*/ 0 h 1368573"/>
              <a:gd name="connsiteX1" fmla="*/ 1133505 w 1134496"/>
              <a:gd name="connsiteY1" fmla="*/ 647700 h 1368573"/>
              <a:gd name="connsiteX2" fmla="*/ 933480 w 1134496"/>
              <a:gd name="connsiteY2" fmla="*/ 1304925 h 1368573"/>
              <a:gd name="connsiteX3" fmla="*/ 914430 w 1134496"/>
              <a:gd name="connsiteY3" fmla="*/ 1343025 h 1368573"/>
              <a:gd name="connsiteX4" fmla="*/ 30 w 1134496"/>
              <a:gd name="connsiteY4" fmla="*/ 1304925 h 1368573"/>
              <a:gd name="connsiteX0" fmla="*/ 0 w 296266"/>
              <a:gd name="connsiteY0" fmla="*/ 0 h 1368573"/>
              <a:gd name="connsiteX1" fmla="*/ 295275 w 296266"/>
              <a:gd name="connsiteY1" fmla="*/ 647700 h 1368573"/>
              <a:gd name="connsiteX2" fmla="*/ 95250 w 296266"/>
              <a:gd name="connsiteY2" fmla="*/ 1304925 h 1368573"/>
              <a:gd name="connsiteX3" fmla="*/ 76200 w 296266"/>
              <a:gd name="connsiteY3" fmla="*/ 1343025 h 1368573"/>
              <a:gd name="connsiteX0" fmla="*/ 0 w 296266"/>
              <a:gd name="connsiteY0" fmla="*/ 0 h 1304925"/>
              <a:gd name="connsiteX1" fmla="*/ 295275 w 296266"/>
              <a:gd name="connsiteY1" fmla="*/ 647700 h 1304925"/>
              <a:gd name="connsiteX2" fmla="*/ 95250 w 296266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66" h="1304925">
                <a:moveTo>
                  <a:pt x="0" y="0"/>
                </a:moveTo>
                <a:cubicBezTo>
                  <a:pt x="139700" y="215106"/>
                  <a:pt x="279400" y="430213"/>
                  <a:pt x="295275" y="647700"/>
                </a:cubicBezTo>
                <a:cubicBezTo>
                  <a:pt x="311150" y="865187"/>
                  <a:pt x="131763" y="1189037"/>
                  <a:pt x="95250" y="1304925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158C1F3E-2713-46AC-A854-D502E45C4961}"/>
              </a:ext>
            </a:extLst>
          </p:cNvPr>
          <p:cNvSpPr/>
          <p:nvPr/>
        </p:nvSpPr>
        <p:spPr>
          <a:xfrm rot="3123303">
            <a:off x="9262364" y="3507272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4" name="Titolo 1">
            <a:extLst>
              <a:ext uri="{FF2B5EF4-FFF2-40B4-BE49-F238E27FC236}">
                <a16:creationId xmlns:a16="http://schemas.microsoft.com/office/drawing/2014/main" id="{A5D5873A-ABBC-4092-85C0-856BC037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1" y="1088435"/>
            <a:ext cx="4894556" cy="1712220"/>
          </a:xfrm>
        </p:spPr>
        <p:txBody>
          <a:bodyPr>
            <a:noAutofit/>
          </a:bodyPr>
          <a:lstStyle/>
          <a:p>
            <a:r>
              <a:rPr lang="en-US" sz="11500">
                <a:latin typeface="Amatic SC" panose="00000500000000000000" pitchFamily="2" charset="-79"/>
                <a:cs typeface="Amatic SC" panose="00000500000000000000" pitchFamily="2" charset="-79"/>
              </a:rPr>
              <a:t>C</a:t>
            </a:r>
            <a:r>
              <a:rPr lang="it-IT" sz="11500">
                <a:latin typeface="Amatic SC" panose="00000500000000000000" pitchFamily="2" charset="-79"/>
                <a:cs typeface="Amatic SC" panose="00000500000000000000" pitchFamily="2" charset="-79"/>
              </a:rPr>
              <a:t>rossover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B5683AD9-F6F3-4E5E-9569-9798D0BB7697}"/>
              </a:ext>
            </a:extLst>
          </p:cNvPr>
          <p:cNvGrpSpPr/>
          <p:nvPr/>
        </p:nvGrpSpPr>
        <p:grpSpPr>
          <a:xfrm>
            <a:off x="605311" y="1060585"/>
            <a:ext cx="4687410" cy="1712220"/>
            <a:chOff x="816745" y="275208"/>
            <a:chExt cx="4687410" cy="3331345"/>
          </a:xfrm>
        </p:grpSpPr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F887BF12-9EB0-41A9-8E6E-8D4D125A4F8E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952FD48D-582A-4B4A-BE29-20DB523E2ADE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EC92DE4-9E08-4332-B6F3-2FDF061871F5}"/>
              </a:ext>
            </a:extLst>
          </p:cNvPr>
          <p:cNvSpPr txBox="1"/>
          <p:nvPr/>
        </p:nvSpPr>
        <p:spPr>
          <a:xfrm>
            <a:off x="605311" y="3157537"/>
            <a:ext cx="3660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Oswald" panose="00000500000000000000" pitchFamily="2" charset="0"/>
              </a:rPr>
              <a:t>Ovvero come </a:t>
            </a:r>
            <a:r>
              <a:rPr lang="it-IT" sz="2200">
                <a:latin typeface="Oswald" panose="00000500000000000000" pitchFamily="2" charset="0"/>
              </a:rPr>
              <a:t>gli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individui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si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scambiano</a:t>
            </a:r>
            <a:r>
              <a:rPr lang="en-US" sz="2200">
                <a:latin typeface="Oswald" panose="00000500000000000000" pitchFamily="2" charset="0"/>
              </a:rPr>
              <a:t> </a:t>
            </a:r>
            <a:r>
              <a:rPr lang="en-US" sz="2200" err="1">
                <a:latin typeface="Oswald" panose="00000500000000000000" pitchFamily="2" charset="0"/>
              </a:rPr>
              <a:t>informazioni</a:t>
            </a:r>
            <a:endParaRPr lang="it-IT" sz="220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4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F7EA5F-00E2-4760-94AC-80B0396BC8D3}"/>
              </a:ext>
            </a:extLst>
          </p:cNvPr>
          <p:cNvSpPr txBox="1">
            <a:spLocks/>
          </p:cNvSpPr>
          <p:nvPr/>
        </p:nvSpPr>
        <p:spPr>
          <a:xfrm>
            <a:off x="6531460" y="3153292"/>
            <a:ext cx="4894556" cy="17122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1500" b="1">
                <a:latin typeface="Amatic SC" panose="00000500000000000000" pitchFamily="2" charset="-79"/>
                <a:cs typeface="Amatic SC" panose="00000500000000000000" pitchFamily="2" charset="-79"/>
              </a:rPr>
              <a:t>Mutazioni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5F02EFF-D23B-4395-B371-CA8E9A44A3AD}"/>
              </a:ext>
            </a:extLst>
          </p:cNvPr>
          <p:cNvGrpSpPr/>
          <p:nvPr/>
        </p:nvGrpSpPr>
        <p:grpSpPr>
          <a:xfrm>
            <a:off x="6613240" y="3125442"/>
            <a:ext cx="4687410" cy="1712220"/>
            <a:chOff x="816745" y="275208"/>
            <a:chExt cx="4687410" cy="3331345"/>
          </a:xfrm>
        </p:grpSpPr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2B0B3C7A-24C2-4CD3-87C1-A5F72EB81FC3}"/>
                </a:ext>
              </a:extLst>
            </p:cNvPr>
            <p:cNvCxnSpPr/>
            <p:nvPr/>
          </p:nvCxnSpPr>
          <p:spPr>
            <a:xfrm>
              <a:off x="816746" y="275208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4CD4282B-CD0E-4D14-AE19-8ADABE7BBCC8}"/>
                </a:ext>
              </a:extLst>
            </p:cNvPr>
            <p:cNvCxnSpPr/>
            <p:nvPr/>
          </p:nvCxnSpPr>
          <p:spPr>
            <a:xfrm>
              <a:off x="816745" y="3429000"/>
              <a:ext cx="4687409" cy="17755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D1194E-0D16-4347-B472-3C1CA40AA8C6}"/>
              </a:ext>
            </a:extLst>
          </p:cNvPr>
          <p:cNvSpPr txBox="1"/>
          <p:nvPr/>
        </p:nvSpPr>
        <p:spPr>
          <a:xfrm>
            <a:off x="6613240" y="2256263"/>
            <a:ext cx="34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Oswald" panose="00000500000000000000" pitchFamily="2" charset="0"/>
              </a:rPr>
              <a:t>Nuovi individui compaiono nella popolazione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552774-A4AA-4CF3-AC70-F64215E60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7"/>
          <a:stretch/>
        </p:blipFill>
        <p:spPr>
          <a:xfrm>
            <a:off x="642948" y="861646"/>
            <a:ext cx="4722675" cy="8616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1EE9CF-C714-4354-BF8B-1D1806A1B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7"/>
          <a:stretch/>
        </p:blipFill>
        <p:spPr>
          <a:xfrm>
            <a:off x="642948" y="3027221"/>
            <a:ext cx="4722675" cy="861646"/>
          </a:xfrm>
          <a:prstGeom prst="rect">
            <a:avLst/>
          </a:prstGeom>
        </p:spPr>
      </p:pic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3F9DC8B-75E1-4066-B2DE-08AD35335EAF}"/>
              </a:ext>
            </a:extLst>
          </p:cNvPr>
          <p:cNvSpPr/>
          <p:nvPr/>
        </p:nvSpPr>
        <p:spPr>
          <a:xfrm>
            <a:off x="3203874" y="2033362"/>
            <a:ext cx="202602" cy="830997"/>
          </a:xfrm>
          <a:custGeom>
            <a:avLst/>
            <a:gdLst>
              <a:gd name="connsiteX0" fmla="*/ 0 w 296266"/>
              <a:gd name="connsiteY0" fmla="*/ 0 h 1366621"/>
              <a:gd name="connsiteX1" fmla="*/ 295275 w 296266"/>
              <a:gd name="connsiteY1" fmla="*/ 647700 h 1366621"/>
              <a:gd name="connsiteX2" fmla="*/ 95250 w 296266"/>
              <a:gd name="connsiteY2" fmla="*/ 1304925 h 1366621"/>
              <a:gd name="connsiteX3" fmla="*/ 76200 w 296266"/>
              <a:gd name="connsiteY3" fmla="*/ 1343025 h 1366621"/>
              <a:gd name="connsiteX4" fmla="*/ 85725 w 296266"/>
              <a:gd name="connsiteY4" fmla="*/ 1343025 h 1366621"/>
              <a:gd name="connsiteX0" fmla="*/ 838230 w 1134496"/>
              <a:gd name="connsiteY0" fmla="*/ 0 h 1368573"/>
              <a:gd name="connsiteX1" fmla="*/ 1133505 w 1134496"/>
              <a:gd name="connsiteY1" fmla="*/ 647700 h 1368573"/>
              <a:gd name="connsiteX2" fmla="*/ 933480 w 1134496"/>
              <a:gd name="connsiteY2" fmla="*/ 1304925 h 1368573"/>
              <a:gd name="connsiteX3" fmla="*/ 914430 w 1134496"/>
              <a:gd name="connsiteY3" fmla="*/ 1343025 h 1368573"/>
              <a:gd name="connsiteX4" fmla="*/ 30 w 1134496"/>
              <a:gd name="connsiteY4" fmla="*/ 1304925 h 1368573"/>
              <a:gd name="connsiteX0" fmla="*/ 0 w 296266"/>
              <a:gd name="connsiteY0" fmla="*/ 0 h 1368573"/>
              <a:gd name="connsiteX1" fmla="*/ 295275 w 296266"/>
              <a:gd name="connsiteY1" fmla="*/ 647700 h 1368573"/>
              <a:gd name="connsiteX2" fmla="*/ 95250 w 296266"/>
              <a:gd name="connsiteY2" fmla="*/ 1304925 h 1368573"/>
              <a:gd name="connsiteX3" fmla="*/ 76200 w 296266"/>
              <a:gd name="connsiteY3" fmla="*/ 1343025 h 1368573"/>
              <a:gd name="connsiteX0" fmla="*/ 0 w 296266"/>
              <a:gd name="connsiteY0" fmla="*/ 0 h 1304925"/>
              <a:gd name="connsiteX1" fmla="*/ 295275 w 296266"/>
              <a:gd name="connsiteY1" fmla="*/ 647700 h 1304925"/>
              <a:gd name="connsiteX2" fmla="*/ 95250 w 296266"/>
              <a:gd name="connsiteY2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66" h="1304925">
                <a:moveTo>
                  <a:pt x="0" y="0"/>
                </a:moveTo>
                <a:cubicBezTo>
                  <a:pt x="139700" y="215106"/>
                  <a:pt x="279400" y="430213"/>
                  <a:pt x="295275" y="647700"/>
                </a:cubicBezTo>
                <a:cubicBezTo>
                  <a:pt x="311150" y="865187"/>
                  <a:pt x="131763" y="1189037"/>
                  <a:pt x="95250" y="1304925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5C45510-5F99-4359-9D58-2C4A3BF8F1CB}"/>
              </a:ext>
            </a:extLst>
          </p:cNvPr>
          <p:cNvSpPr/>
          <p:nvPr/>
        </p:nvSpPr>
        <p:spPr>
          <a:xfrm rot="3123303">
            <a:off x="3123799" y="2561631"/>
            <a:ext cx="269087" cy="373275"/>
          </a:xfrm>
          <a:custGeom>
            <a:avLst/>
            <a:gdLst>
              <a:gd name="connsiteX0" fmla="*/ 0 w 484384"/>
              <a:gd name="connsiteY0" fmla="*/ 213206 h 474750"/>
              <a:gd name="connsiteX1" fmla="*/ 452761 w 484384"/>
              <a:gd name="connsiteY1" fmla="*/ 435148 h 474750"/>
              <a:gd name="connsiteX2" fmla="*/ 443884 w 484384"/>
              <a:gd name="connsiteY2" fmla="*/ 435148 h 474750"/>
              <a:gd name="connsiteX3" fmla="*/ 426128 w 484384"/>
              <a:gd name="connsiteY3" fmla="*/ 35653 h 474750"/>
              <a:gd name="connsiteX4" fmla="*/ 435006 w 484384"/>
              <a:gd name="connsiteY4" fmla="*/ 44531 h 4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384" h="474750">
                <a:moveTo>
                  <a:pt x="0" y="213206"/>
                </a:moveTo>
                <a:lnTo>
                  <a:pt x="452761" y="435148"/>
                </a:lnTo>
                <a:cubicBezTo>
                  <a:pt x="526742" y="472138"/>
                  <a:pt x="448323" y="501731"/>
                  <a:pt x="443884" y="435148"/>
                </a:cubicBezTo>
                <a:cubicBezTo>
                  <a:pt x="439445" y="368565"/>
                  <a:pt x="427608" y="100756"/>
                  <a:pt x="426128" y="35653"/>
                </a:cubicBezTo>
                <a:cubicBezTo>
                  <a:pt x="424648" y="-29450"/>
                  <a:pt x="429827" y="7540"/>
                  <a:pt x="435006" y="44531"/>
                </a:cubicBezTo>
              </a:path>
            </a:pathLst>
          </a:custGeom>
          <a:ln w="38100" cap="flat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F281E3-35F7-4A57-9E5E-9D5A6F1194C6}"/>
              </a:ext>
            </a:extLst>
          </p:cNvPr>
          <p:cNvSpPr/>
          <p:nvPr/>
        </p:nvSpPr>
        <p:spPr>
          <a:xfrm>
            <a:off x="3305176" y="3206648"/>
            <a:ext cx="451122" cy="6019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03031872-6E3B-4680-935F-A14FD6DE1DA5}"/>
              </a:ext>
            </a:extLst>
          </p:cNvPr>
          <p:cNvSpPr/>
          <p:nvPr/>
        </p:nvSpPr>
        <p:spPr>
          <a:xfrm>
            <a:off x="-11575" y="4988689"/>
            <a:ext cx="9201874" cy="1368990"/>
          </a:xfrm>
          <a:custGeom>
            <a:avLst/>
            <a:gdLst>
              <a:gd name="connsiteX0" fmla="*/ 0 w 9201874"/>
              <a:gd name="connsiteY0" fmla="*/ 1365812 h 1368990"/>
              <a:gd name="connsiteX1" fmla="*/ 2546431 w 9201874"/>
              <a:gd name="connsiteY1" fmla="*/ 601883 h 1368990"/>
              <a:gd name="connsiteX2" fmla="*/ 6632294 w 9201874"/>
              <a:gd name="connsiteY2" fmla="*/ 1342663 h 1368990"/>
              <a:gd name="connsiteX3" fmla="*/ 8356922 w 9201874"/>
              <a:gd name="connsiteY3" fmla="*/ 1088020 h 1368990"/>
              <a:gd name="connsiteX4" fmla="*/ 9201874 w 9201874"/>
              <a:gd name="connsiteY4" fmla="*/ 0 h 136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1874" h="1368990">
                <a:moveTo>
                  <a:pt x="0" y="1365812"/>
                </a:moveTo>
                <a:cubicBezTo>
                  <a:pt x="720524" y="985776"/>
                  <a:pt x="1441049" y="605741"/>
                  <a:pt x="2546431" y="601883"/>
                </a:cubicBezTo>
                <a:cubicBezTo>
                  <a:pt x="3651813" y="598025"/>
                  <a:pt x="5663879" y="1261640"/>
                  <a:pt x="6632294" y="1342663"/>
                </a:cubicBezTo>
                <a:cubicBezTo>
                  <a:pt x="7600709" y="1423686"/>
                  <a:pt x="7928659" y="1311797"/>
                  <a:pt x="8356922" y="1088020"/>
                </a:cubicBezTo>
                <a:cubicBezTo>
                  <a:pt x="8785185" y="864243"/>
                  <a:pt x="8993529" y="432121"/>
                  <a:pt x="9201874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708D0FFB-C80E-41E2-84B7-5C52939632AE}"/>
              </a:ext>
            </a:extLst>
          </p:cNvPr>
          <p:cNvSpPr/>
          <p:nvPr/>
        </p:nvSpPr>
        <p:spPr>
          <a:xfrm>
            <a:off x="8055980" y="11575"/>
            <a:ext cx="2695763" cy="2766349"/>
          </a:xfrm>
          <a:custGeom>
            <a:avLst/>
            <a:gdLst>
              <a:gd name="connsiteX0" fmla="*/ 1990845 w 2695763"/>
              <a:gd name="connsiteY0" fmla="*/ 2766349 h 2766349"/>
              <a:gd name="connsiteX1" fmla="*/ 2685326 w 2695763"/>
              <a:gd name="connsiteY1" fmla="*/ 1840374 h 2766349"/>
              <a:gd name="connsiteX2" fmla="*/ 2257063 w 2695763"/>
              <a:gd name="connsiteY2" fmla="*/ 902825 h 2766349"/>
              <a:gd name="connsiteX3" fmla="*/ 381964 w 2695763"/>
              <a:gd name="connsiteY3" fmla="*/ 358815 h 2766349"/>
              <a:gd name="connsiteX4" fmla="*/ 0 w 2695763"/>
              <a:gd name="connsiteY4" fmla="*/ 0 h 276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763" h="2766349">
                <a:moveTo>
                  <a:pt x="1990845" y="2766349"/>
                </a:moveTo>
                <a:cubicBezTo>
                  <a:pt x="2315900" y="2458655"/>
                  <a:pt x="2640956" y="2150961"/>
                  <a:pt x="2685326" y="1840374"/>
                </a:cubicBezTo>
                <a:cubicBezTo>
                  <a:pt x="2729696" y="1529787"/>
                  <a:pt x="2640957" y="1149751"/>
                  <a:pt x="2257063" y="902825"/>
                </a:cubicBezTo>
                <a:cubicBezTo>
                  <a:pt x="1873169" y="655899"/>
                  <a:pt x="758141" y="509286"/>
                  <a:pt x="381964" y="358815"/>
                </a:cubicBezTo>
                <a:cubicBezTo>
                  <a:pt x="5787" y="208344"/>
                  <a:pt x="2893" y="10417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199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C991C34-2273-4544-B212-56DB7BE2B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" t="14103" r="22476" b="34231"/>
          <a:stretch/>
        </p:blipFill>
        <p:spPr>
          <a:xfrm>
            <a:off x="202223" y="1063868"/>
            <a:ext cx="11535485" cy="44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80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F6AAE8-E895-4F65-96D2-B2ED39793578}"/>
              </a:ext>
            </a:extLst>
          </p:cNvPr>
          <p:cNvSpPr txBox="1"/>
          <p:nvPr/>
        </p:nvSpPr>
        <p:spPr>
          <a:xfrm>
            <a:off x="909323" y="2683061"/>
            <a:ext cx="10373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latin typeface="+mj-lt"/>
              </a:rPr>
              <a:t>Analogie e differenze con il mondo naturale</a:t>
            </a:r>
            <a:endParaRPr lang="it-IT" sz="6000" b="1">
              <a:latin typeface="+mj-lt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0B517ACF-0EC9-4BF8-B6A0-890BBB8D9B51}"/>
              </a:ext>
            </a:extLst>
          </p:cNvPr>
          <p:cNvCxnSpPr>
            <a:cxnSpLocks/>
          </p:cNvCxnSpPr>
          <p:nvPr/>
        </p:nvCxnSpPr>
        <p:spPr>
          <a:xfrm flipV="1">
            <a:off x="909323" y="2683061"/>
            <a:ext cx="10191493" cy="3956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C07CC66-DC32-4DBE-904D-7C9E5CE76E60}"/>
              </a:ext>
            </a:extLst>
          </p:cNvPr>
          <p:cNvCxnSpPr>
            <a:cxnSpLocks/>
          </p:cNvCxnSpPr>
          <p:nvPr/>
        </p:nvCxnSpPr>
        <p:spPr>
          <a:xfrm flipV="1">
            <a:off x="814835" y="3659159"/>
            <a:ext cx="10191493" cy="3956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70C83BA-6081-491B-93A7-B354F5CC4D1B}"/>
              </a:ext>
            </a:extLst>
          </p:cNvPr>
          <p:cNvSpPr/>
          <p:nvPr/>
        </p:nvSpPr>
        <p:spPr>
          <a:xfrm>
            <a:off x="3625362" y="0"/>
            <a:ext cx="2117070" cy="2489568"/>
          </a:xfrm>
          <a:custGeom>
            <a:avLst/>
            <a:gdLst>
              <a:gd name="connsiteX0" fmla="*/ 0 w 2470638"/>
              <a:gd name="connsiteY0" fmla="*/ 0 h 1820008"/>
              <a:gd name="connsiteX1" fmla="*/ 1345223 w 2470638"/>
              <a:gd name="connsiteY1" fmla="*/ 351693 h 1820008"/>
              <a:gd name="connsiteX2" fmla="*/ 2470638 w 2470638"/>
              <a:gd name="connsiteY2" fmla="*/ 1820008 h 182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638" h="1820008">
                <a:moveTo>
                  <a:pt x="0" y="0"/>
                </a:moveTo>
                <a:cubicBezTo>
                  <a:pt x="466725" y="24179"/>
                  <a:pt x="933450" y="48358"/>
                  <a:pt x="1345223" y="351693"/>
                </a:cubicBezTo>
                <a:cubicBezTo>
                  <a:pt x="1756996" y="655028"/>
                  <a:pt x="2113817" y="1237518"/>
                  <a:pt x="2470638" y="1820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53ADC8FF-23C0-417B-AF70-088E2434BACA}"/>
              </a:ext>
            </a:extLst>
          </p:cNvPr>
          <p:cNvSpPr/>
          <p:nvPr/>
        </p:nvSpPr>
        <p:spPr>
          <a:xfrm>
            <a:off x="5396475" y="3982888"/>
            <a:ext cx="4450910" cy="2883903"/>
          </a:xfrm>
          <a:custGeom>
            <a:avLst/>
            <a:gdLst>
              <a:gd name="connsiteX0" fmla="*/ 160263 w 4450910"/>
              <a:gd name="connsiteY0" fmla="*/ 0 h 3279530"/>
              <a:gd name="connsiteX1" fmla="*/ 415240 w 4450910"/>
              <a:gd name="connsiteY1" fmla="*/ 1186961 h 3279530"/>
              <a:gd name="connsiteX2" fmla="*/ 3729940 w 4450910"/>
              <a:gd name="connsiteY2" fmla="*/ 2628900 h 3279530"/>
              <a:gd name="connsiteX3" fmla="*/ 4450910 w 4450910"/>
              <a:gd name="connsiteY3" fmla="*/ 3279530 h 327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910" h="3279530">
                <a:moveTo>
                  <a:pt x="160263" y="0"/>
                </a:moveTo>
                <a:cubicBezTo>
                  <a:pt x="-9722" y="374405"/>
                  <a:pt x="-179706" y="748811"/>
                  <a:pt x="415240" y="1186961"/>
                </a:cubicBezTo>
                <a:cubicBezTo>
                  <a:pt x="1010186" y="1625111"/>
                  <a:pt x="3057328" y="2280139"/>
                  <a:pt x="3729940" y="2628900"/>
                </a:cubicBezTo>
                <a:cubicBezTo>
                  <a:pt x="4402552" y="2977661"/>
                  <a:pt x="4426731" y="3128595"/>
                  <a:pt x="4450910" y="327953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123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2B5645-9360-4066-8222-E3F4B0E6D67B}"/>
              </a:ext>
            </a:extLst>
          </p:cNvPr>
          <p:cNvSpPr txBox="1"/>
          <p:nvPr/>
        </p:nvSpPr>
        <p:spPr>
          <a:xfrm>
            <a:off x="2596660" y="1142997"/>
            <a:ext cx="4832839" cy="426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Ereditariet</a:t>
            </a:r>
            <a:r>
              <a:rPr lang="it-IT" sz="2800"/>
              <a:t>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/>
              <a:t>Selezione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/>
              <a:t>Variabilità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/>
              <a:t>Adattabilità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800"/>
              <a:t>Speciazione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FD2F608-CD61-40C2-9CD0-0CA89AC3CC65}"/>
              </a:ext>
            </a:extLst>
          </p:cNvPr>
          <p:cNvSpPr/>
          <p:nvPr/>
        </p:nvSpPr>
        <p:spPr>
          <a:xfrm>
            <a:off x="8627084" y="325316"/>
            <a:ext cx="2857500" cy="124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BOZZA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39630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71058" y="470263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0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  <a:endParaRPr lang="en-US" sz="4000" b="1"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0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39122" y="47026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0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>
                    <a:lumMod val="7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solidFill>
                <a:schemeClr val="bg1">
                  <a:lumMod val="7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19E697D4-C9E0-4EB9-AD16-7C10D54B2053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6F5430-F177-45F9-ACBE-26BE19CFE9E0}"/>
              </a:ext>
            </a:extLst>
          </p:cNvPr>
          <p:cNvSpPr/>
          <p:nvPr/>
        </p:nvSpPr>
        <p:spPr>
          <a:xfrm>
            <a:off x="3578469" y="0"/>
            <a:ext cx="8613531" cy="6858000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4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8A5C9355-2644-4A77-B4D4-DAA97128CB78}"/>
              </a:ext>
            </a:extLst>
          </p:cNvPr>
          <p:cNvSpPr/>
          <p:nvPr/>
        </p:nvSpPr>
        <p:spPr>
          <a:xfrm>
            <a:off x="3726938" y="0"/>
            <a:ext cx="8465062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55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2A2BC902-1829-4D32-A34A-C32BBEB40A4C}"/>
              </a:ext>
            </a:extLst>
          </p:cNvPr>
          <p:cNvSpPr/>
          <p:nvPr/>
        </p:nvSpPr>
        <p:spPr>
          <a:xfrm>
            <a:off x="7562319" y="0"/>
            <a:ext cx="4629682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4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1A7AA1-8ADF-4277-BB99-AAB99ED5A750}"/>
              </a:ext>
            </a:extLst>
          </p:cNvPr>
          <p:cNvSpPr txBox="1"/>
          <p:nvPr/>
        </p:nvSpPr>
        <p:spPr>
          <a:xfrm>
            <a:off x="4962835" y="454939"/>
            <a:ext cx="1757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Selezione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26687-507E-417B-8BBF-BBBCE511A18D}"/>
              </a:ext>
            </a:extLst>
          </p:cNvPr>
          <p:cNvSpPr txBox="1"/>
          <p:nvPr/>
        </p:nvSpPr>
        <p:spPr>
          <a:xfrm>
            <a:off x="946838" y="454939"/>
            <a:ext cx="2156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Creazione</a:t>
            </a:r>
          </a:p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popolazione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9B44-59EB-4FC7-A70E-F75C7D91A091}"/>
              </a:ext>
            </a:extLst>
          </p:cNvPr>
          <p:cNvSpPr txBox="1"/>
          <p:nvPr/>
        </p:nvSpPr>
        <p:spPr>
          <a:xfrm>
            <a:off x="8766227" y="463333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Amatic SC" panose="00000500000000000000" pitchFamily="2" charset="-79"/>
                <a:cs typeface="Amatic SC" panose="00000500000000000000" pitchFamily="2" charset="-79"/>
              </a:rPr>
              <a:t>Riproduzione</a:t>
            </a:r>
            <a:endParaRPr lang="it-IT" sz="4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4AB41F-DCE9-4DB5-870E-7B2DFE911C17}"/>
              </a:ext>
            </a:extLst>
          </p:cNvPr>
          <p:cNvSpPr txBox="1"/>
          <p:nvPr/>
        </p:nvSpPr>
        <p:spPr>
          <a:xfrm>
            <a:off x="281305" y="347217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1.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4AD515-7C08-4616-8318-AE0285F3E81D}"/>
              </a:ext>
            </a:extLst>
          </p:cNvPr>
          <p:cNvSpPr txBox="1"/>
          <p:nvPr/>
        </p:nvSpPr>
        <p:spPr>
          <a:xfrm>
            <a:off x="4446361" y="3560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2.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206A7D-F6E2-4B72-961D-907DD8A7F051}"/>
              </a:ext>
            </a:extLst>
          </p:cNvPr>
          <p:cNvSpPr txBox="1"/>
          <p:nvPr/>
        </p:nvSpPr>
        <p:spPr>
          <a:xfrm>
            <a:off x="8217825" y="347217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Amatic SC" panose="00000500000000000000" pitchFamily="2" charset="-79"/>
                <a:cs typeface="Amatic SC" panose="00000500000000000000" pitchFamily="2" charset="-79"/>
              </a:rPr>
              <a:t>3.</a:t>
            </a:r>
            <a:endParaRPr lang="it-IT" sz="5400" b="1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9BF7F140-286F-4EBB-B6B9-0B4903DDCA91}"/>
              </a:ext>
            </a:extLst>
          </p:cNvPr>
          <p:cNvSpPr/>
          <p:nvPr/>
        </p:nvSpPr>
        <p:spPr>
          <a:xfrm>
            <a:off x="2834169" y="729762"/>
            <a:ext cx="1640686" cy="367074"/>
          </a:xfrm>
          <a:custGeom>
            <a:avLst/>
            <a:gdLst>
              <a:gd name="connsiteX0" fmla="*/ 0 w 1345223"/>
              <a:gd name="connsiteY0" fmla="*/ 483577 h 483577"/>
              <a:gd name="connsiteX1" fmla="*/ 597877 w 1345223"/>
              <a:gd name="connsiteY1" fmla="*/ 96716 h 483577"/>
              <a:gd name="connsiteX2" fmla="*/ 1345223 w 1345223"/>
              <a:gd name="connsiteY2" fmla="*/ 0 h 4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223" h="483577">
                <a:moveTo>
                  <a:pt x="0" y="483577"/>
                </a:moveTo>
                <a:cubicBezTo>
                  <a:pt x="186836" y="330444"/>
                  <a:pt x="373673" y="177312"/>
                  <a:pt x="597877" y="96716"/>
                </a:cubicBezTo>
                <a:cubicBezTo>
                  <a:pt x="822081" y="16120"/>
                  <a:pt x="1083652" y="8060"/>
                  <a:pt x="134522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F5EE055-25E5-4CDB-8FBF-066C08644292}"/>
              </a:ext>
            </a:extLst>
          </p:cNvPr>
          <p:cNvSpPr/>
          <p:nvPr/>
        </p:nvSpPr>
        <p:spPr>
          <a:xfrm>
            <a:off x="6715223" y="638125"/>
            <a:ext cx="1502597" cy="344720"/>
          </a:xfrm>
          <a:custGeom>
            <a:avLst/>
            <a:gdLst>
              <a:gd name="connsiteX0" fmla="*/ 0 w 1890346"/>
              <a:gd name="connsiteY0" fmla="*/ 188352 h 344720"/>
              <a:gd name="connsiteX1" fmla="*/ 562707 w 1890346"/>
              <a:gd name="connsiteY1" fmla="*/ 3713 h 344720"/>
              <a:gd name="connsiteX2" fmla="*/ 1573823 w 1890346"/>
              <a:gd name="connsiteY2" fmla="*/ 337821 h 344720"/>
              <a:gd name="connsiteX3" fmla="*/ 1890346 w 1890346"/>
              <a:gd name="connsiteY3" fmla="*/ 197144 h 34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346" h="344720">
                <a:moveTo>
                  <a:pt x="0" y="188352"/>
                </a:moveTo>
                <a:cubicBezTo>
                  <a:pt x="150201" y="83576"/>
                  <a:pt x="300403" y="-21199"/>
                  <a:pt x="562707" y="3713"/>
                </a:cubicBezTo>
                <a:cubicBezTo>
                  <a:pt x="825011" y="28624"/>
                  <a:pt x="1352550" y="305583"/>
                  <a:pt x="1573823" y="337821"/>
                </a:cubicBezTo>
                <a:cubicBezTo>
                  <a:pt x="1795096" y="370059"/>
                  <a:pt x="1842721" y="283601"/>
                  <a:pt x="1890346" y="19714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428A18E-680E-4CE5-9387-900BE3DB872A}"/>
              </a:ext>
            </a:extLst>
          </p:cNvPr>
          <p:cNvSpPr/>
          <p:nvPr/>
        </p:nvSpPr>
        <p:spPr>
          <a:xfrm>
            <a:off x="-7092" y="1622652"/>
            <a:ext cx="940777" cy="403783"/>
          </a:xfrm>
          <a:custGeom>
            <a:avLst/>
            <a:gdLst>
              <a:gd name="connsiteX0" fmla="*/ 940777 w 940777"/>
              <a:gd name="connsiteY0" fmla="*/ 228600 h 403783"/>
              <a:gd name="connsiteX1" fmla="*/ 633046 w 940777"/>
              <a:gd name="connsiteY1" fmla="*/ 395654 h 403783"/>
              <a:gd name="connsiteX2" fmla="*/ 0 w 940777"/>
              <a:gd name="connsiteY2" fmla="*/ 0 h 40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777" h="403783">
                <a:moveTo>
                  <a:pt x="940777" y="228600"/>
                </a:moveTo>
                <a:cubicBezTo>
                  <a:pt x="865309" y="331177"/>
                  <a:pt x="789842" y="433754"/>
                  <a:pt x="633046" y="395654"/>
                </a:cubicBezTo>
                <a:cubicBezTo>
                  <a:pt x="476250" y="357554"/>
                  <a:pt x="238125" y="178777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lt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DA63F8-9AD1-4601-8944-324E0EDA48B4}"/>
              </a:ext>
            </a:extLst>
          </p:cNvPr>
          <p:cNvSpPr/>
          <p:nvPr/>
        </p:nvSpPr>
        <p:spPr>
          <a:xfrm>
            <a:off x="531821" y="2874007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BD89CD-D0D6-417D-BFFF-FB0EE7C9AEBB}"/>
              </a:ext>
            </a:extLst>
          </p:cNvPr>
          <p:cNvSpPr/>
          <p:nvPr/>
        </p:nvSpPr>
        <p:spPr>
          <a:xfrm>
            <a:off x="494720" y="3525051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56DF359-A6D4-4067-982E-823EAC2147C7}"/>
              </a:ext>
            </a:extLst>
          </p:cNvPr>
          <p:cNvSpPr/>
          <p:nvPr/>
        </p:nvSpPr>
        <p:spPr>
          <a:xfrm>
            <a:off x="932789" y="4129454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C086E-EE14-42D2-AD79-2FF181124999}"/>
              </a:ext>
            </a:extLst>
          </p:cNvPr>
          <p:cNvSpPr/>
          <p:nvPr/>
        </p:nvSpPr>
        <p:spPr>
          <a:xfrm>
            <a:off x="1375498" y="3277791"/>
            <a:ext cx="598642" cy="6031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82056ED-211F-4E45-8F1E-8521CF689E02}"/>
              </a:ext>
            </a:extLst>
          </p:cNvPr>
          <p:cNvSpPr/>
          <p:nvPr/>
        </p:nvSpPr>
        <p:spPr>
          <a:xfrm>
            <a:off x="1570357" y="2638233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95127A5-80DE-4599-972F-EC8066108564}"/>
              </a:ext>
            </a:extLst>
          </p:cNvPr>
          <p:cNvSpPr/>
          <p:nvPr/>
        </p:nvSpPr>
        <p:spPr>
          <a:xfrm>
            <a:off x="1880136" y="4033678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77E6B3-9919-4C3A-BB04-3B71F0E33A43}"/>
              </a:ext>
            </a:extLst>
          </p:cNvPr>
          <p:cNvSpPr/>
          <p:nvPr/>
        </p:nvSpPr>
        <p:spPr>
          <a:xfrm>
            <a:off x="1358416" y="4629885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0FF0A6B-CE5C-4350-9396-A6515C2B9633}"/>
              </a:ext>
            </a:extLst>
          </p:cNvPr>
          <p:cNvSpPr/>
          <p:nvPr/>
        </p:nvSpPr>
        <p:spPr>
          <a:xfrm>
            <a:off x="2161911" y="3121268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4EE5BE9-70CF-463A-8906-9A81AF24B95A}"/>
              </a:ext>
            </a:extLst>
          </p:cNvPr>
          <p:cNvSpPr/>
          <p:nvPr/>
        </p:nvSpPr>
        <p:spPr>
          <a:xfrm>
            <a:off x="2405738" y="2444322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C9B1B46-4A44-40FC-A9DC-8D969230B447}"/>
              </a:ext>
            </a:extLst>
          </p:cNvPr>
          <p:cNvSpPr/>
          <p:nvPr/>
        </p:nvSpPr>
        <p:spPr>
          <a:xfrm>
            <a:off x="2203387" y="4548042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3459F7C-1E5B-4F10-BC5F-6CE59540F092}"/>
              </a:ext>
            </a:extLst>
          </p:cNvPr>
          <p:cNvSpPr/>
          <p:nvPr/>
        </p:nvSpPr>
        <p:spPr>
          <a:xfrm>
            <a:off x="9112630" y="4061529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40DC501-7112-40A6-B110-0FF8BC8E6ECE}"/>
              </a:ext>
            </a:extLst>
          </p:cNvPr>
          <p:cNvSpPr/>
          <p:nvPr/>
        </p:nvSpPr>
        <p:spPr>
          <a:xfrm>
            <a:off x="9555339" y="3209866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2151064-B9C6-4903-B8E6-817B4F9955DF}"/>
              </a:ext>
            </a:extLst>
          </p:cNvPr>
          <p:cNvSpPr/>
          <p:nvPr/>
        </p:nvSpPr>
        <p:spPr>
          <a:xfrm>
            <a:off x="11076770" y="2638232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5F4DB2C-777B-4496-A744-42A6B07D717F}"/>
              </a:ext>
            </a:extLst>
          </p:cNvPr>
          <p:cNvSpPr/>
          <p:nvPr/>
        </p:nvSpPr>
        <p:spPr>
          <a:xfrm>
            <a:off x="9618104" y="1967147"/>
            <a:ext cx="598642" cy="6710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869F87C-6F5A-4D5D-9796-45985BFDB2A3}"/>
              </a:ext>
            </a:extLst>
          </p:cNvPr>
          <p:cNvSpPr/>
          <p:nvPr/>
        </p:nvSpPr>
        <p:spPr>
          <a:xfrm>
            <a:off x="11098917" y="3921334"/>
            <a:ext cx="655702" cy="5439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7213E1-745D-42D1-8256-B7A24B7328C5}"/>
              </a:ext>
            </a:extLst>
          </p:cNvPr>
          <p:cNvSpPr/>
          <p:nvPr/>
        </p:nvSpPr>
        <p:spPr>
          <a:xfrm>
            <a:off x="10630976" y="3438493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9EBF7A5-759E-4C80-8A5C-CAEE67CDDF2C}"/>
              </a:ext>
            </a:extLst>
          </p:cNvPr>
          <p:cNvSpPr/>
          <p:nvPr/>
        </p:nvSpPr>
        <p:spPr>
          <a:xfrm>
            <a:off x="10323329" y="2749627"/>
            <a:ext cx="40378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0A067064-3870-4A66-9538-8D45A047368A}"/>
              </a:ext>
            </a:extLst>
          </p:cNvPr>
          <p:cNvSpPr/>
          <p:nvPr/>
        </p:nvSpPr>
        <p:spPr>
          <a:xfrm>
            <a:off x="9295821" y="2654777"/>
            <a:ext cx="40378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C15159A5-F84F-475A-917D-0BE277D80B45}"/>
              </a:ext>
            </a:extLst>
          </p:cNvPr>
          <p:cNvSpPr/>
          <p:nvPr/>
        </p:nvSpPr>
        <p:spPr>
          <a:xfrm>
            <a:off x="10136847" y="3981180"/>
            <a:ext cx="598640" cy="6033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7C5FCEA-3504-4DAA-BDF7-22E18D90F2D0}"/>
              </a:ext>
            </a:extLst>
          </p:cNvPr>
          <p:cNvSpPr/>
          <p:nvPr/>
        </p:nvSpPr>
        <p:spPr>
          <a:xfrm>
            <a:off x="11297658" y="3246825"/>
            <a:ext cx="511789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645717E-817C-4152-A045-BA8F6DC35CBE}"/>
              </a:ext>
            </a:extLst>
          </p:cNvPr>
          <p:cNvSpPr txBox="1"/>
          <p:nvPr/>
        </p:nvSpPr>
        <p:spPr>
          <a:xfrm>
            <a:off x="617009" y="5566166"/>
            <a:ext cx="255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Genero casualmente una popolazione iniziale</a:t>
            </a:r>
            <a:endParaRPr lang="it-IT" sz="2000">
              <a:latin typeface="Oswald" panose="00000500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E00027-C99C-4DA8-9091-9727578E8E0F}"/>
              </a:ext>
            </a:extLst>
          </p:cNvPr>
          <p:cNvSpPr txBox="1"/>
          <p:nvPr/>
        </p:nvSpPr>
        <p:spPr>
          <a:xfrm>
            <a:off x="4474855" y="5566166"/>
            <a:ext cx="315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Oswald" panose="00000500000000000000" pitchFamily="2" charset="0"/>
              </a:rPr>
              <a:t>Seleziono gli induvidui pi</a:t>
            </a:r>
            <a:r>
              <a:rPr lang="it-IT" sz="2000">
                <a:latin typeface="Oswald" panose="00000500000000000000" pitchFamily="2" charset="0"/>
              </a:rPr>
              <a:t>ù adatti a risolvere il problema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29EC5F5-A564-4B41-AD82-9E7C34CFD475}"/>
              </a:ext>
            </a:extLst>
          </p:cNvPr>
          <p:cNvSpPr txBox="1"/>
          <p:nvPr/>
        </p:nvSpPr>
        <p:spPr>
          <a:xfrm>
            <a:off x="8928443" y="5412278"/>
            <a:ext cx="23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latin typeface="Oswald" panose="00000500000000000000" pitchFamily="2" charset="0"/>
              </a:rPr>
              <a:t>Produco una nuova generazione mediamente più adatta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69E60008-1CFB-453F-9F46-8527AA046D27}"/>
              </a:ext>
            </a:extLst>
          </p:cNvPr>
          <p:cNvSpPr/>
          <p:nvPr/>
        </p:nvSpPr>
        <p:spPr>
          <a:xfrm>
            <a:off x="4641263" y="2451980"/>
            <a:ext cx="680992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7A82743-2766-4DC7-B95E-1E1DC0B1CE34}"/>
              </a:ext>
            </a:extLst>
          </p:cNvPr>
          <p:cNvSpPr/>
          <p:nvPr/>
        </p:nvSpPr>
        <p:spPr>
          <a:xfrm>
            <a:off x="4604162" y="3103024"/>
            <a:ext cx="403783" cy="5086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FE97853-4A07-4200-8EC9-F47EDB7EE5BA}"/>
              </a:ext>
            </a:extLst>
          </p:cNvPr>
          <p:cNvSpPr/>
          <p:nvPr/>
        </p:nvSpPr>
        <p:spPr>
          <a:xfrm>
            <a:off x="5042231" y="3707427"/>
            <a:ext cx="403783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67B92199-1826-4BD0-8B8C-557F004B653D}"/>
              </a:ext>
            </a:extLst>
          </p:cNvPr>
          <p:cNvSpPr/>
          <p:nvPr/>
        </p:nvSpPr>
        <p:spPr>
          <a:xfrm>
            <a:off x="5484940" y="2855764"/>
            <a:ext cx="598642" cy="6031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6D2AEB1-6591-4486-9F57-B784E0802964}"/>
              </a:ext>
            </a:extLst>
          </p:cNvPr>
          <p:cNvSpPr/>
          <p:nvPr/>
        </p:nvSpPr>
        <p:spPr>
          <a:xfrm>
            <a:off x="5679799" y="2216206"/>
            <a:ext cx="403783" cy="4715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A447FEA-8362-4837-AD10-265F54D2ECCC}"/>
              </a:ext>
            </a:extLst>
          </p:cNvPr>
          <p:cNvSpPr/>
          <p:nvPr/>
        </p:nvSpPr>
        <p:spPr>
          <a:xfrm>
            <a:off x="5989578" y="3611651"/>
            <a:ext cx="514717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921B99B-5DD3-4B3C-8414-974679C187D1}"/>
              </a:ext>
            </a:extLst>
          </p:cNvPr>
          <p:cNvSpPr/>
          <p:nvPr/>
        </p:nvSpPr>
        <p:spPr>
          <a:xfrm>
            <a:off x="5467858" y="4207858"/>
            <a:ext cx="291372" cy="3670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3581DF31-5E34-499C-9A54-BC49F2F41388}"/>
              </a:ext>
            </a:extLst>
          </p:cNvPr>
          <p:cNvSpPr/>
          <p:nvPr/>
        </p:nvSpPr>
        <p:spPr>
          <a:xfrm>
            <a:off x="6271353" y="2699241"/>
            <a:ext cx="403783" cy="4659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28DCEF54-7404-4EE6-9777-5861566031EB}"/>
              </a:ext>
            </a:extLst>
          </p:cNvPr>
          <p:cNvSpPr/>
          <p:nvPr/>
        </p:nvSpPr>
        <p:spPr>
          <a:xfrm>
            <a:off x="6515180" y="2022295"/>
            <a:ext cx="403782" cy="4037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21D8AA1D-8524-413E-AF4E-A3D4F5068DE9}"/>
              </a:ext>
            </a:extLst>
          </p:cNvPr>
          <p:cNvSpPr/>
          <p:nvPr/>
        </p:nvSpPr>
        <p:spPr>
          <a:xfrm>
            <a:off x="6312829" y="4126015"/>
            <a:ext cx="895433" cy="40378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64003BA-DB8C-4F84-9B34-70EF50BBD7AE}"/>
              </a:ext>
            </a:extLst>
          </p:cNvPr>
          <p:cNvSpPr/>
          <p:nvPr/>
        </p:nvSpPr>
        <p:spPr>
          <a:xfrm>
            <a:off x="11034758" y="497698"/>
            <a:ext cx="1160173" cy="319987"/>
          </a:xfrm>
          <a:custGeom>
            <a:avLst/>
            <a:gdLst>
              <a:gd name="connsiteX0" fmla="*/ 0 w 1274885"/>
              <a:gd name="connsiteY0" fmla="*/ 179310 h 319987"/>
              <a:gd name="connsiteX1" fmla="*/ 413239 w 1274885"/>
              <a:gd name="connsiteY1" fmla="*/ 3464 h 319987"/>
              <a:gd name="connsiteX2" fmla="*/ 1274885 w 1274885"/>
              <a:gd name="connsiteY2" fmla="*/ 319987 h 3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885" h="319987">
                <a:moveTo>
                  <a:pt x="0" y="179310"/>
                </a:moveTo>
                <a:cubicBezTo>
                  <a:pt x="100379" y="79664"/>
                  <a:pt x="200758" y="-19982"/>
                  <a:pt x="413239" y="3464"/>
                </a:cubicBezTo>
                <a:cubicBezTo>
                  <a:pt x="625720" y="26910"/>
                  <a:pt x="950302" y="173448"/>
                  <a:pt x="1274885" y="31998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85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2">
      <a:majorFont>
        <a:latin typeface="Amatic SC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604</Words>
  <Application>Microsoft Office PowerPoint</Application>
  <PresentationFormat>Widescreen</PresentationFormat>
  <Paragraphs>189</Paragraphs>
  <Slides>44</Slides>
  <Notes>8</Notes>
  <HiddenSlides>11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44</vt:i4>
      </vt:variant>
    </vt:vector>
  </HeadingPairs>
  <TitlesOfParts>
    <vt:vector size="53" baseType="lpstr">
      <vt:lpstr>Amatic SC</vt:lpstr>
      <vt:lpstr>Arial</vt:lpstr>
      <vt:lpstr>Calibri</vt:lpstr>
      <vt:lpstr>Calibri Light</vt:lpstr>
      <vt:lpstr>Oswald</vt:lpstr>
      <vt:lpstr>Oswald Light</vt:lpstr>
      <vt:lpstr>Oswald SemiBold</vt:lpstr>
      <vt:lpstr>Tema di Office</vt:lpstr>
      <vt:lpstr>Personalizza struttura</vt:lpstr>
      <vt:lpstr>Algoritmi Genetici</vt:lpstr>
      <vt:lpstr>Algoritmi Genetici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Crossover</vt:lpstr>
      <vt:lpstr>Crossover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Genetici</dc:title>
  <dc:creator>Alessio Marchetti</dc:creator>
  <cp:lastModifiedBy>Alessio Marchetti</cp:lastModifiedBy>
  <cp:revision>45</cp:revision>
  <dcterms:created xsi:type="dcterms:W3CDTF">2018-03-26T13:58:27Z</dcterms:created>
  <dcterms:modified xsi:type="dcterms:W3CDTF">2018-06-03T09:32:58Z</dcterms:modified>
</cp:coreProperties>
</file>