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4" r:id="rId6"/>
    <p:sldId id="261" r:id="rId7"/>
    <p:sldId id="265" r:id="rId8"/>
    <p:sldId id="267" r:id="rId9"/>
    <p:sldId id="266" r:id="rId10"/>
    <p:sldId id="268" r:id="rId11"/>
    <p:sldId id="260" r:id="rId12"/>
  </p:sldIdLst>
  <p:sldSz cx="9902825" cy="6858000"/>
  <p:notesSz cx="6858000" cy="9144000"/>
  <p:custDataLst>
    <p:tags r:id="rId1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50" y="12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NEDUCYT\Downloads\graficas%20del%20regimen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INEDUCYT\Downloads\graficas%20del%20regimen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SV"/>
              <a:t>Antes</a:t>
            </a:r>
            <a:r>
              <a:rPr lang="es-SV" baseline="0"/>
              <a:t> del regimen </a:t>
            </a:r>
            <a:endParaRPr lang="es-SV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SV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Hoja1!$C$4</c:f>
              <c:strCache>
                <c:ptCount val="1"/>
                <c:pt idx="0">
                  <c:v>Número de Homicidios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Hoja1!$B$5:$B$33</c:f>
              <c:numCache>
                <c:formatCode>General</c:formatCode>
                <c:ptCount val="29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  <c:pt idx="5">
                  <c:v>2017</c:v>
                </c:pt>
                <c:pt idx="6">
                  <c:v>2016</c:v>
                </c:pt>
                <c:pt idx="7">
                  <c:v>2015</c:v>
                </c:pt>
                <c:pt idx="8">
                  <c:v>2014</c:v>
                </c:pt>
                <c:pt idx="9">
                  <c:v>2013</c:v>
                </c:pt>
                <c:pt idx="10">
                  <c:v>2012</c:v>
                </c:pt>
                <c:pt idx="11">
                  <c:v>2011</c:v>
                </c:pt>
                <c:pt idx="12">
                  <c:v>2010</c:v>
                </c:pt>
                <c:pt idx="13">
                  <c:v>2009</c:v>
                </c:pt>
                <c:pt idx="14">
                  <c:v>2008</c:v>
                </c:pt>
                <c:pt idx="15">
                  <c:v>2007</c:v>
                </c:pt>
                <c:pt idx="16">
                  <c:v>2006</c:v>
                </c:pt>
                <c:pt idx="17">
                  <c:v>2005</c:v>
                </c:pt>
                <c:pt idx="18">
                  <c:v>2004</c:v>
                </c:pt>
                <c:pt idx="19">
                  <c:v>2003</c:v>
                </c:pt>
                <c:pt idx="20">
                  <c:v>2002</c:v>
                </c:pt>
                <c:pt idx="21">
                  <c:v>2001</c:v>
                </c:pt>
                <c:pt idx="22">
                  <c:v>2000</c:v>
                </c:pt>
                <c:pt idx="23">
                  <c:v>1999</c:v>
                </c:pt>
                <c:pt idx="24">
                  <c:v>1998</c:v>
                </c:pt>
                <c:pt idx="25">
                  <c:v>1997</c:v>
                </c:pt>
                <c:pt idx="26">
                  <c:v>1996</c:v>
                </c:pt>
                <c:pt idx="27">
                  <c:v>1995</c:v>
                </c:pt>
                <c:pt idx="28">
                  <c:v>1994</c:v>
                </c:pt>
              </c:numCache>
            </c:numRef>
          </c:cat>
          <c:val>
            <c:numRef>
              <c:f>Hoja1!$C$5:$C$33</c:f>
              <c:numCache>
                <c:formatCode>#,##0</c:formatCode>
                <c:ptCount val="29"/>
                <c:pt idx="0" formatCode="General">
                  <c:v>496</c:v>
                </c:pt>
                <c:pt idx="1">
                  <c:v>1085</c:v>
                </c:pt>
                <c:pt idx="2">
                  <c:v>1341</c:v>
                </c:pt>
                <c:pt idx="3">
                  <c:v>2398</c:v>
                </c:pt>
                <c:pt idx="4">
                  <c:v>3346</c:v>
                </c:pt>
                <c:pt idx="5">
                  <c:v>3962</c:v>
                </c:pt>
                <c:pt idx="6">
                  <c:v>5276</c:v>
                </c:pt>
                <c:pt idx="7">
                  <c:v>6656</c:v>
                </c:pt>
                <c:pt idx="8">
                  <c:v>3921</c:v>
                </c:pt>
                <c:pt idx="9">
                  <c:v>2513</c:v>
                </c:pt>
                <c:pt idx="10">
                  <c:v>2594</c:v>
                </c:pt>
                <c:pt idx="11">
                  <c:v>4371</c:v>
                </c:pt>
                <c:pt idx="12">
                  <c:v>3987</c:v>
                </c:pt>
                <c:pt idx="13">
                  <c:v>4382</c:v>
                </c:pt>
                <c:pt idx="14">
                  <c:v>3179</c:v>
                </c:pt>
                <c:pt idx="15">
                  <c:v>3497</c:v>
                </c:pt>
                <c:pt idx="16">
                  <c:v>3927</c:v>
                </c:pt>
                <c:pt idx="17">
                  <c:v>3882</c:v>
                </c:pt>
                <c:pt idx="18">
                  <c:v>3897</c:v>
                </c:pt>
                <c:pt idx="19">
                  <c:v>3356</c:v>
                </c:pt>
                <c:pt idx="20">
                  <c:v>2835</c:v>
                </c:pt>
                <c:pt idx="21">
                  <c:v>3590</c:v>
                </c:pt>
                <c:pt idx="22">
                  <c:v>3551</c:v>
                </c:pt>
                <c:pt idx="23">
                  <c:v>3845</c:v>
                </c:pt>
                <c:pt idx="24">
                  <c:v>5584</c:v>
                </c:pt>
                <c:pt idx="25">
                  <c:v>6573</c:v>
                </c:pt>
                <c:pt idx="26">
                  <c:v>6792</c:v>
                </c:pt>
                <c:pt idx="27">
                  <c:v>7977</c:v>
                </c:pt>
                <c:pt idx="28">
                  <c:v>7673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6E-4731-9D28-090BBFB8335B}"/>
            </c:ext>
          </c:extLst>
        </c:ser>
        <c:ser>
          <c:idx val="1"/>
          <c:order val="1"/>
          <c:tx>
            <c:strRef>
              <c:f>Hoja1!$D$4</c:f>
              <c:strCache>
                <c:ptCount val="1"/>
                <c:pt idx="0">
                  <c:v>Homicidios Mujeres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Hoja1!$B$5:$B$33</c:f>
              <c:numCache>
                <c:formatCode>General</c:formatCode>
                <c:ptCount val="29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  <c:pt idx="5">
                  <c:v>2017</c:v>
                </c:pt>
                <c:pt idx="6">
                  <c:v>2016</c:v>
                </c:pt>
                <c:pt idx="7">
                  <c:v>2015</c:v>
                </c:pt>
                <c:pt idx="8">
                  <c:v>2014</c:v>
                </c:pt>
                <c:pt idx="9">
                  <c:v>2013</c:v>
                </c:pt>
                <c:pt idx="10">
                  <c:v>2012</c:v>
                </c:pt>
                <c:pt idx="11">
                  <c:v>2011</c:v>
                </c:pt>
                <c:pt idx="12">
                  <c:v>2010</c:v>
                </c:pt>
                <c:pt idx="13">
                  <c:v>2009</c:v>
                </c:pt>
                <c:pt idx="14">
                  <c:v>2008</c:v>
                </c:pt>
                <c:pt idx="15">
                  <c:v>2007</c:v>
                </c:pt>
                <c:pt idx="16">
                  <c:v>2006</c:v>
                </c:pt>
                <c:pt idx="17">
                  <c:v>2005</c:v>
                </c:pt>
                <c:pt idx="18">
                  <c:v>2004</c:v>
                </c:pt>
                <c:pt idx="19">
                  <c:v>2003</c:v>
                </c:pt>
                <c:pt idx="20">
                  <c:v>2002</c:v>
                </c:pt>
                <c:pt idx="21">
                  <c:v>2001</c:v>
                </c:pt>
                <c:pt idx="22">
                  <c:v>2000</c:v>
                </c:pt>
                <c:pt idx="23">
                  <c:v>1999</c:v>
                </c:pt>
                <c:pt idx="24">
                  <c:v>1998</c:v>
                </c:pt>
                <c:pt idx="25">
                  <c:v>1997</c:v>
                </c:pt>
                <c:pt idx="26">
                  <c:v>1996</c:v>
                </c:pt>
                <c:pt idx="27">
                  <c:v>1995</c:v>
                </c:pt>
                <c:pt idx="28">
                  <c:v>1994</c:v>
                </c:pt>
              </c:numCache>
            </c:numRef>
          </c:cat>
          <c:val>
            <c:numRef>
              <c:f>Hoja1!$D$5:$D$33</c:f>
              <c:numCache>
                <c:formatCode>General</c:formatCode>
                <c:ptCount val="29"/>
                <c:pt idx="0">
                  <c:v>71</c:v>
                </c:pt>
                <c:pt idx="1">
                  <c:v>133</c:v>
                </c:pt>
                <c:pt idx="2">
                  <c:v>131</c:v>
                </c:pt>
                <c:pt idx="3">
                  <c:v>230</c:v>
                </c:pt>
                <c:pt idx="4">
                  <c:v>386</c:v>
                </c:pt>
                <c:pt idx="5">
                  <c:v>469</c:v>
                </c:pt>
                <c:pt idx="6">
                  <c:v>524</c:v>
                </c:pt>
                <c:pt idx="7">
                  <c:v>575</c:v>
                </c:pt>
                <c:pt idx="8">
                  <c:v>294</c:v>
                </c:pt>
                <c:pt idx="9">
                  <c:v>217</c:v>
                </c:pt>
                <c:pt idx="10">
                  <c:v>322</c:v>
                </c:pt>
                <c:pt idx="11">
                  <c:v>628</c:v>
                </c:pt>
                <c:pt idx="12">
                  <c:v>562</c:v>
                </c:pt>
                <c:pt idx="13">
                  <c:v>592</c:v>
                </c:pt>
                <c:pt idx="14">
                  <c:v>317</c:v>
                </c:pt>
                <c:pt idx="15">
                  <c:v>340</c:v>
                </c:pt>
                <c:pt idx="16">
                  <c:v>447</c:v>
                </c:pt>
                <c:pt idx="17">
                  <c:v>398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6E-4731-9D28-090BBFB8335B}"/>
            </c:ext>
          </c:extLst>
        </c:ser>
        <c:ser>
          <c:idx val="2"/>
          <c:order val="2"/>
          <c:tx>
            <c:strRef>
              <c:f>Hoja1!$E$4</c:f>
              <c:strCache>
                <c:ptCount val="1"/>
                <c:pt idx="0">
                  <c:v>Homicidios Hombres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Hoja1!$B$5:$B$33</c:f>
              <c:numCache>
                <c:formatCode>General</c:formatCode>
                <c:ptCount val="29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  <c:pt idx="5">
                  <c:v>2017</c:v>
                </c:pt>
                <c:pt idx="6">
                  <c:v>2016</c:v>
                </c:pt>
                <c:pt idx="7">
                  <c:v>2015</c:v>
                </c:pt>
                <c:pt idx="8">
                  <c:v>2014</c:v>
                </c:pt>
                <c:pt idx="9">
                  <c:v>2013</c:v>
                </c:pt>
                <c:pt idx="10">
                  <c:v>2012</c:v>
                </c:pt>
                <c:pt idx="11">
                  <c:v>2011</c:v>
                </c:pt>
                <c:pt idx="12">
                  <c:v>2010</c:v>
                </c:pt>
                <c:pt idx="13">
                  <c:v>2009</c:v>
                </c:pt>
                <c:pt idx="14">
                  <c:v>2008</c:v>
                </c:pt>
                <c:pt idx="15">
                  <c:v>2007</c:v>
                </c:pt>
                <c:pt idx="16">
                  <c:v>2006</c:v>
                </c:pt>
                <c:pt idx="17">
                  <c:v>2005</c:v>
                </c:pt>
                <c:pt idx="18">
                  <c:v>2004</c:v>
                </c:pt>
                <c:pt idx="19">
                  <c:v>2003</c:v>
                </c:pt>
                <c:pt idx="20">
                  <c:v>2002</c:v>
                </c:pt>
                <c:pt idx="21">
                  <c:v>2001</c:v>
                </c:pt>
                <c:pt idx="22">
                  <c:v>2000</c:v>
                </c:pt>
                <c:pt idx="23">
                  <c:v>1999</c:v>
                </c:pt>
                <c:pt idx="24">
                  <c:v>1998</c:v>
                </c:pt>
                <c:pt idx="25">
                  <c:v>1997</c:v>
                </c:pt>
                <c:pt idx="26">
                  <c:v>1996</c:v>
                </c:pt>
                <c:pt idx="27">
                  <c:v>1995</c:v>
                </c:pt>
                <c:pt idx="28">
                  <c:v>1994</c:v>
                </c:pt>
              </c:numCache>
            </c:numRef>
          </c:cat>
          <c:val>
            <c:numRef>
              <c:f>Hoja1!$E$5:$E$33</c:f>
              <c:numCache>
                <c:formatCode>General</c:formatCode>
                <c:ptCount val="29"/>
                <c:pt idx="0">
                  <c:v>425</c:v>
                </c:pt>
                <c:pt idx="1">
                  <c:v>944</c:v>
                </c:pt>
                <c:pt idx="2" formatCode="#,##0">
                  <c:v>1186</c:v>
                </c:pt>
                <c:pt idx="3" formatCode="#,##0">
                  <c:v>2127</c:v>
                </c:pt>
                <c:pt idx="4" formatCode="#,##0">
                  <c:v>2941</c:v>
                </c:pt>
                <c:pt idx="5" formatCode="#,##0">
                  <c:v>3474</c:v>
                </c:pt>
                <c:pt idx="6" formatCode="#,##0">
                  <c:v>4752</c:v>
                </c:pt>
                <c:pt idx="7" formatCode="#,##0">
                  <c:v>6081</c:v>
                </c:pt>
                <c:pt idx="8" formatCode="#,##0">
                  <c:v>3627</c:v>
                </c:pt>
                <c:pt idx="9" formatCode="#,##0">
                  <c:v>2296</c:v>
                </c:pt>
                <c:pt idx="10" formatCode="#,##0">
                  <c:v>2272</c:v>
                </c:pt>
                <c:pt idx="11" formatCode="#,##0">
                  <c:v>3743</c:v>
                </c:pt>
                <c:pt idx="12" formatCode="#,##0">
                  <c:v>3425</c:v>
                </c:pt>
                <c:pt idx="13" formatCode="#,##0">
                  <c:v>3790</c:v>
                </c:pt>
                <c:pt idx="14" formatCode="#,##0">
                  <c:v>2862</c:v>
                </c:pt>
                <c:pt idx="15" formatCode="#,##0">
                  <c:v>3157</c:v>
                </c:pt>
                <c:pt idx="16" formatCode="#,##0">
                  <c:v>3480</c:v>
                </c:pt>
                <c:pt idx="17" formatCode="#,##0">
                  <c:v>3484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6E-4731-9D28-090BBFB8335B}"/>
            </c:ext>
          </c:extLst>
        </c:ser>
        <c:ser>
          <c:idx val="3"/>
          <c:order val="3"/>
          <c:tx>
            <c:strRef>
              <c:f>Hoja1!$F$4</c:f>
              <c:strCache>
                <c:ptCount val="1"/>
                <c:pt idx="0">
                  <c:v>Homicidios Mujeres por familiares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Hoja1!$B$5:$B$33</c:f>
              <c:numCache>
                <c:formatCode>General</c:formatCode>
                <c:ptCount val="29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  <c:pt idx="5">
                  <c:v>2017</c:v>
                </c:pt>
                <c:pt idx="6">
                  <c:v>2016</c:v>
                </c:pt>
                <c:pt idx="7">
                  <c:v>2015</c:v>
                </c:pt>
                <c:pt idx="8">
                  <c:v>2014</c:v>
                </c:pt>
                <c:pt idx="9">
                  <c:v>2013</c:v>
                </c:pt>
                <c:pt idx="10">
                  <c:v>2012</c:v>
                </c:pt>
                <c:pt idx="11">
                  <c:v>2011</c:v>
                </c:pt>
                <c:pt idx="12">
                  <c:v>2010</c:v>
                </c:pt>
                <c:pt idx="13">
                  <c:v>2009</c:v>
                </c:pt>
                <c:pt idx="14">
                  <c:v>2008</c:v>
                </c:pt>
                <c:pt idx="15">
                  <c:v>2007</c:v>
                </c:pt>
                <c:pt idx="16">
                  <c:v>2006</c:v>
                </c:pt>
                <c:pt idx="17">
                  <c:v>2005</c:v>
                </c:pt>
                <c:pt idx="18">
                  <c:v>2004</c:v>
                </c:pt>
                <c:pt idx="19">
                  <c:v>2003</c:v>
                </c:pt>
                <c:pt idx="20">
                  <c:v>2002</c:v>
                </c:pt>
                <c:pt idx="21">
                  <c:v>2001</c:v>
                </c:pt>
                <c:pt idx="22">
                  <c:v>2000</c:v>
                </c:pt>
                <c:pt idx="23">
                  <c:v>1999</c:v>
                </c:pt>
                <c:pt idx="24">
                  <c:v>1998</c:v>
                </c:pt>
                <c:pt idx="25">
                  <c:v>1997</c:v>
                </c:pt>
                <c:pt idx="26">
                  <c:v>1996</c:v>
                </c:pt>
                <c:pt idx="27">
                  <c:v>1995</c:v>
                </c:pt>
                <c:pt idx="28">
                  <c:v>1994</c:v>
                </c:pt>
              </c:numCache>
            </c:numRef>
          </c:cat>
          <c:val>
            <c:numRef>
              <c:f>Hoja1!$F$5:$F$33</c:f>
              <c:numCache>
                <c:formatCode>General</c:formatCode>
                <c:ptCount val="29"/>
                <c:pt idx="0">
                  <c:v>4</c:v>
                </c:pt>
                <c:pt idx="1">
                  <c:v>21</c:v>
                </c:pt>
                <c:pt idx="2">
                  <c:v>23</c:v>
                </c:pt>
                <c:pt idx="3">
                  <c:v>18</c:v>
                </c:pt>
                <c:pt idx="4">
                  <c:v>42</c:v>
                </c:pt>
                <c:pt idx="5">
                  <c:v>19</c:v>
                </c:pt>
                <c:pt idx="6">
                  <c:v>11</c:v>
                </c:pt>
                <c:pt idx="7">
                  <c:v>17</c:v>
                </c:pt>
                <c:pt idx="8">
                  <c:v>9</c:v>
                </c:pt>
                <c:pt idx="9">
                  <c:v>18</c:v>
                </c:pt>
                <c:pt idx="10">
                  <c:v>13</c:v>
                </c:pt>
                <c:pt idx="11">
                  <c:v>1</c:v>
                </c:pt>
                <c:pt idx="12">
                  <c:v>2</c:v>
                </c:pt>
                <c:pt idx="13">
                  <c:v>14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6E-4731-9D28-090BBFB8335B}"/>
            </c:ext>
          </c:extLst>
        </c:ser>
        <c:ser>
          <c:idx val="5"/>
          <c:order val="5"/>
          <c:tx>
            <c:strRef>
              <c:f>Hoja1!$H$4</c:f>
              <c:strCache>
                <c:ptCount val="1"/>
                <c:pt idx="0">
                  <c:v>Homicidios por 100,000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Hoja1!$B$5:$B$33</c:f>
              <c:numCache>
                <c:formatCode>General</c:formatCode>
                <c:ptCount val="29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  <c:pt idx="5">
                  <c:v>2017</c:v>
                </c:pt>
                <c:pt idx="6">
                  <c:v>2016</c:v>
                </c:pt>
                <c:pt idx="7">
                  <c:v>2015</c:v>
                </c:pt>
                <c:pt idx="8">
                  <c:v>2014</c:v>
                </c:pt>
                <c:pt idx="9">
                  <c:v>2013</c:v>
                </c:pt>
                <c:pt idx="10">
                  <c:v>2012</c:v>
                </c:pt>
                <c:pt idx="11">
                  <c:v>2011</c:v>
                </c:pt>
                <c:pt idx="12">
                  <c:v>2010</c:v>
                </c:pt>
                <c:pt idx="13">
                  <c:v>2009</c:v>
                </c:pt>
                <c:pt idx="14">
                  <c:v>2008</c:v>
                </c:pt>
                <c:pt idx="15">
                  <c:v>2007</c:v>
                </c:pt>
                <c:pt idx="16">
                  <c:v>2006</c:v>
                </c:pt>
                <c:pt idx="17">
                  <c:v>2005</c:v>
                </c:pt>
                <c:pt idx="18">
                  <c:v>2004</c:v>
                </c:pt>
                <c:pt idx="19">
                  <c:v>2003</c:v>
                </c:pt>
                <c:pt idx="20">
                  <c:v>2002</c:v>
                </c:pt>
                <c:pt idx="21">
                  <c:v>2001</c:v>
                </c:pt>
                <c:pt idx="22">
                  <c:v>2000</c:v>
                </c:pt>
                <c:pt idx="23">
                  <c:v>1999</c:v>
                </c:pt>
                <c:pt idx="24">
                  <c:v>1998</c:v>
                </c:pt>
                <c:pt idx="25">
                  <c:v>1997</c:v>
                </c:pt>
                <c:pt idx="26">
                  <c:v>1996</c:v>
                </c:pt>
                <c:pt idx="27">
                  <c:v>1995</c:v>
                </c:pt>
                <c:pt idx="28">
                  <c:v>1994</c:v>
                </c:pt>
              </c:numCache>
            </c:numRef>
          </c:cat>
          <c:val>
            <c:numRef>
              <c:f>Hoja1!$H$5:$H$33</c:f>
              <c:numCache>
                <c:formatCode>#,##0</c:formatCode>
                <c:ptCount val="29"/>
                <c:pt idx="0" formatCode="General">
                  <c:v>790</c:v>
                </c:pt>
                <c:pt idx="1">
                  <c:v>1734</c:v>
                </c:pt>
                <c:pt idx="2">
                  <c:v>2151</c:v>
                </c:pt>
                <c:pt idx="3">
                  <c:v>3854</c:v>
                </c:pt>
                <c:pt idx="4">
                  <c:v>5380</c:v>
                </c:pt>
                <c:pt idx="5">
                  <c:v>6376</c:v>
                </c:pt>
                <c:pt idx="6">
                  <c:v>8509</c:v>
                </c:pt>
                <c:pt idx="7">
                  <c:v>10764</c:v>
                </c:pt>
                <c:pt idx="8">
                  <c:v>6362</c:v>
                </c:pt>
                <c:pt idx="9">
                  <c:v>4094</c:v>
                </c:pt>
                <c:pt idx="10">
                  <c:v>4243</c:v>
                </c:pt>
                <c:pt idx="11">
                  <c:v>7177</c:v>
                </c:pt>
                <c:pt idx="12">
                  <c:v>6570</c:v>
                </c:pt>
                <c:pt idx="13">
                  <c:v>7245</c:v>
                </c:pt>
                <c:pt idx="14">
                  <c:v>5273</c:v>
                </c:pt>
                <c:pt idx="15">
                  <c:v>5819</c:v>
                </c:pt>
                <c:pt idx="16">
                  <c:v>6542</c:v>
                </c:pt>
                <c:pt idx="17">
                  <c:v>6464</c:v>
                </c:pt>
                <c:pt idx="18">
                  <c:v>6490</c:v>
                </c:pt>
                <c:pt idx="19">
                  <c:v>5595</c:v>
                </c:pt>
                <c:pt idx="20">
                  <c:v>4736</c:v>
                </c:pt>
                <c:pt idx="21">
                  <c:v>6015</c:v>
                </c:pt>
                <c:pt idx="22">
                  <c:v>5975</c:v>
                </c:pt>
                <c:pt idx="23">
                  <c:v>6502</c:v>
                </c:pt>
                <c:pt idx="24">
                  <c:v>9495</c:v>
                </c:pt>
                <c:pt idx="25">
                  <c:v>11246</c:v>
                </c:pt>
                <c:pt idx="26">
                  <c:v>11700</c:v>
                </c:pt>
                <c:pt idx="27">
                  <c:v>13844</c:v>
                </c:pt>
                <c:pt idx="28">
                  <c:v>13428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6E-4731-9D28-090BBFB83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6946799"/>
        <c:axId val="1317238783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Hoja1!$G$4</c15:sqref>
                        </c15:formulaRef>
                      </c:ext>
                    </c:extLst>
                    <c:strCache>
                      <c:ptCount val="1"/>
                      <c:pt idx="0">
                        <c:v>Homicidios Hombres por familiares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Hoja1!$B$5:$B$33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2022</c:v>
                      </c:pt>
                      <c:pt idx="1">
                        <c:v>2021</c:v>
                      </c:pt>
                      <c:pt idx="2">
                        <c:v>2020</c:v>
                      </c:pt>
                      <c:pt idx="3">
                        <c:v>2019</c:v>
                      </c:pt>
                      <c:pt idx="4">
                        <c:v>2018</c:v>
                      </c:pt>
                      <c:pt idx="5">
                        <c:v>2017</c:v>
                      </c:pt>
                      <c:pt idx="6">
                        <c:v>2016</c:v>
                      </c:pt>
                      <c:pt idx="7">
                        <c:v>2015</c:v>
                      </c:pt>
                      <c:pt idx="8">
                        <c:v>2014</c:v>
                      </c:pt>
                      <c:pt idx="9">
                        <c:v>2013</c:v>
                      </c:pt>
                      <c:pt idx="10">
                        <c:v>2012</c:v>
                      </c:pt>
                      <c:pt idx="11">
                        <c:v>2011</c:v>
                      </c:pt>
                      <c:pt idx="12">
                        <c:v>2010</c:v>
                      </c:pt>
                      <c:pt idx="13">
                        <c:v>2009</c:v>
                      </c:pt>
                      <c:pt idx="14">
                        <c:v>2008</c:v>
                      </c:pt>
                      <c:pt idx="15">
                        <c:v>2007</c:v>
                      </c:pt>
                      <c:pt idx="16">
                        <c:v>2006</c:v>
                      </c:pt>
                      <c:pt idx="17">
                        <c:v>2005</c:v>
                      </c:pt>
                      <c:pt idx="18">
                        <c:v>2004</c:v>
                      </c:pt>
                      <c:pt idx="19">
                        <c:v>2003</c:v>
                      </c:pt>
                      <c:pt idx="20">
                        <c:v>2002</c:v>
                      </c:pt>
                      <c:pt idx="21">
                        <c:v>2001</c:v>
                      </c:pt>
                      <c:pt idx="22">
                        <c:v>2000</c:v>
                      </c:pt>
                      <c:pt idx="23">
                        <c:v>1999</c:v>
                      </c:pt>
                      <c:pt idx="24">
                        <c:v>1998</c:v>
                      </c:pt>
                      <c:pt idx="25">
                        <c:v>1997</c:v>
                      </c:pt>
                      <c:pt idx="26">
                        <c:v>1996</c:v>
                      </c:pt>
                      <c:pt idx="27">
                        <c:v>1995</c:v>
                      </c:pt>
                      <c:pt idx="28">
                        <c:v>1994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Hoja1!$G$5:$G$33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2</c:v>
                      </c:pt>
                      <c:pt idx="1">
                        <c:v>2</c:v>
                      </c:pt>
                      <c:pt idx="2">
                        <c:v>11</c:v>
                      </c:pt>
                      <c:pt idx="3">
                        <c:v>10</c:v>
                      </c:pt>
                      <c:pt idx="4">
                        <c:v>19</c:v>
                      </c:pt>
                      <c:pt idx="5">
                        <c:v>11</c:v>
                      </c:pt>
                      <c:pt idx="6">
                        <c:v>7</c:v>
                      </c:pt>
                      <c:pt idx="7">
                        <c:v>2</c:v>
                      </c:pt>
                      <c:pt idx="8">
                        <c:v>4</c:v>
                      </c:pt>
                      <c:pt idx="9">
                        <c:v>1</c:v>
                      </c:pt>
                      <c:pt idx="10">
                        <c:v>8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6</c:v>
                      </c:pt>
                      <c:pt idx="14">
                        <c:v>1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256E-4731-9D28-090BBFB8335B}"/>
                  </c:ext>
                </c:extLst>
              </c15:ser>
            </c15:filteredLineSeries>
          </c:ext>
        </c:extLst>
      </c:lineChart>
      <c:catAx>
        <c:axId val="122694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SV"/>
          </a:p>
        </c:txPr>
        <c:crossAx val="1317238783"/>
        <c:crosses val="autoZero"/>
        <c:auto val="1"/>
        <c:lblAlgn val="ctr"/>
        <c:lblOffset val="100"/>
        <c:noMultiLvlLbl val="0"/>
      </c:catAx>
      <c:valAx>
        <c:axId val="1317238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SV"/>
          </a:p>
        </c:txPr>
        <c:crossAx val="122694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SV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Hoja1!$B$40:$B$52</cx:f>
        <cx:lvl ptCount="13">
          <cx:pt idx="0">ENE.</cx:pt>
          <cx:pt idx="1">FEB.</cx:pt>
          <cx:pt idx="2">MARZ.</cx:pt>
          <cx:pt idx="3">ABR.</cx:pt>
          <cx:pt idx="4">MAYO.</cx:pt>
          <cx:pt idx="5">JUN.</cx:pt>
          <cx:pt idx="6">JUL.</cx:pt>
          <cx:pt idx="7">AGOS.</cx:pt>
          <cx:pt idx="8">SEP.</cx:pt>
          <cx:pt idx="9">OCT.</cx:pt>
          <cx:pt idx="10">NOV.</cx:pt>
          <cx:pt idx="11">DIC.</cx:pt>
          <cx:pt idx="12">TOTAL</cx:pt>
        </cx:lvl>
      </cx:strDim>
      <cx:numDim type="size">
        <cx:f>Hoja1!$C$40:$C$52</cx:f>
        <cx:lvl ptCount="13" formatCode="General">
          <cx:pt idx="0">89</cx:pt>
          <cx:pt idx="1">75</cx:pt>
          <cx:pt idx="2">173</cx:pt>
          <cx:pt idx="3">22</cx:pt>
          <cx:pt idx="4">24</cx:pt>
          <cx:pt idx="5">30</cx:pt>
          <cx:pt idx="6">18</cx:pt>
          <cx:pt idx="7">26</cx:pt>
          <cx:pt idx="8">16</cx:pt>
          <cx:pt idx="9">18</cx:pt>
          <cx:pt idx="10">10</cx:pt>
          <cx:pt idx="11">13</cx:pt>
          <cx:pt idx="12">514</cx:pt>
        </cx:lvl>
      </cx:numDim>
    </cx:data>
    <cx:data id="1">
      <cx:strDim type="cat">
        <cx:f>Hoja1!$B$40:$B$52</cx:f>
        <cx:lvl ptCount="13">
          <cx:pt idx="0">ENE.</cx:pt>
          <cx:pt idx="1">FEB.</cx:pt>
          <cx:pt idx="2">MARZ.</cx:pt>
          <cx:pt idx="3">ABR.</cx:pt>
          <cx:pt idx="4">MAYO.</cx:pt>
          <cx:pt idx="5">JUN.</cx:pt>
          <cx:pt idx="6">JUL.</cx:pt>
          <cx:pt idx="7">AGOS.</cx:pt>
          <cx:pt idx="8">SEP.</cx:pt>
          <cx:pt idx="9">OCT.</cx:pt>
          <cx:pt idx="10">NOV.</cx:pt>
          <cx:pt idx="11">DIC.</cx:pt>
          <cx:pt idx="12">TOTAL</cx:pt>
        </cx:lvl>
      </cx:strDim>
      <cx:numDim type="size">
        <cx:f>Hoja1!$D$40:$D$52</cx:f>
        <cx:lvl ptCount="13" formatCode="General">
          <cx:pt idx="0">9</cx:pt>
          <cx:pt idx="1">10</cx:pt>
          <cx:pt idx="2">6</cx:pt>
          <cx:pt idx="3">7</cx:pt>
          <cx:pt idx="4">9</cx:pt>
          <cx:pt idx="5">10</cx:pt>
          <cx:pt idx="6">15</cx:pt>
          <cx:pt idx="7">14</cx:pt>
          <cx:pt idx="8">13</cx:pt>
          <cx:pt idx="9">17</cx:pt>
          <cx:pt idx="10">5</cx:pt>
          <cx:pt idx="11">10</cx:pt>
          <cx:pt idx="12">123</cx:pt>
        </cx:lvl>
      </cx:numDim>
    </cx:data>
    <cx:data id="2">
      <cx:strDim type="cat">
        <cx:f>Hoja1!$B$40:$B$52</cx:f>
        <cx:lvl ptCount="13">
          <cx:pt idx="0">ENE.</cx:pt>
          <cx:pt idx="1">FEB.</cx:pt>
          <cx:pt idx="2">MARZ.</cx:pt>
          <cx:pt idx="3">ABR.</cx:pt>
          <cx:pt idx="4">MAYO.</cx:pt>
          <cx:pt idx="5">JUN.</cx:pt>
          <cx:pt idx="6">JUL.</cx:pt>
          <cx:pt idx="7">AGOS.</cx:pt>
          <cx:pt idx="8">SEP.</cx:pt>
          <cx:pt idx="9">OCT.</cx:pt>
          <cx:pt idx="10">NOV.</cx:pt>
          <cx:pt idx="11">DIC.</cx:pt>
          <cx:pt idx="12">TOTAL</cx:pt>
        </cx:lvl>
      </cx:strDim>
      <cx:numDim type="size">
        <cx:f>Hoja1!$E$40:$E$52</cx:f>
        <cx:lvl ptCount="13" formatCode="General">
          <cx:pt idx="0">6</cx:pt>
          <cx:pt idx="1">12</cx:pt>
          <cx:pt idx="2">10</cx:pt>
          <cx:pt idx="3">10</cx:pt>
          <cx:pt idx="4">18</cx:pt>
          <cx:pt idx="5">6</cx:pt>
          <cx:pt idx="6">8</cx:pt>
          <cx:pt idx="7">16</cx:pt>
          <cx:pt idx="8">11</cx:pt>
          <cx:pt idx="9">13</cx:pt>
          <cx:pt idx="10">12</cx:pt>
          <cx:pt idx="11">9</cx:pt>
          <cx:pt idx="12">117</cx:pt>
        </cx:lvl>
      </cx:numDim>
    </cx:data>
    <cx:data id="3">
      <cx:strDim type="cat">
        <cx:f>Hoja1!$B$40:$B$52</cx:f>
        <cx:lvl ptCount="13">
          <cx:pt idx="0">ENE.</cx:pt>
          <cx:pt idx="1">FEB.</cx:pt>
          <cx:pt idx="2">MARZ.</cx:pt>
          <cx:pt idx="3">ABR.</cx:pt>
          <cx:pt idx="4">MAYO.</cx:pt>
          <cx:pt idx="5">JUN.</cx:pt>
          <cx:pt idx="6">JUL.</cx:pt>
          <cx:pt idx="7">AGOS.</cx:pt>
          <cx:pt idx="8">SEP.</cx:pt>
          <cx:pt idx="9">OCT.</cx:pt>
          <cx:pt idx="10">NOV.</cx:pt>
          <cx:pt idx="11">DIC.</cx:pt>
          <cx:pt idx="12">TOTAL</cx:pt>
        </cx:lvl>
      </cx:strDim>
      <cx:numDim type="size">
        <cx:f>Hoja1!$F$40:$F$52</cx:f>
        <cx:lvl ptCount="13" formatCode="General">
          <cx:pt idx="0">101</cx:pt>
          <cx:pt idx="1">92</cx:pt>
          <cx:pt idx="2">185</cx:pt>
          <cx:pt idx="3">37</cx:pt>
          <cx:pt idx="4">44</cx:pt>
          <cx:pt idx="5">43</cx:pt>
          <cx:pt idx="6">36</cx:pt>
          <cx:pt idx="7">48</cx:pt>
          <cx:pt idx="8">29</cx:pt>
          <cx:pt idx="9">45</cx:pt>
          <cx:pt idx="10">23</cx:pt>
          <cx:pt idx="11">39</cx:pt>
          <cx:pt idx="12">754</cx:pt>
        </cx:lvl>
      </cx:numDim>
    </cx:data>
  </cx:chartData>
  <cx:chart>
    <cx:title pos="t" align="ctr" overlay="0">
      <cx:tx>
        <cx:txData>
          <cx:v>Despues del regimen 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ptos Narrow" panose="02110004020202020204"/>
            </a:rPr>
            <a:t>Despues del regimen </a:t>
          </a:r>
        </a:p>
      </cx:txPr>
    </cx:title>
    <cx:plotArea>
      <cx:plotAreaRegion>
        <cx:series layoutId="sunburst" uniqueId="{0E795598-49F3-4A6B-AC48-D6E35859E7C8}" formatIdx="0">
          <cx:tx>
            <cx:txData>
              <cx:f>Hoja1!$C$39</cx:f>
              <cx:v>Delincuencia General (Suma)</cx:v>
            </cx:txData>
          </cx:tx>
          <cx:dataLabels pos="ctr">
            <cx:visibility seriesName="0" categoryName="1" value="1"/>
          </cx:dataLabels>
          <cx:dataId val="0"/>
        </cx:series>
        <cx:series layoutId="sunburst" hidden="1" uniqueId="{17DBD6C0-6FBA-41E8-8C42-65BB5F18F7E7}" formatIdx="1">
          <cx:tx>
            <cx:txData>
              <cx:f>Hoja1!$D$39</cx:f>
              <cx:v>Intolerancia Social (Suma)</cx:v>
            </cx:txData>
          </cx:tx>
          <cx:dataLabels pos="ctr">
            <cx:visibility seriesName="0" categoryName="1" value="1"/>
          </cx:dataLabels>
          <cx:dataId val="1"/>
        </cx:series>
        <cx:series layoutId="sunburst" hidden="1" uniqueId="{D9EB2F9E-8501-4E45-BEFC-A421C03CBC57}" formatIdx="2">
          <cx:tx>
            <cx:txData>
              <cx:f>Hoja1!$E$39</cx:f>
              <cx:v>Intolerancia Familiar (Suma)</cx:v>
            </cx:txData>
          </cx:tx>
          <cx:dataLabels pos="ctr">
            <cx:visibility seriesName="0" categoryName="1" value="1"/>
          </cx:dataLabels>
          <cx:dataId val="2"/>
        </cx:series>
        <cx:series layoutId="sunburst" hidden="1" uniqueId="{494B5487-0437-42E5-BD1A-A8BCE7F51B0A}" formatIdx="3">
          <cx:tx>
            <cx:txData>
              <cx:f>Hoja1!$F$39</cx:f>
              <cx:v>Total Homicidios (Suma)</cx:v>
            </cx:txData>
          </cx:tx>
          <cx:dataLabels pos="ctr">
            <cx:visibility seriesName="0" categoryName="1" value="1"/>
          </cx:dataLabels>
          <cx:dataId val="3"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8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4A2C4975-5A8C-3531-8AF2-E9D3F9C99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>
            <a:extLst>
              <a:ext uri="{FF2B5EF4-FFF2-40B4-BE49-F238E27FC236}">
                <a16:creationId xmlns:a16="http://schemas.microsoft.com/office/drawing/2014/main" id="{E5F3D158-D2D8-069F-8015-5A43AFDB3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>
            <a:extLst>
              <a:ext uri="{FF2B5EF4-FFF2-40B4-BE49-F238E27FC236}">
                <a16:creationId xmlns:a16="http://schemas.microsoft.com/office/drawing/2014/main" id="{DB437188-FE54-E100-27D9-E0F9FD383F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7885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DF3296F4-2156-4E68-C146-2E1AC7C7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>
            <a:extLst>
              <a:ext uri="{FF2B5EF4-FFF2-40B4-BE49-F238E27FC236}">
                <a16:creationId xmlns:a16="http://schemas.microsoft.com/office/drawing/2014/main" id="{6EDE2C5A-5679-8647-7D94-B65B436F2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>
            <a:extLst>
              <a:ext uri="{FF2B5EF4-FFF2-40B4-BE49-F238E27FC236}">
                <a16:creationId xmlns:a16="http://schemas.microsoft.com/office/drawing/2014/main" id="{89E21E66-CEBF-8E1A-8EC7-AA316DD8B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89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88BF00E1-6E32-863E-7A67-9921EE82D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>
            <a:extLst>
              <a:ext uri="{FF2B5EF4-FFF2-40B4-BE49-F238E27FC236}">
                <a16:creationId xmlns:a16="http://schemas.microsoft.com/office/drawing/2014/main" id="{6CE08CE4-F70A-9610-7146-BB97A55EF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>
            <a:extLst>
              <a:ext uri="{FF2B5EF4-FFF2-40B4-BE49-F238E27FC236}">
                <a16:creationId xmlns:a16="http://schemas.microsoft.com/office/drawing/2014/main" id="{C4068661-4CEB-02F2-9D48-F3B6118B69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45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0FB7222C-CFF6-67E6-165A-EF37B2CA1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>
            <a:extLst>
              <a:ext uri="{FF2B5EF4-FFF2-40B4-BE49-F238E27FC236}">
                <a16:creationId xmlns:a16="http://schemas.microsoft.com/office/drawing/2014/main" id="{64AC2925-1583-4C7D-B549-5F425DCE0D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4:notes">
            <a:extLst>
              <a:ext uri="{FF2B5EF4-FFF2-40B4-BE49-F238E27FC236}">
                <a16:creationId xmlns:a16="http://schemas.microsoft.com/office/drawing/2014/main" id="{3718099F-6132-0E4C-1AA1-11899DC570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54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10C6BFF1-F4F7-1080-DB7D-C7E17999E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>
            <a:extLst>
              <a:ext uri="{FF2B5EF4-FFF2-40B4-BE49-F238E27FC236}">
                <a16:creationId xmlns:a16="http://schemas.microsoft.com/office/drawing/2014/main" id="{73FB8582-1780-2BEE-0EAA-AAB4F08E4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>
            <a:extLst>
              <a:ext uri="{FF2B5EF4-FFF2-40B4-BE49-F238E27FC236}">
                <a16:creationId xmlns:a16="http://schemas.microsoft.com/office/drawing/2014/main" id="{70C42BA5-3738-AA2B-DF0C-C26BF2E8E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20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36B439CF-8489-FEB2-0EAA-E7C4C8DE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>
            <a:extLst>
              <a:ext uri="{FF2B5EF4-FFF2-40B4-BE49-F238E27FC236}">
                <a16:creationId xmlns:a16="http://schemas.microsoft.com/office/drawing/2014/main" id="{AE161CA7-39A8-5230-19D0-DC11B939E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>
            <a:extLst>
              <a:ext uri="{FF2B5EF4-FFF2-40B4-BE49-F238E27FC236}">
                <a16:creationId xmlns:a16="http://schemas.microsoft.com/office/drawing/2014/main" id="{A1422111-4F06-F171-3994-D439F8D93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97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7230C6B8-447C-E0E2-CA1B-B2FEF52D7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>
            <a:extLst>
              <a:ext uri="{FF2B5EF4-FFF2-40B4-BE49-F238E27FC236}">
                <a16:creationId xmlns:a16="http://schemas.microsoft.com/office/drawing/2014/main" id="{1AD24F86-8A18-DC45-D6CB-E4277F2C34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>
            <a:extLst>
              <a:ext uri="{FF2B5EF4-FFF2-40B4-BE49-F238E27FC236}">
                <a16:creationId xmlns:a16="http://schemas.microsoft.com/office/drawing/2014/main" id="{C014FD01-91BD-0014-BC43-705F4045E1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46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microsoft.com/office/2014/relationships/chartEx" Target="../charts/chartEx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43712258-AED4-3641-8351-A1848BC89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176667D-E514-C66F-D359-7ADF4CA3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18" y="1312846"/>
            <a:ext cx="8541187" cy="369332"/>
          </a:xfrm>
        </p:spPr>
        <p:txBody>
          <a:bodyPr/>
          <a:lstStyle/>
          <a:p>
            <a:r>
              <a:rPr lang="es-SV" sz="2400" dirty="0"/>
              <a:t>Media de los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D2F336-4083-9271-E459-E8AA0457F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6" y="1682178"/>
            <a:ext cx="8009513" cy="48057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284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840998" y="1718489"/>
            <a:ext cx="7572925" cy="185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3600" dirty="0"/>
              <a:t>ANÁLISIS DEL REGIMEN DE EXCEPCION EN LA EXPECTATIVA DE VIDA EN EL SALVADOR</a:t>
            </a:r>
            <a:endParaRPr sz="3600" dirty="0"/>
          </a:p>
        </p:txBody>
      </p:sp>
      <p:sp>
        <p:nvSpPr>
          <p:cNvPr id="62" name="Google Shape;62;p2"/>
          <p:cNvSpPr/>
          <p:nvPr/>
        </p:nvSpPr>
        <p:spPr>
          <a:xfrm>
            <a:off x="840998" y="3635116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Nombre</a:t>
            </a:r>
            <a:r>
              <a:rPr lang="en-US" sz="2000" dirty="0">
                <a:solidFill>
                  <a:schemeClr val="dk1"/>
                </a:solidFill>
              </a:rPr>
              <a:t> del </a:t>
            </a:r>
            <a:r>
              <a:rPr lang="en-US" sz="2000" dirty="0" err="1">
                <a:solidFill>
                  <a:schemeClr val="dk1"/>
                </a:solidFill>
              </a:rPr>
              <a:t>equipo:Digitalsolutions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BD0E848-CE62-1C92-08EC-9D892A4A0100}"/>
              </a:ext>
            </a:extLst>
          </p:cNvPr>
          <p:cNvSpPr/>
          <p:nvPr/>
        </p:nvSpPr>
        <p:spPr>
          <a:xfrm>
            <a:off x="6047619" y="3729775"/>
            <a:ext cx="3252539" cy="196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B5372D-D21D-F713-CF13-A6F847824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810213" y="3632231"/>
            <a:ext cx="3249450" cy="19508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4952C0C8-2F8E-5101-A8FD-EBD1A984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738664"/>
          </a:xfrm>
        </p:spPr>
        <p:txBody>
          <a:bodyPr/>
          <a:lstStyle/>
          <a:p>
            <a:r>
              <a:rPr lang="es-MX" sz="2400" dirty="0"/>
              <a:t>¿Por qué escogimos de tema análisis del régimen de excepción en la expectativa de vida en el salvador?</a:t>
            </a:r>
            <a:endParaRPr lang="es-SV" sz="2400" dirty="0"/>
          </a:p>
        </p:txBody>
      </p:sp>
      <p:pic>
        <p:nvPicPr>
          <p:cNvPr id="1030" name="Picture 6" descr="Mapa de El Salvador con sus departamentos - El Salvador mi país">
            <a:extLst>
              <a:ext uri="{FF2B5EF4-FFF2-40B4-BE49-F238E27FC236}">
                <a16:creationId xmlns:a16="http://schemas.microsoft.com/office/drawing/2014/main" id="{950B8039-0E31-4B40-BBAB-4D003D705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1" b="7854"/>
          <a:stretch/>
        </p:blipFill>
        <p:spPr bwMode="auto">
          <a:xfrm>
            <a:off x="1580676" y="2700768"/>
            <a:ext cx="6278770" cy="335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1C46C8AA-0640-392B-7CF0-04A12177B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7956542-7015-B49D-502E-A0D5B041E942}"/>
              </a:ext>
            </a:extLst>
          </p:cNvPr>
          <p:cNvSpPr/>
          <p:nvPr/>
        </p:nvSpPr>
        <p:spPr>
          <a:xfrm>
            <a:off x="6047619" y="3729775"/>
            <a:ext cx="3252539" cy="196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B69123-5884-D1BA-FBBE-B12A801CB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810213" y="3632231"/>
            <a:ext cx="3249450" cy="19508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6EF5067-FD13-C79C-241D-5C049F8B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s-MX" sz="2400" b="1" dirty="0"/>
              <a:t>Objetivo del proyecto</a:t>
            </a:r>
            <a:r>
              <a:rPr lang="es-MX" sz="1800" b="1" dirty="0"/>
              <a:t>:</a:t>
            </a:r>
            <a:endParaRPr lang="es-SV" sz="1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ECE90BD5-271F-8724-FD27-9EFE5B8B6E4A}"/>
              </a:ext>
            </a:extLst>
          </p:cNvPr>
          <p:cNvSpPr txBox="1">
            <a:spLocks/>
          </p:cNvSpPr>
          <p:nvPr/>
        </p:nvSpPr>
        <p:spPr>
          <a:xfrm>
            <a:off x="449468" y="2105050"/>
            <a:ext cx="854118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400" dirty="0"/>
              <a:t>Analizar datos oficiales e independientes.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400" dirty="0"/>
              <a:t>Evaluar políticas.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400" dirty="0"/>
              <a:t>Examinar las cifras de homicidios reportadas por la PNC de El Salvador.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400" dirty="0"/>
              <a:t>Comparar consistencias con datos históricos.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400" dirty="0"/>
              <a:t>Identificar tendencias en las tasas de violencia, mortalidad y </a:t>
            </a:r>
            <a:r>
              <a:rPr lang="es-MX" sz="1400" dirty="0"/>
              <a:t>acceso a derechos básicos durante el periodo del régimen de excepción.</a:t>
            </a:r>
            <a:endParaRPr lang="es-SV" sz="1400" dirty="0"/>
          </a:p>
          <a:p>
            <a:endParaRPr lang="es-SV" sz="1800" dirty="0"/>
          </a:p>
        </p:txBody>
      </p:sp>
      <p:pic>
        <p:nvPicPr>
          <p:cNvPr id="2050" name="Picture 2" descr="Objetivos">
            <a:extLst>
              <a:ext uri="{FF2B5EF4-FFF2-40B4-BE49-F238E27FC236}">
                <a16:creationId xmlns:a16="http://schemas.microsoft.com/office/drawing/2014/main" id="{9D61F777-B315-497E-B04F-350080DD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19" y="3674710"/>
            <a:ext cx="2795093" cy="224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964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67E5A166-2B49-FF4D-AD6D-5D708D356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6D6B389-31EC-F1BB-830D-36DE20F97902}"/>
              </a:ext>
            </a:extLst>
          </p:cNvPr>
          <p:cNvSpPr/>
          <p:nvPr/>
        </p:nvSpPr>
        <p:spPr>
          <a:xfrm>
            <a:off x="6047619" y="3729775"/>
            <a:ext cx="3252539" cy="196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77A2CDE-2FDF-1442-9C5D-AD1E08A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810213" y="3632231"/>
            <a:ext cx="3249450" cy="19508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4DE8D398-291E-96C6-EE1D-8C13BF99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615553"/>
          </a:xfrm>
        </p:spPr>
        <p:txBody>
          <a:bodyPr/>
          <a:lstStyle/>
          <a:p>
            <a:r>
              <a:rPr lang="es-SV" sz="2000" b="1" dirty="0"/>
              <a:t>Municipios que concentran más del 50% de los homicidios en el país un año antes de la presidencia del </a:t>
            </a:r>
            <a:r>
              <a:rPr lang="es-SV" sz="2000" b="1" dirty="0" err="1"/>
              <a:t>Nayib</a:t>
            </a:r>
            <a:r>
              <a:rPr lang="es-SV" sz="2000" b="1" dirty="0"/>
              <a:t> </a:t>
            </a:r>
            <a:r>
              <a:rPr lang="es-SV" sz="2000" b="1" dirty="0" err="1"/>
              <a:t>Bukele</a:t>
            </a:r>
            <a:r>
              <a:rPr lang="es-SV" sz="2000" b="1" dirty="0"/>
              <a:t> </a:t>
            </a:r>
          </a:p>
        </p:txBody>
      </p:sp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D3A18DB9-A0B5-CC0B-DBD0-53FFF8C5CA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69" t="14758" r="169" b="1825"/>
          <a:stretch/>
        </p:blipFill>
        <p:spPr>
          <a:xfrm>
            <a:off x="1422165" y="2271874"/>
            <a:ext cx="7058494" cy="368500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F5234B6-BBA9-94A9-7E31-305B9DC432DC}"/>
              </a:ext>
            </a:extLst>
          </p:cNvPr>
          <p:cNvSpPr/>
          <p:nvPr/>
        </p:nvSpPr>
        <p:spPr>
          <a:xfrm>
            <a:off x="1190171" y="5123543"/>
            <a:ext cx="1901372" cy="11112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5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1BC204CA-3E20-E769-4E9D-FBC63D2B5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>
            <a:extLst>
              <a:ext uri="{FF2B5EF4-FFF2-40B4-BE49-F238E27FC236}">
                <a16:creationId xmlns:a16="http://schemas.microsoft.com/office/drawing/2014/main" id="{9E2CEEE7-8A21-5CBE-8A22-6D341CCA61F5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449467" y="166187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None/>
            </a:pPr>
            <a:r>
              <a:rPr lang="es-SV" dirty="0"/>
              <a:t>Es un indicador que mide el promedio de años que se esperaría que una persona viva, basado en e nivel de mortalidad </a:t>
            </a:r>
            <a:endParaRPr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CA6B48-FC08-3637-34DD-D77CF3A0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7" y="1109646"/>
            <a:ext cx="8541187" cy="369332"/>
          </a:xfrm>
        </p:spPr>
        <p:txBody>
          <a:bodyPr/>
          <a:lstStyle/>
          <a:p>
            <a:r>
              <a:rPr lang="es-SV" sz="2400" dirty="0"/>
              <a:t>¿Qué es la esperanza de vida de un país?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812059-2D15-7416-0F7B-4C7E53642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4" y="2191740"/>
            <a:ext cx="6966631" cy="417997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C52E457-46D3-D074-9671-81CACE0E8753}"/>
              </a:ext>
            </a:extLst>
          </p:cNvPr>
          <p:cNvSpPr txBox="1"/>
          <p:nvPr/>
        </p:nvSpPr>
        <p:spPr>
          <a:xfrm>
            <a:off x="6896100" y="2980989"/>
            <a:ext cx="495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SV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71,48 años</a:t>
            </a:r>
            <a:endParaRPr lang="es-SV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55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7F68FB44-9670-58DD-F01B-72CF9277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7D885B-B735-E93E-212E-F65E24A0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18" y="1240275"/>
            <a:ext cx="8541187" cy="369332"/>
          </a:xfrm>
        </p:spPr>
        <p:txBody>
          <a:bodyPr/>
          <a:lstStyle/>
          <a:p>
            <a:r>
              <a:rPr lang="es-SV" sz="2400" dirty="0"/>
              <a:t>Grafica de resultados en  El Salvador 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5325B63-08F7-541D-B9FF-A81CCC47C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11717"/>
              </p:ext>
            </p:extLst>
          </p:nvPr>
        </p:nvGraphicFramePr>
        <p:xfrm>
          <a:off x="420067" y="1909789"/>
          <a:ext cx="8541186" cy="437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5999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F57335CC-04D2-A151-CB56-CF4564826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7F30661-35BB-DFCD-ED73-CA6B732D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95" y="1428960"/>
            <a:ext cx="8541187" cy="369332"/>
          </a:xfrm>
        </p:spPr>
        <p:txBody>
          <a:bodyPr/>
          <a:lstStyle/>
          <a:p>
            <a:r>
              <a:rPr lang="es-SV" sz="2400" dirty="0"/>
              <a:t>Grafica de resultados después del régimen 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Gráfico 1">
                <a:extLst>
                  <a:ext uri="{FF2B5EF4-FFF2-40B4-BE49-F238E27FC236}">
                    <a16:creationId xmlns:a16="http://schemas.microsoft.com/office/drawing/2014/main" id="{16EED8A8-8C05-CD4C-7888-A948582190E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6652573"/>
                  </p:ext>
                </p:extLst>
              </p:nvPr>
            </p:nvGraphicFramePr>
            <p:xfrm>
              <a:off x="1542685" y="1966671"/>
              <a:ext cx="6817454" cy="40567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Gráfico 1">
                <a:extLst>
                  <a:ext uri="{FF2B5EF4-FFF2-40B4-BE49-F238E27FC236}">
                    <a16:creationId xmlns:a16="http://schemas.microsoft.com/office/drawing/2014/main" id="{16EED8A8-8C05-CD4C-7888-A948582190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2685" y="1966671"/>
                <a:ext cx="6817454" cy="4056758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45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5FDBE444-366A-267A-90C5-6C590142F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20DD803-9F0C-7AC2-237B-B100513E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18" y="1312846"/>
            <a:ext cx="8541187" cy="369332"/>
          </a:xfrm>
        </p:spPr>
        <p:txBody>
          <a:bodyPr/>
          <a:lstStyle/>
          <a:p>
            <a:r>
              <a:rPr lang="es-SV" sz="2400" dirty="0"/>
              <a:t>Datos actuales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B5AC12-5B0C-9D08-B14B-456A037A6A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86" t="3833" r="6037" b="3194"/>
          <a:stretch/>
        </p:blipFill>
        <p:spPr>
          <a:xfrm>
            <a:off x="1169233" y="1682178"/>
            <a:ext cx="7435121" cy="47467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3964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177</Words>
  <Application>Microsoft Office PowerPoint</Application>
  <PresentationFormat>Personalizado</PresentationFormat>
  <Paragraphs>20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Malgun Gothic</vt:lpstr>
      <vt:lpstr>Aptos Narrow</vt:lpstr>
      <vt:lpstr>Arial</vt:lpstr>
      <vt:lpstr>Calibri</vt:lpstr>
      <vt:lpstr>Roboto</vt:lpstr>
      <vt:lpstr>SIC_Template_AI</vt:lpstr>
      <vt:lpstr>Samsung Innovation Campus</vt:lpstr>
      <vt:lpstr>Presentación de PowerPoint</vt:lpstr>
      <vt:lpstr>¿Por qué escogimos de tema análisis del régimen de excepción en la expectativa de vida en el salvador?</vt:lpstr>
      <vt:lpstr>Objetivo del proyecto:</vt:lpstr>
      <vt:lpstr>Municipios que concentran más del 50% de los homicidios en el país un año antes de la presidencia del Nayib Bukele </vt:lpstr>
      <vt:lpstr>¿Qué es la esperanza de vida de un país? </vt:lpstr>
      <vt:lpstr>Grafica de resultados en  El Salvador </vt:lpstr>
      <vt:lpstr>Grafica de resultados después del régimen </vt:lpstr>
      <vt:lpstr>Datos actuales </vt:lpstr>
      <vt:lpstr>Media de los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ADRIANA ABIGAIL MAYORA VILLALTA</cp:lastModifiedBy>
  <cp:revision>7</cp:revision>
  <dcterms:created xsi:type="dcterms:W3CDTF">2019-07-06T14:12:49Z</dcterms:created>
  <dcterms:modified xsi:type="dcterms:W3CDTF">2024-12-19T20:51:13Z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