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60" r:id="rId4"/>
    <p:sldId id="261" r:id="rId5"/>
    <p:sldId id="282" r:id="rId6"/>
    <p:sldId id="271" r:id="rId7"/>
    <p:sldId id="314" r:id="rId8"/>
    <p:sldId id="262" r:id="rId9"/>
    <p:sldId id="267" r:id="rId10"/>
    <p:sldId id="268" r:id="rId11"/>
    <p:sldId id="269" r:id="rId12"/>
    <p:sldId id="272" r:id="rId13"/>
    <p:sldId id="273" r:id="rId14"/>
    <p:sldId id="284" r:id="rId15"/>
    <p:sldId id="283" r:id="rId16"/>
    <p:sldId id="274" r:id="rId17"/>
    <p:sldId id="275" r:id="rId18"/>
    <p:sldId id="264" r:id="rId19"/>
    <p:sldId id="296" r:id="rId20"/>
    <p:sldId id="312" r:id="rId21"/>
    <p:sldId id="298" r:id="rId22"/>
    <p:sldId id="297" r:id="rId23"/>
    <p:sldId id="301" r:id="rId24"/>
    <p:sldId id="303" r:id="rId25"/>
    <p:sldId id="263" r:id="rId26"/>
    <p:sldId id="317" r:id="rId27"/>
    <p:sldId id="318" r:id="rId28"/>
    <p:sldId id="321" r:id="rId29"/>
    <p:sldId id="320" r:id="rId30"/>
    <p:sldId id="322" r:id="rId31"/>
    <p:sldId id="319" r:id="rId32"/>
    <p:sldId id="294" r:id="rId33"/>
    <p:sldId id="304" r:id="rId34"/>
    <p:sldId id="307" r:id="rId35"/>
    <p:sldId id="305" r:id="rId36"/>
    <p:sldId id="306" r:id="rId37"/>
    <p:sldId id="309" r:id="rId38"/>
    <p:sldId id="265" r:id="rId39"/>
    <p:sldId id="311" r:id="rId40"/>
    <p:sldId id="323" r:id="rId41"/>
    <p:sldId id="324" r:id="rId42"/>
    <p:sldId id="325" r:id="rId43"/>
    <p:sldId id="308" r:id="rId44"/>
    <p:sldId id="288" r:id="rId45"/>
    <p:sldId id="289" r:id="rId46"/>
    <p:sldId id="316" r:id="rId47"/>
    <p:sldId id="290" r:id="rId48"/>
    <p:sldId id="291" r:id="rId49"/>
    <p:sldId id="292" r:id="rId50"/>
    <p:sldId id="315" r:id="rId51"/>
    <p:sldId id="286" r:id="rId52"/>
    <p:sldId id="281" r:id="rId5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139" autoAdjust="0"/>
  </p:normalViewPr>
  <p:slideViewPr>
    <p:cSldViewPr>
      <p:cViewPr varScale="1">
        <p:scale>
          <a:sx n="81" d="100"/>
          <a:sy n="81" d="100"/>
        </p:scale>
        <p:origin x="1086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ivaz\Dropbox\Experiment\&#1056;&#1077;&#1079;&#1091;&#1083;&#1100;&#1090;&#1072;&#1090;&#1099;\&#1056;&#1077;&#1079;&#1091;&#1083;&#1100;&#1090;&#1072;&#1090;%20&#1080;&#1089;&#1087;&#108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127345902494818"/>
          <c:y val="4.2294097917974727E-2"/>
          <c:w val="0.8066907847479261"/>
          <c:h val="0.81856219648292128"/>
        </c:manualLayout>
      </c:layout>
      <c:scatterChart>
        <c:scatterStyle val="lineMarker"/>
        <c:varyColors val="0"/>
        <c:ser>
          <c:idx val="0"/>
          <c:order val="0"/>
          <c:tx>
            <c:v>Результаты измерения</c:v>
          </c:tx>
          <c:spPr>
            <a:ln w="25400">
              <a:noFill/>
            </a:ln>
          </c:spPr>
          <c:marker>
            <c:symbol val="triangle"/>
            <c:size val="12"/>
          </c:marker>
          <c:xVal>
            <c:numRef>
              <c:f>Лист1!$A$2:$A$19</c:f>
              <c:numCache>
                <c:formatCode>General</c:formatCode>
                <c:ptCount val="18"/>
                <c:pt idx="0">
                  <c:v>7.38</c:v>
                </c:pt>
                <c:pt idx="1">
                  <c:v>9.58</c:v>
                </c:pt>
                <c:pt idx="2">
                  <c:v>10.850000000000005</c:v>
                </c:pt>
                <c:pt idx="3">
                  <c:v>12.450000000000005</c:v>
                </c:pt>
                <c:pt idx="4">
                  <c:v>13.53</c:v>
                </c:pt>
                <c:pt idx="5">
                  <c:v>15.67</c:v>
                </c:pt>
                <c:pt idx="6">
                  <c:v>16.27</c:v>
                </c:pt>
                <c:pt idx="7">
                  <c:v>17.45</c:v>
                </c:pt>
                <c:pt idx="8">
                  <c:v>18.53</c:v>
                </c:pt>
                <c:pt idx="9">
                  <c:v>19.75</c:v>
                </c:pt>
                <c:pt idx="10">
                  <c:v>21.4</c:v>
                </c:pt>
                <c:pt idx="11">
                  <c:v>22.04</c:v>
                </c:pt>
                <c:pt idx="12">
                  <c:v>23.25</c:v>
                </c:pt>
                <c:pt idx="13">
                  <c:v>24.810000000000009</c:v>
                </c:pt>
                <c:pt idx="14">
                  <c:v>26.919999999999991</c:v>
                </c:pt>
                <c:pt idx="15">
                  <c:v>28.51</c:v>
                </c:pt>
                <c:pt idx="16">
                  <c:v>31.7</c:v>
                </c:pt>
                <c:pt idx="17">
                  <c:v>32.78</c:v>
                </c:pt>
              </c:numCache>
            </c:numRef>
          </c:xVal>
          <c:yVal>
            <c:numRef>
              <c:f>Лист1!$B$2:$B$19</c:f>
              <c:numCache>
                <c:formatCode>General</c:formatCode>
                <c:ptCount val="18"/>
                <c:pt idx="0">
                  <c:v>1374</c:v>
                </c:pt>
                <c:pt idx="1">
                  <c:v>685.6</c:v>
                </c:pt>
                <c:pt idx="2">
                  <c:v>893.6</c:v>
                </c:pt>
                <c:pt idx="3">
                  <c:v>338.2</c:v>
                </c:pt>
                <c:pt idx="4">
                  <c:v>373.9</c:v>
                </c:pt>
                <c:pt idx="5">
                  <c:v>271.8</c:v>
                </c:pt>
                <c:pt idx="6">
                  <c:v>297.3</c:v>
                </c:pt>
                <c:pt idx="7">
                  <c:v>422.6</c:v>
                </c:pt>
                <c:pt idx="8">
                  <c:v>297.8</c:v>
                </c:pt>
                <c:pt idx="9">
                  <c:v>167.4</c:v>
                </c:pt>
                <c:pt idx="10">
                  <c:v>230.8</c:v>
                </c:pt>
                <c:pt idx="11">
                  <c:v>266</c:v>
                </c:pt>
                <c:pt idx="12">
                  <c:v>372.2</c:v>
                </c:pt>
                <c:pt idx="13">
                  <c:v>488.8</c:v>
                </c:pt>
                <c:pt idx="14">
                  <c:v>311.3</c:v>
                </c:pt>
                <c:pt idx="15">
                  <c:v>324.60000000000002</c:v>
                </c:pt>
                <c:pt idx="16">
                  <c:v>372.4</c:v>
                </c:pt>
                <c:pt idx="17">
                  <c:v>180.4</c:v>
                </c:pt>
              </c:numCache>
            </c:numRef>
          </c:yVal>
          <c:smooth val="0"/>
        </c:ser>
        <c:ser>
          <c:idx val="1"/>
          <c:order val="1"/>
          <c:tx>
            <c:v>Кластер 1</c:v>
          </c:tx>
          <c:spPr>
            <a:ln w="25400">
              <a:noFill/>
            </a:ln>
          </c:spPr>
          <c:marker>
            <c:symbol val="circle"/>
            <c:size val="7"/>
          </c:marker>
          <c:xVal>
            <c:numRef>
              <c:f>Лист1!$A$27:$A$32</c:f>
              <c:numCache>
                <c:formatCode>General</c:formatCode>
                <c:ptCount val="6"/>
                <c:pt idx="0">
                  <c:v>9.58</c:v>
                </c:pt>
                <c:pt idx="1">
                  <c:v>10.88</c:v>
                </c:pt>
                <c:pt idx="2">
                  <c:v>12.180000000000001</c:v>
                </c:pt>
                <c:pt idx="3">
                  <c:v>13.480000000000002</c:v>
                </c:pt>
                <c:pt idx="4">
                  <c:v>14.780000000000003</c:v>
                </c:pt>
                <c:pt idx="5">
                  <c:v>16.080000000000002</c:v>
                </c:pt>
              </c:numCache>
            </c:numRef>
          </c:xVal>
          <c:yVal>
            <c:numRef>
              <c:f>Лист1!$B$27:$B$32</c:f>
              <c:numCache>
                <c:formatCode>General</c:formatCode>
                <c:ptCount val="6"/>
                <c:pt idx="0">
                  <c:v>685.6</c:v>
                </c:pt>
                <c:pt idx="1">
                  <c:v>893.6</c:v>
                </c:pt>
                <c:pt idx="2">
                  <c:v>338.2</c:v>
                </c:pt>
                <c:pt idx="3">
                  <c:v>373.9</c:v>
                </c:pt>
                <c:pt idx="4">
                  <c:v>0</c:v>
                </c:pt>
                <c:pt idx="5">
                  <c:v>297.3</c:v>
                </c:pt>
              </c:numCache>
            </c:numRef>
          </c:yVal>
          <c:smooth val="0"/>
        </c:ser>
        <c:ser>
          <c:idx val="2"/>
          <c:order val="2"/>
          <c:tx>
            <c:v>Кластер 2</c:v>
          </c:tx>
          <c:spPr>
            <a:ln w="28575">
              <a:noFill/>
            </a:ln>
          </c:spPr>
          <c:marker>
            <c:symbol val="circle"/>
            <c:size val="7"/>
          </c:marker>
          <c:xVal>
            <c:numRef>
              <c:f>Лист1!$A$34:$A$38</c:f>
              <c:numCache>
                <c:formatCode>General</c:formatCode>
                <c:ptCount val="5"/>
                <c:pt idx="0">
                  <c:v>17.45</c:v>
                </c:pt>
                <c:pt idx="1">
                  <c:v>18.599999999999987</c:v>
                </c:pt>
                <c:pt idx="2">
                  <c:v>19.749999999999989</c:v>
                </c:pt>
                <c:pt idx="3">
                  <c:v>20.899999999999988</c:v>
                </c:pt>
                <c:pt idx="4">
                  <c:v>22.049999999999986</c:v>
                </c:pt>
              </c:numCache>
            </c:numRef>
          </c:xVal>
          <c:yVal>
            <c:numRef>
              <c:f>Лист1!$B$34:$B$38</c:f>
              <c:numCache>
                <c:formatCode>General</c:formatCode>
                <c:ptCount val="5"/>
                <c:pt idx="0">
                  <c:v>422.6</c:v>
                </c:pt>
                <c:pt idx="1">
                  <c:v>297.8</c:v>
                </c:pt>
                <c:pt idx="2">
                  <c:v>167.4</c:v>
                </c:pt>
                <c:pt idx="3">
                  <c:v>230.8</c:v>
                </c:pt>
                <c:pt idx="4">
                  <c:v>266</c:v>
                </c:pt>
              </c:numCache>
            </c:numRef>
          </c:yVal>
          <c:smooth val="0"/>
        </c:ser>
        <c:ser>
          <c:idx val="3"/>
          <c:order val="3"/>
          <c:tx>
            <c:v>Кластер 3</c:v>
          </c:tx>
          <c:spPr>
            <a:ln w="28575">
              <a:noFill/>
            </a:ln>
          </c:spPr>
          <c:marker>
            <c:symbol val="circle"/>
            <c:size val="7"/>
          </c:marker>
          <c:xVal>
            <c:numRef>
              <c:f>Лист1!$A$40:$A$46</c:f>
              <c:numCache>
                <c:formatCode>General</c:formatCode>
                <c:ptCount val="7"/>
                <c:pt idx="0">
                  <c:v>23.25</c:v>
                </c:pt>
                <c:pt idx="1">
                  <c:v>24.9</c:v>
                </c:pt>
                <c:pt idx="2">
                  <c:v>26.549999999999986</c:v>
                </c:pt>
                <c:pt idx="3">
                  <c:v>28.199999999999996</c:v>
                </c:pt>
                <c:pt idx="4">
                  <c:v>29.849999999999987</c:v>
                </c:pt>
                <c:pt idx="5">
                  <c:v>31.499999999999989</c:v>
                </c:pt>
                <c:pt idx="6">
                  <c:v>33.15</c:v>
                </c:pt>
              </c:numCache>
            </c:numRef>
          </c:xVal>
          <c:yVal>
            <c:numRef>
              <c:f>Лист1!$B$40:$B$46</c:f>
              <c:numCache>
                <c:formatCode>General</c:formatCode>
                <c:ptCount val="7"/>
                <c:pt idx="0">
                  <c:v>372.2</c:v>
                </c:pt>
                <c:pt idx="1">
                  <c:v>488.8</c:v>
                </c:pt>
                <c:pt idx="2">
                  <c:v>311.3</c:v>
                </c:pt>
                <c:pt idx="3">
                  <c:v>324.60000000000002</c:v>
                </c:pt>
                <c:pt idx="4">
                  <c:v>0</c:v>
                </c:pt>
                <c:pt idx="5">
                  <c:v>372.4</c:v>
                </c:pt>
                <c:pt idx="6">
                  <c:v>180.4</c:v>
                </c:pt>
              </c:numCache>
            </c:numRef>
          </c:yVal>
          <c:smooth val="0"/>
        </c:ser>
        <c:ser>
          <c:idx val="4"/>
          <c:order val="4"/>
          <c:tx>
            <c:v>Кластер 1 Аппроксимированный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Лист1!$A$27:$A$32</c:f>
              <c:numCache>
                <c:formatCode>General</c:formatCode>
                <c:ptCount val="6"/>
                <c:pt idx="0">
                  <c:v>9.58</c:v>
                </c:pt>
                <c:pt idx="1">
                  <c:v>10.88</c:v>
                </c:pt>
                <c:pt idx="2">
                  <c:v>12.180000000000001</c:v>
                </c:pt>
                <c:pt idx="3">
                  <c:v>13.480000000000002</c:v>
                </c:pt>
                <c:pt idx="4">
                  <c:v>14.780000000000003</c:v>
                </c:pt>
                <c:pt idx="5">
                  <c:v>16.080000000000002</c:v>
                </c:pt>
              </c:numCache>
            </c:numRef>
          </c:xVal>
          <c:yVal>
            <c:numRef>
              <c:f>Лист1!$E$27:$E$32</c:f>
              <c:numCache>
                <c:formatCode>General</c:formatCode>
                <c:ptCount val="6"/>
                <c:pt idx="0">
                  <c:v>806.94801658247366</c:v>
                </c:pt>
                <c:pt idx="1">
                  <c:v>583.04201494805386</c:v>
                </c:pt>
                <c:pt idx="2">
                  <c:v>421.26380412255872</c:v>
                </c:pt>
                <c:pt idx="3">
                  <c:v>304.37462157786473</c:v>
                </c:pt>
                <c:pt idx="4">
                  <c:v>219.91898984446163</c:v>
                </c:pt>
                <c:pt idx="5">
                  <c:v>158.89748574795667</c:v>
                </c:pt>
              </c:numCache>
            </c:numRef>
          </c:yVal>
          <c:smooth val="0"/>
        </c:ser>
        <c:ser>
          <c:idx val="5"/>
          <c:order val="5"/>
          <c:tx>
            <c:v>Кластер 2 Аппроксимированный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Лист1!$A$34:$A$38</c:f>
              <c:numCache>
                <c:formatCode>General</c:formatCode>
                <c:ptCount val="5"/>
                <c:pt idx="0">
                  <c:v>17.45</c:v>
                </c:pt>
                <c:pt idx="1">
                  <c:v>18.599999999999987</c:v>
                </c:pt>
                <c:pt idx="2">
                  <c:v>19.749999999999989</c:v>
                </c:pt>
                <c:pt idx="3">
                  <c:v>20.899999999999988</c:v>
                </c:pt>
                <c:pt idx="4">
                  <c:v>22.049999999999986</c:v>
                </c:pt>
              </c:numCache>
            </c:numRef>
          </c:xVal>
          <c:yVal>
            <c:numRef>
              <c:f>Лист1!$E$34:$E$38</c:f>
              <c:numCache>
                <c:formatCode>General</c:formatCode>
                <c:ptCount val="5"/>
                <c:pt idx="0">
                  <c:v>521.14954146768764</c:v>
                </c:pt>
                <c:pt idx="1">
                  <c:v>414.07082262528212</c:v>
                </c:pt>
                <c:pt idx="2">
                  <c:v>328.99318239198425</c:v>
                </c:pt>
                <c:pt idx="3">
                  <c:v>261.39613840493956</c:v>
                </c:pt>
                <c:pt idx="4">
                  <c:v>207.68801552733711</c:v>
                </c:pt>
              </c:numCache>
            </c:numRef>
          </c:yVal>
          <c:smooth val="0"/>
        </c:ser>
        <c:ser>
          <c:idx val="6"/>
          <c:order val="6"/>
          <c:tx>
            <c:v>Кластер 3 Аппроксимированный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Лист1!$A$40:$A$46</c:f>
              <c:numCache>
                <c:formatCode>General</c:formatCode>
                <c:ptCount val="7"/>
                <c:pt idx="0">
                  <c:v>23.25</c:v>
                </c:pt>
                <c:pt idx="1">
                  <c:v>24.9</c:v>
                </c:pt>
                <c:pt idx="2">
                  <c:v>26.549999999999986</c:v>
                </c:pt>
                <c:pt idx="3">
                  <c:v>28.199999999999996</c:v>
                </c:pt>
                <c:pt idx="4">
                  <c:v>29.849999999999987</c:v>
                </c:pt>
                <c:pt idx="5">
                  <c:v>31.499999999999989</c:v>
                </c:pt>
                <c:pt idx="6">
                  <c:v>33.15</c:v>
                </c:pt>
              </c:numCache>
            </c:numRef>
          </c:xVal>
          <c:yVal>
            <c:numRef>
              <c:f>Лист1!$E$40:$E$46</c:f>
              <c:numCache>
                <c:formatCode>General</c:formatCode>
                <c:ptCount val="7"/>
                <c:pt idx="0">
                  <c:v>377.59221088873875</c:v>
                </c:pt>
                <c:pt idx="1">
                  <c:v>338.25999173621767</c:v>
                </c:pt>
                <c:pt idx="2">
                  <c:v>303.02484720242535</c:v>
                </c:pt>
                <c:pt idx="3">
                  <c:v>271.46000196694729</c:v>
                </c:pt>
                <c:pt idx="4">
                  <c:v>243.18313612965417</c:v>
                </c:pt>
                <c:pt idx="5">
                  <c:v>217.85175447340669</c:v>
                </c:pt>
                <c:pt idx="6">
                  <c:v>195.15903809151578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20000"/>
        <c:axId val="221820560"/>
      </c:scatterChart>
      <c:valAx>
        <c:axId val="221820000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lang="ru-RU" sz="1100" b="0"/>
                </a:pPr>
                <a:r>
                  <a:rPr lang="uk-UA" sz="1100" b="0" smtClean="0"/>
                  <a:t>Время, нс</a:t>
                </a:r>
                <a:endParaRPr lang="uk-UA" sz="110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ru-RU"/>
            </a:pPr>
            <a:endParaRPr lang="uk-UA"/>
          </a:p>
        </c:txPr>
        <c:crossAx val="221820560"/>
        <c:crossesAt val="0"/>
        <c:crossBetween val="midCat"/>
      </c:valAx>
      <c:valAx>
        <c:axId val="221820560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inorGridlines/>
        <c:title>
          <c:tx>
            <c:rich>
              <a:bodyPr/>
              <a:lstStyle/>
              <a:p>
                <a:pPr>
                  <a:defRPr lang="ru-RU" sz="1100" b="0"/>
                </a:pPr>
                <a:r>
                  <a:rPr lang="uk-UA" sz="1100" b="0" smtClean="0"/>
                  <a:t>Амплитуда, мкВ</a:t>
                </a:r>
                <a:endParaRPr lang="uk-UA" sz="110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lang="ru-RU"/>
            </a:pPr>
            <a:endParaRPr lang="uk-UA"/>
          </a:p>
        </c:txPr>
        <c:crossAx val="221820000"/>
        <c:crossesAt val="0"/>
        <c:crossBetween val="midCat"/>
      </c:valAx>
      <c:spPr>
        <a:solidFill>
          <a:srgbClr val="FFFFFF"/>
        </a:solidFill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6834080489139206"/>
          <c:y val="0.10992249323533028"/>
          <c:w val="0.18367455731131802"/>
          <c:h val="0.37968832794298724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lang="ru-RU"/>
          </a:pPr>
          <a:endParaRPr lang="uk-UA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CF337-8DE0-47D8-A455-A012334CB404}" type="datetimeFigureOut">
              <a:rPr lang="uk-UA" smtClean="0"/>
              <a:pPr/>
              <a:t>23.11.2013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280DB-2331-4CB0-9687-D5D839BCCEE6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117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315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843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632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48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5720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46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635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280DB-2331-4CB0-9687-D5D839BCCEE6}" type="slidenum">
              <a:rPr lang="uk-UA" smtClean="0"/>
              <a:pPr/>
              <a:t>47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294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88BC-49B9-402B-AFAD-241C84130EEB}" type="datetime1">
              <a:rPr lang="uk-UA" smtClean="0"/>
              <a:pPr/>
              <a:t>23.11.2013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1364-7B6E-4246-91DA-2759DB498676}" type="datetime1">
              <a:rPr lang="uk-UA" smtClean="0"/>
              <a:pPr/>
              <a:t>23.11.2013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B372-8822-4239-80A9-AF956EF2EC48}" type="datetime1">
              <a:rPr lang="uk-UA" smtClean="0"/>
              <a:pPr/>
              <a:t>23.11.2013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8F6B-41C8-4497-A796-8918D4F3868D}" type="datetime1">
              <a:rPr lang="uk-UA" smtClean="0"/>
              <a:pPr/>
              <a:t>23.11.2013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B39F-11F4-47B6-A2A9-D28F4E63E465}" type="datetime1">
              <a:rPr lang="uk-UA" smtClean="0"/>
              <a:pPr/>
              <a:t>23.11.2013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174F-F76D-46ED-BE92-F8E2BFAA6A01}" type="datetime1">
              <a:rPr lang="uk-UA" smtClean="0"/>
              <a:pPr/>
              <a:t>23.11.2013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7625-DE53-4EBF-89DD-9BB982E5DA7D}" type="datetime1">
              <a:rPr lang="uk-UA" smtClean="0"/>
              <a:pPr/>
              <a:t>23.11.2013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573F-8907-4FE6-BE82-EEF58CEBEF9A}" type="datetime1">
              <a:rPr lang="uk-UA" smtClean="0"/>
              <a:pPr/>
              <a:t>23.11.2013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FADA-8DBB-49AA-BD60-64EAFE06EF73}" type="datetime1">
              <a:rPr lang="uk-UA" smtClean="0"/>
              <a:pPr/>
              <a:t>23.11.2013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E99C-D641-43F8-8190-BD0361B1409F}" type="datetime1">
              <a:rPr lang="uk-UA" smtClean="0"/>
              <a:pPr/>
              <a:t>23.11.2013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AD9-5EF3-4B74-BA8D-D08B4678D1DD}" type="datetime1">
              <a:rPr lang="uk-UA" smtClean="0"/>
              <a:pPr/>
              <a:t>23.11.2013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155B7-D3BF-4DD9-BAE9-A65B6DF688BD}" type="datetime1">
              <a:rPr lang="uk-UA" smtClean="0"/>
              <a:pPr/>
              <a:t>23.11.2013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D2E0-2147-4A48-A276-6871609D2821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1.wmf"/><Relationship Id="rId3" Type="http://schemas.openxmlformats.org/officeDocument/2006/relationships/image" Target="../media/image23.png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2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" Type="http://schemas.openxmlformats.org/officeDocument/2006/relationships/image" Target="../media/image40.png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28.bin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gi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2853"/>
            <a:ext cx="9144000" cy="571503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Александр Александрович Кузнецов </a:t>
            </a:r>
            <a:endParaRPr lang="uk-UA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428736"/>
            <a:ext cx="8143932" cy="228601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«Совершенствование методов оценки и повышения уровня защищённости микроволновых </a:t>
            </a:r>
            <a:r>
              <a:rPr lang="en-US" sz="3600" b="1" dirty="0" smtClean="0">
                <a:solidFill>
                  <a:schemeClr val="tx1"/>
                </a:solidFill>
              </a:rPr>
              <a:t>MIMO</a:t>
            </a:r>
            <a:r>
              <a:rPr lang="ru-RU" sz="3600" b="1" dirty="0" smtClean="0">
                <a:solidFill>
                  <a:schemeClr val="tx1"/>
                </a:solidFill>
              </a:rPr>
              <a:t> каналов связи</a:t>
            </a:r>
            <a:r>
              <a:rPr lang="ru-RU" sz="3600" dirty="0" smtClean="0">
                <a:solidFill>
                  <a:schemeClr val="tx1"/>
                </a:solidFill>
              </a:rPr>
              <a:t>»</a:t>
            </a:r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8860" y="4214818"/>
            <a:ext cx="48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05.13.21 – системы защиты информации</a:t>
            </a:r>
            <a:endParaRPr lang="uk-UA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5072074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Научный руководитель: доктор технических наук</a:t>
            </a:r>
          </a:p>
          <a:p>
            <a:pPr algn="ctr"/>
            <a:r>
              <a:rPr lang="ru-RU" sz="2400" b="1" dirty="0" smtClean="0"/>
              <a:t>Александр Иванович Цопа</a:t>
            </a:r>
            <a:endParaRPr lang="uk-U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3786190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Диссертация на соискание степени кандидата технических наук</a:t>
            </a:r>
            <a:endParaRPr lang="uk-UA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6143644"/>
            <a:ext cx="48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Харьков - 2013</a:t>
            </a:r>
            <a:endParaRPr lang="uk-U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1 основной кан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784" y="1372944"/>
            <a:ext cx="8766810" cy="428244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10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200" b="1" dirty="0" smtClean="0"/>
              <a:t>Подход к решению задачи</a:t>
            </a:r>
            <a:endParaRPr lang="uk-UA" sz="40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1 основной кан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594" y="1372944"/>
            <a:ext cx="9000000" cy="473604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11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200" b="1" dirty="0" smtClean="0"/>
              <a:t>Подход к решению задачи</a:t>
            </a:r>
            <a:endParaRPr lang="uk-UA" sz="40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Система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40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MIMO</a:t>
            </a:r>
            <a:endParaRPr kumimoji="0" lang="uk-UA" sz="4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12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42910" y="5046683"/>
          <a:ext cx="4364038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Формула" r:id="rId3" imgW="2527200" imgH="799920" progId="Equation.3">
                  <p:embed/>
                </p:oleObj>
              </mc:Choice>
              <mc:Fallback>
                <p:oleObj name="Формула" r:id="rId3" imgW="2527200" imgH="7999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046683"/>
                        <a:ext cx="4364038" cy="138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500694" y="5429264"/>
          <a:ext cx="2894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Формула" r:id="rId5" imgW="1676160" imgH="279360" progId="Equation.3">
                  <p:embed/>
                </p:oleObj>
              </mc:Choice>
              <mc:Fallback>
                <p:oleObj name="Формула" r:id="rId5" imgW="1676160" imgH="2793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5429264"/>
                        <a:ext cx="28940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1214414" y="1428736"/>
            <a:ext cx="6643734" cy="3143272"/>
            <a:chOff x="1214414" y="1428736"/>
            <a:chExt cx="6643734" cy="3143272"/>
          </a:xfrm>
        </p:grpSpPr>
        <p:pic>
          <p:nvPicPr>
            <p:cNvPr id="1028" name="Picture 4" descr="D:\Teivaz\Dropbox\Диссертация\Оформление\Презентация\MIMO канал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4414" y="1928801"/>
              <a:ext cx="6643734" cy="2506012"/>
            </a:xfrm>
            <a:prstGeom prst="rect">
              <a:avLst/>
            </a:prstGeom>
            <a:noFill/>
          </p:spPr>
        </p:pic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4286249" y="1428736"/>
            <a:ext cx="383508" cy="428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Формула" r:id="rId8" imgW="215640" imgH="241200" progId="Equation.3">
                    <p:embed/>
                  </p:oleObj>
                </mc:Choice>
                <mc:Fallback>
                  <p:oleObj name="Формула" r:id="rId8" imgW="215640" imgH="2412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9" y="1428736"/>
                          <a:ext cx="383508" cy="428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Прямая соединительная линия 11"/>
            <p:cNvCxnSpPr/>
            <p:nvPr/>
          </p:nvCxnSpPr>
          <p:spPr>
            <a:xfrm rot="5400000" flipH="1" flipV="1">
              <a:off x="3786182" y="1785925"/>
              <a:ext cx="571504" cy="428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4929190" y="4143379"/>
            <a:ext cx="428628" cy="428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Формула" r:id="rId10" imgW="241200" imgH="241200" progId="Equation.3">
                    <p:embed/>
                  </p:oleObj>
                </mc:Choice>
                <mc:Fallback>
                  <p:oleObj name="Формула" r:id="rId10" imgW="241200" imgH="2412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90" y="4143379"/>
                          <a:ext cx="428628" cy="428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Прямая соединительная линия 13"/>
            <p:cNvCxnSpPr/>
            <p:nvPr/>
          </p:nvCxnSpPr>
          <p:spPr>
            <a:xfrm>
              <a:off x="4000496" y="3786189"/>
              <a:ext cx="928694" cy="500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3462338" y="1555750"/>
            <a:ext cx="315912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Формула" r:id="rId12" imgW="177480" imgH="177480" progId="Equation.3">
                    <p:embed/>
                  </p:oleObj>
                </mc:Choice>
                <mc:Fallback>
                  <p:oleObj name="Формула" r:id="rId12" imgW="177480" imgH="1774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338" y="1555750"/>
                          <a:ext cx="315912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5214942" y="478632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Математическое описание системы </a:t>
            </a:r>
            <a:r>
              <a:rPr lang="en-US" i="1" dirty="0" smtClean="0"/>
              <a:t>MIMO</a:t>
            </a:r>
            <a:r>
              <a:rPr lang="en-US" dirty="0" smtClean="0"/>
              <a:t> </a:t>
            </a:r>
            <a:r>
              <a:rPr lang="ru-RU" dirty="0" smtClean="0"/>
              <a:t>в матричном виде: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4714884"/>
            <a:ext cx="421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MIMO</a:t>
            </a:r>
            <a:r>
              <a:rPr lang="en-US" dirty="0" smtClean="0"/>
              <a:t> </a:t>
            </a:r>
            <a:r>
              <a:rPr lang="ru-RU" dirty="0" smtClean="0"/>
              <a:t>как система линейных уравнений: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Teivaz\Dropbox\Диссертация\Оформление\Презентация\Кластерная модель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2205" y="1571612"/>
            <a:ext cx="6413068" cy="3357586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13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500562" y="5286388"/>
          <a:ext cx="4143404" cy="51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Формула" r:id="rId5" imgW="2768400" imgH="342720" progId="Equation.3">
                  <p:embed/>
                </p:oleObj>
              </mc:Choice>
              <mc:Fallback>
                <p:oleObj name="Формула" r:id="rId5" imgW="276840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286388"/>
                        <a:ext cx="4143404" cy="5138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1664" y="4717908"/>
          <a:ext cx="2827328" cy="711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Формула" r:id="rId7" imgW="1968480" imgH="495000" progId="Equation.3">
                  <p:embed/>
                </p:oleObj>
              </mc:Choice>
              <mc:Fallback>
                <p:oleObj name="Формула" r:id="rId7" imgW="1968480" imgH="495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4" y="4717908"/>
                        <a:ext cx="2827328" cy="71135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472" y="435769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Импульсная характеристика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5214942" y="485776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Амплитуды лучей</a:t>
            </a:r>
            <a:endParaRPr lang="uk-UA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2844" y="5429264"/>
            <a:ext cx="414340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6700" lvl="0" indent="-2667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(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)</a:t>
            </a:r>
            <a:r>
              <a:rPr lang="ru-RU" sz="1400" dirty="0" smtClean="0">
                <a:ea typeface="Courier New" pitchFamily="49" charset="0"/>
                <a:cs typeface="Times New Roman" pitchFamily="18" charset="0"/>
              </a:rPr>
              <a:t>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импульсная характеристика канала;</a:t>
            </a:r>
          </a:p>
          <a:p>
            <a:pPr marL="266700" lvl="0" indent="-2667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β</a:t>
            </a:r>
            <a:r>
              <a:rPr kumimoji="0" lang="en-US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kl</a:t>
            </a:r>
            <a:r>
              <a:rPr lang="ru-RU" sz="1600" dirty="0" smtClean="0">
                <a:ea typeface="Courier New" pitchFamily="49" charset="0"/>
                <a:cs typeface="Times New Roman" pitchFamily="18" charset="0"/>
              </a:rPr>
              <a:t> 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модуль коэффициента распространения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-ого луча в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-м кластере;</a:t>
            </a:r>
          </a:p>
          <a:p>
            <a:pPr marL="266700" lvl="0" indent="-2667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T</a:t>
            </a:r>
            <a:r>
              <a:rPr kumimoji="0" lang="en-US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lang="ru-RU" sz="1400" dirty="0" smtClean="0">
                <a:ea typeface="Courier New" pitchFamily="49" charset="0"/>
                <a:cs typeface="Times New Roman" pitchFamily="18" charset="0"/>
              </a:rPr>
              <a:t>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задержка распространения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-ого кластера;</a:t>
            </a:r>
          </a:p>
          <a:p>
            <a:pPr marL="266700" lvl="0" indent="-26670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τ</a:t>
            </a:r>
            <a:r>
              <a:rPr kumimoji="0" lang="en-US" sz="1400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kl</a:t>
            </a:r>
            <a:r>
              <a:rPr lang="ru-RU" sz="1600" dirty="0" smtClean="0"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задержка распространения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-ого луча в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Times New Roman" pitchFamily="18" charset="0"/>
              </a:rPr>
              <a:t>-м кластере.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572000" y="5935824"/>
            <a:ext cx="4143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     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среднее значение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затухания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мощности прямого луча;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</a:b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Γ</a:t>
            </a:r>
            <a:r>
              <a:rPr kumimoji="0" lang="ru-RU" sz="12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 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—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постоянная затухания </a:t>
            </a:r>
            <a:r>
              <a:rPr lang="ru-RU" sz="1200" dirty="0" smtClean="0">
                <a:ea typeface="Courier New" pitchFamily="49" charset="0"/>
                <a:cs typeface="Times New Roman" pitchFamily="18" charset="0"/>
              </a:rPr>
              <a:t>мощности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кластеров;</a:t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</a:b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ourier New" pitchFamily="49" charset="0"/>
                <a:cs typeface="Times New Roman" pitchFamily="18" charset="0"/>
              </a:rPr>
              <a:t>γ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— постоянная затухания лучей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в</a:t>
            </a:r>
            <a:r>
              <a:rPr kumimoji="0" 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 кластере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ourier New" pitchFamily="49" charset="0"/>
                <a:cs typeface="Times New Roman" pitchFamily="18" charset="0"/>
              </a:rPr>
              <a:t>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4643438" y="5884882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Формула" r:id="rId9" imgW="241200" imgH="330120" progId="Equation.3">
                  <p:embed/>
                </p:oleObj>
              </mc:Choice>
              <mc:Fallback>
                <p:oleObj name="Формула" r:id="rId9" imgW="241200" imgH="3301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884882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Кластерная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модель канала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642910" y="1357298"/>
            <a:ext cx="7520892" cy="3000396"/>
            <a:chOff x="1099953" y="1500174"/>
            <a:chExt cx="7735206" cy="3143272"/>
          </a:xfrm>
        </p:grpSpPr>
        <p:pic>
          <p:nvPicPr>
            <p:cNvPr id="3" name="Picture 8" descr="D:\Teivaz\Dropbox\Диссертация\Оформление\Презентация\ОК Вайне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9953" y="1928802"/>
              <a:ext cx="7735206" cy="2714644"/>
            </a:xfrm>
            <a:prstGeom prst="rect">
              <a:avLst/>
            </a:prstGeom>
            <a:noFill/>
          </p:spPr>
        </p:pic>
        <p:graphicFrame>
          <p:nvGraphicFramePr>
            <p:cNvPr id="5" name="Object 8"/>
            <p:cNvGraphicFramePr>
              <a:graphicFrameLocks noChangeAspect="1"/>
            </p:cNvGraphicFramePr>
            <p:nvPr/>
          </p:nvGraphicFramePr>
          <p:xfrm>
            <a:off x="1142976" y="1785926"/>
            <a:ext cx="428628" cy="46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8" name="Формула" r:id="rId4" imgW="215713" imgH="241091" progId="Equation.3">
                    <p:embed/>
                  </p:oleObj>
                </mc:Choice>
                <mc:Fallback>
                  <p:oleObj name="Формула" r:id="rId4" imgW="215713" imgH="241091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6" y="1785926"/>
                          <a:ext cx="428628" cy="46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0"/>
            <p:cNvGraphicFramePr>
              <a:graphicFrameLocks noChangeAspect="1"/>
            </p:cNvGraphicFramePr>
            <p:nvPr/>
          </p:nvGraphicFramePr>
          <p:xfrm>
            <a:off x="3571868" y="1785926"/>
            <a:ext cx="500038" cy="428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9" name="Формула" r:id="rId6" imgW="266584" imgH="228501" progId="Equation.3">
                    <p:embed/>
                  </p:oleObj>
                </mc:Choice>
                <mc:Fallback>
                  <p:oleObj name="Формула" r:id="rId6" imgW="266584" imgH="228501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1785926"/>
                          <a:ext cx="500038" cy="428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12"/>
            <p:cNvGraphicFramePr>
              <a:graphicFrameLocks noChangeAspect="1"/>
            </p:cNvGraphicFramePr>
            <p:nvPr/>
          </p:nvGraphicFramePr>
          <p:xfrm>
            <a:off x="5929322" y="1785926"/>
            <a:ext cx="428604" cy="428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0" name="Формула" r:id="rId8" imgW="228600" imgH="228600" progId="Equation.3">
                    <p:embed/>
                  </p:oleObj>
                </mc:Choice>
                <mc:Fallback>
                  <p:oleObj name="Формула" r:id="rId8" imgW="22860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9322" y="1785926"/>
                          <a:ext cx="428604" cy="428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14"/>
            <p:cNvGraphicFramePr>
              <a:graphicFrameLocks noChangeAspect="1"/>
            </p:cNvGraphicFramePr>
            <p:nvPr/>
          </p:nvGraphicFramePr>
          <p:xfrm>
            <a:off x="8215338" y="1785926"/>
            <a:ext cx="428596" cy="465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1" name="Формула" r:id="rId10" imgW="215713" imgH="241091" progId="Equation.3">
                    <p:embed/>
                  </p:oleObj>
                </mc:Choice>
                <mc:Fallback>
                  <p:oleObj name="Формула" r:id="rId10" imgW="215713" imgH="241091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5338" y="1785926"/>
                          <a:ext cx="428596" cy="4658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16"/>
            <p:cNvGraphicFramePr>
              <a:graphicFrameLocks noChangeAspect="1"/>
            </p:cNvGraphicFramePr>
            <p:nvPr/>
          </p:nvGraphicFramePr>
          <p:xfrm>
            <a:off x="7072330" y="1500174"/>
            <a:ext cx="339330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2" name="Формула" r:id="rId11" imgW="177646" imgH="190335" progId="Equation.3">
                    <p:embed/>
                  </p:oleObj>
                </mc:Choice>
                <mc:Fallback>
                  <p:oleObj name="Формула" r:id="rId11" imgW="177646" imgH="190335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2330" y="1500174"/>
                          <a:ext cx="339330" cy="357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Object 18"/>
            <p:cNvGraphicFramePr>
              <a:graphicFrameLocks noChangeAspect="1"/>
            </p:cNvGraphicFramePr>
            <p:nvPr/>
          </p:nvGraphicFramePr>
          <p:xfrm>
            <a:off x="6286512" y="4143380"/>
            <a:ext cx="428628" cy="411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3" name="Формула" r:id="rId13" imgW="241300" imgH="228600" progId="Equation.3">
                    <p:embed/>
                  </p:oleObj>
                </mc:Choice>
                <mc:Fallback>
                  <p:oleObj name="Формула" r:id="rId13" imgW="241300" imgH="2286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12" y="4143380"/>
                          <a:ext cx="428628" cy="4114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14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429256" y="4526829"/>
            <a:ext cx="335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Вероятность ошибки в основном канале</a:t>
            </a:r>
            <a:endParaRPr lang="uk-UA" sz="2400" dirty="0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0" y="4572008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Мера неопределённости отводного канала</a:t>
            </a:r>
            <a:endParaRPr lang="uk-UA" sz="2400" dirty="0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898555" y="5438774"/>
          <a:ext cx="2199242" cy="776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Формула" r:id="rId15" imgW="1257120" imgH="444240" progId="Equation.3">
                  <p:embed/>
                </p:oleObj>
              </mc:Choice>
              <mc:Fallback>
                <p:oleObj name="Формула" r:id="rId15" imgW="1257120" imgH="4442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55" y="5438774"/>
                        <a:ext cx="2199242" cy="7763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Отводной канал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5500694" y="5357832"/>
          <a:ext cx="31019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Формула" r:id="rId17" imgW="1790640" imgH="495000" progId="Equation.3">
                  <p:embed/>
                </p:oleObj>
              </mc:Choice>
              <mc:Fallback>
                <p:oleObj name="Формула" r:id="rId17" imgW="1790640" imgH="4950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5357832"/>
                        <a:ext cx="310197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3703638" y="5357813"/>
          <a:ext cx="1460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Формула" r:id="rId19" imgW="799920" imgH="469800" progId="Equation.3">
                  <p:embed/>
                </p:oleObj>
              </mc:Choice>
              <mc:Fallback>
                <p:oleObj name="Формула" r:id="rId19" imgW="799920" imgH="469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5357813"/>
                        <a:ext cx="14605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15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121444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Критерий помехоустойчивости:</a:t>
            </a:r>
            <a:br>
              <a:rPr lang="ru-RU" sz="2400" dirty="0" smtClean="0"/>
            </a:br>
            <a:r>
              <a:rPr lang="ru-RU" sz="2400" dirty="0" smtClean="0"/>
              <a:t>вероятность битовых ошибок в основном канале при воздействии помехи.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Критерии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защищённости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4993" name="Picture 1" descr="D:\Teivaz\Dropbox\Диссертация\Оформление\критери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289" y="2918542"/>
            <a:ext cx="4897429" cy="3204318"/>
          </a:xfrm>
          <a:prstGeom prst="rect">
            <a:avLst/>
          </a:prstGeom>
          <a:noFill/>
        </p:spPr>
      </p:pic>
      <p:sp>
        <p:nvSpPr>
          <p:cNvPr id="11" name="Содержимое 4"/>
          <p:cNvSpPr txBox="1">
            <a:spLocks/>
          </p:cNvSpPr>
          <p:nvPr/>
        </p:nvSpPr>
        <p:spPr>
          <a:xfrm>
            <a:off x="428596" y="3000372"/>
            <a:ext cx="3714776" cy="307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Критерий скрытности:</a:t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отношение вероятности битовых ошибок в основном канале к вероятности битовых ошибок в отводном канале.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uk-U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16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29697" name="Picture 1" descr="D:\Teivaz\Dropbox\Диссертация\Оформление\Алгоритм проектировани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8622267" cy="4143404"/>
          </a:xfrm>
          <a:prstGeom prst="rect">
            <a:avLst/>
          </a:prstGeo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Алгоритм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проектирования КСЗИ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17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Центр_связи_МВД_1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21053"/>
            <a:ext cx="7715303" cy="466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3200" b="1" dirty="0" smtClean="0">
                <a:ea typeface="+mj-ea"/>
                <a:cs typeface="+mj-cs"/>
              </a:rPr>
              <a:t>ИКС </a:t>
            </a:r>
            <a:r>
              <a:rPr lang="ru-RU" sz="3200" b="1" dirty="0" smtClean="0">
                <a:ea typeface="+mj-ea"/>
                <a:cs typeface="+mj-cs"/>
              </a:rPr>
              <a:t>службы</a:t>
            </a:r>
            <a:r>
              <a:rPr lang="uk-UA" sz="3200" b="1" dirty="0" smtClean="0">
                <a:ea typeface="+mj-ea"/>
                <a:cs typeface="+mj-cs"/>
              </a:rPr>
              <a:t> </a:t>
            </a:r>
            <a:r>
              <a:rPr lang="ru-RU" sz="3200" b="1" dirty="0" smtClean="0">
                <a:ea typeface="+mj-ea"/>
                <a:cs typeface="+mj-cs"/>
              </a:rPr>
              <a:t>«102» ГУМВД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214842"/>
          </a:xfrm>
        </p:spPr>
        <p:txBody>
          <a:bodyPr>
            <a:noAutofit/>
          </a:bodyPr>
          <a:lstStyle/>
          <a:p>
            <a:pPr marL="85725" indent="252000">
              <a:spcBef>
                <a:spcPts val="1200"/>
              </a:spcBef>
              <a:buNone/>
            </a:pPr>
            <a:r>
              <a:rPr lang="ru-RU" sz="2400" dirty="0" smtClean="0"/>
              <a:t>При построении модели были приняты следующие ограничения</a:t>
            </a:r>
            <a:r>
              <a:rPr lang="en-US" sz="2400" dirty="0" smtClean="0"/>
              <a:t> </a:t>
            </a:r>
            <a:r>
              <a:rPr lang="ru-RU" sz="2400" dirty="0" smtClean="0"/>
              <a:t>и допущения:</a:t>
            </a:r>
            <a:endParaRPr lang="en-US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Количество антенн передатчика: 2</a:t>
            </a:r>
            <a:endParaRPr lang="en-US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Количество антенн легитимного приёмника: 2</a:t>
            </a:r>
            <a:endParaRPr lang="en-US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Количество антенн приёмника отводного канала: 1</a:t>
            </a:r>
            <a:endParaRPr lang="en-US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Количество антенн постановщика помех: 1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Вид модуляции: </a:t>
            </a:r>
            <a:r>
              <a:rPr lang="en-US" sz="2400" dirty="0" smtClean="0"/>
              <a:t>BPSK</a:t>
            </a:r>
            <a:endParaRPr lang="ru-RU" sz="2400" dirty="0" smtClean="0"/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Максимальное количество кластеров: 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18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214290"/>
            <a:ext cx="707233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800" b="1" dirty="0" smtClean="0"/>
              <a:t>Имитационная модель и анализ защищенности беспроводных</a:t>
            </a:r>
            <a:r>
              <a:rPr lang="ru-RU" sz="2800" b="1" i="1" dirty="0" smtClean="0"/>
              <a:t> </a:t>
            </a:r>
            <a:br>
              <a:rPr lang="ru-RU" sz="2800" b="1" i="1" dirty="0" smtClean="0"/>
            </a:br>
            <a:r>
              <a:rPr lang="ru-RU" sz="2800" b="1" i="1" dirty="0" smtClean="0"/>
              <a:t>MIMO </a:t>
            </a:r>
            <a:r>
              <a:rPr lang="ru-RU" sz="2800" b="1" dirty="0" smtClean="0"/>
              <a:t>каналов связи</a:t>
            </a:r>
            <a:endParaRPr kumimoji="0" lang="uk-UA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19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4276" name="Picture 4" descr="D:\Teivaz\Dropbox\Диссертация\Оформление\Alg_general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643050"/>
            <a:ext cx="7000924" cy="4547610"/>
          </a:xfrm>
          <a:prstGeom prst="rect">
            <a:avLst/>
          </a:prstGeom>
          <a:noFill/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Алгоритм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работы модели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Актуальность темы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5214974"/>
          </a:xfrm>
        </p:spPr>
        <p:txBody>
          <a:bodyPr>
            <a:normAutofit/>
          </a:bodyPr>
          <a:lstStyle/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Широкое</a:t>
            </a:r>
            <a:r>
              <a:rPr lang="uk-UA" sz="2400" dirty="0" smtClean="0"/>
              <a:t> </a:t>
            </a:r>
            <a:r>
              <a:rPr lang="ru-RU" sz="2400" dirty="0" smtClean="0"/>
              <a:t>внедрение</a:t>
            </a:r>
            <a:r>
              <a:rPr lang="uk-UA" sz="2400" dirty="0" smtClean="0"/>
              <a:t> </a:t>
            </a:r>
            <a:r>
              <a:rPr lang="ru-RU" sz="2400" dirty="0" smtClean="0"/>
              <a:t>беспроводных технологий ставит актуальной задачу обеспечения защищённости каналов связи.</a:t>
            </a:r>
            <a:endParaRPr lang="en-US" sz="2400" dirty="0" smtClean="0">
              <a:latin typeface="Arial Rounded MT Bold" pitchFamily="34" charset="0"/>
            </a:endParaRPr>
          </a:p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Законы и постановления Кабинета Министров определяют стратегию и направления развития цифровых систем передачи данных.</a:t>
            </a:r>
            <a:endParaRPr lang="en-US" sz="2400" dirty="0" smtClean="0">
              <a:latin typeface="Arial Rounded MT Bold" pitchFamily="34" charset="0"/>
            </a:endParaRPr>
          </a:p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Распространение технических средств обработки и приёма информации, либерализация общественных и государственных отношений повышает уровень угроз.</a:t>
            </a:r>
          </a:p>
          <a:p>
            <a:pPr marL="85725" indent="252000" algn="just">
              <a:spcBef>
                <a:spcPts val="1200"/>
              </a:spcBef>
            </a:pPr>
            <a:r>
              <a:rPr lang="ru-RU" sz="2400" dirty="0" smtClean="0"/>
              <a:t>Существующие модели беспроводных каналов и систем связи не позволяют в полной мере, адекватно и достаточно просто оценить характеристики беспроводных </a:t>
            </a:r>
            <a:r>
              <a:rPr lang="en-US" sz="2400" dirty="0" smtClean="0">
                <a:latin typeface="+mj-lt"/>
              </a:rPr>
              <a:t>MIMO</a:t>
            </a:r>
            <a:r>
              <a:rPr lang="ru-RU" sz="2400" dirty="0" smtClean="0"/>
              <a:t> систем передачи информации.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20</a:t>
            </a:fld>
            <a:endParaRPr lang="uk-UA" sz="3600" dirty="0">
              <a:solidFill>
                <a:schemeClr val="tx1"/>
              </a:solidFill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180975" y="1643050"/>
            <a:ext cx="8963025" cy="4429156"/>
            <a:chOff x="180975" y="1428736"/>
            <a:chExt cx="8963025" cy="4429156"/>
          </a:xfrm>
        </p:grpSpPr>
        <p:pic>
          <p:nvPicPr>
            <p:cNvPr id="798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975" y="1828817"/>
              <a:ext cx="8782050" cy="402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79875" name="Object 3"/>
            <p:cNvGraphicFramePr>
              <a:graphicFrameLocks noChangeAspect="1"/>
            </p:cNvGraphicFramePr>
            <p:nvPr/>
          </p:nvGraphicFramePr>
          <p:xfrm>
            <a:off x="1366838" y="2368563"/>
            <a:ext cx="252412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5" name="Формула" r:id="rId4" imgW="152280" imgH="241200" progId="Equation.3">
                    <p:embed/>
                  </p:oleObj>
                </mc:Choice>
                <mc:Fallback>
                  <p:oleObj name="Формула" r:id="rId4" imgW="15228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6838" y="2368563"/>
                          <a:ext cx="252412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6" name="Object 4"/>
            <p:cNvGraphicFramePr>
              <a:graphicFrameLocks noChangeAspect="1"/>
            </p:cNvGraphicFramePr>
            <p:nvPr/>
          </p:nvGraphicFramePr>
          <p:xfrm>
            <a:off x="1360488" y="3511563"/>
            <a:ext cx="29210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6" name="Формула" r:id="rId6" imgW="177480" imgH="241200" progId="Equation.3">
                    <p:embed/>
                  </p:oleObj>
                </mc:Choice>
                <mc:Fallback>
                  <p:oleObj name="Формула" r:id="rId6" imgW="17748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488" y="3511563"/>
                          <a:ext cx="292100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7" name="Object 5"/>
            <p:cNvGraphicFramePr>
              <a:graphicFrameLocks noChangeAspect="1"/>
            </p:cNvGraphicFramePr>
            <p:nvPr/>
          </p:nvGraphicFramePr>
          <p:xfrm>
            <a:off x="6072198" y="2368555"/>
            <a:ext cx="2730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7" name="Формула" r:id="rId8" imgW="164880" imgH="241200" progId="Equation.3">
                    <p:embed/>
                  </p:oleObj>
                </mc:Choice>
                <mc:Fallback>
                  <p:oleObj name="Формула" r:id="rId8" imgW="16488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2198" y="2368555"/>
                          <a:ext cx="273050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8" name="Object 6"/>
            <p:cNvGraphicFramePr>
              <a:graphicFrameLocks noChangeAspect="1"/>
            </p:cNvGraphicFramePr>
            <p:nvPr/>
          </p:nvGraphicFramePr>
          <p:xfrm>
            <a:off x="6051550" y="3511563"/>
            <a:ext cx="31591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8" name="Формула" r:id="rId10" imgW="190440" imgH="241200" progId="Equation.3">
                    <p:embed/>
                  </p:oleObj>
                </mc:Choice>
                <mc:Fallback>
                  <p:oleObj name="Формула" r:id="rId10" imgW="19044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1550" y="3511563"/>
                          <a:ext cx="315913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9" name="Object 7"/>
            <p:cNvGraphicFramePr>
              <a:graphicFrameLocks noChangeAspect="1"/>
            </p:cNvGraphicFramePr>
            <p:nvPr/>
          </p:nvGraphicFramePr>
          <p:xfrm>
            <a:off x="4703763" y="2368563"/>
            <a:ext cx="295275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39" name="Формула" r:id="rId12" imgW="177480" imgH="241200" progId="Equation.3">
                    <p:embed/>
                  </p:oleObj>
                </mc:Choice>
                <mc:Fallback>
                  <p:oleObj name="Формула" r:id="rId12" imgW="17748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763" y="2368563"/>
                          <a:ext cx="295275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0" name="Object 8"/>
            <p:cNvGraphicFramePr>
              <a:graphicFrameLocks noChangeAspect="1"/>
            </p:cNvGraphicFramePr>
            <p:nvPr/>
          </p:nvGraphicFramePr>
          <p:xfrm>
            <a:off x="4683125" y="3541725"/>
            <a:ext cx="3365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0" name="Формула" r:id="rId14" imgW="203040" imgH="241200" progId="Equation.3">
                    <p:embed/>
                  </p:oleObj>
                </mc:Choice>
                <mc:Fallback>
                  <p:oleObj name="Формула" r:id="rId14" imgW="203040" imgH="241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25" y="3541725"/>
                          <a:ext cx="336550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1" name="Object 9"/>
            <p:cNvGraphicFramePr>
              <a:graphicFrameLocks noChangeAspect="1"/>
            </p:cNvGraphicFramePr>
            <p:nvPr/>
          </p:nvGraphicFramePr>
          <p:xfrm>
            <a:off x="2643174" y="2368555"/>
            <a:ext cx="2730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1" name="Формула" r:id="rId16" imgW="164880" imgH="241200" progId="Equation.3">
                    <p:embed/>
                  </p:oleObj>
                </mc:Choice>
                <mc:Fallback>
                  <p:oleObj name="Формула" r:id="rId16" imgW="164880" imgH="2412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2368555"/>
                          <a:ext cx="273050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2" name="Object 10"/>
            <p:cNvGraphicFramePr>
              <a:graphicFrameLocks noChangeAspect="1"/>
            </p:cNvGraphicFramePr>
            <p:nvPr/>
          </p:nvGraphicFramePr>
          <p:xfrm>
            <a:off x="2622550" y="3541725"/>
            <a:ext cx="31591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2" name="Формула" r:id="rId18" imgW="190440" imgH="241200" progId="Equation.3">
                    <p:embed/>
                  </p:oleObj>
                </mc:Choice>
                <mc:Fallback>
                  <p:oleObj name="Формула" r:id="rId18" imgW="190440" imgH="241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550" y="3541725"/>
                          <a:ext cx="315913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3" name="Object 11"/>
            <p:cNvGraphicFramePr>
              <a:graphicFrameLocks noChangeAspect="1"/>
            </p:cNvGraphicFramePr>
            <p:nvPr/>
          </p:nvGraphicFramePr>
          <p:xfrm>
            <a:off x="3003541" y="4980000"/>
            <a:ext cx="211137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3" name="Формула" r:id="rId20" imgW="126720" imgH="139680" progId="Equation.3">
                    <p:embed/>
                  </p:oleObj>
                </mc:Choice>
                <mc:Fallback>
                  <p:oleObj name="Формула" r:id="rId20" imgW="126720" imgH="1396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541" y="4980000"/>
                          <a:ext cx="211137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4" name="Object 12"/>
            <p:cNvGraphicFramePr>
              <a:graphicFrameLocks noChangeAspect="1"/>
            </p:cNvGraphicFramePr>
            <p:nvPr/>
          </p:nvGraphicFramePr>
          <p:xfrm>
            <a:off x="4572000" y="4970475"/>
            <a:ext cx="273050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4" name="Формула" r:id="rId22" imgW="164880" imgH="152280" progId="Equation.3">
                    <p:embed/>
                  </p:oleObj>
                </mc:Choice>
                <mc:Fallback>
                  <p:oleObj name="Формула" r:id="rId22" imgW="164880" imgH="1522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970475"/>
                          <a:ext cx="273050" cy="244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5" name="Object 13"/>
            <p:cNvGraphicFramePr>
              <a:graphicFrameLocks noChangeAspect="1"/>
            </p:cNvGraphicFramePr>
            <p:nvPr/>
          </p:nvGraphicFramePr>
          <p:xfrm>
            <a:off x="7512050" y="2368563"/>
            <a:ext cx="250825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5" name="Формула" r:id="rId24" imgW="152280" imgH="241200" progId="Equation.3">
                    <p:embed/>
                  </p:oleObj>
                </mc:Choice>
                <mc:Fallback>
                  <p:oleObj name="Формула" r:id="rId24" imgW="152280" imgH="2412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2050" y="2368563"/>
                          <a:ext cx="250825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6" name="Object 14"/>
            <p:cNvGraphicFramePr>
              <a:graphicFrameLocks noChangeAspect="1"/>
            </p:cNvGraphicFramePr>
            <p:nvPr/>
          </p:nvGraphicFramePr>
          <p:xfrm>
            <a:off x="7489825" y="3541725"/>
            <a:ext cx="295275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6" name="Формула" r:id="rId26" imgW="177480" imgH="241200" progId="Equation.3">
                    <p:embed/>
                  </p:oleObj>
                </mc:Choice>
                <mc:Fallback>
                  <p:oleObj name="Формула" r:id="rId26" imgW="177480" imgH="2412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9825" y="3541725"/>
                          <a:ext cx="295275" cy="387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214282" y="1846920"/>
              <a:ext cx="1071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Источники</a:t>
              </a:r>
            </a:p>
            <a:p>
              <a:pPr algn="ctr"/>
              <a:r>
                <a:rPr lang="ru-RU" sz="1400" b="1" dirty="0" smtClean="0"/>
                <a:t>сигналов</a:t>
              </a:r>
              <a:endParaRPr lang="uk-UA" sz="1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43042" y="2019500"/>
              <a:ext cx="1214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Модуляторы</a:t>
              </a:r>
              <a:endParaRPr lang="uk-UA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07998" y="2398715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Канал распространения</a:t>
              </a:r>
              <a:endParaRPr lang="uk-UA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0628" y="1477020"/>
              <a:ext cx="1214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Разделение каналов</a:t>
              </a:r>
              <a:endParaRPr lang="uk-UA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86512" y="2041525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Демодуляторы</a:t>
              </a:r>
              <a:endParaRPr lang="uk-UA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57752" y="4613293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Демодулятор ОК</a:t>
              </a:r>
              <a:endParaRPr lang="uk-UA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57290" y="4613293"/>
              <a:ext cx="1714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Источник помех</a:t>
              </a:r>
              <a:endParaRPr lang="uk-UA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72430" y="3172391"/>
              <a:ext cx="714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BER</a:t>
              </a:r>
              <a:endParaRPr lang="uk-UA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29554" y="1428736"/>
              <a:ext cx="1214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/>
                <a:t>Вычисление ошибки</a:t>
              </a:r>
              <a:endParaRPr lang="uk-UA" sz="1400" b="1" dirty="0"/>
            </a:p>
          </p:txBody>
        </p:sp>
      </p:grpSp>
      <p:sp>
        <p:nvSpPr>
          <p:cNvPr id="3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2071670" y="928670"/>
            <a:ext cx="678661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Структурная</a:t>
            </a:r>
            <a:r>
              <a:rPr kumimoji="0" lang="ru-RU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схема и</a:t>
            </a: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митационной модели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21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2226" name="Picture 2" descr="среда_распр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1643050"/>
            <a:ext cx="344257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14282" y="2643182"/>
          <a:ext cx="4643470" cy="593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Формула" r:id="rId4" imgW="3860640" imgH="495000" progId="Equation.3">
                  <p:embed/>
                </p:oleObj>
              </mc:Choice>
              <mc:Fallback>
                <p:oleObj name="Формула" r:id="rId4" imgW="386064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643182"/>
                        <a:ext cx="4643470" cy="5932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571472" y="5527160"/>
          <a:ext cx="3482603" cy="68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Формула" r:id="rId6" imgW="2311400" imgH="457200" progId="Equation.3">
                  <p:embed/>
                </p:oleObj>
              </mc:Choice>
              <mc:Fallback>
                <p:oleObj name="Формула" r:id="rId6" imgW="23114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527160"/>
                        <a:ext cx="3482603" cy="68792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314" y="2000240"/>
            <a:ext cx="464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Сигнал на входе приёмника легитимного канала:</a:t>
            </a:r>
            <a:endParaRPr lang="uk-U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4741342"/>
            <a:ext cx="435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Сигнал на входе приёмника отводного канала (ОК):</a:t>
            </a:r>
            <a:endParaRPr lang="uk-UA" b="1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071670" y="928670"/>
            <a:ext cx="678661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Структура блока имитации</a:t>
            </a:r>
            <a:r>
              <a:rPr kumimoji="0" lang="ru-RU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среды распространения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158" y="3214686"/>
            <a:ext cx="3481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i="1" dirty="0" smtClean="0"/>
              <a:t>– </a:t>
            </a:r>
            <a:r>
              <a:rPr lang="ru-RU" sz="1400" dirty="0" smtClean="0"/>
              <a:t>время прихода кластера</a:t>
            </a:r>
          </a:p>
          <a:p>
            <a:pPr>
              <a:tabLst>
                <a:tab pos="266700" algn="l"/>
              </a:tabLst>
            </a:pP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400" i="1" dirty="0" smtClean="0"/>
              <a:t>	</a:t>
            </a:r>
            <a:r>
              <a:rPr lang="en-US" sz="1400" i="1" dirty="0" smtClean="0"/>
              <a:t>– </a:t>
            </a:r>
            <a:r>
              <a:rPr lang="ru-RU" sz="1400" dirty="0" smtClean="0"/>
              <a:t>время прихода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dirty="0" smtClean="0"/>
              <a:t> </a:t>
            </a:r>
            <a:r>
              <a:rPr lang="ru-RU" sz="1400" dirty="0" smtClean="0"/>
              <a:t>импульса в кластере</a:t>
            </a:r>
          </a:p>
          <a:p>
            <a:pPr>
              <a:tabLst>
                <a:tab pos="266700" algn="l"/>
              </a:tabLst>
            </a:pP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400" dirty="0" smtClean="0"/>
              <a:t>	</a:t>
            </a:r>
            <a:r>
              <a:rPr lang="en-US" sz="1400" dirty="0" smtClean="0"/>
              <a:t>–</a:t>
            </a:r>
            <a:r>
              <a:rPr lang="ru-RU" sz="1400" dirty="0" smtClean="0"/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400" dirty="0" smtClean="0"/>
              <a:t>-</a:t>
            </a:r>
            <a:r>
              <a:rPr lang="ru-RU" sz="1400" dirty="0" err="1" smtClean="0"/>
              <a:t>й</a:t>
            </a:r>
            <a:r>
              <a:rPr lang="ru-RU" sz="1400" dirty="0" smtClean="0"/>
              <a:t> импульс отклика канала</a:t>
            </a:r>
            <a:endParaRPr lang="en-US" sz="1400" dirty="0" smtClean="0"/>
          </a:p>
          <a:p>
            <a:pPr>
              <a:tabLst>
                <a:tab pos="266700" algn="l"/>
              </a:tabLst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400" dirty="0" smtClean="0"/>
              <a:t>	</a:t>
            </a:r>
            <a:r>
              <a:rPr lang="en-US" sz="1400" dirty="0" smtClean="0"/>
              <a:t>– </a:t>
            </a:r>
            <a:r>
              <a:rPr lang="ru-RU" sz="1400" dirty="0" smtClean="0"/>
              <a:t>шум</a:t>
            </a:r>
            <a:endParaRPr lang="en-US" sz="1400" dirty="0" smtClean="0"/>
          </a:p>
          <a:p>
            <a:pPr>
              <a:tabLst>
                <a:tab pos="266700" algn="l"/>
              </a:tabLs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1400" dirty="0" smtClean="0"/>
              <a:t>	– помеха</a:t>
            </a:r>
            <a:endParaRPr lang="uk-U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22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3249" name="Picture 1" descr="D:\Teivaz\Dropbox\Диссертация\Оформление\модернизация модел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519613" cy="2565411"/>
          </a:xfrm>
          <a:prstGeom prst="rect">
            <a:avLst/>
          </a:prstGeom>
          <a:noFill/>
        </p:spPr>
      </p:pic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214282" y="4286256"/>
            <a:ext cx="8643998" cy="2357454"/>
          </a:xfrm>
        </p:spPr>
        <p:txBody>
          <a:bodyPr>
            <a:normAutofit/>
          </a:bodyPr>
          <a:lstStyle/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Синхронизация выборок с интервалом прихода импульсов в кластере</a:t>
            </a:r>
          </a:p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Имитация кластера фильтром</a:t>
            </a:r>
          </a:p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Задержка распространения кластера</a:t>
            </a:r>
          </a:p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Синхронизация с глобальным периодом выборок</a:t>
            </a:r>
          </a:p>
          <a:p>
            <a:pPr marL="85725" indent="252000">
              <a:spcBef>
                <a:spcPts val="1200"/>
              </a:spcBef>
            </a:pPr>
            <a:r>
              <a:rPr lang="ru-RU" sz="2000" dirty="0" smtClean="0"/>
              <a:t>Суммирование кластеров</a:t>
            </a: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57158" y="1500174"/>
            <a:ext cx="8229600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5725"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dirty="0" smtClean="0"/>
              <a:t>Блок имитации кластеров</a:t>
            </a:r>
            <a:endParaRPr kumimoji="0" lang="ru-RU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Усовершенствование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модели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23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5298" name="Picture 2" descr="Graph3"/>
          <p:cNvPicPr>
            <a:picLocks noChangeAspect="1" noChangeArrowheads="1"/>
          </p:cNvPicPr>
          <p:nvPr/>
        </p:nvPicPr>
        <p:blipFill>
          <a:blip r:embed="rId2" cstate="print"/>
          <a:srcRect l="2170" b="2548"/>
          <a:stretch>
            <a:fillRect/>
          </a:stretch>
        </p:blipFill>
        <p:spPr bwMode="auto">
          <a:xfrm>
            <a:off x="214282" y="2286016"/>
            <a:ext cx="3357586" cy="427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 descr="Graph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2071726"/>
            <a:ext cx="4000528" cy="192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71472" y="157163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Скрытность и качество системы связи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3857620" y="1428784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Помехоустойчивость системы связи при воздействии одночастотной помехи</a:t>
            </a:r>
            <a:endParaRPr lang="uk-UA" dirty="0"/>
          </a:p>
        </p:txBody>
      </p:sp>
      <p:pic>
        <p:nvPicPr>
          <p:cNvPr id="55299" name="Picture 3" descr="Graph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09" y="3929114"/>
            <a:ext cx="2350099" cy="285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001024" y="2285992"/>
            <a:ext cx="1142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—</a:t>
            </a:r>
            <a:r>
              <a:rPr lang="en-US" dirty="0" smtClean="0"/>
              <a:t>SIR = 1</a:t>
            </a:r>
          </a:p>
          <a:p>
            <a:r>
              <a:rPr lang="en-US" dirty="0" smtClean="0"/>
              <a:t>---SIR = 3</a:t>
            </a:r>
          </a:p>
          <a:p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en-US" dirty="0" smtClean="0"/>
              <a:t>SIR = 7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7000892" y="4714884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Частота помехи:</a:t>
            </a:r>
            <a:endParaRPr lang="en-US" dirty="0" smtClean="0"/>
          </a:p>
          <a:p>
            <a:r>
              <a:rPr lang="uk-UA" dirty="0" smtClean="0"/>
              <a:t>—Ω</a:t>
            </a:r>
            <a:r>
              <a:rPr lang="en-US" dirty="0" smtClean="0"/>
              <a:t> = 0,05</a:t>
            </a:r>
          </a:p>
          <a:p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uk-UA" dirty="0" smtClean="0"/>
              <a:t>Ω </a:t>
            </a:r>
            <a:r>
              <a:rPr lang="en-US" dirty="0" smtClean="0"/>
              <a:t>= 0,1</a:t>
            </a:r>
          </a:p>
          <a:p>
            <a:r>
              <a:rPr lang="en-US" dirty="0" smtClean="0"/>
              <a:t>---</a:t>
            </a:r>
            <a:r>
              <a:rPr lang="uk-UA" dirty="0" smtClean="0"/>
              <a:t>Ω</a:t>
            </a:r>
            <a:r>
              <a:rPr lang="en-US" dirty="0" smtClean="0"/>
              <a:t> = 0,2</a:t>
            </a:r>
            <a:endParaRPr lang="uk-UA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2071670" y="928670"/>
            <a:ext cx="685804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Результаты численного моделирования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24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357158" y="1928802"/>
            <a:ext cx="8229600" cy="4400592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В результате была создана и усовершенствована имитационная модель системы </a:t>
            </a:r>
            <a:r>
              <a:rPr lang="ru-RU" sz="2400" i="1" dirty="0" smtClean="0"/>
              <a:t>MIMO</a:t>
            </a:r>
            <a:r>
              <a:rPr lang="ru-RU" sz="2400" dirty="0" smtClean="0"/>
              <a:t> с отводным каналом, учитывающая влияние отражающих объектов в помещении. Данная модель также даёт возможность оценить работоспособность при воздействии помех произвольной формы.</a:t>
            </a:r>
            <a:endParaRPr lang="uk-UA" sz="2400" dirty="0" smtClean="0"/>
          </a:p>
          <a:p>
            <a:pPr algn="just"/>
            <a:r>
              <a:rPr lang="ru-RU" sz="2400" dirty="0" smtClean="0"/>
              <a:t>Получены характеристики системы связи с учетом физического уровня передачи сигналов. Результатами моделирования являются временные характеристики.</a:t>
            </a:r>
          </a:p>
          <a:p>
            <a:pPr algn="just"/>
            <a:r>
              <a:rPr lang="ru-RU" sz="2400" dirty="0" smtClean="0"/>
              <a:t>Модель была верифицирована на примере системы с известными характеристиками</a:t>
            </a:r>
            <a:endParaRPr lang="uk-UA" sz="2400" dirty="0" smtClean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Имитационная модель и анализ защищенности беспроводных</a:t>
            </a:r>
            <a:r>
              <a:rPr lang="ru-RU" sz="2000" b="1" i="1" dirty="0" smtClean="0"/>
              <a:t> MIMO </a:t>
            </a:r>
            <a:r>
              <a:rPr lang="ru-RU" sz="2000" b="1" dirty="0" smtClean="0"/>
              <a:t>каналов связи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2 </a:t>
            </a:r>
            <a:endParaRPr lang="uk-UA" sz="34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Выводы по разделу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000528"/>
          </a:xfrm>
        </p:spPr>
        <p:txBody>
          <a:bodyPr>
            <a:normAutofit/>
          </a:bodyPr>
          <a:lstStyle/>
          <a:p>
            <a:pPr marL="85725" indent="252000">
              <a:spcBef>
                <a:spcPts val="1200"/>
              </a:spcBef>
              <a:buNone/>
            </a:pPr>
            <a:r>
              <a:rPr lang="ru-RU" sz="2400" dirty="0" smtClean="0"/>
              <a:t>Оптимизация канала связи: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Определение набора независимых параметров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/>
              <a:t>,  и пределов допустимых значений принимаемых ими</a:t>
            </a:r>
            <a:r>
              <a:rPr lang="en-US" sz="24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2400" dirty="0" smtClean="0"/>
              <a:t>.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Получение целевой функции </a:t>
            </a:r>
            <a:r>
              <a:rPr lang="ru-RU" sz="2800" dirty="0" smtClean="0"/>
              <a:t>как</a:t>
            </a:r>
            <a:r>
              <a:rPr lang="ru-RU" sz="2400" dirty="0" smtClean="0"/>
              <a:t> меры качества</a:t>
            </a:r>
            <a:r>
              <a:rPr lang="en-US" sz="24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 smtClean="0"/>
              <a:t>.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Выбор метода для минимизации значения целевой функции.</a:t>
            </a:r>
          </a:p>
          <a:p>
            <a:pPr marL="85725" indent="252000">
              <a:spcBef>
                <a:spcPts val="1200"/>
              </a:spcBef>
            </a:pPr>
            <a:r>
              <a:rPr lang="ru-RU" sz="2400" dirty="0" smtClean="0"/>
              <a:t>Решение задачи поиска оптимального набора исходных параметров 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25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3571868" y="5572140"/>
          <a:ext cx="2821800" cy="66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Формула" r:id="rId3" imgW="1294838" imgH="304668" progId="Equation.3">
                  <p:embed/>
                </p:oleObj>
              </mc:Choice>
              <mc:Fallback>
                <p:oleObj name="Формула" r:id="rId3" imgW="1294838" imgH="304668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5572140"/>
                        <a:ext cx="2821800" cy="663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199542"/>
            <a:ext cx="707233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800" b="1" dirty="0" smtClean="0"/>
              <a:t>Методика и модель оптимизации </a:t>
            </a:r>
            <a:br>
              <a:rPr lang="ru-RU" sz="2800" b="1" dirty="0" smtClean="0"/>
            </a:br>
            <a:r>
              <a:rPr lang="ru-RU" sz="2800" b="1" dirty="0" smtClean="0"/>
              <a:t>работы защищенного беспроводного </a:t>
            </a:r>
            <a:br>
              <a:rPr lang="ru-RU" sz="2800" b="1" dirty="0" smtClean="0"/>
            </a:br>
            <a:r>
              <a:rPr lang="ru-RU" sz="2800" b="1" i="1" dirty="0" smtClean="0"/>
              <a:t>MIMO</a:t>
            </a:r>
            <a:r>
              <a:rPr lang="ru-RU" sz="2800" b="1" dirty="0" smtClean="0"/>
              <a:t> канала связи</a:t>
            </a:r>
            <a:endParaRPr lang="uk-UA" sz="3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000528"/>
          </a:xfrm>
        </p:spPr>
        <p:txBody>
          <a:bodyPr>
            <a:normAutofit/>
          </a:bodyPr>
          <a:lstStyle/>
          <a:p>
            <a:pPr marL="85725" indent="252000">
              <a:spcBef>
                <a:spcPts val="1200"/>
              </a:spcBef>
              <a:buNone/>
            </a:pPr>
            <a:r>
              <a:rPr lang="ru-RU" sz="2400" dirty="0" smtClean="0"/>
              <a:t>Анализ физических характеристик помещения для задачи выявления кластеров.</a:t>
            </a:r>
          </a:p>
          <a:p>
            <a:pPr marL="85725" indent="252000">
              <a:spcBef>
                <a:spcPts val="1200"/>
              </a:spcBef>
              <a:buNone/>
            </a:pPr>
            <a:r>
              <a:rPr lang="ru-RU" sz="2400" dirty="0"/>
              <a:t>Выделение кластеров</a:t>
            </a:r>
          </a:p>
          <a:p>
            <a:pPr marL="85725" indent="252000">
              <a:spcBef>
                <a:spcPts val="1200"/>
              </a:spcBef>
              <a:buNone/>
            </a:pPr>
            <a:r>
              <a:rPr lang="ru-RU" sz="2400" dirty="0" smtClean="0"/>
              <a:t>Классификация кластеров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26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199542"/>
            <a:ext cx="707233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800" b="1" dirty="0" smtClean="0"/>
              <a:t>Методика и модель </a:t>
            </a:r>
            <a:r>
              <a:rPr lang="ru-RU" sz="2800" b="1" dirty="0" smtClean="0"/>
              <a:t>анализа и оптимизации работы </a:t>
            </a:r>
            <a:r>
              <a:rPr lang="ru-RU" sz="2800" b="1" dirty="0" smtClean="0"/>
              <a:t>защищенного беспроводного </a:t>
            </a:r>
            <a:r>
              <a:rPr lang="ru-RU" sz="2800" b="1" i="1" dirty="0" smtClean="0"/>
              <a:t>MIMO</a:t>
            </a:r>
            <a:r>
              <a:rPr lang="ru-RU" sz="2800" b="1" dirty="0" smtClean="0"/>
              <a:t> </a:t>
            </a:r>
            <a:r>
              <a:rPr lang="ru-RU" sz="2800" b="1" dirty="0" smtClean="0"/>
              <a:t>канала связи</a:t>
            </a:r>
            <a:endParaRPr lang="uk-UA" sz="3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27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b="1" dirty="0" smtClean="0">
                <a:ea typeface="+mj-ea"/>
                <a:cs typeface="+mj-cs"/>
              </a:rPr>
              <a:t>Определение кластеров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28" y="2164585"/>
            <a:ext cx="6830566" cy="3600400"/>
          </a:xfrm>
        </p:spPr>
      </p:pic>
      <p:sp>
        <p:nvSpPr>
          <p:cNvPr id="8" name="TextBox 7"/>
          <p:cNvSpPr txBox="1"/>
          <p:nvPr/>
        </p:nvSpPr>
        <p:spPr>
          <a:xfrm>
            <a:off x="4520526" y="213755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Прямой луч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4520526" y="2443222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Кластер 1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4520526" y="2763478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Кластер 2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4520526" y="3131676"/>
            <a:ext cx="11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Кластер 3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488518" y="5652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2402277" y="565224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4927464" y="382013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endParaRPr lang="uk-UA" dirty="0"/>
          </a:p>
        </p:txBody>
      </p:sp>
      <p:sp>
        <p:nvSpPr>
          <p:cNvPr id="19" name="TextBox 18"/>
          <p:cNvSpPr txBox="1"/>
          <p:nvPr/>
        </p:nvSpPr>
        <p:spPr>
          <a:xfrm>
            <a:off x="3707904" y="43651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</a:t>
            </a:r>
            <a:endParaRPr lang="uk-UA" dirty="0"/>
          </a:p>
        </p:txBody>
      </p:sp>
      <p:sp>
        <p:nvSpPr>
          <p:cNvPr id="20" name="TextBox 19"/>
          <p:cNvSpPr txBox="1"/>
          <p:nvPr/>
        </p:nvSpPr>
        <p:spPr>
          <a:xfrm>
            <a:off x="659540" y="2027723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U,</a:t>
            </a:r>
          </a:p>
          <a:p>
            <a:pPr algn="ctr"/>
            <a:r>
              <a:rPr lang="en-US" sz="2400" dirty="0" smtClean="0"/>
              <a:t>dB</a:t>
            </a:r>
            <a:endParaRPr lang="uk-UA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74124" y="548634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</a:t>
            </a:r>
            <a:endParaRPr lang="uk-UA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445313" y="473716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uk-UA" dirty="0"/>
          </a:p>
        </p:txBody>
      </p:sp>
      <p:sp>
        <p:nvSpPr>
          <p:cNvPr id="21" name="TextBox 20"/>
          <p:cNvSpPr txBox="1"/>
          <p:nvPr/>
        </p:nvSpPr>
        <p:spPr>
          <a:xfrm>
            <a:off x="5934655" y="2058817"/>
            <a:ext cx="327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A0 – </a:t>
            </a:r>
            <a:r>
              <a:rPr lang="ru-RU" dirty="0" smtClean="0"/>
              <a:t>амплитуда кластера</a:t>
            </a:r>
          </a:p>
          <a:p>
            <a:r>
              <a:rPr lang="ru-RU" dirty="0" smtClean="0"/>
              <a:t>Т0 – начало кластера</a:t>
            </a:r>
          </a:p>
          <a:p>
            <a:r>
              <a:rPr lang="en-US" dirty="0" err="1" smtClean="0"/>
              <a:t>dT</a:t>
            </a:r>
            <a:r>
              <a:rPr lang="en-US" dirty="0" smtClean="0"/>
              <a:t> – </a:t>
            </a:r>
            <a:r>
              <a:rPr lang="ru-RU" dirty="0" smtClean="0"/>
              <a:t>интервал в кластере</a:t>
            </a:r>
          </a:p>
          <a:p>
            <a:r>
              <a:rPr lang="en-US" dirty="0" err="1" smtClean="0"/>
              <a:t>tg</a:t>
            </a:r>
            <a:r>
              <a:rPr lang="en-US" dirty="0" smtClean="0"/>
              <a:t>(</a:t>
            </a:r>
            <a:r>
              <a:rPr lang="el-GR" dirty="0" smtClean="0"/>
              <a:t>α</a:t>
            </a:r>
            <a:r>
              <a:rPr lang="en-US" dirty="0" smtClean="0"/>
              <a:t>) – </a:t>
            </a:r>
            <a:r>
              <a:rPr lang="ru-RU" dirty="0" smtClean="0"/>
              <a:t>коэффициент затухания</a:t>
            </a:r>
          </a:p>
          <a:p>
            <a:r>
              <a:rPr lang="ru-RU" dirty="0" smtClean="0"/>
              <a:t>К – количество импульсов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865766" y="2027723"/>
            <a:ext cx="0" cy="14732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28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b="1" dirty="0" smtClean="0">
                <a:ea typeface="+mj-ea"/>
                <a:cs typeface="+mj-cs"/>
              </a:rPr>
              <a:t>Алгоритм определения кластеров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2" y="1464455"/>
            <a:ext cx="7561715" cy="4714907"/>
          </a:xfrm>
        </p:spPr>
      </p:pic>
    </p:spTree>
    <p:extLst>
      <p:ext uri="{BB962C8B-B14F-4D97-AF65-F5344CB8AC3E}">
        <p14:creationId xmlns:p14="http://schemas.microsoft.com/office/powerpoint/2010/main" val="9763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29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b="1" dirty="0" smtClean="0">
                <a:ea typeface="+mj-ea"/>
                <a:cs typeface="+mj-cs"/>
              </a:rPr>
              <a:t>Результат анализа кластеров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646788"/>
            <a:ext cx="8532440" cy="45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Цель работы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Усовершенствование методов оценки и повышения уровня защищённости</a:t>
            </a:r>
            <a:r>
              <a:rPr lang="en-US" sz="2800" i="1" dirty="0" smtClean="0"/>
              <a:t> MIMO </a:t>
            </a:r>
            <a:r>
              <a:rPr lang="ru-RU" sz="2800" dirty="0" smtClean="0"/>
              <a:t>каналов связи за счёт учета влияния отводного канала на параметры физического уровня </a:t>
            </a:r>
            <a:r>
              <a:rPr lang="en-US" sz="2800" i="1" dirty="0" smtClean="0"/>
              <a:t>Wi-Fi</a:t>
            </a:r>
            <a:r>
              <a:rPr lang="en-US" sz="2800" dirty="0" smtClean="0"/>
              <a:t> </a:t>
            </a:r>
            <a:r>
              <a:rPr lang="ru-RU" sz="2800" dirty="0" smtClean="0"/>
              <a:t>систем в условиях многолучевого распространения.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30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Методика и модель </a:t>
            </a:r>
            <a:r>
              <a:rPr lang="ru-RU" sz="2000" b="1" dirty="0" smtClean="0"/>
              <a:t>анализа и оптимизации </a:t>
            </a:r>
            <a:r>
              <a:rPr lang="ru-RU" sz="2000" b="1" dirty="0" smtClean="0"/>
              <a:t>работы защищенного беспроводного </a:t>
            </a:r>
            <a:r>
              <a:rPr lang="ru-RU" sz="2000" b="1" i="1" dirty="0" smtClean="0"/>
              <a:t>MIMO</a:t>
            </a:r>
            <a:r>
              <a:rPr lang="ru-RU" sz="2000" b="1" dirty="0" smtClean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4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b="1" dirty="0" smtClean="0">
                <a:ea typeface="+mj-ea"/>
                <a:cs typeface="+mj-cs"/>
              </a:rPr>
              <a:t>Опеределение геометрии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76" y="1785950"/>
            <a:ext cx="6562437" cy="363247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31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Методика и модель </a:t>
            </a:r>
            <a:r>
              <a:rPr lang="ru-RU" sz="2000" b="1" dirty="0" smtClean="0"/>
              <a:t>анализа и оптимизации </a:t>
            </a:r>
            <a:r>
              <a:rPr lang="ru-RU" sz="2000" b="1" dirty="0" smtClean="0"/>
              <a:t>работы защищенного беспроводного </a:t>
            </a:r>
            <a:r>
              <a:rPr lang="ru-RU" sz="2000" b="1" i="1" dirty="0" smtClean="0"/>
              <a:t>MIMO</a:t>
            </a:r>
            <a:r>
              <a:rPr lang="ru-RU" sz="2000" b="1" dirty="0" smtClean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4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b="1" dirty="0" smtClean="0">
                <a:ea typeface="+mj-ea"/>
                <a:cs typeface="+mj-cs"/>
              </a:rPr>
              <a:t>Классификация кластеров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6865" y="2200177"/>
            <a:ext cx="44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r>
              <a:rPr lang="en-US" dirty="0" smtClean="0"/>
              <a:t>’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1977954" y="4797152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4121983" y="352580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5925603" y="4221088"/>
            <a:ext cx="47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Rx’</a:t>
            </a:r>
            <a:endParaRPr lang="uk-UA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371047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uk-UA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9075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uk-UA" dirty="0"/>
          </a:p>
        </p:txBody>
      </p:sp>
      <p:sp>
        <p:nvSpPr>
          <p:cNvPr id="22" name="TextBox 21"/>
          <p:cNvSpPr txBox="1"/>
          <p:nvPr/>
        </p:nvSpPr>
        <p:spPr>
          <a:xfrm>
            <a:off x="6331305" y="273817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24119" y="5418421"/>
            <a:ext cx="360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Кластеры:</a:t>
            </a:r>
          </a:p>
          <a:p>
            <a:r>
              <a:rPr lang="ru-RU" dirty="0" smtClean="0"/>
              <a:t>С1, С2 – нестационарные</a:t>
            </a:r>
          </a:p>
          <a:p>
            <a:r>
              <a:rPr lang="ru-RU" dirty="0" smtClean="0"/>
              <a:t>С3 – стационарный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4211616" y="5494752"/>
            <a:ext cx="360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Смещение передатчика </a:t>
            </a:r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Tx</a:t>
            </a:r>
            <a:r>
              <a:rPr lang="en-US" dirty="0" smtClean="0"/>
              <a:t>’</a:t>
            </a:r>
          </a:p>
          <a:p>
            <a:r>
              <a:rPr lang="ru-RU" dirty="0" smtClean="0"/>
              <a:t>При одновременном смещении приёмника </a:t>
            </a:r>
            <a:r>
              <a:rPr lang="en-US" dirty="0" smtClean="0"/>
              <a:t>Rx </a:t>
            </a:r>
            <a:r>
              <a:rPr lang="ru-RU" dirty="0" smtClean="0"/>
              <a:t>в </a:t>
            </a:r>
            <a:r>
              <a:rPr lang="en-US" dirty="0" smtClean="0"/>
              <a:t>Rx’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30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32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49154" name="Picture 2" descr="D:\Teivaz\Dropbox\Диссертация\Оформление\Структ оптим простая 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857364"/>
            <a:ext cx="6459508" cy="4643470"/>
          </a:xfrm>
          <a:prstGeom prst="rect">
            <a:avLst/>
          </a:prstGeom>
          <a:noFill/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Оптимизация</a:t>
            </a:r>
            <a:r>
              <a:rPr lang="ru-RU" sz="3000" b="1" dirty="0" smtClean="0">
                <a:ea typeface="+mj-ea"/>
                <a:cs typeface="+mj-cs"/>
              </a:rPr>
              <a:t> по критерию повышения качества системы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33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6322" name="Picture 2" descr="optim_area global and loc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79942"/>
            <a:ext cx="4453439" cy="472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00694" y="4320139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D1 – </a:t>
            </a:r>
            <a:r>
              <a:rPr lang="ru-RU" sz="2000" dirty="0" smtClean="0"/>
              <a:t>глобальный минимум</a:t>
            </a:r>
            <a:endParaRPr lang="en-US" sz="2000" dirty="0" smtClean="0"/>
          </a:p>
          <a:p>
            <a:r>
              <a:rPr lang="en-US" sz="2000" dirty="0" smtClean="0"/>
              <a:t>D2 – </a:t>
            </a:r>
            <a:r>
              <a:rPr lang="ru-RU" sz="2000" smtClean="0"/>
              <a:t>локальный минимум</a:t>
            </a:r>
            <a:endParaRPr lang="ru-RU" sz="2000" dirty="0" smtClean="0"/>
          </a:p>
          <a:p>
            <a:r>
              <a:rPr lang="en-US" sz="2000" dirty="0" smtClean="0"/>
              <a:t>D3 – </a:t>
            </a:r>
            <a:r>
              <a:rPr lang="ru-RU" sz="2000" dirty="0" smtClean="0"/>
              <a:t>исходные условия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1" dirty="0" smtClean="0">
                <a:ea typeface="+mj-ea"/>
                <a:cs typeface="+mj-cs"/>
              </a:rPr>
              <a:t>Поверхность оптимизации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14942" y="1928802"/>
            <a:ext cx="342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Коэффициенты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 </a:t>
            </a:r>
            <a:r>
              <a:rPr lang="ru-RU" sz="2400" dirty="0" smtClean="0"/>
              <a:t>и </a:t>
            </a:r>
            <a:r>
              <a:rPr lang="en-US" sz="2400" i="1" dirty="0" smtClean="0"/>
              <a:t>c</a:t>
            </a:r>
            <a:r>
              <a:rPr lang="en-US" sz="2400" dirty="0" smtClean="0"/>
              <a:t> – </a:t>
            </a:r>
            <a:r>
              <a:rPr lang="ru-RU" sz="2400" dirty="0" smtClean="0"/>
              <a:t>степень влияния 1, 2 и 3 кластеров на канал связи и вероятность битовой ошибки.</a:t>
            </a: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34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7346" name="Picture 2" descr="interior_po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68277"/>
            <a:ext cx="2527357" cy="286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 descr="active_s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0713" y="3268277"/>
            <a:ext cx="2497171" cy="287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 descr="trust_reg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3598" y="3268277"/>
            <a:ext cx="2491806" cy="285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28596" y="221455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Оптимизация методом </a:t>
            </a:r>
          </a:p>
          <a:p>
            <a:pPr algn="ctr"/>
            <a:r>
              <a:rPr lang="ru-RU" dirty="0" smtClean="0"/>
              <a:t>внутренних точек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3286116" y="221455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Оптимизация методом </a:t>
            </a:r>
          </a:p>
          <a:p>
            <a:pPr algn="ctr"/>
            <a:r>
              <a:rPr lang="ru-RU" dirty="0" smtClean="0"/>
              <a:t>активных границ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6215074" y="221455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Оптимизация методом </a:t>
            </a:r>
          </a:p>
          <a:p>
            <a:r>
              <a:rPr lang="ru-RU" dirty="0" smtClean="0"/>
              <a:t>Доверительной области</a:t>
            </a:r>
            <a:endParaRPr lang="uk-UA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071670" y="928670"/>
            <a:ext cx="678661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Сравнительный анализ</a:t>
            </a:r>
            <a:r>
              <a:rPr kumimoji="0" lang="ru-RU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алгоритмов оптимизации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43900" y="6286520"/>
            <a:ext cx="828652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35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" name="Picture 2" descr="D:\Teivaz\Dropbox\Диссертация\Оформление\Структ оптим простая ОК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857364"/>
            <a:ext cx="6571502" cy="4553112"/>
          </a:xfrm>
          <a:prstGeom prst="rect">
            <a:avLst/>
          </a:prstGeom>
          <a:noFill/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071670" y="928670"/>
            <a:ext cx="6786610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Оптимизация по критерию повышения скрытности системы</a:t>
            </a:r>
            <a:endParaRPr kumimoji="0" lang="uk-UA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000528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400" dirty="0" smtClean="0"/>
              <a:t>В разделе рассмотрен способ получения беспроводной цифровой системы передачи информации с улучшенными характеристиками с применением алгоритмов оптимизации. Для оценки системы связи была использована разработанная имитационная модель системы связи.</a:t>
            </a:r>
            <a:endParaRPr lang="uk-UA" sz="2400" dirty="0" smtClean="0"/>
          </a:p>
          <a:p>
            <a:pPr algn="just"/>
            <a:r>
              <a:rPr lang="ru-RU" sz="2400" dirty="0" smtClean="0"/>
              <a:t>Проведённый сравнительный анализ результатов оптимизации показал, что метод доверительной области требует минимального количества шагов оптимизации для достижения минимума целевой функции, а также менее чувствителен к выбору начальной точки оптимизации.</a:t>
            </a:r>
            <a:endParaRPr lang="uk-UA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36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/>
              <a:t>Методика и модель анализа и оптимизации работы защищенного беспроводного </a:t>
            </a:r>
            <a:r>
              <a:rPr lang="ru-RU" sz="2000" b="1" i="1" dirty="0"/>
              <a:t>MIMO</a:t>
            </a:r>
            <a:r>
              <a:rPr lang="ru-RU" sz="2000" b="1" dirty="0"/>
              <a:t> канала связи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3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Выводы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по разделу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37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2357454" cy="195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Рисунок 2" descr="Антенна_кабель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1928802"/>
            <a:ext cx="2071702" cy="172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2071670" y="928670"/>
            <a:ext cx="707233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Схема эксперимента и оборудование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9330" name="Picture 2" descr="Bild R&amp;S®ZVx Vector Network Analyzer Famil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1785926"/>
            <a:ext cx="2654348" cy="1928826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00034" y="3857628"/>
            <a:ext cx="18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установки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6286512" y="3786190"/>
            <a:ext cx="20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Штыревая антенна</a:t>
            </a:r>
            <a:endParaRPr lang="uk-UA" dirty="0"/>
          </a:p>
        </p:txBody>
      </p:sp>
      <p:sp>
        <p:nvSpPr>
          <p:cNvPr id="27" name="TextBox 26"/>
          <p:cNvSpPr txBox="1"/>
          <p:nvPr/>
        </p:nvSpPr>
        <p:spPr>
          <a:xfrm>
            <a:off x="3271134" y="3786190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Векторный анализатор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4643446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4625">
              <a:buFont typeface="Arial" pitchFamily="34" charset="0"/>
              <a:buChar char="•"/>
            </a:pPr>
            <a:r>
              <a:rPr lang="ru-RU" sz="2000" dirty="0" smtClean="0"/>
              <a:t>Измерение частотной полосы в диапазоне 2-2.8 ГГц</a:t>
            </a:r>
          </a:p>
          <a:p>
            <a:pPr indent="174625">
              <a:buFont typeface="Arial" pitchFamily="34" charset="0"/>
              <a:buChar char="•"/>
            </a:pPr>
            <a:r>
              <a:rPr lang="ru-RU" sz="2000" dirty="0" smtClean="0"/>
              <a:t>Быстрое преобразование Фурье по 1024 точкам в частотном диапазоне</a:t>
            </a:r>
          </a:p>
          <a:p>
            <a:pPr indent="174625">
              <a:buFont typeface="Arial" pitchFamily="34" charset="0"/>
              <a:buChar char="•"/>
            </a:pPr>
            <a:r>
              <a:rPr lang="ru-RU" sz="2000" dirty="0" smtClean="0"/>
              <a:t>Усреднение результатов за 64 измерения</a:t>
            </a:r>
          </a:p>
          <a:p>
            <a:pPr indent="174625">
              <a:buFont typeface="Arial" pitchFamily="34" charset="0"/>
              <a:buChar char="•"/>
            </a:pPr>
            <a:r>
              <a:rPr lang="ru-RU" sz="2000" dirty="0" smtClean="0"/>
              <a:t>Во время измерения обстановка в помещении не изменялась.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38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План помещения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857364"/>
            <a:ext cx="6072230" cy="41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39</a:t>
            </a:fld>
            <a:endParaRPr lang="uk-UA" sz="3600" dirty="0">
              <a:solidFill>
                <a:schemeClr val="tx1"/>
              </a:solidFill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0" y="1714488"/>
          <a:ext cx="8876328" cy="4534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071670" y="928670"/>
            <a:ext cx="707233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Результаты измерения и их обработки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Научные задачи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900634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1. </a:t>
            </a:r>
            <a:r>
              <a:rPr lang="ru-RU" sz="2200" dirty="0" smtClean="0"/>
              <a:t>Разработать подход для оценки защищенности микроволновых </a:t>
            </a:r>
            <a:r>
              <a:rPr lang="uk-UA" sz="2200" i="1" dirty="0" smtClean="0"/>
              <a:t>MIMO </a:t>
            </a:r>
            <a:r>
              <a:rPr lang="ru-RU" sz="2200" dirty="0" smtClean="0"/>
              <a:t>каналов </a:t>
            </a:r>
            <a:r>
              <a:rPr lang="en-US" sz="2200" i="1" dirty="0" smtClean="0"/>
              <a:t>Wi-Fi</a:t>
            </a:r>
            <a:r>
              <a:rPr lang="en-US" sz="2200" dirty="0" smtClean="0"/>
              <a:t> </a:t>
            </a:r>
            <a:r>
              <a:rPr lang="ru-RU" sz="2200" dirty="0" smtClean="0"/>
              <a:t>систем на основе известной концепции отводного канала и критериев защищенности, при применении предложенных моделей угроз информации и радиоканалов </a:t>
            </a:r>
            <a:r>
              <a:rPr lang="uk-UA" sz="2200" i="1" dirty="0" smtClean="0"/>
              <a:t>MIMO</a:t>
            </a:r>
            <a:r>
              <a:rPr lang="ru-RU" sz="2200" dirty="0" smtClean="0"/>
              <a:t>.</a:t>
            </a:r>
            <a:endParaRPr lang="uk-UA" sz="2200" dirty="0" smtClean="0"/>
          </a:p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2. </a:t>
            </a:r>
            <a:r>
              <a:rPr lang="ru-RU" sz="2200" dirty="0" smtClean="0"/>
              <a:t>Создать на основе кластерной модели </a:t>
            </a:r>
            <a:r>
              <a:rPr lang="en-US" sz="2200" i="1" dirty="0" smtClean="0"/>
              <a:t>MIMO</a:t>
            </a:r>
            <a:r>
              <a:rPr lang="en-US" sz="2200" dirty="0" smtClean="0"/>
              <a:t> </a:t>
            </a:r>
            <a:r>
              <a:rPr lang="ru-RU" sz="2200" dirty="0" smtClean="0"/>
              <a:t>канала имитационную модель </a:t>
            </a:r>
            <a:r>
              <a:rPr lang="en-US" sz="2200" i="1" dirty="0" smtClean="0"/>
              <a:t>Wi-Fi</a:t>
            </a:r>
            <a:r>
              <a:rPr lang="en-US" sz="2200" dirty="0" smtClean="0"/>
              <a:t> </a:t>
            </a:r>
            <a:r>
              <a:rPr lang="ru-RU" sz="2200" dirty="0" smtClean="0"/>
              <a:t>системы с отводным каналом для оценки производительности и защищенности информации. </a:t>
            </a:r>
            <a:endParaRPr lang="en-US" sz="2200" dirty="0" smtClean="0"/>
          </a:p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3. </a:t>
            </a:r>
            <a:r>
              <a:rPr lang="ru-RU" sz="2200" dirty="0" smtClean="0"/>
              <a:t>Использовать разработанную модель для анализа помехозащищенности и скрытности </a:t>
            </a:r>
            <a:r>
              <a:rPr lang="en-US" sz="2200" i="1" dirty="0" smtClean="0"/>
              <a:t>MIMO</a:t>
            </a:r>
            <a:r>
              <a:rPr lang="en-US" sz="2200" dirty="0" smtClean="0"/>
              <a:t> </a:t>
            </a:r>
            <a:r>
              <a:rPr lang="ru-RU" sz="2200" dirty="0" smtClean="0"/>
              <a:t>каналов </a:t>
            </a:r>
            <a:r>
              <a:rPr lang="en-US" sz="2200" i="1" dirty="0" smtClean="0"/>
              <a:t>Wi-Fi</a:t>
            </a:r>
            <a:r>
              <a:rPr lang="en-US" sz="2200" dirty="0" smtClean="0"/>
              <a:t> </a:t>
            </a:r>
            <a:r>
              <a:rPr lang="ru-RU" sz="2200" dirty="0" smtClean="0"/>
              <a:t>систем при передаче мультимедийной информации в условиях многолучевого распространения в сложных сооружениях и зданиях.</a:t>
            </a:r>
            <a:endParaRPr lang="en-US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620688"/>
            <a:ext cx="7405546" cy="674539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40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План помещения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41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Результаты</a:t>
            </a:r>
            <a:r>
              <a:rPr kumimoji="0" lang="ru-RU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измерения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19590"/>
            <a:ext cx="7560840" cy="5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42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Эксперимент</a:t>
            </a:r>
            <a:endParaRPr kumimoji="0" lang="uk-U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07904" y="2564904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фото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68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900634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Были проведены экспериментальные исследования характеристик канала распространения радиоволн в закрытом помещении для системы </a:t>
            </a:r>
            <a:r>
              <a:rPr lang="ru-RU" sz="2400" i="1" dirty="0" smtClean="0"/>
              <a:t>MIMO 2x2</a:t>
            </a:r>
            <a:r>
              <a:rPr lang="ru-RU" sz="2400" dirty="0" smtClean="0"/>
              <a:t> с отводным каналом. </a:t>
            </a:r>
            <a:endParaRPr lang="uk-UA" sz="2400" dirty="0" smtClean="0"/>
          </a:p>
          <a:p>
            <a:pPr algn="just"/>
            <a:r>
              <a:rPr lang="ru-RU" sz="2400" dirty="0" smtClean="0"/>
              <a:t>Усовершенствованна методика обработки результатов измерений для приведения к виду, позволяющему использовать их для моделирования системы цифровой системы передачи информации с использованием разработанной модели.</a:t>
            </a:r>
            <a:endParaRPr lang="uk-UA" sz="2400" dirty="0" smtClean="0"/>
          </a:p>
          <a:p>
            <a:pPr algn="just"/>
            <a:r>
              <a:rPr lang="ru-RU" sz="2400" dirty="0" smtClean="0"/>
              <a:t>Полученные данные были использованы для моделирования беспроводной цифровой системы передачи информации с технологией </a:t>
            </a:r>
            <a:r>
              <a:rPr lang="ru-RU" sz="2400" i="1" dirty="0" smtClean="0"/>
              <a:t>MIMO</a:t>
            </a:r>
            <a:r>
              <a:rPr lang="ru-RU" sz="2400" dirty="0" smtClean="0"/>
              <a:t>. </a:t>
            </a:r>
            <a:endParaRPr lang="uk-UA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29586" y="6286520"/>
            <a:ext cx="1042966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43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Экспериментальные исследования характеристик радиоканалов</a:t>
            </a:r>
            <a:r>
              <a:rPr lang="ru-RU" sz="2000" b="1" i="1" dirty="0" smtClean="0"/>
              <a:t> </a:t>
            </a:r>
            <a:r>
              <a:rPr lang="en-US" sz="2000" b="1" i="1" dirty="0" smtClean="0"/>
              <a:t>MIMO </a:t>
            </a:r>
            <a:r>
              <a:rPr lang="ru-RU" sz="2000" b="1" i="1" dirty="0" smtClean="0"/>
              <a:t>в</a:t>
            </a:r>
            <a:r>
              <a:rPr lang="ru-RU" sz="2000" b="1" dirty="0" smtClean="0"/>
              <a:t> помещении</a:t>
            </a:r>
            <a:endParaRPr lang="uk-UA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4 </a:t>
            </a:r>
            <a:endParaRPr lang="uk-UA" sz="3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Выводы по разделу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Заключение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929222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В диссертации представлено новое решение актуальной научно-технической задачи, связанной с разработкой в рамках концепции отводного канала методов для приближенного анализа, экспериментальных исследований и средств повышения защищенности </a:t>
            </a:r>
            <a:r>
              <a:rPr lang="en-US" sz="2800" i="1" dirty="0" smtClean="0"/>
              <a:t>MIMO </a:t>
            </a:r>
            <a:r>
              <a:rPr lang="ru-RU" sz="2800" dirty="0" smtClean="0"/>
              <a:t>каналов связи, отличающееся тем, что в работе учтено влияние отводного канала на параметры физического уровня </a:t>
            </a:r>
            <a:r>
              <a:rPr lang="en-US" sz="2800" i="1" dirty="0" smtClean="0"/>
              <a:t>Wi-Fi</a:t>
            </a:r>
            <a:r>
              <a:rPr lang="en-US" sz="2800" dirty="0" smtClean="0"/>
              <a:t> </a:t>
            </a:r>
            <a:r>
              <a:rPr lang="ru-RU" sz="2800" dirty="0" smtClean="0"/>
              <a:t>систем в условиях многолучевого распространения.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44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Научная новизна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8729634" cy="550072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sz="2400" dirty="0" smtClean="0"/>
              <a:t>	1. Впервые предложен подход для оценки защищенности микроволновых </a:t>
            </a:r>
            <a:r>
              <a:rPr lang="uk-UA" sz="2400" i="1" dirty="0" smtClean="0"/>
              <a:t>MIMO </a:t>
            </a:r>
            <a:r>
              <a:rPr lang="ru-RU" sz="2400" dirty="0" smtClean="0"/>
              <a:t>систем связи на основе учета влияния отводного канала на параметры физического уровня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систем.</a:t>
            </a:r>
          </a:p>
          <a:p>
            <a:pPr algn="just">
              <a:buNone/>
            </a:pPr>
            <a:r>
              <a:rPr lang="uk-UA" sz="2400" dirty="0" smtClean="0"/>
              <a:t>	2. </a:t>
            </a:r>
            <a:r>
              <a:rPr lang="ru-RU" sz="2400" dirty="0" smtClean="0"/>
              <a:t>Предложена новая имитационная модель беспроводных </a:t>
            </a:r>
            <a:r>
              <a:rPr lang="uk-UA" sz="2400" i="1" dirty="0" smtClean="0"/>
              <a:t>MIMO</a:t>
            </a:r>
            <a:r>
              <a:rPr lang="uk-UA" sz="2400" dirty="0" smtClean="0"/>
              <a:t> </a:t>
            </a:r>
            <a:r>
              <a:rPr lang="ru-RU" sz="2400" dirty="0" smtClean="0"/>
              <a:t>каналов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систем, основанная, в отличие от других, на концепции отводного канала и кластерной модели радиоканала </a:t>
            </a:r>
            <a:r>
              <a:rPr lang="ru-RU" sz="2400" i="1" dirty="0" smtClean="0"/>
              <a:t>MIMO</a:t>
            </a:r>
            <a:r>
              <a:rPr lang="ru-RU" sz="2400" dirty="0" smtClean="0"/>
              <a:t>, что позволяет проводить исследование как скрытности, так и помехозащищенности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 в условиях многолучевого распространения в сложных сооружениях и зданиях. </a:t>
            </a:r>
          </a:p>
          <a:p>
            <a:pPr algn="just">
              <a:buNone/>
            </a:pPr>
            <a:r>
              <a:rPr lang="ru-RU" sz="2400" dirty="0" smtClean="0"/>
              <a:t>	3. Впервые исследовано влияние импульсных характеристик радиоканала </a:t>
            </a:r>
            <a:r>
              <a:rPr lang="ru-RU" sz="2400" i="1" dirty="0" smtClean="0"/>
              <a:t>MIMO</a:t>
            </a:r>
            <a:r>
              <a:rPr lang="ru-RU" sz="2400" dirty="0" smtClean="0"/>
              <a:t> на защищенность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 в помещениях со сложной архитектурой и при наличии многих отражающих поверхностей.  </a:t>
            </a:r>
          </a:p>
          <a:p>
            <a:pPr algn="just">
              <a:buNone/>
            </a:pPr>
            <a:r>
              <a:rPr lang="ru-RU" sz="2400" dirty="0" smtClean="0"/>
              <a:t>	4. Впервые предложена методика оптимизации параметров физического уровня </a:t>
            </a:r>
            <a:r>
              <a:rPr lang="ru-RU" sz="2400" i="1" dirty="0" err="1" smtClean="0"/>
              <a:t>Wi-Fi</a:t>
            </a:r>
            <a:r>
              <a:rPr lang="ru-RU" sz="2400" dirty="0" smtClean="0"/>
              <a:t> систем для обеспечения необходимых требований защищенности.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45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Практическая значимость и внедрение полученных результатов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8858280" cy="5072098"/>
          </a:xfrm>
        </p:spPr>
        <p:txBody>
          <a:bodyPr>
            <a:noAutofit/>
          </a:bodyPr>
          <a:lstStyle/>
          <a:p>
            <a:pPr marL="176213" indent="177800" algn="just">
              <a:buNone/>
            </a:pPr>
            <a:r>
              <a:rPr lang="ru-RU" sz="1800" dirty="0" smtClean="0"/>
              <a:t>1. Впервые разработаны методы и рекомендации для повышения структурной и энергетической защищенности беспроводных каналов ведомственных систем связи, которые позволяют определить: </a:t>
            </a:r>
          </a:p>
          <a:p>
            <a:pPr marL="176213" indent="177800">
              <a:buNone/>
            </a:pPr>
            <a:r>
              <a:rPr lang="ru-RU" sz="1800" dirty="0" smtClean="0"/>
              <a:t>- оптимальные, с точки зрения защищённости системы передачи данных, возможные месторасположения базовой станции;</a:t>
            </a:r>
          </a:p>
          <a:p>
            <a:pPr marL="176213" indent="177800" algn="just">
              <a:buNone/>
            </a:pPr>
            <a:r>
              <a:rPr lang="ru-RU" sz="1800" dirty="0" smtClean="0"/>
              <a:t>- оптимальный по критериям качества, помехозащищённости и скрытности способ передачи данных в радиоканале </a:t>
            </a:r>
            <a:r>
              <a:rPr lang="ru-RU" sz="1800" i="1" dirty="0" smtClean="0"/>
              <a:t>MIMO</a:t>
            </a:r>
            <a:r>
              <a:rPr lang="ru-RU" sz="1800" dirty="0" smtClean="0"/>
              <a:t> для конкретных условий распространения.</a:t>
            </a:r>
          </a:p>
          <a:p>
            <a:pPr marL="176213" indent="177800" algn="just">
              <a:buNone/>
            </a:pPr>
            <a:r>
              <a:rPr lang="ru-RU" sz="1800" dirty="0" smtClean="0"/>
              <a:t>2. На основе разработанной методики обработки численных данных экспериментов были получены импульсные характеристики радиоканалов в помещении, которые  могут быть использованы для анализа его защищенности при наличии многих отражающих поверхностей.</a:t>
            </a:r>
          </a:p>
          <a:p>
            <a:pPr marL="176213" indent="177800" algn="just">
              <a:buNone/>
            </a:pPr>
            <a:r>
              <a:rPr lang="ru-RU" sz="1800" dirty="0" smtClean="0"/>
              <a:t>3. Получены данные исследований значений </a:t>
            </a:r>
            <a:r>
              <a:rPr lang="ru-RU" sz="1800" i="1" dirty="0" smtClean="0"/>
              <a:t>BER</a:t>
            </a:r>
            <a:r>
              <a:rPr lang="ru-RU" sz="1800" dirty="0" smtClean="0"/>
              <a:t> и </a:t>
            </a:r>
            <a:r>
              <a:rPr lang="ru-RU" sz="1800" i="1" dirty="0" smtClean="0"/>
              <a:t>PER</a:t>
            </a:r>
            <a:r>
              <a:rPr lang="ru-RU" sz="1800" dirty="0" smtClean="0"/>
              <a:t> в мультимедийных ВСС при воздействии помехи на отводные каналы, что позволяет на новом уровне решать организационно-технические задачи ТЗИ.</a:t>
            </a:r>
          </a:p>
          <a:p>
            <a:pPr marL="176213" indent="177800" algn="just">
              <a:buNone/>
            </a:pPr>
            <a:r>
              <a:rPr lang="ru-RU" sz="1800" dirty="0" smtClean="0"/>
              <a:t>4. Получены важные для практики количественные оценки по помехозащищенности и скрытности ВСС с ОК. Рассчитаны зоны обнаружения беспроводных современных систем связи</a:t>
            </a:r>
            <a:r>
              <a:rPr lang="uk-UA" sz="1800" dirty="0" smtClean="0"/>
              <a:t>.</a:t>
            </a:r>
            <a:endParaRPr lang="ru-RU" sz="1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46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Практическая значимость и внедрение полученных результатов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8858280" cy="5072098"/>
          </a:xfrm>
        </p:spPr>
        <p:txBody>
          <a:bodyPr>
            <a:noAutofit/>
          </a:bodyPr>
          <a:lstStyle/>
          <a:p>
            <a:pPr marL="176213" indent="177800" algn="just">
              <a:buNone/>
            </a:pPr>
            <a:r>
              <a:rPr lang="ru-RU" sz="1800" dirty="0" smtClean="0"/>
              <a:t>5. Разработана компьютерная программа, которая дает возможность оценивать защищенность беспроводного канала связи при моделировании различных видов угроз информации и решать задачи оптимизации при разработке средств защиты информации в ВСС.</a:t>
            </a:r>
          </a:p>
          <a:p>
            <a:pPr marL="176213" indent="177800" algn="just">
              <a:buNone/>
            </a:pPr>
            <a:r>
              <a:rPr lang="ru-RU" sz="1800" dirty="0" smtClean="0"/>
              <a:t>6. Научные принципы и методики оценки защищенности</a:t>
            </a:r>
            <a:r>
              <a:rPr lang="uk-UA" sz="1800" dirty="0" smtClean="0"/>
              <a:t>  </a:t>
            </a:r>
            <a:r>
              <a:rPr lang="ru-RU" sz="1800" dirty="0" smtClean="0"/>
              <a:t>внедрены при выполнении научно-исследовательской работы</a:t>
            </a:r>
            <a:r>
              <a:rPr lang="uk-UA" sz="1800" dirty="0" smtClean="0"/>
              <a:t> «Безпека-05П»  и </a:t>
            </a:r>
            <a:r>
              <a:rPr lang="ru-RU" sz="1800" dirty="0" smtClean="0"/>
              <a:t>создании</a:t>
            </a:r>
            <a:r>
              <a:rPr lang="uk-UA" sz="1800" dirty="0" smtClean="0"/>
              <a:t> </a:t>
            </a:r>
            <a:r>
              <a:rPr lang="ru-RU" sz="1800" dirty="0" smtClean="0"/>
              <a:t>отечественных</a:t>
            </a:r>
            <a:r>
              <a:rPr lang="uk-UA" sz="1800" dirty="0" smtClean="0"/>
              <a:t> </a:t>
            </a:r>
            <a:r>
              <a:rPr lang="ru-RU" sz="1800" dirty="0" smtClean="0"/>
              <a:t>специальных</a:t>
            </a:r>
            <a:r>
              <a:rPr lang="uk-UA" sz="1800" dirty="0" smtClean="0"/>
              <a:t> систем </a:t>
            </a:r>
            <a:r>
              <a:rPr lang="ru-RU" sz="1800" dirty="0" smtClean="0"/>
              <a:t>передачи</a:t>
            </a:r>
            <a:r>
              <a:rPr lang="uk-UA" sz="1800" dirty="0" smtClean="0"/>
              <a:t> </a:t>
            </a:r>
            <a:r>
              <a:rPr lang="ru-RU" sz="1800" dirty="0" smtClean="0"/>
              <a:t>информации</a:t>
            </a:r>
            <a:r>
              <a:rPr lang="uk-UA" sz="1800" dirty="0" smtClean="0"/>
              <a:t> с </a:t>
            </a:r>
            <a:r>
              <a:rPr lang="ru-RU" sz="1800" dirty="0" smtClean="0"/>
              <a:t>беспроводными</a:t>
            </a:r>
            <a:r>
              <a:rPr lang="uk-UA" sz="1800" dirty="0" smtClean="0"/>
              <a:t> </a:t>
            </a:r>
            <a:r>
              <a:rPr lang="ru-RU" sz="1800" dirty="0" smtClean="0"/>
              <a:t>каналами</a:t>
            </a:r>
            <a:r>
              <a:rPr lang="uk-UA" sz="1800" dirty="0" smtClean="0"/>
              <a:t> </a:t>
            </a:r>
            <a:r>
              <a:rPr lang="ru-RU" sz="1800" dirty="0" smtClean="0"/>
              <a:t>связи (акт внедрения прилагается</a:t>
            </a:r>
            <a:r>
              <a:rPr lang="uk-UA" sz="1800" dirty="0" smtClean="0"/>
              <a:t>).</a:t>
            </a:r>
            <a:endParaRPr lang="ru-RU" sz="1800" dirty="0" smtClean="0"/>
          </a:p>
          <a:p>
            <a:pPr marL="176213" indent="177800">
              <a:buNone/>
            </a:pPr>
            <a:r>
              <a:rPr lang="ru-RU" sz="1800" dirty="0" smtClean="0"/>
              <a:t>7. Научные принципы и методики оценки защищенности, а также методы измерения импульсных параметров радиоканалов</a:t>
            </a:r>
            <a:r>
              <a:rPr lang="ru-RU" sz="1800" i="1" dirty="0" smtClean="0"/>
              <a:t>,</a:t>
            </a:r>
            <a:r>
              <a:rPr lang="ru-RU" sz="1800" dirty="0" smtClean="0"/>
              <a:t> разработанные в диссертации, внедрены при модернизации беспроводного сегмента центра обслуживания вызовов (ЦОВ) службы "102" ГУМВД г. Харькова (акт внедрения прилагается). </a:t>
            </a:r>
          </a:p>
          <a:p>
            <a:pPr marL="176213" indent="177800" algn="just">
              <a:buNone/>
            </a:pPr>
            <a:r>
              <a:rPr lang="ru-RU" sz="1800" dirty="0" smtClean="0"/>
              <a:t>8. Результаты диссертационной работы внедрены при создании беспроводного сегмента сети </a:t>
            </a:r>
            <a:r>
              <a:rPr lang="ru-RU" sz="1800" i="1" dirty="0" smtClean="0"/>
              <a:t>Wi-Fi</a:t>
            </a:r>
            <a:r>
              <a:rPr lang="ru-RU" sz="1800" dirty="0" smtClean="0"/>
              <a:t> ХНУРЭ и в учебном процессе кафедры основ радиотехники в таких лекционных курсах: «Защита информации в информационных сетях», «Защита информации в периферийных устройствах».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47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Апробация результатов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8929718" cy="55721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uk-UA" sz="2400" dirty="0" smtClean="0"/>
              <a:t>	</a:t>
            </a:r>
            <a:r>
              <a:rPr lang="uk-UA" sz="2600" dirty="0" smtClean="0"/>
              <a:t>1</a:t>
            </a:r>
            <a:r>
              <a:rPr lang="ru-RU" sz="2600" dirty="0" smtClean="0"/>
              <a:t>. Кузнецов А. А. Перспективы применения технологий </a:t>
            </a:r>
            <a:r>
              <a:rPr lang="ru-RU" sz="2600" i="1" dirty="0" smtClean="0"/>
              <a:t>MIMO</a:t>
            </a:r>
            <a:r>
              <a:rPr lang="ru-RU" sz="2600" dirty="0" smtClean="0"/>
              <a:t> в защищенных каналах связи //  Сборник научных трудов 14-го Международного молодежного форума «Радиоэлектроника и молодежь в XXI веке». – Харьков: ХНУРЭ. – 2010. – С.  89.</a:t>
            </a:r>
          </a:p>
          <a:p>
            <a:pPr>
              <a:buNone/>
            </a:pPr>
            <a:r>
              <a:rPr lang="ru-RU" sz="2600" dirty="0" smtClean="0"/>
              <a:t>	2. Кузнецов А. А. Особенности использования кластерной модели для оценки защищенности каналов </a:t>
            </a:r>
            <a:r>
              <a:rPr lang="ru-RU" sz="2600" i="1" dirty="0" smtClean="0"/>
              <a:t>MIMO</a:t>
            </a:r>
            <a:r>
              <a:rPr lang="ru-RU" sz="2600" dirty="0" smtClean="0"/>
              <a:t> //  Сборник научных трудов 15-го Международного молодежного форума «Радиоэлектроника и молодежь в XXI веке». – Харьков: ХНУРЭ. – 2011. – С. 138-139.</a:t>
            </a:r>
          </a:p>
          <a:p>
            <a:pPr>
              <a:buNone/>
            </a:pPr>
            <a:r>
              <a:rPr lang="uk-UA" sz="2600" dirty="0" smtClean="0"/>
              <a:t>	3</a:t>
            </a:r>
            <a:r>
              <a:rPr lang="ru-RU" sz="2600" dirty="0" smtClean="0"/>
              <a:t>.  Кузнецов А. А. Анализ защищенности систем </a:t>
            </a:r>
            <a:r>
              <a:rPr lang="ru-RU" sz="2600" i="1" dirty="0" smtClean="0"/>
              <a:t>MIMO</a:t>
            </a:r>
            <a:r>
              <a:rPr lang="ru-RU" sz="2600" dirty="0" smtClean="0"/>
              <a:t> на основе канальной модели </a:t>
            </a:r>
            <a:r>
              <a:rPr lang="ru-RU" sz="2600" i="1" dirty="0" smtClean="0"/>
              <a:t>IEEE 802.11n</a:t>
            </a:r>
            <a:r>
              <a:rPr lang="ru-RU" sz="2600" dirty="0" smtClean="0"/>
              <a:t> // Тезисы  7-й Международной молодежной научно-технической конференции «Современные проблемы радиотехники и телекоммуникаций» /</a:t>
            </a:r>
            <a:r>
              <a:rPr lang="ru-RU" sz="2600" i="1" dirty="0" smtClean="0"/>
              <a:t>РТ-2011</a:t>
            </a:r>
            <a:r>
              <a:rPr lang="ru-RU" sz="2600" dirty="0" smtClean="0"/>
              <a:t>/. – Севастополь: </a:t>
            </a:r>
            <a:r>
              <a:rPr lang="ru-RU" sz="2600" dirty="0" err="1" smtClean="0"/>
              <a:t>СевНТУ</a:t>
            </a:r>
            <a:r>
              <a:rPr lang="ru-RU" sz="2600" dirty="0" smtClean="0"/>
              <a:t>, 2011. – С. 70.</a:t>
            </a:r>
          </a:p>
          <a:p>
            <a:pPr>
              <a:buNone/>
            </a:pPr>
            <a:r>
              <a:rPr lang="uk-UA" sz="2600" dirty="0" smtClean="0"/>
              <a:t>	4</a:t>
            </a:r>
            <a:r>
              <a:rPr lang="ru-RU" sz="2600" dirty="0" smtClean="0"/>
              <a:t>.  Кузнецов А. А. Модель широкополосного канала </a:t>
            </a:r>
            <a:r>
              <a:rPr lang="ru-RU" sz="2600" i="1" dirty="0" smtClean="0"/>
              <a:t>MIMO</a:t>
            </a:r>
            <a:r>
              <a:rPr lang="ru-RU" sz="2600" dirty="0" smtClean="0"/>
              <a:t> для оценки качества передачи информации // Тезисы II Международной молодежной научно-практической конференции «Информационные технологии и компьютерная инженерия».– Харьков: ХНЭУ, 2011.–С. 80-82.   </a:t>
            </a:r>
          </a:p>
          <a:p>
            <a:pPr>
              <a:buNone/>
            </a:pPr>
            <a:r>
              <a:rPr lang="uk-UA" sz="2600" dirty="0" smtClean="0"/>
              <a:t>	5</a:t>
            </a:r>
            <a:r>
              <a:rPr lang="ru-RU" sz="2600" dirty="0" smtClean="0"/>
              <a:t>. </a:t>
            </a:r>
            <a:r>
              <a:rPr lang="en-US" sz="2600" dirty="0" err="1" smtClean="0"/>
              <a:t>Kuznietsov</a:t>
            </a:r>
            <a:r>
              <a:rPr lang="en-US" sz="2600" dirty="0" smtClean="0"/>
              <a:t> O. O. Variant of Wireless </a:t>
            </a:r>
            <a:r>
              <a:rPr lang="en-US" sz="2600" i="1" dirty="0" smtClean="0"/>
              <a:t>MIMO</a:t>
            </a:r>
            <a:r>
              <a:rPr lang="en-US" sz="2600" dirty="0" smtClean="0"/>
              <a:t> Channel Security Estimation Model Based on Cluster Approach./ O. O. </a:t>
            </a:r>
            <a:r>
              <a:rPr lang="en-US" sz="2600" dirty="0" err="1" smtClean="0"/>
              <a:t>Kuznietsov</a:t>
            </a:r>
            <a:r>
              <a:rPr lang="en-US" sz="2600" dirty="0" smtClean="0"/>
              <a:t>, O. I. Tsopa // Proc. 9</a:t>
            </a:r>
            <a:r>
              <a:rPr lang="en-US" sz="2600" baseline="30000" dirty="0" smtClean="0"/>
              <a:t>th </a:t>
            </a:r>
            <a:r>
              <a:rPr lang="en-US" sz="2600" dirty="0" smtClean="0"/>
              <a:t>IEEE East-West Design &amp; Test Symposium /</a:t>
            </a:r>
            <a:r>
              <a:rPr lang="en-US" sz="2600" i="1" dirty="0" smtClean="0"/>
              <a:t>EWDTS-2011</a:t>
            </a:r>
            <a:r>
              <a:rPr lang="en-US" sz="2600" dirty="0" smtClean="0"/>
              <a:t>/. –  Sevastopol: Ukraine. – 2011. – p. 225-229.</a:t>
            </a:r>
            <a:endParaRPr lang="ru-RU" sz="2600" dirty="0" smtClean="0"/>
          </a:p>
          <a:p>
            <a:pPr>
              <a:buNone/>
            </a:pPr>
            <a:r>
              <a:rPr lang="ru-RU" sz="2600" dirty="0" smtClean="0"/>
              <a:t>	6. Кузнецов А. А., </a:t>
            </a:r>
            <a:r>
              <a:rPr lang="ru-RU" sz="2600" dirty="0" err="1" smtClean="0"/>
              <a:t>Домнышев</a:t>
            </a:r>
            <a:r>
              <a:rPr lang="ru-RU" sz="2600" dirty="0" smtClean="0"/>
              <a:t> А. П.  Измерение характеристик канала распространения для оценки его защищенности в системе </a:t>
            </a:r>
            <a:r>
              <a:rPr lang="ru-RU" sz="2600" i="1" dirty="0" smtClean="0"/>
              <a:t>MIMO</a:t>
            </a:r>
            <a:r>
              <a:rPr lang="ru-RU" sz="2600" dirty="0" smtClean="0"/>
              <a:t> //  Материалы XVI-го Международного молодежного форума «Радиоэлектроника и молодежь в XXI веке». – Харьков: ХНУРЭ, 2012. – Том. № 3. – С. 81-82.</a:t>
            </a:r>
          </a:p>
          <a:p>
            <a:pPr>
              <a:buNone/>
            </a:pPr>
            <a:r>
              <a:rPr lang="ru-RU" sz="2600" dirty="0" smtClean="0"/>
              <a:t>	7. Кузнецов А. А. Усовершенствование кластерной имитационной модели беспроводной системы передачи. //  </a:t>
            </a:r>
            <a:r>
              <a:rPr lang="uk-UA" sz="2600" dirty="0" smtClean="0"/>
              <a:t>Сучасні проблеми і досягнення в галузі радіотехніки, телекомунікацій та інформаційних технологій: Тези доповідей VI Міжнародної науково-практичної конференції /</a:t>
            </a:r>
            <a:r>
              <a:rPr lang="ru-RU" sz="2600" i="1" dirty="0" smtClean="0"/>
              <a:t>РТІТ-2012</a:t>
            </a:r>
            <a:r>
              <a:rPr lang="ru-RU" sz="2600" dirty="0" smtClean="0"/>
              <a:t>/. – </a:t>
            </a:r>
            <a:r>
              <a:rPr lang="ru-RU" sz="2600" dirty="0" err="1" smtClean="0"/>
              <a:t>Запоріжжя</a:t>
            </a:r>
            <a:r>
              <a:rPr lang="ru-RU" sz="2600" dirty="0" smtClean="0"/>
              <a:t>: ЗНТУ, 2012. –  с. 125-126.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48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Публикации</a:t>
            </a:r>
            <a:endParaRPr lang="uk-UA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8929718" cy="535785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ru-RU" sz="4500" dirty="0" smtClean="0"/>
              <a:t>	1. Кузнецов А. А. Приближенный анализ защищенности системы </a:t>
            </a:r>
            <a:r>
              <a:rPr lang="ru-RU" sz="4500" i="1" dirty="0" smtClean="0"/>
              <a:t>MIMO</a:t>
            </a:r>
            <a:r>
              <a:rPr lang="ru-RU" sz="4500" dirty="0" smtClean="0"/>
              <a:t> на основе кластерной модели отводного канала. Часть 1: Модель. /А. А. Кузнецов, А. И. Цопа // Радиотехника.  Всеукраинский межведомственный научно-технический сборник. – 2011. – Выпуск № 164. – С.72-76.</a:t>
            </a:r>
          </a:p>
          <a:p>
            <a:pPr>
              <a:buNone/>
            </a:pPr>
            <a:r>
              <a:rPr lang="ru-RU" sz="4500" dirty="0" smtClean="0"/>
              <a:t>	2. Кузнецов А. А. Приближенный анализ защищенности системы </a:t>
            </a:r>
            <a:r>
              <a:rPr lang="ru-RU" sz="4500" i="1" dirty="0" smtClean="0"/>
              <a:t>MIMO</a:t>
            </a:r>
            <a:r>
              <a:rPr lang="ru-RU" sz="4500" dirty="0" smtClean="0"/>
              <a:t> на основе кластерной модели отводного канала. Часть 2: Результаты моделирования. /А. А. Кузнецов, А. И. Цопа // Радиотехника.  Всеукраинский межведомственный научно-технический сборник. – 2011. – Выпуск № 165. – С.96-100.</a:t>
            </a:r>
          </a:p>
          <a:p>
            <a:pPr>
              <a:buNone/>
            </a:pPr>
            <a:r>
              <a:rPr lang="ru-RU" sz="4500" dirty="0" smtClean="0"/>
              <a:t>	3. Кузнецов А. А. Повышение защищенности беспроводных цифровых систем передачи информации при применении </a:t>
            </a:r>
            <a:r>
              <a:rPr lang="ru-RU" sz="4500" i="1" dirty="0" smtClean="0"/>
              <a:t>MIMO</a:t>
            </a:r>
            <a:r>
              <a:rPr lang="ru-RU" sz="4500" dirty="0" smtClean="0"/>
              <a:t> технологий. // Раздел в монографии. Методы прогнозирования защищенности ведомственных систем связи, основанные на концепции отводного канала. Под. ред. А. И. Цопы, В. М. Шокало. – Харьков: КП «Городская типография», 2011. – с. 234-254.</a:t>
            </a:r>
          </a:p>
          <a:p>
            <a:pPr>
              <a:buNone/>
            </a:pPr>
            <a:r>
              <a:rPr lang="ru-RU" sz="4500" dirty="0" smtClean="0"/>
              <a:t>	4. Кузнецов А. А. Экспериментальные исследования </a:t>
            </a:r>
            <a:r>
              <a:rPr lang="ru-RU" sz="4500" i="1" dirty="0" smtClean="0"/>
              <a:t>MIMO</a:t>
            </a:r>
            <a:r>
              <a:rPr lang="ru-RU" sz="4500" dirty="0" smtClean="0"/>
              <a:t> канала связи для оценки его качества на основе имитационной модели. / А. А. Кузнецов, А. И. Цопа // Радиотехника.  Всеукраинский межведомственный научно-технический сборник. – 2012. – Выпуск № 169. – С. 162-167.</a:t>
            </a:r>
          </a:p>
          <a:p>
            <a:pPr>
              <a:buNone/>
            </a:pPr>
            <a:r>
              <a:rPr lang="ru-RU" sz="4500" dirty="0" smtClean="0"/>
              <a:t>	5. Кузнецов А. А. Оптимизация канала связи системы </a:t>
            </a:r>
            <a:r>
              <a:rPr lang="ru-RU" sz="4500" i="1" dirty="0" smtClean="0"/>
              <a:t>MIMO</a:t>
            </a:r>
            <a:r>
              <a:rPr lang="ru-RU" sz="4500" dirty="0" smtClean="0"/>
              <a:t>. / А. А. Кузнецов, А. И. Цопа // Радиотехника.  Всеукраинский межведомственный научно-технический сборник. – 2012. – Выпуск № 170. – С. 154 -158.  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49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Научные задачи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900634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4. </a:t>
            </a:r>
            <a:r>
              <a:rPr lang="ru-RU" sz="2200" dirty="0" smtClean="0"/>
              <a:t>Разработать методы повышения защищенности беспроводных  каналов связи на основе учета влияния отводного канала при оптимизации параметров физического уровня </a:t>
            </a:r>
            <a:r>
              <a:rPr lang="en-US" sz="2200" i="1" dirty="0" smtClean="0"/>
              <a:t>Wi-Fi</a:t>
            </a:r>
            <a:r>
              <a:rPr lang="ru-RU" sz="2200" dirty="0" smtClean="0"/>
              <a:t> систем в </a:t>
            </a:r>
            <a:r>
              <a:rPr lang="en-US" sz="2200" dirty="0" smtClean="0"/>
              <a:t>  </a:t>
            </a:r>
            <a:r>
              <a:rPr lang="ru-RU" sz="2200" dirty="0" smtClean="0"/>
              <a:t>условиях многолучевого распространения в сложных сооружениях и зданиях. </a:t>
            </a:r>
          </a:p>
          <a:p>
            <a:pPr marL="85725" indent="252000" algn="just">
              <a:spcBef>
                <a:spcPts val="1200"/>
              </a:spcBef>
              <a:buNone/>
            </a:pPr>
            <a:r>
              <a:rPr lang="en-US" sz="2200" dirty="0" smtClean="0"/>
              <a:t>5. </a:t>
            </a:r>
            <a:r>
              <a:rPr lang="ru-RU" sz="2200" dirty="0" smtClean="0"/>
              <a:t>Предложить методику, разработать измерительную установку и провести экспериментальные исследования для получения импульсных характеристик </a:t>
            </a:r>
            <a:r>
              <a:rPr lang="ru-RU" sz="2200" i="1" dirty="0" smtClean="0"/>
              <a:t>MIMO</a:t>
            </a:r>
            <a:r>
              <a:rPr lang="ru-RU" sz="2200" dirty="0" smtClean="0"/>
              <a:t> радиоканалов </a:t>
            </a:r>
            <a:r>
              <a:rPr lang="en-US" sz="2200" i="1" dirty="0" smtClean="0"/>
              <a:t>Wi-Fi</a:t>
            </a:r>
            <a:r>
              <a:rPr lang="ru-RU" sz="2200" dirty="0" smtClean="0"/>
              <a:t> систем в помещении и верификации данных теоретических исследований</a:t>
            </a:r>
            <a:r>
              <a:rPr lang="uk-UA" sz="2200" dirty="0" smtClean="0"/>
              <a:t>. </a:t>
            </a:r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5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2853"/>
            <a:ext cx="9144000" cy="571503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Александр Александрович Кузнецов </a:t>
            </a:r>
            <a:endParaRPr lang="uk-UA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428736"/>
            <a:ext cx="8143932" cy="2286016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«Совершенствование методов оценки и повышения уровня защищённости микроволновых </a:t>
            </a:r>
            <a:r>
              <a:rPr lang="en-US" sz="3600" b="1" dirty="0" smtClean="0">
                <a:solidFill>
                  <a:schemeClr val="tx1"/>
                </a:solidFill>
              </a:rPr>
              <a:t>MIMO</a:t>
            </a:r>
            <a:r>
              <a:rPr lang="ru-RU" sz="3600" b="1" dirty="0" smtClean="0">
                <a:solidFill>
                  <a:schemeClr val="tx1"/>
                </a:solidFill>
              </a:rPr>
              <a:t> каналов связи</a:t>
            </a:r>
            <a:r>
              <a:rPr lang="ru-RU" sz="3600" dirty="0" smtClean="0">
                <a:solidFill>
                  <a:schemeClr val="tx1"/>
                </a:solidFill>
              </a:rPr>
              <a:t>»</a:t>
            </a:r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8860" y="4214818"/>
            <a:ext cx="48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05.13.21 – системы защиты информации</a:t>
            </a:r>
            <a:endParaRPr lang="uk-UA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5072074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Научный руководитель: доктор технических наук</a:t>
            </a:r>
          </a:p>
          <a:p>
            <a:pPr algn="ctr"/>
            <a:r>
              <a:rPr lang="ru-RU" sz="2400" b="1" dirty="0" smtClean="0"/>
              <a:t>Александр Иванович Цопа</a:t>
            </a:r>
            <a:endParaRPr lang="uk-U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3786190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Диссертация на соискание степени кандидата технических наук</a:t>
            </a:r>
            <a:endParaRPr lang="uk-UA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6143644"/>
            <a:ext cx="48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Харьков - 2013</a:t>
            </a:r>
            <a:endParaRPr lang="uk-U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Многолучевость и кластеры в помещении</a:t>
            </a:r>
            <a:endParaRPr lang="uk-UA" sz="3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51</a:t>
            </a:fld>
            <a:endParaRPr lang="uk-UA" sz="3600" dirty="0">
              <a:solidFill>
                <a:schemeClr val="tx1"/>
              </a:solidFill>
            </a:endParaRPr>
          </a:p>
        </p:txBody>
      </p:sp>
      <p:pic>
        <p:nvPicPr>
          <p:cNvPr id="33794" name="Picture 2" descr="D:\Teivaz\Dropbox\Диссертация\Оформление\Презентация\Кластерная модель Пояснение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71288"/>
            <a:ext cx="8256707" cy="401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79704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Классификация помещений</a:t>
            </a:r>
            <a:br>
              <a:rPr lang="ru-RU" b="1" dirty="0" smtClean="0"/>
            </a:br>
            <a:r>
              <a:rPr lang="ru-RU" b="1" dirty="0" smtClean="0"/>
              <a:t>по канальной модели </a:t>
            </a:r>
            <a:r>
              <a:rPr lang="en-US" b="1" dirty="0" err="1" smtClean="0"/>
              <a:t>TGn</a:t>
            </a:r>
            <a:r>
              <a:rPr lang="en-US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стандарта </a:t>
            </a:r>
            <a:r>
              <a:rPr lang="en-US" b="1" dirty="0" smtClean="0"/>
              <a:t>IEEE 802.11</a:t>
            </a:r>
            <a:endParaRPr lang="uk-UA" sz="3600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857224" y="2857496"/>
          <a:ext cx="7500991" cy="2821745"/>
        </p:xfrm>
        <a:graphic>
          <a:graphicData uri="http://schemas.openxmlformats.org/drawingml/2006/table">
            <a:tbl>
              <a:tblPr/>
              <a:tblGrid>
                <a:gridCol w="857257"/>
                <a:gridCol w="2500330"/>
                <a:gridCol w="1357322"/>
                <a:gridCol w="1643074"/>
                <a:gridCol w="1143008"/>
              </a:tblGrid>
              <a:tr h="905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Модель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Условия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Переломная точка</a:t>
                      </a:r>
                      <a:r>
                        <a:rPr lang="uk-UA" sz="1400" dirty="0"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 dirty="0">
                          <a:latin typeface="+mn-lt"/>
                          <a:cs typeface="Times New Roman"/>
                        </a:rPr>
                        <a:t>м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Разброс времени прихода</a:t>
                      </a:r>
                      <a:r>
                        <a:rPr lang="uk-UA" sz="1400" dirty="0" smtClean="0">
                          <a:latin typeface="+mn-lt"/>
                          <a:cs typeface="Times New Roman"/>
                        </a:rPr>
                        <a:t>, </a:t>
                      </a:r>
                      <a:r>
                        <a:rPr lang="ru-RU" sz="1400" dirty="0">
                          <a:latin typeface="+mn-lt"/>
                          <a:cs typeface="Times New Roman"/>
                        </a:rPr>
                        <a:t>нс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Количество</a:t>
                      </a:r>
                      <a:r>
                        <a:rPr lang="ru-RU" sz="1400" baseline="0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кластеров</a:t>
                      </a:r>
                      <a:endParaRPr lang="ru-RU" sz="1400" noProof="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/>
                        </a:rPr>
                        <a:t>A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latin typeface="+mn-lt"/>
                          <a:cs typeface="Times New Roman"/>
                        </a:rPr>
                        <a:t>Плоское падение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5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0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+mn-lt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/>
                        </a:rPr>
                        <a:t>B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Жилая</a:t>
                      </a:r>
                      <a:r>
                        <a:rPr lang="ru-RU" sz="1400" baseline="0" dirty="0" smtClean="0">
                          <a:latin typeface="+mn-lt"/>
                          <a:cs typeface="Times New Roman"/>
                        </a:rPr>
                        <a:t> комната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+mn-lt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15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latin typeface="+mn-lt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cs typeface="Times New Roman"/>
                        </a:rPr>
                        <a:t>C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Жилая</a:t>
                      </a:r>
                      <a:r>
                        <a:rPr lang="ru-RU" sz="1400" baseline="0" dirty="0" smtClean="0">
                          <a:latin typeface="+mn-lt"/>
                          <a:cs typeface="Times New Roman"/>
                        </a:rPr>
                        <a:t> комната</a:t>
                      </a:r>
                      <a:endParaRPr lang="uk-UA" sz="1400" dirty="0" smtClean="0">
                        <a:latin typeface="+mn-lt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latin typeface="+mn-lt"/>
                          <a:cs typeface="Times New Roman"/>
                        </a:rPr>
                        <a:t>/</a:t>
                      </a:r>
                      <a:r>
                        <a:rPr lang="ru-RU" sz="1400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ru-RU" sz="1400" dirty="0">
                          <a:latin typeface="+mn-lt"/>
                          <a:cs typeface="Times New Roman"/>
                        </a:rPr>
                        <a:t>маленький офис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5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30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+mn-lt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/>
                        </a:rPr>
                        <a:t>D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Большой офис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10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50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latin typeface="+mn-lt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/>
                        </a:rPr>
                        <a:t>E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Большой офис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20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100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latin typeface="+mn-lt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cs typeface="Times New Roman"/>
                        </a:rPr>
                        <a:t>F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+mn-lt"/>
                          <a:cs typeface="Times New Roman"/>
                        </a:rPr>
                        <a:t>Большое пространство (открытое или закрытое)</a:t>
                      </a:r>
                      <a:endParaRPr lang="uk-UA" sz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30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latin typeface="+mn-lt"/>
                          <a:cs typeface="Times New Roman"/>
                        </a:rPr>
                        <a:t>150</a:t>
                      </a:r>
                      <a:endParaRPr lang="uk-UA" sz="140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+mn-lt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072462" y="6286520"/>
            <a:ext cx="900090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52</a:t>
            </a:fld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46"/>
          </a:xfrm>
        </p:spPr>
        <p:txBody>
          <a:bodyPr>
            <a:normAutofit/>
          </a:bodyPr>
          <a:lstStyle/>
          <a:p>
            <a:r>
              <a:rPr lang="ru-RU" b="1" dirty="0" smtClean="0"/>
              <a:t>Объект исследования</a:t>
            </a:r>
            <a:endParaRPr lang="uk-UA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214422"/>
            <a:ext cx="8643966" cy="1928826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Процессы передачи, приема, несанкционированного доступа и разрушения информации,  передаваемой по микроволновым </a:t>
            </a:r>
            <a:r>
              <a:rPr lang="uk-UA" sz="2800" i="1" dirty="0" smtClean="0"/>
              <a:t>MIMO</a:t>
            </a:r>
            <a:r>
              <a:rPr lang="uk-UA" sz="2800" dirty="0" smtClean="0"/>
              <a:t> </a:t>
            </a:r>
            <a:r>
              <a:rPr lang="ru-RU" sz="2800" dirty="0" smtClean="0"/>
              <a:t>каналам ведомственных систем связи.</a:t>
            </a:r>
            <a:endParaRPr lang="uk-UA" sz="24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6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3357562"/>
            <a:ext cx="9144000" cy="86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Предмет</a:t>
            </a:r>
            <a:r>
              <a:rPr kumimoji="0" lang="ru-RU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исследования</a:t>
            </a:r>
            <a:endParaRPr kumimoji="0" lang="uk-UA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57158" y="4286256"/>
            <a:ext cx="8501122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" indent="252000" algn="just">
              <a:spcBef>
                <a:spcPts val="1200"/>
              </a:spcBef>
            </a:pPr>
            <a:r>
              <a:rPr lang="ru-RU" sz="2800" dirty="0" smtClean="0"/>
              <a:t>Модели отводных каналов для оценки помехозащищенности и скрытности </a:t>
            </a:r>
            <a:r>
              <a:rPr lang="en-US" sz="2800" i="1" dirty="0" smtClean="0"/>
              <a:t>MIMO</a:t>
            </a:r>
            <a:r>
              <a:rPr lang="en-US" sz="2800" dirty="0" smtClean="0"/>
              <a:t> </a:t>
            </a:r>
            <a:r>
              <a:rPr lang="ru-RU" sz="2800" dirty="0" smtClean="0"/>
              <a:t>радиоканалов локальных </a:t>
            </a:r>
            <a:r>
              <a:rPr lang="en-US" sz="2800" i="1" dirty="0" smtClean="0"/>
              <a:t>Wi-Fi</a:t>
            </a:r>
            <a:r>
              <a:rPr lang="ru-RU" sz="2800" dirty="0" smtClean="0"/>
              <a:t> систем связи.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4356" y="1857364"/>
            <a:ext cx="8401048" cy="3714776"/>
          </a:xfrm>
        </p:spPr>
        <p:txBody>
          <a:bodyPr>
            <a:noAutofit/>
          </a:bodyPr>
          <a:lstStyle/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В разделе рассмотрены особенности построения информационно-коммуникационных систем и проведен общий анализ путей обеспечения безопасной обработки информации в таких системах.</a:t>
            </a:r>
          </a:p>
          <a:p>
            <a:pPr marL="85725" indent="252000" algn="just">
              <a:spcBef>
                <a:spcPts val="1200"/>
              </a:spcBef>
              <a:buNone/>
            </a:pPr>
            <a:r>
              <a:rPr lang="ru-RU" sz="2800" dirty="0" smtClean="0"/>
              <a:t>На основании чего выдвинуты критерии оценки качества и защищённости системы и разработан подход для решения поставленных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7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071670" y="142852"/>
            <a:ext cx="7072330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4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lang="uk-UA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1 основной кан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594" y="1372944"/>
            <a:ext cx="9000000" cy="42791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8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Подход к решению задачи</a:t>
            </a:r>
            <a:endParaRPr kumimoji="0" lang="uk-UA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01 основной кан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594" y="1372944"/>
            <a:ext cx="9000000" cy="473604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72528" y="6286520"/>
            <a:ext cx="400024" cy="434955"/>
          </a:xfrm>
        </p:spPr>
        <p:txBody>
          <a:bodyPr/>
          <a:lstStyle/>
          <a:p>
            <a:fld id="{065AD2E0-2147-4A48-A276-6871609D2821}" type="slidenum">
              <a:rPr lang="uk-UA" sz="3600" smtClean="0">
                <a:solidFill>
                  <a:schemeClr val="tx1"/>
                </a:solidFill>
              </a:rPr>
              <a:pPr/>
              <a:t>9</a:t>
            </a:fld>
            <a:endParaRPr lang="uk-UA" sz="36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071670" y="214290"/>
            <a:ext cx="7072330" cy="57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Обзор методов и средств обеспечения безопасности информации в современных информационно-коммуникационных системах</a:t>
            </a:r>
            <a:endParaRPr kumimoji="0" lang="uk-UA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428604"/>
            <a:ext cx="20002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/>
              <a:t>Раздел 1 </a:t>
            </a:r>
            <a:endParaRPr lang="uk-UA" sz="3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071670" y="928670"/>
            <a:ext cx="678661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3200" b="1" dirty="0" smtClean="0"/>
              <a:t>Подход к решению задачи</a:t>
            </a:r>
            <a:endParaRPr lang="uk-UA" sz="4000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1393803" y="750075"/>
            <a:ext cx="1213652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1916</Words>
  <Application>Microsoft Office PowerPoint</Application>
  <PresentationFormat>On-screen Show (4:3)</PresentationFormat>
  <Paragraphs>387</Paragraphs>
  <Slides>52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Arial Rounded MT Bold</vt:lpstr>
      <vt:lpstr>Calibri</vt:lpstr>
      <vt:lpstr>Courier New</vt:lpstr>
      <vt:lpstr>Lucida Sans Unicode</vt:lpstr>
      <vt:lpstr>Times New Roman</vt:lpstr>
      <vt:lpstr>Тема Office</vt:lpstr>
      <vt:lpstr>Формула</vt:lpstr>
      <vt:lpstr>Александр Александрович Кузнецов </vt:lpstr>
      <vt:lpstr>Актуальность темы</vt:lpstr>
      <vt:lpstr>Цель работы</vt:lpstr>
      <vt:lpstr>Научные задачи</vt:lpstr>
      <vt:lpstr>Научные задачи</vt:lpstr>
      <vt:lpstr>Объект исследования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  <vt:lpstr>Научная новизна</vt:lpstr>
      <vt:lpstr>Практическая значимость и внедрение полученных результатов</vt:lpstr>
      <vt:lpstr>Практическая значимость и внедрение полученных результатов</vt:lpstr>
      <vt:lpstr>Апробация результатов</vt:lpstr>
      <vt:lpstr>Публикации</vt:lpstr>
      <vt:lpstr>Александр Александрович Кузнецов </vt:lpstr>
      <vt:lpstr>Многолучевость и кластеры в помещении</vt:lpstr>
      <vt:lpstr>Классификация помещений по канальной модели TGn  стандарта IEEE 802.11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Александр Александрович Кузнецов</dc:title>
  <dc:creator>Niavus m</dc:creator>
  <cp:lastModifiedBy>Teivaz</cp:lastModifiedBy>
  <cp:revision>362</cp:revision>
  <dcterms:created xsi:type="dcterms:W3CDTF">2013-02-01T22:28:56Z</dcterms:created>
  <dcterms:modified xsi:type="dcterms:W3CDTF">2013-11-23T13:07:13Z</dcterms:modified>
</cp:coreProperties>
</file>