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58" r:id="rId3"/>
    <p:sldId id="260" r:id="rId4"/>
    <p:sldId id="261" r:id="rId5"/>
    <p:sldId id="282" r:id="rId6"/>
    <p:sldId id="271" r:id="rId7"/>
    <p:sldId id="314" r:id="rId8"/>
    <p:sldId id="262" r:id="rId9"/>
    <p:sldId id="267" r:id="rId10"/>
    <p:sldId id="268" r:id="rId11"/>
    <p:sldId id="269" r:id="rId12"/>
    <p:sldId id="272" r:id="rId13"/>
    <p:sldId id="273" r:id="rId14"/>
    <p:sldId id="284" r:id="rId15"/>
    <p:sldId id="283" r:id="rId16"/>
    <p:sldId id="274" r:id="rId17"/>
    <p:sldId id="275" r:id="rId18"/>
    <p:sldId id="264" r:id="rId19"/>
    <p:sldId id="296" r:id="rId20"/>
    <p:sldId id="312" r:id="rId21"/>
    <p:sldId id="298" r:id="rId22"/>
    <p:sldId id="297" r:id="rId23"/>
    <p:sldId id="301" r:id="rId24"/>
    <p:sldId id="303" r:id="rId25"/>
    <p:sldId id="318" r:id="rId26"/>
    <p:sldId id="319" r:id="rId27"/>
    <p:sldId id="263" r:id="rId28"/>
    <p:sldId id="320" r:id="rId29"/>
    <p:sldId id="321" r:id="rId30"/>
    <p:sldId id="294" r:id="rId31"/>
    <p:sldId id="305" r:id="rId32"/>
    <p:sldId id="304" r:id="rId33"/>
    <p:sldId id="307" r:id="rId34"/>
    <p:sldId id="306" r:id="rId35"/>
    <p:sldId id="309" r:id="rId36"/>
    <p:sldId id="323" r:id="rId37"/>
    <p:sldId id="322" r:id="rId38"/>
    <p:sldId id="324" r:id="rId39"/>
    <p:sldId id="265" r:id="rId40"/>
    <p:sldId id="311" r:id="rId41"/>
    <p:sldId id="308" r:id="rId42"/>
    <p:sldId id="288" r:id="rId43"/>
    <p:sldId id="289" r:id="rId44"/>
    <p:sldId id="316" r:id="rId45"/>
    <p:sldId id="290" r:id="rId46"/>
    <p:sldId id="291" r:id="rId47"/>
    <p:sldId id="292" r:id="rId48"/>
    <p:sldId id="315" r:id="rId49"/>
    <p:sldId id="286" r:id="rId50"/>
    <p:sldId id="281" r:id="rId51"/>
    <p:sldId id="317" r:id="rId5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139" autoAdjust="0"/>
  </p:normalViewPr>
  <p:slideViewPr>
    <p:cSldViewPr>
      <p:cViewPr varScale="1">
        <p:scale>
          <a:sx n="81" d="100"/>
          <a:sy n="81" d="100"/>
        </p:scale>
        <p:origin x="10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ivaz\Dropbox\Experiment\&#1056;&#1077;&#1079;&#1091;&#1083;&#1100;&#1090;&#1072;&#1090;&#1099;\&#1056;&#1077;&#1079;&#1091;&#1083;&#1100;&#1090;&#1072;&#1090;%20&#1080;&#1089;&#1087;&#1088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127345902494818"/>
          <c:y val="4.2294097917974741E-2"/>
          <c:w val="0.80669078474792599"/>
          <c:h val="0.81856219648292117"/>
        </c:manualLayout>
      </c:layout>
      <c:scatterChart>
        <c:scatterStyle val="lineMarker"/>
        <c:varyColors val="0"/>
        <c:ser>
          <c:idx val="0"/>
          <c:order val="0"/>
          <c:tx>
            <c:v>Результаты измерения</c:v>
          </c:tx>
          <c:spPr>
            <a:ln w="25400">
              <a:noFill/>
            </a:ln>
          </c:spPr>
          <c:marker>
            <c:symbol val="triangle"/>
            <c:size val="12"/>
          </c:marker>
          <c:xVal>
            <c:numRef>
              <c:f>Лист1!$A$2:$A$19</c:f>
              <c:numCache>
                <c:formatCode>General</c:formatCode>
                <c:ptCount val="18"/>
                <c:pt idx="0">
                  <c:v>7.38</c:v>
                </c:pt>
                <c:pt idx="1">
                  <c:v>9.58</c:v>
                </c:pt>
                <c:pt idx="2">
                  <c:v>10.850000000000007</c:v>
                </c:pt>
                <c:pt idx="3">
                  <c:v>12.450000000000006</c:v>
                </c:pt>
                <c:pt idx="4">
                  <c:v>13.53</c:v>
                </c:pt>
                <c:pt idx="5">
                  <c:v>15.67</c:v>
                </c:pt>
                <c:pt idx="6">
                  <c:v>16.27</c:v>
                </c:pt>
                <c:pt idx="7">
                  <c:v>17.45</c:v>
                </c:pt>
                <c:pt idx="8">
                  <c:v>18.53</c:v>
                </c:pt>
                <c:pt idx="9">
                  <c:v>19.75</c:v>
                </c:pt>
                <c:pt idx="10">
                  <c:v>21.4</c:v>
                </c:pt>
                <c:pt idx="11">
                  <c:v>22.04</c:v>
                </c:pt>
                <c:pt idx="12">
                  <c:v>23.25</c:v>
                </c:pt>
                <c:pt idx="13">
                  <c:v>24.810000000000013</c:v>
                </c:pt>
                <c:pt idx="14">
                  <c:v>26.919999999999987</c:v>
                </c:pt>
                <c:pt idx="15">
                  <c:v>28.51</c:v>
                </c:pt>
                <c:pt idx="16">
                  <c:v>31.7</c:v>
                </c:pt>
                <c:pt idx="17">
                  <c:v>32.78</c:v>
                </c:pt>
              </c:numCache>
            </c:numRef>
          </c:xVal>
          <c:yVal>
            <c:numRef>
              <c:f>Лист1!$B$2:$B$19</c:f>
              <c:numCache>
                <c:formatCode>General</c:formatCode>
                <c:ptCount val="18"/>
                <c:pt idx="0">
                  <c:v>1374</c:v>
                </c:pt>
                <c:pt idx="1">
                  <c:v>685.6</c:v>
                </c:pt>
                <c:pt idx="2">
                  <c:v>893.6</c:v>
                </c:pt>
                <c:pt idx="3">
                  <c:v>338.2</c:v>
                </c:pt>
                <c:pt idx="4">
                  <c:v>373.9</c:v>
                </c:pt>
                <c:pt idx="5">
                  <c:v>271.8</c:v>
                </c:pt>
                <c:pt idx="6">
                  <c:v>297.3</c:v>
                </c:pt>
                <c:pt idx="7">
                  <c:v>422.6</c:v>
                </c:pt>
                <c:pt idx="8">
                  <c:v>297.8</c:v>
                </c:pt>
                <c:pt idx="9">
                  <c:v>167.4</c:v>
                </c:pt>
                <c:pt idx="10">
                  <c:v>230.8</c:v>
                </c:pt>
                <c:pt idx="11">
                  <c:v>266</c:v>
                </c:pt>
                <c:pt idx="12">
                  <c:v>372.2</c:v>
                </c:pt>
                <c:pt idx="13">
                  <c:v>488.8</c:v>
                </c:pt>
                <c:pt idx="14">
                  <c:v>311.3</c:v>
                </c:pt>
                <c:pt idx="15">
                  <c:v>324.60000000000002</c:v>
                </c:pt>
                <c:pt idx="16">
                  <c:v>372.4</c:v>
                </c:pt>
                <c:pt idx="17">
                  <c:v>180.4</c:v>
                </c:pt>
              </c:numCache>
            </c:numRef>
          </c:yVal>
          <c:smooth val="0"/>
        </c:ser>
        <c:ser>
          <c:idx val="1"/>
          <c:order val="1"/>
          <c:tx>
            <c:v>Кластер 1</c:v>
          </c:tx>
          <c:spPr>
            <a:ln w="25400">
              <a:noFill/>
            </a:ln>
          </c:spPr>
          <c:marker>
            <c:symbol val="circle"/>
            <c:size val="7"/>
          </c:marker>
          <c:xVal>
            <c:numRef>
              <c:f>Лист1!$A$27:$A$32</c:f>
              <c:numCache>
                <c:formatCode>General</c:formatCode>
                <c:ptCount val="6"/>
                <c:pt idx="0">
                  <c:v>9.58</c:v>
                </c:pt>
                <c:pt idx="1">
                  <c:v>10.88</c:v>
                </c:pt>
                <c:pt idx="2">
                  <c:v>12.180000000000001</c:v>
                </c:pt>
                <c:pt idx="3">
                  <c:v>13.480000000000002</c:v>
                </c:pt>
                <c:pt idx="4">
                  <c:v>14.780000000000003</c:v>
                </c:pt>
                <c:pt idx="5">
                  <c:v>16.080000000000002</c:v>
                </c:pt>
              </c:numCache>
            </c:numRef>
          </c:xVal>
          <c:yVal>
            <c:numRef>
              <c:f>Лист1!$B$27:$B$32</c:f>
              <c:numCache>
                <c:formatCode>General</c:formatCode>
                <c:ptCount val="6"/>
                <c:pt idx="0">
                  <c:v>685.6</c:v>
                </c:pt>
                <c:pt idx="1">
                  <c:v>893.6</c:v>
                </c:pt>
                <c:pt idx="2">
                  <c:v>338.2</c:v>
                </c:pt>
                <c:pt idx="3">
                  <c:v>373.9</c:v>
                </c:pt>
                <c:pt idx="4">
                  <c:v>0</c:v>
                </c:pt>
                <c:pt idx="5">
                  <c:v>297.3</c:v>
                </c:pt>
              </c:numCache>
            </c:numRef>
          </c:yVal>
          <c:smooth val="0"/>
        </c:ser>
        <c:ser>
          <c:idx val="2"/>
          <c:order val="2"/>
          <c:tx>
            <c:v>Кластер 2</c:v>
          </c:tx>
          <c:spPr>
            <a:ln w="28575">
              <a:noFill/>
            </a:ln>
          </c:spPr>
          <c:marker>
            <c:symbol val="circle"/>
            <c:size val="7"/>
          </c:marker>
          <c:xVal>
            <c:numRef>
              <c:f>Лист1!$A$34:$A$38</c:f>
              <c:numCache>
                <c:formatCode>General</c:formatCode>
                <c:ptCount val="5"/>
                <c:pt idx="0">
                  <c:v>17.45</c:v>
                </c:pt>
                <c:pt idx="1">
                  <c:v>18.599999999999987</c:v>
                </c:pt>
                <c:pt idx="2">
                  <c:v>19.749999999999989</c:v>
                </c:pt>
                <c:pt idx="3">
                  <c:v>20.899999999999988</c:v>
                </c:pt>
                <c:pt idx="4">
                  <c:v>22.049999999999986</c:v>
                </c:pt>
              </c:numCache>
            </c:numRef>
          </c:xVal>
          <c:yVal>
            <c:numRef>
              <c:f>Лист1!$B$34:$B$38</c:f>
              <c:numCache>
                <c:formatCode>General</c:formatCode>
                <c:ptCount val="5"/>
                <c:pt idx="0">
                  <c:v>422.6</c:v>
                </c:pt>
                <c:pt idx="1">
                  <c:v>297.8</c:v>
                </c:pt>
                <c:pt idx="2">
                  <c:v>167.4</c:v>
                </c:pt>
                <c:pt idx="3">
                  <c:v>230.8</c:v>
                </c:pt>
                <c:pt idx="4">
                  <c:v>266</c:v>
                </c:pt>
              </c:numCache>
            </c:numRef>
          </c:yVal>
          <c:smooth val="0"/>
        </c:ser>
        <c:ser>
          <c:idx val="3"/>
          <c:order val="3"/>
          <c:tx>
            <c:v>Кластер 3</c:v>
          </c:tx>
          <c:spPr>
            <a:ln w="28575">
              <a:noFill/>
            </a:ln>
          </c:spPr>
          <c:marker>
            <c:symbol val="circle"/>
            <c:size val="7"/>
          </c:marker>
          <c:xVal>
            <c:numRef>
              <c:f>Лист1!$A$40:$A$46</c:f>
              <c:numCache>
                <c:formatCode>General</c:formatCode>
                <c:ptCount val="7"/>
                <c:pt idx="0">
                  <c:v>23.25</c:v>
                </c:pt>
                <c:pt idx="1">
                  <c:v>24.9</c:v>
                </c:pt>
                <c:pt idx="2">
                  <c:v>26.549999999999986</c:v>
                </c:pt>
                <c:pt idx="3">
                  <c:v>28.199999999999996</c:v>
                </c:pt>
                <c:pt idx="4">
                  <c:v>29.849999999999987</c:v>
                </c:pt>
                <c:pt idx="5">
                  <c:v>31.499999999999989</c:v>
                </c:pt>
                <c:pt idx="6">
                  <c:v>33.15</c:v>
                </c:pt>
              </c:numCache>
            </c:numRef>
          </c:xVal>
          <c:yVal>
            <c:numRef>
              <c:f>Лист1!$B$40:$B$46</c:f>
              <c:numCache>
                <c:formatCode>General</c:formatCode>
                <c:ptCount val="7"/>
                <c:pt idx="0">
                  <c:v>372.2</c:v>
                </c:pt>
                <c:pt idx="1">
                  <c:v>488.8</c:v>
                </c:pt>
                <c:pt idx="2">
                  <c:v>311.3</c:v>
                </c:pt>
                <c:pt idx="3">
                  <c:v>324.60000000000002</c:v>
                </c:pt>
                <c:pt idx="4">
                  <c:v>0</c:v>
                </c:pt>
                <c:pt idx="5">
                  <c:v>372.4</c:v>
                </c:pt>
                <c:pt idx="6">
                  <c:v>180.4</c:v>
                </c:pt>
              </c:numCache>
            </c:numRef>
          </c:yVal>
          <c:smooth val="0"/>
        </c:ser>
        <c:ser>
          <c:idx val="4"/>
          <c:order val="4"/>
          <c:tx>
            <c:v>Кластер 1 Аппроксимированный</c:v>
          </c:tx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Лист1!$A$27:$A$32</c:f>
              <c:numCache>
                <c:formatCode>General</c:formatCode>
                <c:ptCount val="6"/>
                <c:pt idx="0">
                  <c:v>9.58</c:v>
                </c:pt>
                <c:pt idx="1">
                  <c:v>10.88</c:v>
                </c:pt>
                <c:pt idx="2">
                  <c:v>12.180000000000001</c:v>
                </c:pt>
                <c:pt idx="3">
                  <c:v>13.480000000000002</c:v>
                </c:pt>
                <c:pt idx="4">
                  <c:v>14.780000000000003</c:v>
                </c:pt>
                <c:pt idx="5">
                  <c:v>16.080000000000002</c:v>
                </c:pt>
              </c:numCache>
            </c:numRef>
          </c:xVal>
          <c:yVal>
            <c:numRef>
              <c:f>Лист1!$E$27:$E$32</c:f>
              <c:numCache>
                <c:formatCode>General</c:formatCode>
                <c:ptCount val="6"/>
                <c:pt idx="0">
                  <c:v>806.94801658247354</c:v>
                </c:pt>
                <c:pt idx="1">
                  <c:v>583.04201494805386</c:v>
                </c:pt>
                <c:pt idx="2">
                  <c:v>421.26380412255872</c:v>
                </c:pt>
                <c:pt idx="3">
                  <c:v>304.37462157786479</c:v>
                </c:pt>
                <c:pt idx="4">
                  <c:v>219.91898984446163</c:v>
                </c:pt>
                <c:pt idx="5">
                  <c:v>158.89748574795667</c:v>
                </c:pt>
              </c:numCache>
            </c:numRef>
          </c:yVal>
          <c:smooth val="0"/>
        </c:ser>
        <c:ser>
          <c:idx val="5"/>
          <c:order val="5"/>
          <c:tx>
            <c:v>Кластер 2 Аппроксимированный</c:v>
          </c:tx>
          <c:spPr>
            <a:ln w="285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Лист1!$A$34:$A$38</c:f>
              <c:numCache>
                <c:formatCode>General</c:formatCode>
                <c:ptCount val="5"/>
                <c:pt idx="0">
                  <c:v>17.45</c:v>
                </c:pt>
                <c:pt idx="1">
                  <c:v>18.599999999999987</c:v>
                </c:pt>
                <c:pt idx="2">
                  <c:v>19.749999999999989</c:v>
                </c:pt>
                <c:pt idx="3">
                  <c:v>20.899999999999988</c:v>
                </c:pt>
                <c:pt idx="4">
                  <c:v>22.049999999999986</c:v>
                </c:pt>
              </c:numCache>
            </c:numRef>
          </c:xVal>
          <c:yVal>
            <c:numRef>
              <c:f>Лист1!$E$34:$E$38</c:f>
              <c:numCache>
                <c:formatCode>General</c:formatCode>
                <c:ptCount val="5"/>
                <c:pt idx="0">
                  <c:v>521.14954146768775</c:v>
                </c:pt>
                <c:pt idx="1">
                  <c:v>414.07082262528212</c:v>
                </c:pt>
                <c:pt idx="2">
                  <c:v>328.99318239198419</c:v>
                </c:pt>
                <c:pt idx="3">
                  <c:v>261.39613840493945</c:v>
                </c:pt>
                <c:pt idx="4">
                  <c:v>207.68801552733711</c:v>
                </c:pt>
              </c:numCache>
            </c:numRef>
          </c:yVal>
          <c:smooth val="0"/>
        </c:ser>
        <c:ser>
          <c:idx val="6"/>
          <c:order val="6"/>
          <c:tx>
            <c:v>Кластер 3 Аппроксимированный</c:v>
          </c:tx>
          <c:spPr>
            <a:ln w="285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Лист1!$A$40:$A$46</c:f>
              <c:numCache>
                <c:formatCode>General</c:formatCode>
                <c:ptCount val="7"/>
                <c:pt idx="0">
                  <c:v>23.25</c:v>
                </c:pt>
                <c:pt idx="1">
                  <c:v>24.9</c:v>
                </c:pt>
                <c:pt idx="2">
                  <c:v>26.549999999999986</c:v>
                </c:pt>
                <c:pt idx="3">
                  <c:v>28.199999999999996</c:v>
                </c:pt>
                <c:pt idx="4">
                  <c:v>29.849999999999987</c:v>
                </c:pt>
                <c:pt idx="5">
                  <c:v>31.499999999999989</c:v>
                </c:pt>
                <c:pt idx="6">
                  <c:v>33.15</c:v>
                </c:pt>
              </c:numCache>
            </c:numRef>
          </c:xVal>
          <c:yVal>
            <c:numRef>
              <c:f>Лист1!$E$40:$E$46</c:f>
              <c:numCache>
                <c:formatCode>General</c:formatCode>
                <c:ptCount val="7"/>
                <c:pt idx="0">
                  <c:v>377.59221088873875</c:v>
                </c:pt>
                <c:pt idx="1">
                  <c:v>338.25999173621767</c:v>
                </c:pt>
                <c:pt idx="2">
                  <c:v>303.02484720242535</c:v>
                </c:pt>
                <c:pt idx="3">
                  <c:v>271.46000196694729</c:v>
                </c:pt>
                <c:pt idx="4">
                  <c:v>243.18313612965417</c:v>
                </c:pt>
                <c:pt idx="5">
                  <c:v>217.85175447340669</c:v>
                </c:pt>
                <c:pt idx="6">
                  <c:v>195.15903809151578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009776"/>
        <c:axId val="213010336"/>
      </c:scatterChart>
      <c:valAx>
        <c:axId val="213009776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 lang="ru-RU" sz="1100" b="0"/>
                </a:pPr>
                <a:r>
                  <a:rPr lang="uk-UA" sz="1100" b="0" smtClean="0"/>
                  <a:t>Время, нс</a:t>
                </a:r>
                <a:endParaRPr lang="uk-UA" sz="1100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ru-RU"/>
            </a:pPr>
            <a:endParaRPr lang="uk-UA"/>
          </a:p>
        </c:txPr>
        <c:crossAx val="213010336"/>
        <c:crossesAt val="0"/>
        <c:crossBetween val="midCat"/>
      </c:valAx>
      <c:valAx>
        <c:axId val="213010336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inorGridlines/>
        <c:title>
          <c:tx>
            <c:rich>
              <a:bodyPr/>
              <a:lstStyle/>
              <a:p>
                <a:pPr>
                  <a:defRPr lang="ru-RU" sz="1100" b="0"/>
                </a:pPr>
                <a:r>
                  <a:rPr lang="uk-UA" sz="1100" b="0" smtClean="0"/>
                  <a:t>Амплитуда, мкВ</a:t>
                </a:r>
                <a:endParaRPr lang="uk-UA" sz="1100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ru-RU"/>
            </a:pPr>
            <a:endParaRPr lang="uk-UA"/>
          </a:p>
        </c:txPr>
        <c:crossAx val="213009776"/>
        <c:crossesAt val="0"/>
        <c:crossBetween val="midCat"/>
      </c:valAx>
      <c:spPr>
        <a:solidFill>
          <a:srgbClr val="FFFFFF"/>
        </a:solidFill>
      </c:spPr>
    </c:plotArea>
    <c:legend>
      <c:legendPos val="r"/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.6834080489139206"/>
          <c:y val="0.10992249323533029"/>
          <c:w val="0.18367455731131802"/>
          <c:h val="0.3796883279429874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lang="ru-RU"/>
          </a:pPr>
          <a:endParaRPr lang="uk-UA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CF337-8DE0-47D8-A455-A012334CB404}" type="datetimeFigureOut">
              <a:rPr lang="uk-UA" smtClean="0"/>
              <a:pPr/>
              <a:t>09.12.2013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280DB-2331-4CB0-9687-D5D839BCCEE6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935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280DB-2331-4CB0-9687-D5D839BCCEE6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5274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280DB-2331-4CB0-9687-D5D839BCCEE6}" type="slidenum">
              <a:rPr lang="uk-UA" smtClean="0"/>
              <a:pPr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304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280DB-2331-4CB0-9687-D5D839BCCEE6}" type="slidenum">
              <a:rPr lang="uk-UA" smtClean="0"/>
              <a:pPr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168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280DB-2331-4CB0-9687-D5D839BCCEE6}" type="slidenum">
              <a:rPr lang="uk-UA" smtClean="0"/>
              <a:pPr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734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280DB-2331-4CB0-9687-D5D839BCCEE6}" type="slidenum">
              <a:rPr lang="uk-UA" smtClean="0"/>
              <a:pPr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08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280DB-2331-4CB0-9687-D5D839BCCEE6}" type="slidenum">
              <a:rPr lang="uk-UA" smtClean="0"/>
              <a:pPr/>
              <a:t>44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3542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280DB-2331-4CB0-9687-D5D839BCCEE6}" type="slidenum">
              <a:rPr lang="uk-UA" smtClean="0"/>
              <a:pPr/>
              <a:t>45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348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88BC-49B9-402B-AFAD-241C84130EEB}" type="datetime1">
              <a:rPr lang="uk-UA" smtClean="0"/>
              <a:pPr/>
              <a:t>09.12.2013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1364-7B6E-4246-91DA-2759DB498676}" type="datetime1">
              <a:rPr lang="uk-UA" smtClean="0"/>
              <a:pPr/>
              <a:t>09.12.2013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B372-8822-4239-80A9-AF956EF2EC48}" type="datetime1">
              <a:rPr lang="uk-UA" smtClean="0"/>
              <a:pPr/>
              <a:t>09.12.2013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8F6B-41C8-4497-A796-8918D4F3868D}" type="datetime1">
              <a:rPr lang="uk-UA" smtClean="0"/>
              <a:pPr/>
              <a:t>09.12.2013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B39F-11F4-47B6-A2A9-D28F4E63E465}" type="datetime1">
              <a:rPr lang="uk-UA" smtClean="0"/>
              <a:pPr/>
              <a:t>09.12.2013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174F-F76D-46ED-BE92-F8E2BFAA6A01}" type="datetime1">
              <a:rPr lang="uk-UA" smtClean="0"/>
              <a:pPr/>
              <a:t>09.12.2013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7625-DE53-4EBF-89DD-9BB982E5DA7D}" type="datetime1">
              <a:rPr lang="uk-UA" smtClean="0"/>
              <a:pPr/>
              <a:t>09.12.2013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573F-8907-4FE6-BE82-EEF58CEBEF9A}" type="datetime1">
              <a:rPr lang="uk-UA" smtClean="0"/>
              <a:pPr/>
              <a:t>09.12.2013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FADA-8DBB-49AA-BD60-64EAFE06EF73}" type="datetime1">
              <a:rPr lang="uk-UA" smtClean="0"/>
              <a:pPr/>
              <a:t>09.12.2013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E99C-D641-43F8-8190-BD0361B1409F}" type="datetime1">
              <a:rPr lang="uk-UA" smtClean="0"/>
              <a:pPr/>
              <a:t>09.12.2013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AD9-5EF3-4B74-BA8D-D08B4678D1DD}" type="datetime1">
              <a:rPr lang="uk-UA" smtClean="0"/>
              <a:pPr/>
              <a:t>09.12.2013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155B7-D3BF-4DD9-BAE9-A65B6DF688BD}" type="datetime1">
              <a:rPr lang="uk-UA" smtClean="0"/>
              <a:pPr/>
              <a:t>09.12.2013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10.png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9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1.wmf"/><Relationship Id="rId3" Type="http://schemas.openxmlformats.org/officeDocument/2006/relationships/image" Target="../media/image23.png"/><Relationship Id="rId7" Type="http://schemas.openxmlformats.org/officeDocument/2006/relationships/image" Target="../media/image16.wmf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2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7.wmf"/><Relationship Id="rId1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29.bin"/><Relationship Id="rId3" Type="http://schemas.openxmlformats.org/officeDocument/2006/relationships/image" Target="../media/image40.png"/><Relationship Id="rId21" Type="http://schemas.openxmlformats.org/officeDocument/2006/relationships/image" Target="../media/image3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4.wmf"/><Relationship Id="rId25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1.wmf"/><Relationship Id="rId24" Type="http://schemas.openxmlformats.org/officeDocument/2006/relationships/oleObject" Target="../embeddings/oleObject28.bin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23" Type="http://schemas.openxmlformats.org/officeDocument/2006/relationships/image" Target="../media/image37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2853"/>
            <a:ext cx="9144000" cy="571503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Александр Александрович Кузнецов </a:t>
            </a:r>
            <a:endParaRPr lang="uk-UA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428736"/>
            <a:ext cx="8143932" cy="2286016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«Совершенствование методов оценки и повышения уровня защищённости микроволновых </a:t>
            </a:r>
            <a:r>
              <a:rPr lang="en-US" sz="3600" b="1" dirty="0" smtClean="0">
                <a:solidFill>
                  <a:schemeClr val="tx1"/>
                </a:solidFill>
              </a:rPr>
              <a:t>MIMO</a:t>
            </a:r>
            <a:r>
              <a:rPr lang="ru-RU" sz="3600" b="1" dirty="0" smtClean="0">
                <a:solidFill>
                  <a:schemeClr val="tx1"/>
                </a:solidFill>
              </a:rPr>
              <a:t> каналов связи</a:t>
            </a:r>
            <a:r>
              <a:rPr lang="ru-RU" sz="3600" dirty="0" smtClean="0">
                <a:solidFill>
                  <a:schemeClr val="tx1"/>
                </a:solidFill>
              </a:rPr>
              <a:t>»</a:t>
            </a:r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8860" y="4214818"/>
            <a:ext cx="488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05.13.21 – системы защиты информации</a:t>
            </a:r>
            <a:endParaRPr lang="uk-UA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5072074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Научный руководитель: доктор технических наук</a:t>
            </a:r>
          </a:p>
          <a:p>
            <a:pPr algn="ctr"/>
            <a:r>
              <a:rPr lang="ru-RU" sz="2400" b="1" dirty="0" smtClean="0"/>
              <a:t>Александр Иванович Цопа</a:t>
            </a:r>
            <a:endParaRPr lang="uk-U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3786190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Диссертация на соискание степени кандидата технических наук</a:t>
            </a:r>
            <a:endParaRPr lang="uk-UA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71736" y="6143644"/>
            <a:ext cx="488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Харьков - 2013</a:t>
            </a:r>
            <a:endParaRPr lang="uk-U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01 основной канал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5784" y="1372944"/>
            <a:ext cx="8766810" cy="428244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10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3200" b="1" dirty="0" smtClean="0"/>
              <a:t>Подход к решению задачи</a:t>
            </a:r>
            <a:endParaRPr lang="uk-UA" sz="4000" b="1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01 основной канал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594" y="1372944"/>
            <a:ext cx="9000000" cy="473604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11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3200" b="1" dirty="0" smtClean="0"/>
              <a:t>Подход к решению задачи</a:t>
            </a:r>
            <a:endParaRPr lang="uk-UA" sz="4000" b="1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Система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40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MIMO</a:t>
            </a:r>
            <a:endParaRPr kumimoji="0" lang="uk-UA" sz="4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12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642910" y="5046683"/>
          <a:ext cx="4364038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Формула" r:id="rId3" imgW="2527300" imgH="800100" progId="Equation.3">
                  <p:embed/>
                </p:oleObj>
              </mc:Choice>
              <mc:Fallback>
                <p:oleObj name="Формула" r:id="rId3" imgW="2527300" imgH="8001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5046683"/>
                        <a:ext cx="4364038" cy="138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5500694" y="5429264"/>
          <a:ext cx="28940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Формула" r:id="rId5" imgW="1676400" imgH="279400" progId="Equation.3">
                  <p:embed/>
                </p:oleObj>
              </mc:Choice>
              <mc:Fallback>
                <p:oleObj name="Формула" r:id="rId5" imgW="1676400" imgH="2794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5429264"/>
                        <a:ext cx="28940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Группа 20"/>
          <p:cNvGrpSpPr/>
          <p:nvPr/>
        </p:nvGrpSpPr>
        <p:grpSpPr>
          <a:xfrm>
            <a:off x="1214414" y="1428736"/>
            <a:ext cx="6643734" cy="3143272"/>
            <a:chOff x="1214414" y="1428736"/>
            <a:chExt cx="6643734" cy="3143272"/>
          </a:xfrm>
        </p:grpSpPr>
        <p:pic>
          <p:nvPicPr>
            <p:cNvPr id="1028" name="Picture 4" descr="D:\Teivaz\Dropbox\Диссертация\Оформление\Презентация\MIMO канал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14414" y="1928801"/>
              <a:ext cx="6643734" cy="2506012"/>
            </a:xfrm>
            <a:prstGeom prst="rect">
              <a:avLst/>
            </a:prstGeom>
            <a:noFill/>
          </p:spPr>
        </p:pic>
        <p:graphicFrame>
          <p:nvGraphicFramePr>
            <p:cNvPr id="1035" name="Object 11"/>
            <p:cNvGraphicFramePr>
              <a:graphicFrameLocks noChangeAspect="1"/>
            </p:cNvGraphicFramePr>
            <p:nvPr/>
          </p:nvGraphicFramePr>
          <p:xfrm>
            <a:off x="4286249" y="1428736"/>
            <a:ext cx="383508" cy="428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" name="Формула" r:id="rId8" imgW="215713" imgH="241091" progId="Equation.3">
                    <p:embed/>
                  </p:oleObj>
                </mc:Choice>
                <mc:Fallback>
                  <p:oleObj name="Формула" r:id="rId8" imgW="215713" imgH="241091" progId="Equation.3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49" y="1428736"/>
                          <a:ext cx="383508" cy="4286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Прямая соединительная линия 11"/>
            <p:cNvCxnSpPr/>
            <p:nvPr/>
          </p:nvCxnSpPr>
          <p:spPr>
            <a:xfrm rot="5400000" flipH="1" flipV="1">
              <a:off x="3786182" y="1785925"/>
              <a:ext cx="571504" cy="428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6" name="Object 12"/>
            <p:cNvGraphicFramePr>
              <a:graphicFrameLocks noChangeAspect="1"/>
            </p:cNvGraphicFramePr>
            <p:nvPr/>
          </p:nvGraphicFramePr>
          <p:xfrm>
            <a:off x="4929190" y="4143379"/>
            <a:ext cx="428628" cy="428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" name="Формула" r:id="rId10" imgW="241195" imgH="241195" progId="Equation.3">
                    <p:embed/>
                  </p:oleObj>
                </mc:Choice>
                <mc:Fallback>
                  <p:oleObj name="Формула" r:id="rId10" imgW="241195" imgH="241195" progId="Equation.3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190" y="4143379"/>
                          <a:ext cx="428628" cy="4286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Прямая соединительная линия 13"/>
            <p:cNvCxnSpPr/>
            <p:nvPr/>
          </p:nvCxnSpPr>
          <p:spPr>
            <a:xfrm>
              <a:off x="4000496" y="3786189"/>
              <a:ext cx="928694" cy="500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7" name="Object 13"/>
            <p:cNvGraphicFramePr>
              <a:graphicFrameLocks noChangeAspect="1"/>
            </p:cNvGraphicFramePr>
            <p:nvPr/>
          </p:nvGraphicFramePr>
          <p:xfrm>
            <a:off x="3462338" y="1555750"/>
            <a:ext cx="315912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" name="Формула" r:id="rId12" imgW="177492" imgH="177492" progId="Equation.3">
                    <p:embed/>
                  </p:oleObj>
                </mc:Choice>
                <mc:Fallback>
                  <p:oleObj name="Формула" r:id="rId12" imgW="177492" imgH="177492" progId="Equation.3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2338" y="1555750"/>
                          <a:ext cx="315912" cy="315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Box 21"/>
          <p:cNvSpPr txBox="1"/>
          <p:nvPr/>
        </p:nvSpPr>
        <p:spPr>
          <a:xfrm>
            <a:off x="5214942" y="478632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Математическое описание системы </a:t>
            </a:r>
            <a:r>
              <a:rPr lang="en-US" i="1" dirty="0" smtClean="0"/>
              <a:t>MIMO</a:t>
            </a:r>
            <a:r>
              <a:rPr lang="en-US" dirty="0" smtClean="0"/>
              <a:t> </a:t>
            </a:r>
            <a:r>
              <a:rPr lang="ru-RU" dirty="0" smtClean="0"/>
              <a:t>в матричном виде:</a:t>
            </a:r>
            <a:endParaRPr lang="uk-UA" dirty="0"/>
          </a:p>
        </p:txBody>
      </p:sp>
      <p:sp>
        <p:nvSpPr>
          <p:cNvPr id="23" name="TextBox 22"/>
          <p:cNvSpPr txBox="1"/>
          <p:nvPr/>
        </p:nvSpPr>
        <p:spPr>
          <a:xfrm>
            <a:off x="714348" y="4714884"/>
            <a:ext cx="421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MIMO</a:t>
            </a:r>
            <a:r>
              <a:rPr lang="en-US" dirty="0" smtClean="0"/>
              <a:t> </a:t>
            </a:r>
            <a:r>
              <a:rPr lang="ru-RU" dirty="0" smtClean="0"/>
              <a:t>как система линейных уравнений: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Teivaz\Dropbox\Диссертация\Оформление\Презентация\Кластерная модель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2205" y="1571612"/>
            <a:ext cx="6413068" cy="3357586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13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500562" y="5286388"/>
          <a:ext cx="4143404" cy="51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Формула" r:id="rId5" imgW="2768600" imgH="342900" progId="Equation.3">
                  <p:embed/>
                </p:oleObj>
              </mc:Choice>
              <mc:Fallback>
                <p:oleObj name="Формула" r:id="rId5" imgW="2768600" imgH="3429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5286388"/>
                        <a:ext cx="4143404" cy="5138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1664" y="4717908"/>
          <a:ext cx="2827328" cy="711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Формула" r:id="rId7" imgW="1968500" imgH="495300" progId="Equation.3">
                  <p:embed/>
                </p:oleObj>
              </mc:Choice>
              <mc:Fallback>
                <p:oleObj name="Формула" r:id="rId7" imgW="1968500" imgH="4953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4" y="4717908"/>
                        <a:ext cx="2827328" cy="71135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472" y="435769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Импульсная характеристика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5214942" y="485776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Амплитуды лучей</a:t>
            </a:r>
            <a:endParaRPr lang="uk-UA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42844" y="5429264"/>
            <a:ext cx="414340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66700" lvl="0" indent="-26670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(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)</a:t>
            </a:r>
            <a:r>
              <a:rPr lang="ru-RU" sz="1400" dirty="0" smtClean="0">
                <a:ea typeface="Courier New" pitchFamily="49" charset="0"/>
                <a:cs typeface="Times New Roman" pitchFamily="18" charset="0"/>
              </a:rPr>
              <a:t> </a:t>
            </a: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—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импульсная характеристика канала;</a:t>
            </a:r>
          </a:p>
          <a:p>
            <a:pPr marL="266700" lvl="0" indent="-2667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β</a:t>
            </a:r>
            <a:r>
              <a:rPr kumimoji="0" lang="en-US" sz="14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kl</a:t>
            </a:r>
            <a:r>
              <a:rPr lang="ru-RU" sz="1600" dirty="0" smtClean="0">
                <a:ea typeface="Courier New" pitchFamily="49" charset="0"/>
                <a:cs typeface="Times New Roman" pitchFamily="18" charset="0"/>
              </a:rPr>
              <a:t>  </a:t>
            </a: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—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модуль коэффициента распространения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k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-ого луча в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-м кластере;</a:t>
            </a:r>
          </a:p>
          <a:p>
            <a:pPr marL="266700" lvl="0" indent="-26670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T</a:t>
            </a:r>
            <a:r>
              <a:rPr kumimoji="0" lang="en-US" sz="14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 </a:t>
            </a:r>
            <a:r>
              <a:rPr lang="ru-RU" sz="1400" dirty="0" smtClean="0">
                <a:ea typeface="Courier New" pitchFamily="49" charset="0"/>
                <a:cs typeface="Times New Roman" pitchFamily="18" charset="0"/>
              </a:rPr>
              <a:t> </a:t>
            </a: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—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задержка распространения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-ого кластера;</a:t>
            </a:r>
          </a:p>
          <a:p>
            <a:pPr marL="266700" lvl="0" indent="-26670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 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τ</a:t>
            </a:r>
            <a:r>
              <a:rPr kumimoji="0" lang="en-US" sz="14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kl</a:t>
            </a:r>
            <a:r>
              <a:rPr lang="ru-RU" sz="1600" dirty="0" smtClean="0">
                <a:latin typeface="Times New Roman" pitchFamily="18" charset="0"/>
                <a:ea typeface="Courier New" pitchFamily="49" charset="0"/>
                <a:cs typeface="Times New Roman" pitchFamily="18" charset="0"/>
              </a:rPr>
              <a:t> </a:t>
            </a: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—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задержка распространения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k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-ого луча в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-м кластере.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572000" y="5935824"/>
            <a:ext cx="41434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     —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среднее значение </a:t>
            </a: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затухания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мощности прямого луча;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ourier New" pitchFamily="49" charset="0"/>
                <a:cs typeface="Times New Roman" pitchFamily="18" charset="0"/>
              </a:rPr>
              <a:t>Γ</a:t>
            </a:r>
            <a:r>
              <a:rPr kumimoji="0" lang="ru-RU" sz="12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ourier New" pitchFamily="49" charset="0"/>
                <a:cs typeface="Times New Roman" pitchFamily="18" charset="0"/>
              </a:rPr>
              <a:t>  </a:t>
            </a: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—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постоянная затухания </a:t>
            </a: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мощности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кластеров;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</a:b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ourier New" pitchFamily="49" charset="0"/>
                <a:cs typeface="Times New Roman" pitchFamily="18" charset="0"/>
              </a:rPr>
              <a:t>γ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— постоянная затухания лучей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в</a:t>
            </a:r>
            <a:r>
              <a:rPr kumimoji="0" 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 кластере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4643438" y="5884882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Формула" r:id="rId9" imgW="241195" imgH="330057" progId="Equation.3">
                  <p:embed/>
                </p:oleObj>
              </mc:Choice>
              <mc:Fallback>
                <p:oleObj name="Формула" r:id="rId9" imgW="241195" imgH="330057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884882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Кластерная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модель канала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642910" y="1357298"/>
            <a:ext cx="7520892" cy="3000396"/>
            <a:chOff x="1099953" y="1500174"/>
            <a:chExt cx="7735206" cy="3143272"/>
          </a:xfrm>
        </p:grpSpPr>
        <p:pic>
          <p:nvPicPr>
            <p:cNvPr id="3" name="Picture 8" descr="D:\Teivaz\Dropbox\Диссертация\Оформление\Презентация\ОК Вайнер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99953" y="1928802"/>
              <a:ext cx="7735206" cy="2714644"/>
            </a:xfrm>
            <a:prstGeom prst="rect">
              <a:avLst/>
            </a:prstGeom>
            <a:noFill/>
          </p:spPr>
        </p:pic>
        <p:graphicFrame>
          <p:nvGraphicFramePr>
            <p:cNvPr id="5" name="Object 8"/>
            <p:cNvGraphicFramePr>
              <a:graphicFrameLocks noChangeAspect="1"/>
            </p:cNvGraphicFramePr>
            <p:nvPr/>
          </p:nvGraphicFramePr>
          <p:xfrm>
            <a:off x="1142976" y="1785926"/>
            <a:ext cx="428628" cy="46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2" name="Формула" r:id="rId4" imgW="215713" imgH="241091" progId="Equation.3">
                    <p:embed/>
                  </p:oleObj>
                </mc:Choice>
                <mc:Fallback>
                  <p:oleObj name="Формула" r:id="rId4" imgW="215713" imgH="241091" progId="Equation.3">
                    <p:embed/>
                    <p:pic>
                      <p:nvPicPr>
                        <p:cNvPr id="0" name="Picture 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976" y="1785926"/>
                          <a:ext cx="428628" cy="46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10"/>
            <p:cNvGraphicFramePr>
              <a:graphicFrameLocks noChangeAspect="1"/>
            </p:cNvGraphicFramePr>
            <p:nvPr/>
          </p:nvGraphicFramePr>
          <p:xfrm>
            <a:off x="3571868" y="1785926"/>
            <a:ext cx="500038" cy="428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3" name="Формула" r:id="rId6" imgW="266584" imgH="228501" progId="Equation.3">
                    <p:embed/>
                  </p:oleObj>
                </mc:Choice>
                <mc:Fallback>
                  <p:oleObj name="Формула" r:id="rId6" imgW="266584" imgH="228501" progId="Equation.3">
                    <p:embed/>
                    <p:pic>
                      <p:nvPicPr>
                        <p:cNvPr id="0" name="Picture 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68" y="1785926"/>
                          <a:ext cx="500038" cy="4286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Object 12"/>
            <p:cNvGraphicFramePr>
              <a:graphicFrameLocks noChangeAspect="1"/>
            </p:cNvGraphicFramePr>
            <p:nvPr/>
          </p:nvGraphicFramePr>
          <p:xfrm>
            <a:off x="5929322" y="1785926"/>
            <a:ext cx="428604" cy="428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4" name="Формула" r:id="rId8" imgW="228600" imgH="228600" progId="Equation.3">
                    <p:embed/>
                  </p:oleObj>
                </mc:Choice>
                <mc:Fallback>
                  <p:oleObj name="Формула" r:id="rId8" imgW="228600" imgH="228600" progId="Equation.3">
                    <p:embed/>
                    <p:pic>
                      <p:nvPicPr>
                        <p:cNvPr id="0" name="Picture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9322" y="1785926"/>
                          <a:ext cx="428604" cy="4286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2" name="Object 14"/>
            <p:cNvGraphicFramePr>
              <a:graphicFrameLocks noChangeAspect="1"/>
            </p:cNvGraphicFramePr>
            <p:nvPr/>
          </p:nvGraphicFramePr>
          <p:xfrm>
            <a:off x="8215338" y="1785926"/>
            <a:ext cx="428596" cy="465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5" name="Формула" r:id="rId10" imgW="215713" imgH="241091" progId="Equation.3">
                    <p:embed/>
                  </p:oleObj>
                </mc:Choice>
                <mc:Fallback>
                  <p:oleObj name="Формула" r:id="rId10" imgW="215713" imgH="241091" progId="Equation.3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5338" y="1785926"/>
                          <a:ext cx="428596" cy="4658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4" name="Object 16"/>
            <p:cNvGraphicFramePr>
              <a:graphicFrameLocks noChangeAspect="1"/>
            </p:cNvGraphicFramePr>
            <p:nvPr/>
          </p:nvGraphicFramePr>
          <p:xfrm>
            <a:off x="7072330" y="1500174"/>
            <a:ext cx="339330" cy="35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6" name="Формула" r:id="rId11" imgW="177646" imgH="190335" progId="Equation.3">
                    <p:embed/>
                  </p:oleObj>
                </mc:Choice>
                <mc:Fallback>
                  <p:oleObj name="Формула" r:id="rId11" imgW="177646" imgH="190335" progId="Equation.3">
                    <p:embed/>
                    <p:pic>
                      <p:nvPicPr>
                        <p:cNvPr id="0" name="Picture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2330" y="1500174"/>
                          <a:ext cx="339330" cy="357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6" name="Object 18"/>
            <p:cNvGraphicFramePr>
              <a:graphicFrameLocks noChangeAspect="1"/>
            </p:cNvGraphicFramePr>
            <p:nvPr/>
          </p:nvGraphicFramePr>
          <p:xfrm>
            <a:off x="6286512" y="4143380"/>
            <a:ext cx="428628" cy="411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7" name="Формула" r:id="rId13" imgW="241300" imgH="228600" progId="Equation.3">
                    <p:embed/>
                  </p:oleObj>
                </mc:Choice>
                <mc:Fallback>
                  <p:oleObj name="Формула" r:id="rId13" imgW="241300" imgH="228600" progId="Equation.3">
                    <p:embed/>
                    <p:pic>
                      <p:nvPicPr>
                        <p:cNvPr id="0" name="Picture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6512" y="4143380"/>
                          <a:ext cx="428628" cy="4114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14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5429256" y="4526829"/>
            <a:ext cx="335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Вероятность ошибки в основном канале</a:t>
            </a:r>
            <a:endParaRPr lang="uk-UA" sz="2400" dirty="0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3" name="TextBox 22"/>
          <p:cNvSpPr txBox="1"/>
          <p:nvPr/>
        </p:nvSpPr>
        <p:spPr>
          <a:xfrm>
            <a:off x="0" y="4572008"/>
            <a:ext cx="378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Мера неопределённости отводного канала</a:t>
            </a:r>
            <a:endParaRPr lang="uk-UA" sz="2400" dirty="0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7669" name="Object 21"/>
          <p:cNvGraphicFramePr>
            <a:graphicFrameLocks noChangeAspect="1"/>
          </p:cNvGraphicFramePr>
          <p:nvPr/>
        </p:nvGraphicFramePr>
        <p:xfrm>
          <a:off x="898555" y="5438774"/>
          <a:ext cx="2199242" cy="776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8" name="Формула" r:id="rId15" imgW="1256755" imgH="444307" progId="Equation.3">
                  <p:embed/>
                </p:oleObj>
              </mc:Choice>
              <mc:Fallback>
                <p:oleObj name="Формула" r:id="rId15" imgW="1256755" imgH="444307" progId="Equation.3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55" y="5438774"/>
                        <a:ext cx="2199242" cy="7763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Отводной канал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Object 22"/>
          <p:cNvGraphicFramePr>
            <a:graphicFrameLocks noChangeAspect="1"/>
          </p:cNvGraphicFramePr>
          <p:nvPr/>
        </p:nvGraphicFramePr>
        <p:xfrm>
          <a:off x="5500694" y="5357832"/>
          <a:ext cx="31019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9" name="Формула" r:id="rId17" imgW="1790700" imgH="495300" progId="Equation.3">
                  <p:embed/>
                </p:oleObj>
              </mc:Choice>
              <mc:Fallback>
                <p:oleObj name="Формула" r:id="rId17" imgW="1790700" imgH="49530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5357832"/>
                        <a:ext cx="310197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23"/>
          <p:cNvGraphicFramePr>
            <a:graphicFrameLocks noChangeAspect="1"/>
          </p:cNvGraphicFramePr>
          <p:nvPr/>
        </p:nvGraphicFramePr>
        <p:xfrm>
          <a:off x="3703638" y="5357813"/>
          <a:ext cx="1460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0" name="Формула" r:id="rId19" imgW="799753" imgH="469696" progId="Equation.3">
                  <p:embed/>
                </p:oleObj>
              </mc:Choice>
              <mc:Fallback>
                <p:oleObj name="Формула" r:id="rId19" imgW="799753" imgH="469696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5357813"/>
                        <a:ext cx="14605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15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121444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Критерий помехоустойчивости:</a:t>
            </a:r>
            <a:br>
              <a:rPr lang="ru-RU" sz="2400" dirty="0" smtClean="0"/>
            </a:br>
            <a:r>
              <a:rPr lang="ru-RU" sz="2400" dirty="0" smtClean="0"/>
              <a:t>вероятность битовых ошибок в основном канале при воздействии помехи.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Критерии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защищённости</a:t>
            </a:r>
            <a:endParaRPr kumimoji="0" lang="uk-UA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4993" name="Picture 1" descr="D:\Teivaz\Dropbox\Диссертация\Оформление\критери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289" y="2918542"/>
            <a:ext cx="4897429" cy="3204318"/>
          </a:xfrm>
          <a:prstGeom prst="rect">
            <a:avLst/>
          </a:prstGeom>
          <a:noFill/>
        </p:spPr>
      </p:pic>
      <p:sp>
        <p:nvSpPr>
          <p:cNvPr id="11" name="Содержимое 4"/>
          <p:cNvSpPr txBox="1">
            <a:spLocks/>
          </p:cNvSpPr>
          <p:nvPr/>
        </p:nvSpPr>
        <p:spPr>
          <a:xfrm>
            <a:off x="428596" y="3000372"/>
            <a:ext cx="3714776" cy="3071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Критерий скрытности:</a:t>
            </a:r>
            <a:b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отношение вероятности битовых ошибок в основном канале к вероятности битовых ошибок в отводном канале.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uk-UA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16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29697" name="Picture 1" descr="D:\Teivaz\Dropbox\Диссертация\Оформление\Алгоритм проектировани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857364"/>
            <a:ext cx="8622267" cy="4143404"/>
          </a:xfrm>
          <a:prstGeom prst="rect">
            <a:avLst/>
          </a:prstGeom>
          <a:noFill/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Алгоритм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проектирования КСЗИ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17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Центр_связи_МВД_1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21053"/>
            <a:ext cx="7715303" cy="466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3200" b="1" dirty="0" smtClean="0">
                <a:ea typeface="+mj-ea"/>
                <a:cs typeface="+mj-cs"/>
              </a:rPr>
              <a:t>ИКС </a:t>
            </a:r>
            <a:r>
              <a:rPr lang="ru-RU" sz="3200" b="1" dirty="0" smtClean="0">
                <a:ea typeface="+mj-ea"/>
                <a:cs typeface="+mj-cs"/>
              </a:rPr>
              <a:t>службы</a:t>
            </a:r>
            <a:r>
              <a:rPr lang="uk-UA" sz="3200" b="1" dirty="0" smtClean="0">
                <a:ea typeface="+mj-ea"/>
                <a:cs typeface="+mj-cs"/>
              </a:rPr>
              <a:t> </a:t>
            </a:r>
            <a:r>
              <a:rPr lang="ru-RU" sz="3200" b="1" dirty="0" smtClean="0">
                <a:ea typeface="+mj-ea"/>
                <a:cs typeface="+mj-cs"/>
              </a:rPr>
              <a:t>«102» ГУМВД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4214842"/>
          </a:xfrm>
        </p:spPr>
        <p:txBody>
          <a:bodyPr>
            <a:noAutofit/>
          </a:bodyPr>
          <a:lstStyle/>
          <a:p>
            <a:pPr marL="85725" indent="252000">
              <a:spcBef>
                <a:spcPts val="1200"/>
              </a:spcBef>
              <a:buNone/>
            </a:pPr>
            <a:r>
              <a:rPr lang="ru-RU" sz="2400" dirty="0" smtClean="0"/>
              <a:t>При построении модели были приняты следующие ограничения</a:t>
            </a:r>
            <a:r>
              <a:rPr lang="en-US" sz="2400" dirty="0" smtClean="0"/>
              <a:t> </a:t>
            </a:r>
            <a:r>
              <a:rPr lang="ru-RU" sz="2400" dirty="0" smtClean="0"/>
              <a:t>и допущения:</a:t>
            </a:r>
            <a:endParaRPr lang="en-US" sz="2400" dirty="0" smtClean="0"/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Количество антенн передатчика: 2</a:t>
            </a:r>
            <a:endParaRPr lang="en-US" sz="2400" dirty="0" smtClean="0"/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Количество антенн легитимного приёмника: 2</a:t>
            </a:r>
            <a:endParaRPr lang="en-US" sz="2400" dirty="0" smtClean="0"/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Количество антенн приёмника отводного канала: 1</a:t>
            </a:r>
            <a:endParaRPr lang="en-US" sz="2400" dirty="0" smtClean="0"/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Количество антенн постановщика помех: 1</a:t>
            </a:r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Вид модуляции: </a:t>
            </a:r>
            <a:r>
              <a:rPr lang="en-US" sz="2400" dirty="0" smtClean="0"/>
              <a:t>BPSK</a:t>
            </a: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18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214290"/>
            <a:ext cx="7072330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800" b="1" dirty="0" smtClean="0"/>
              <a:t>Имитационная модель и анализ защищенности беспроводных</a:t>
            </a:r>
            <a:r>
              <a:rPr lang="ru-RU" sz="2800" b="1" i="1" dirty="0" smtClean="0"/>
              <a:t> </a:t>
            </a:r>
            <a:br>
              <a:rPr lang="ru-RU" sz="2800" b="1" i="1" dirty="0" smtClean="0"/>
            </a:br>
            <a:r>
              <a:rPr lang="ru-RU" sz="2800" b="1" i="1" dirty="0" smtClean="0"/>
              <a:t>MIMO </a:t>
            </a:r>
            <a:r>
              <a:rPr lang="ru-RU" sz="2800" b="1" dirty="0" smtClean="0"/>
              <a:t>каналов связи</a:t>
            </a:r>
            <a:endParaRPr kumimoji="0" lang="uk-UA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2 </a:t>
            </a:r>
            <a:endParaRPr lang="uk-UA" sz="3400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19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4276" name="Picture 4" descr="D:\Teivaz\Dropbox\Диссертация\Оформление\Alg_general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643050"/>
            <a:ext cx="7000924" cy="4547610"/>
          </a:xfrm>
          <a:prstGeom prst="rect">
            <a:avLst/>
          </a:prstGeom>
          <a:noFill/>
        </p:spPr>
      </p:pic>
      <p:sp>
        <p:nvSpPr>
          <p:cNvPr id="22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Имитационная модель и анализ защищенности беспроводных</a:t>
            </a:r>
            <a:r>
              <a:rPr lang="ru-RU" sz="2000" b="1" i="1" dirty="0" smtClean="0"/>
              <a:t> MIMO </a:t>
            </a:r>
            <a:r>
              <a:rPr lang="ru-RU" sz="2000" b="1" dirty="0" smtClean="0"/>
              <a:t>каналов связи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2 </a:t>
            </a:r>
            <a:endParaRPr lang="uk-UA" sz="3400" dirty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Алгоритм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работы модели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Актуальность темы</a:t>
            </a:r>
            <a:endParaRPr lang="uk-UA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5214974"/>
          </a:xfrm>
        </p:spPr>
        <p:txBody>
          <a:bodyPr>
            <a:normAutofit/>
          </a:bodyPr>
          <a:lstStyle/>
          <a:p>
            <a:pPr marL="85725" indent="252000" algn="just">
              <a:spcBef>
                <a:spcPts val="1200"/>
              </a:spcBef>
            </a:pPr>
            <a:r>
              <a:rPr lang="ru-RU" sz="2400" dirty="0" smtClean="0"/>
              <a:t>Широкое</a:t>
            </a:r>
            <a:r>
              <a:rPr lang="uk-UA" sz="2400" dirty="0" smtClean="0"/>
              <a:t> </a:t>
            </a:r>
            <a:r>
              <a:rPr lang="ru-RU" sz="2400" dirty="0" smtClean="0"/>
              <a:t>внедрение</a:t>
            </a:r>
            <a:r>
              <a:rPr lang="uk-UA" sz="2400" dirty="0" smtClean="0"/>
              <a:t> </a:t>
            </a:r>
            <a:r>
              <a:rPr lang="ru-RU" sz="2400" dirty="0" smtClean="0"/>
              <a:t>беспроводных технологий ставит актуальной задачу обеспечения защищённости каналов связи.</a:t>
            </a:r>
            <a:endParaRPr lang="en-US" sz="2400" dirty="0" smtClean="0">
              <a:latin typeface="Arial Rounded MT Bold" pitchFamily="34" charset="0"/>
            </a:endParaRPr>
          </a:p>
          <a:p>
            <a:pPr marL="85725" indent="252000" algn="just">
              <a:spcBef>
                <a:spcPts val="1200"/>
              </a:spcBef>
            </a:pPr>
            <a:r>
              <a:rPr lang="ru-RU" sz="2400" dirty="0" smtClean="0"/>
              <a:t>Законы и постановления Кабинета Министров определяют стратегию и направления развития цифровых систем передачи данных.</a:t>
            </a:r>
            <a:endParaRPr lang="en-US" sz="2400" dirty="0" smtClean="0">
              <a:latin typeface="Arial Rounded MT Bold" pitchFamily="34" charset="0"/>
            </a:endParaRPr>
          </a:p>
          <a:p>
            <a:pPr marL="85725" indent="252000" algn="just">
              <a:spcBef>
                <a:spcPts val="1200"/>
              </a:spcBef>
            </a:pPr>
            <a:r>
              <a:rPr lang="ru-RU" sz="2400" dirty="0" smtClean="0"/>
              <a:t>Распространение технических средств обработки и приёма информации, либерализация общественных и государственных отношений повышает уровень угроз.</a:t>
            </a:r>
          </a:p>
          <a:p>
            <a:pPr marL="85725" indent="252000" algn="just">
              <a:spcBef>
                <a:spcPts val="1200"/>
              </a:spcBef>
            </a:pPr>
            <a:r>
              <a:rPr lang="ru-RU" sz="2400" dirty="0" smtClean="0"/>
              <a:t>Существующие модели беспроводных каналов и систем связи не позволяют в полной мере, адекватно и достаточно просто оценить характеристики беспроводных </a:t>
            </a:r>
            <a:r>
              <a:rPr lang="en-US" sz="2400" dirty="0" smtClean="0">
                <a:latin typeface="+mj-lt"/>
              </a:rPr>
              <a:t>MIMO</a:t>
            </a:r>
            <a:r>
              <a:rPr lang="ru-RU" sz="2400" dirty="0" smtClean="0"/>
              <a:t> систем передачи информации.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20</a:t>
            </a:fld>
            <a:endParaRPr lang="uk-UA" sz="3600" dirty="0">
              <a:solidFill>
                <a:schemeClr val="tx1"/>
              </a:solidFill>
            </a:endParaRPr>
          </a:p>
        </p:txBody>
      </p:sp>
      <p:grpSp>
        <p:nvGrpSpPr>
          <p:cNvPr id="41" name="Группа 40"/>
          <p:cNvGrpSpPr/>
          <p:nvPr/>
        </p:nvGrpSpPr>
        <p:grpSpPr>
          <a:xfrm>
            <a:off x="180975" y="1643050"/>
            <a:ext cx="8963025" cy="4429156"/>
            <a:chOff x="180975" y="1428736"/>
            <a:chExt cx="8963025" cy="4429156"/>
          </a:xfrm>
        </p:grpSpPr>
        <p:pic>
          <p:nvPicPr>
            <p:cNvPr id="798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0975" y="1828817"/>
              <a:ext cx="8782050" cy="402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79875" name="Object 3"/>
            <p:cNvGraphicFramePr>
              <a:graphicFrameLocks noChangeAspect="1"/>
            </p:cNvGraphicFramePr>
            <p:nvPr/>
          </p:nvGraphicFramePr>
          <p:xfrm>
            <a:off x="1366838" y="2368563"/>
            <a:ext cx="252412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27" name="Формула" r:id="rId4" imgW="152334" imgH="241195" progId="Equation.3">
                    <p:embed/>
                  </p:oleObj>
                </mc:Choice>
                <mc:Fallback>
                  <p:oleObj name="Формула" r:id="rId4" imgW="152334" imgH="241195" progId="Equation.3">
                    <p:embed/>
                    <p:pic>
                      <p:nvPicPr>
                        <p:cNvPr id="0" name="Picture 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6838" y="2368563"/>
                          <a:ext cx="252412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6" name="Object 4"/>
            <p:cNvGraphicFramePr>
              <a:graphicFrameLocks noChangeAspect="1"/>
            </p:cNvGraphicFramePr>
            <p:nvPr/>
          </p:nvGraphicFramePr>
          <p:xfrm>
            <a:off x="1360488" y="3511563"/>
            <a:ext cx="29210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28" name="Формула" r:id="rId6" imgW="177646" imgH="241091" progId="Equation.3">
                    <p:embed/>
                  </p:oleObj>
                </mc:Choice>
                <mc:Fallback>
                  <p:oleObj name="Формула" r:id="rId6" imgW="177646" imgH="241091" progId="Equation.3">
                    <p:embed/>
                    <p:pic>
                      <p:nvPicPr>
                        <p:cNvPr id="0" name="Picture 2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488" y="3511563"/>
                          <a:ext cx="292100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7" name="Object 5"/>
            <p:cNvGraphicFramePr>
              <a:graphicFrameLocks noChangeAspect="1"/>
            </p:cNvGraphicFramePr>
            <p:nvPr/>
          </p:nvGraphicFramePr>
          <p:xfrm>
            <a:off x="6072198" y="2368555"/>
            <a:ext cx="27305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29" name="Формула" r:id="rId8" imgW="164957" imgH="241091" progId="Equation.3">
                    <p:embed/>
                  </p:oleObj>
                </mc:Choice>
                <mc:Fallback>
                  <p:oleObj name="Формула" r:id="rId8" imgW="164957" imgH="241091" progId="Equation.3">
                    <p:embed/>
                    <p:pic>
                      <p:nvPicPr>
                        <p:cNvPr id="0" name="Picture 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2198" y="2368555"/>
                          <a:ext cx="273050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8" name="Object 6"/>
            <p:cNvGraphicFramePr>
              <a:graphicFrameLocks noChangeAspect="1"/>
            </p:cNvGraphicFramePr>
            <p:nvPr/>
          </p:nvGraphicFramePr>
          <p:xfrm>
            <a:off x="6051550" y="3511563"/>
            <a:ext cx="31591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30" name="Формула" r:id="rId10" imgW="190417" imgH="241195" progId="Equation.3">
                    <p:embed/>
                  </p:oleObj>
                </mc:Choice>
                <mc:Fallback>
                  <p:oleObj name="Формула" r:id="rId10" imgW="190417" imgH="241195" progId="Equation.3">
                    <p:embed/>
                    <p:pic>
                      <p:nvPicPr>
                        <p:cNvPr id="0" name="Picture 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1550" y="3511563"/>
                          <a:ext cx="315913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9" name="Object 7"/>
            <p:cNvGraphicFramePr>
              <a:graphicFrameLocks noChangeAspect="1"/>
            </p:cNvGraphicFramePr>
            <p:nvPr/>
          </p:nvGraphicFramePr>
          <p:xfrm>
            <a:off x="4703763" y="2368563"/>
            <a:ext cx="295275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31" name="Формула" r:id="rId12" imgW="177646" imgH="241091" progId="Equation.3">
                    <p:embed/>
                  </p:oleObj>
                </mc:Choice>
                <mc:Fallback>
                  <p:oleObj name="Формула" r:id="rId12" imgW="177646" imgH="241091" progId="Equation.3">
                    <p:embed/>
                    <p:pic>
                      <p:nvPicPr>
                        <p:cNvPr id="0" name="Picture 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3763" y="2368563"/>
                          <a:ext cx="295275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0" name="Object 8"/>
            <p:cNvGraphicFramePr>
              <a:graphicFrameLocks noChangeAspect="1"/>
            </p:cNvGraphicFramePr>
            <p:nvPr/>
          </p:nvGraphicFramePr>
          <p:xfrm>
            <a:off x="4683125" y="3541725"/>
            <a:ext cx="33655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32" name="Формула" r:id="rId14" imgW="203112" imgH="241195" progId="Equation.3">
                    <p:embed/>
                  </p:oleObj>
                </mc:Choice>
                <mc:Fallback>
                  <p:oleObj name="Формула" r:id="rId14" imgW="203112" imgH="241195" progId="Equation.3">
                    <p:embed/>
                    <p:pic>
                      <p:nvPicPr>
                        <p:cNvPr id="0" name="Picture 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25" y="3541725"/>
                          <a:ext cx="336550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1" name="Object 9"/>
            <p:cNvGraphicFramePr>
              <a:graphicFrameLocks noChangeAspect="1"/>
            </p:cNvGraphicFramePr>
            <p:nvPr/>
          </p:nvGraphicFramePr>
          <p:xfrm>
            <a:off x="2643174" y="2368555"/>
            <a:ext cx="27305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33" name="Формула" r:id="rId16" imgW="164957" imgH="241091" progId="Equation.3">
                    <p:embed/>
                  </p:oleObj>
                </mc:Choice>
                <mc:Fallback>
                  <p:oleObj name="Формула" r:id="rId16" imgW="164957" imgH="241091" progId="Equation.3">
                    <p:embed/>
                    <p:pic>
                      <p:nvPicPr>
                        <p:cNvPr id="0" name="Picture 2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174" y="2368555"/>
                          <a:ext cx="273050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2" name="Object 10"/>
            <p:cNvGraphicFramePr>
              <a:graphicFrameLocks noChangeAspect="1"/>
            </p:cNvGraphicFramePr>
            <p:nvPr/>
          </p:nvGraphicFramePr>
          <p:xfrm>
            <a:off x="2622550" y="3541725"/>
            <a:ext cx="31591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34" name="Формула" r:id="rId18" imgW="190417" imgH="241195" progId="Equation.3">
                    <p:embed/>
                  </p:oleObj>
                </mc:Choice>
                <mc:Fallback>
                  <p:oleObj name="Формула" r:id="rId18" imgW="190417" imgH="241195" progId="Equation.3">
                    <p:embed/>
                    <p:pic>
                      <p:nvPicPr>
                        <p:cNvPr id="0" name="Picture 2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2550" y="3541725"/>
                          <a:ext cx="315913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3" name="Object 11"/>
            <p:cNvGraphicFramePr>
              <a:graphicFrameLocks noChangeAspect="1"/>
            </p:cNvGraphicFramePr>
            <p:nvPr/>
          </p:nvGraphicFramePr>
          <p:xfrm>
            <a:off x="3003541" y="4980000"/>
            <a:ext cx="211137" cy="22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35" name="Формула" r:id="rId20" imgW="126835" imgH="139518" progId="Equation.3">
                    <p:embed/>
                  </p:oleObj>
                </mc:Choice>
                <mc:Fallback>
                  <p:oleObj name="Формула" r:id="rId20" imgW="126835" imgH="139518" progId="Equation.3">
                    <p:embed/>
                    <p:pic>
                      <p:nvPicPr>
                        <p:cNvPr id="0" name="Picture 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3541" y="4980000"/>
                          <a:ext cx="211137" cy="225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4" name="Object 12"/>
            <p:cNvGraphicFramePr>
              <a:graphicFrameLocks noChangeAspect="1"/>
            </p:cNvGraphicFramePr>
            <p:nvPr/>
          </p:nvGraphicFramePr>
          <p:xfrm>
            <a:off x="4572000" y="4970475"/>
            <a:ext cx="273050" cy="24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36" name="Формула" r:id="rId22" imgW="164957" imgH="152268" progId="Equation.3">
                    <p:embed/>
                  </p:oleObj>
                </mc:Choice>
                <mc:Fallback>
                  <p:oleObj name="Формула" r:id="rId22" imgW="164957" imgH="152268" progId="Equation.3">
                    <p:embed/>
                    <p:pic>
                      <p:nvPicPr>
                        <p:cNvPr id="0" name="Picture 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4970475"/>
                          <a:ext cx="273050" cy="244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5" name="Object 13"/>
            <p:cNvGraphicFramePr>
              <a:graphicFrameLocks noChangeAspect="1"/>
            </p:cNvGraphicFramePr>
            <p:nvPr/>
          </p:nvGraphicFramePr>
          <p:xfrm>
            <a:off x="7512050" y="2368563"/>
            <a:ext cx="250825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37" name="Формула" r:id="rId24" imgW="152334" imgH="241195" progId="Equation.3">
                    <p:embed/>
                  </p:oleObj>
                </mc:Choice>
                <mc:Fallback>
                  <p:oleObj name="Формула" r:id="rId24" imgW="152334" imgH="241195" progId="Equation.3">
                    <p:embed/>
                    <p:pic>
                      <p:nvPicPr>
                        <p:cNvPr id="0" name="Picture 2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2050" y="2368563"/>
                          <a:ext cx="250825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6" name="Object 14"/>
            <p:cNvGraphicFramePr>
              <a:graphicFrameLocks noChangeAspect="1"/>
            </p:cNvGraphicFramePr>
            <p:nvPr/>
          </p:nvGraphicFramePr>
          <p:xfrm>
            <a:off x="7489825" y="3541725"/>
            <a:ext cx="295275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38" name="Формула" r:id="rId26" imgW="177646" imgH="241091" progId="Equation.3">
                    <p:embed/>
                  </p:oleObj>
                </mc:Choice>
                <mc:Fallback>
                  <p:oleObj name="Формула" r:id="rId26" imgW="177646" imgH="241091" progId="Equation.3">
                    <p:embed/>
                    <p:pic>
                      <p:nvPicPr>
                        <p:cNvPr id="0" name="Picture 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9825" y="3541725"/>
                          <a:ext cx="295275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214282" y="1846920"/>
              <a:ext cx="1071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Источники</a:t>
              </a:r>
            </a:p>
            <a:p>
              <a:pPr algn="ctr"/>
              <a:r>
                <a:rPr lang="ru-RU" sz="1400" b="1" dirty="0" smtClean="0"/>
                <a:t>сигналов</a:t>
              </a:r>
              <a:endParaRPr lang="uk-UA" sz="1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43042" y="2019500"/>
              <a:ext cx="1214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Модуляторы</a:t>
              </a:r>
              <a:endParaRPr lang="uk-UA" sz="1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07998" y="2398715"/>
              <a:ext cx="157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/>
                <a:t>Канал распространения</a:t>
              </a:r>
              <a:endParaRPr lang="uk-UA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00628" y="1477020"/>
              <a:ext cx="12144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Разделение каналов</a:t>
              </a:r>
              <a:endParaRPr lang="uk-UA" sz="1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86512" y="2041525"/>
              <a:ext cx="135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Демодуляторы</a:t>
              </a:r>
              <a:endParaRPr lang="uk-UA" sz="1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57752" y="4613293"/>
              <a:ext cx="157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Демодулятор ОК</a:t>
              </a:r>
              <a:endParaRPr lang="uk-UA" sz="1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57290" y="4613293"/>
              <a:ext cx="17145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Источник помех</a:t>
              </a:r>
              <a:endParaRPr lang="uk-UA" sz="1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72430" y="3172391"/>
              <a:ext cx="714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BER</a:t>
              </a:r>
              <a:endParaRPr lang="uk-UA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29554" y="1428736"/>
              <a:ext cx="12144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Вычисление ошибки</a:t>
              </a:r>
              <a:endParaRPr lang="uk-UA" sz="1400" b="1" dirty="0"/>
            </a:p>
          </p:txBody>
        </p:sp>
      </p:grpSp>
      <p:sp>
        <p:nvSpPr>
          <p:cNvPr id="3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Имитационная модель и анализ защищенности беспроводных</a:t>
            </a:r>
            <a:r>
              <a:rPr lang="ru-RU" sz="2000" b="1" i="1" dirty="0" smtClean="0"/>
              <a:t> MIMO </a:t>
            </a:r>
            <a:r>
              <a:rPr lang="ru-RU" sz="2000" b="1" dirty="0" smtClean="0"/>
              <a:t>каналов связи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2 </a:t>
            </a:r>
            <a:endParaRPr lang="uk-UA" sz="3400" dirty="0"/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2071670" y="928670"/>
            <a:ext cx="678661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Структурная</a:t>
            </a:r>
            <a:r>
              <a:rPr kumimoji="0" lang="ru-RU" sz="3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схема и</a:t>
            </a: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митационной модели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21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2226" name="Picture 2" descr="среда_распр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1643050"/>
            <a:ext cx="3442573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14282" y="2643182"/>
          <a:ext cx="4643470" cy="593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2" name="Формула" r:id="rId4" imgW="3860800" imgH="495300" progId="Equation.3">
                  <p:embed/>
                </p:oleObj>
              </mc:Choice>
              <mc:Fallback>
                <p:oleObj name="Формула" r:id="rId4" imgW="3860800" imgH="4953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2643182"/>
                        <a:ext cx="4643470" cy="59328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571472" y="5527160"/>
          <a:ext cx="3482603" cy="68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3" name="Формула" r:id="rId6" imgW="2311400" imgH="457200" progId="Equation.3">
                  <p:embed/>
                </p:oleObj>
              </mc:Choice>
              <mc:Fallback>
                <p:oleObj name="Формула" r:id="rId6" imgW="2311400" imgH="4572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5527160"/>
                        <a:ext cx="3482603" cy="68792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4314" y="2000240"/>
            <a:ext cx="464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Сигнал на входе приёмника легитимного канала:</a:t>
            </a:r>
            <a:endParaRPr lang="uk-U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4741342"/>
            <a:ext cx="435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Сигнал на входе приёмника отводного канала (ОК):</a:t>
            </a:r>
            <a:endParaRPr lang="uk-UA" b="1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Имитационная модель и анализ защищенности беспроводных</a:t>
            </a:r>
            <a:r>
              <a:rPr lang="ru-RU" sz="2000" b="1" i="1" dirty="0" smtClean="0"/>
              <a:t> MIMO </a:t>
            </a:r>
            <a:r>
              <a:rPr lang="ru-RU" sz="2000" b="1" dirty="0" smtClean="0"/>
              <a:t>каналов связи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2 </a:t>
            </a:r>
            <a:endParaRPr lang="uk-UA" sz="3400" dirty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071670" y="928670"/>
            <a:ext cx="678661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Структура блока имитации</a:t>
            </a:r>
            <a:r>
              <a:rPr kumimoji="0" lang="ru-RU" sz="3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среды распространения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158" y="3214686"/>
            <a:ext cx="348185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i="1" dirty="0" smtClean="0"/>
              <a:t>– </a:t>
            </a:r>
            <a:r>
              <a:rPr lang="ru-RU" sz="1400" dirty="0" smtClean="0"/>
              <a:t>время прихода кластера</a:t>
            </a:r>
          </a:p>
          <a:p>
            <a:pPr>
              <a:tabLst>
                <a:tab pos="266700" algn="l"/>
              </a:tabLst>
            </a:pP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400" i="1" dirty="0" smtClean="0"/>
              <a:t>	</a:t>
            </a:r>
            <a:r>
              <a:rPr lang="en-US" sz="1400" i="1" dirty="0" smtClean="0"/>
              <a:t>– </a:t>
            </a:r>
            <a:r>
              <a:rPr lang="ru-RU" sz="1400" dirty="0" smtClean="0"/>
              <a:t>время прихода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400" dirty="0" smtClean="0"/>
              <a:t> </a:t>
            </a:r>
            <a:r>
              <a:rPr lang="ru-RU" sz="1400" dirty="0" smtClean="0"/>
              <a:t>импульса в кластере</a:t>
            </a:r>
          </a:p>
          <a:p>
            <a:pPr>
              <a:tabLst>
                <a:tab pos="266700" algn="l"/>
              </a:tabLst>
            </a:pP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400" dirty="0" smtClean="0"/>
              <a:t>	</a:t>
            </a:r>
            <a:r>
              <a:rPr lang="en-US" sz="1400" dirty="0" smtClean="0"/>
              <a:t>–</a:t>
            </a:r>
            <a:r>
              <a:rPr lang="ru-RU" sz="1400" dirty="0" smtClean="0"/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400" dirty="0" smtClean="0"/>
              <a:t>-</a:t>
            </a:r>
            <a:r>
              <a:rPr lang="ru-RU" sz="1400" dirty="0" err="1" smtClean="0"/>
              <a:t>й</a:t>
            </a:r>
            <a:r>
              <a:rPr lang="ru-RU" sz="1400" dirty="0" smtClean="0"/>
              <a:t> импульс отклика канала</a:t>
            </a:r>
            <a:endParaRPr lang="en-US" sz="1400" dirty="0" smtClean="0"/>
          </a:p>
          <a:p>
            <a:pPr>
              <a:tabLst>
                <a:tab pos="266700" algn="l"/>
              </a:tabLst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400" dirty="0" smtClean="0"/>
              <a:t>	</a:t>
            </a:r>
            <a:r>
              <a:rPr lang="en-US" sz="1400" dirty="0" smtClean="0"/>
              <a:t>– </a:t>
            </a:r>
            <a:r>
              <a:rPr lang="ru-RU" sz="1400" dirty="0" smtClean="0"/>
              <a:t>шум</a:t>
            </a:r>
            <a:endParaRPr lang="en-US" sz="1400" dirty="0" smtClean="0"/>
          </a:p>
          <a:p>
            <a:pPr>
              <a:tabLst>
                <a:tab pos="2667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1400" dirty="0" smtClean="0"/>
              <a:t>	– помеха</a:t>
            </a:r>
          </a:p>
          <a:p>
            <a:pPr>
              <a:tabLst>
                <a:tab pos="266700" algn="l"/>
              </a:tabLst>
            </a:pPr>
            <a:r>
              <a:rPr lang="ru-RU" sz="1400" i="1" dirty="0" smtClean="0">
                <a:latin typeface="Adobe Kaiti Std R" panose="02020400000000000000" pitchFamily="18" charset="-128"/>
                <a:ea typeface="Adobe Kaiti Std R" panose="02020400000000000000" pitchFamily="18" charset="-128"/>
                <a:cs typeface="Times New Roman" panose="02020603050405020304" pitchFamily="18" charset="0"/>
              </a:rPr>
              <a:t>К</a:t>
            </a:r>
            <a:r>
              <a:rPr lang="ru-RU" sz="1400" i="1" dirty="0" smtClean="0"/>
              <a:t>  –</a:t>
            </a:r>
            <a:r>
              <a:rPr lang="en-US" sz="1400" i="1" dirty="0" smtClean="0"/>
              <a:t> </a:t>
            </a:r>
            <a:r>
              <a:rPr lang="ru-RU" sz="1400" dirty="0" smtClean="0"/>
              <a:t>количество лучей</a:t>
            </a:r>
            <a:endParaRPr lang="uk-U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22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3249" name="Picture 1" descr="D:\Teivaz\Dropbox\Диссертация\Оформление\модернизация модел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519613" cy="2565411"/>
          </a:xfrm>
          <a:prstGeom prst="rect">
            <a:avLst/>
          </a:prstGeom>
          <a:noFill/>
        </p:spPr>
      </p:pic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214282" y="4286256"/>
            <a:ext cx="8643998" cy="2357454"/>
          </a:xfrm>
        </p:spPr>
        <p:txBody>
          <a:bodyPr>
            <a:normAutofit/>
          </a:bodyPr>
          <a:lstStyle/>
          <a:p>
            <a:pPr marL="85725" indent="252000">
              <a:spcBef>
                <a:spcPts val="1200"/>
              </a:spcBef>
            </a:pPr>
            <a:r>
              <a:rPr lang="ru-RU" sz="2000" dirty="0" smtClean="0"/>
              <a:t>Синхронизация выборок с интервалом прихода импульсов в кластере</a:t>
            </a:r>
          </a:p>
          <a:p>
            <a:pPr marL="85725" indent="252000">
              <a:spcBef>
                <a:spcPts val="1200"/>
              </a:spcBef>
            </a:pPr>
            <a:r>
              <a:rPr lang="ru-RU" sz="2000" dirty="0" smtClean="0"/>
              <a:t>Имитация кластера фильтром</a:t>
            </a:r>
          </a:p>
          <a:p>
            <a:pPr marL="85725" indent="252000">
              <a:spcBef>
                <a:spcPts val="1200"/>
              </a:spcBef>
            </a:pPr>
            <a:r>
              <a:rPr lang="ru-RU" sz="2000" dirty="0" smtClean="0"/>
              <a:t>Задержка распространения кластера</a:t>
            </a:r>
          </a:p>
          <a:p>
            <a:pPr marL="85725" indent="252000">
              <a:spcBef>
                <a:spcPts val="1200"/>
              </a:spcBef>
            </a:pPr>
            <a:r>
              <a:rPr lang="ru-RU" sz="2000" dirty="0" smtClean="0"/>
              <a:t>Синхронизация с глобальным периодом выборок</a:t>
            </a:r>
          </a:p>
          <a:p>
            <a:pPr marL="85725" indent="252000">
              <a:spcBef>
                <a:spcPts val="1200"/>
              </a:spcBef>
            </a:pPr>
            <a:r>
              <a:rPr lang="ru-RU" sz="2000" dirty="0" smtClean="0"/>
              <a:t>Суммирование кластеров</a:t>
            </a: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57158" y="1500174"/>
            <a:ext cx="8229600" cy="54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5725"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dirty="0" smtClean="0"/>
              <a:t>Блок имитации кластеров</a:t>
            </a:r>
            <a:endParaRPr kumimoji="0" lang="ru-RU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Имитационная модель и анализ защищенности беспроводных</a:t>
            </a:r>
            <a:r>
              <a:rPr lang="ru-RU" sz="2000" b="1" i="1" dirty="0" smtClean="0"/>
              <a:t> MIMO </a:t>
            </a:r>
            <a:r>
              <a:rPr lang="ru-RU" sz="2000" b="1" dirty="0" smtClean="0"/>
              <a:t>каналов связи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2 </a:t>
            </a:r>
            <a:endParaRPr lang="uk-UA" sz="3400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Усовершенствование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модели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23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5298" name="Picture 2" descr="Graph3"/>
          <p:cNvPicPr>
            <a:picLocks noChangeAspect="1" noChangeArrowheads="1"/>
          </p:cNvPicPr>
          <p:nvPr/>
        </p:nvPicPr>
        <p:blipFill>
          <a:blip r:embed="rId2" cstate="print"/>
          <a:srcRect l="2170" b="2548"/>
          <a:stretch>
            <a:fillRect/>
          </a:stretch>
        </p:blipFill>
        <p:spPr bwMode="auto">
          <a:xfrm>
            <a:off x="214282" y="2286016"/>
            <a:ext cx="3357586" cy="4271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 descr="Graph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2071726"/>
            <a:ext cx="4000528" cy="192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71472" y="1571636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Скрытность и качество системы связи</a:t>
            </a:r>
            <a:endParaRPr lang="uk-UA" dirty="0"/>
          </a:p>
        </p:txBody>
      </p:sp>
      <p:sp>
        <p:nvSpPr>
          <p:cNvPr id="12" name="TextBox 11"/>
          <p:cNvSpPr txBox="1"/>
          <p:nvPr/>
        </p:nvSpPr>
        <p:spPr>
          <a:xfrm>
            <a:off x="3857620" y="1428784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Помехоустойчивость системы связи при воздействии одночастотной помехи</a:t>
            </a:r>
            <a:endParaRPr lang="uk-UA" dirty="0"/>
          </a:p>
        </p:txBody>
      </p:sp>
      <p:pic>
        <p:nvPicPr>
          <p:cNvPr id="55299" name="Picture 3" descr="Graph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09" y="3929114"/>
            <a:ext cx="2350099" cy="285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8001024" y="2285992"/>
            <a:ext cx="1142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—</a:t>
            </a:r>
            <a:r>
              <a:rPr lang="en-US" dirty="0" smtClean="0"/>
              <a:t>SIR = 1</a:t>
            </a:r>
          </a:p>
          <a:p>
            <a:r>
              <a:rPr lang="en-US" dirty="0" smtClean="0"/>
              <a:t>---SIR = 3</a:t>
            </a:r>
          </a:p>
          <a:p>
            <a:r>
              <a:rPr lang="uk-UA" dirty="0" smtClean="0">
                <a:solidFill>
                  <a:schemeClr val="bg1">
                    <a:lumMod val="65000"/>
                  </a:schemeClr>
                </a:solidFill>
              </a:rPr>
              <a:t>—</a:t>
            </a:r>
            <a:r>
              <a:rPr lang="en-US" dirty="0" smtClean="0"/>
              <a:t>SIR = 7</a:t>
            </a: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7000892" y="4714884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Частота помехи:</a:t>
            </a:r>
            <a:endParaRPr lang="en-US" dirty="0" smtClean="0"/>
          </a:p>
          <a:p>
            <a:r>
              <a:rPr lang="uk-UA" dirty="0" smtClean="0"/>
              <a:t>—Ω</a:t>
            </a:r>
            <a:r>
              <a:rPr lang="en-US" dirty="0" smtClean="0"/>
              <a:t> = 0,05</a:t>
            </a:r>
          </a:p>
          <a:p>
            <a:r>
              <a:rPr lang="uk-UA" dirty="0" smtClean="0">
                <a:solidFill>
                  <a:schemeClr val="bg1">
                    <a:lumMod val="65000"/>
                  </a:schemeClr>
                </a:solidFill>
              </a:rPr>
              <a:t>—</a:t>
            </a:r>
            <a:r>
              <a:rPr lang="uk-UA" dirty="0" smtClean="0"/>
              <a:t>Ω </a:t>
            </a:r>
            <a:r>
              <a:rPr lang="en-US" dirty="0" smtClean="0"/>
              <a:t>= 0,1</a:t>
            </a:r>
          </a:p>
          <a:p>
            <a:r>
              <a:rPr lang="en-US" dirty="0" smtClean="0"/>
              <a:t>---</a:t>
            </a:r>
            <a:r>
              <a:rPr lang="uk-UA" dirty="0" smtClean="0"/>
              <a:t>Ω</a:t>
            </a:r>
            <a:r>
              <a:rPr lang="en-US" dirty="0" smtClean="0"/>
              <a:t> = 0,2</a:t>
            </a:r>
            <a:endParaRPr lang="uk-UA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Имитационная модель и анализ защищенности беспроводных</a:t>
            </a:r>
            <a:r>
              <a:rPr lang="ru-RU" sz="2000" b="1" i="1" dirty="0" smtClean="0"/>
              <a:t> MIMO </a:t>
            </a:r>
            <a:r>
              <a:rPr lang="ru-RU" sz="2000" b="1" dirty="0" smtClean="0"/>
              <a:t>каналов связи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2 </a:t>
            </a:r>
            <a:endParaRPr lang="uk-UA" sz="3400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071670" y="928670"/>
            <a:ext cx="68580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Результаты численного моделирования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24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357158" y="1928802"/>
            <a:ext cx="8229600" cy="4400592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В результате была создана и усовершенствована имитационная модель системы </a:t>
            </a:r>
            <a:r>
              <a:rPr lang="ru-RU" sz="2400" i="1" dirty="0" smtClean="0"/>
              <a:t>MIMO</a:t>
            </a:r>
            <a:r>
              <a:rPr lang="ru-RU" sz="2400" dirty="0" smtClean="0"/>
              <a:t> с отводным каналом, учитывающая влияние отражающих объектов в помещении. Данная модель также даёт возможность оценить работоспособность при воздействии помех произвольной формы.</a:t>
            </a:r>
            <a:endParaRPr lang="uk-UA" sz="2400" dirty="0" smtClean="0"/>
          </a:p>
          <a:p>
            <a:pPr algn="just"/>
            <a:r>
              <a:rPr lang="ru-RU" sz="2400" dirty="0" smtClean="0"/>
              <a:t>Получены характеристики системы связи с учетом физического уровня передачи сигналов. Результатами моделирования являются временные характеристики.</a:t>
            </a:r>
          </a:p>
          <a:p>
            <a:pPr algn="just"/>
            <a:r>
              <a:rPr lang="ru-RU" sz="2400" dirty="0" smtClean="0"/>
              <a:t>Модель была верифицирована на примере системы с известными характеристиками</a:t>
            </a:r>
            <a:endParaRPr lang="uk-UA" sz="2400" dirty="0" smtClean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Имитационная модель и анализ защищенности беспроводных</a:t>
            </a:r>
            <a:r>
              <a:rPr lang="ru-RU" sz="2000" b="1" i="1" dirty="0" smtClean="0"/>
              <a:t> MIMO </a:t>
            </a:r>
            <a:r>
              <a:rPr lang="ru-RU" sz="2000" b="1" dirty="0" smtClean="0"/>
              <a:t>каналов связи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2 </a:t>
            </a:r>
            <a:endParaRPr lang="uk-UA" sz="34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Выводы по разделу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785925"/>
            <a:ext cx="8262660" cy="4202201"/>
          </a:xfrm>
        </p:spPr>
        <p:txBody>
          <a:bodyPr>
            <a:normAutofit/>
          </a:bodyPr>
          <a:lstStyle/>
          <a:p>
            <a:pPr marL="542925" indent="-457200" algn="just">
              <a:spcBef>
                <a:spcPts val="1200"/>
              </a:spcBef>
            </a:pPr>
            <a:r>
              <a:rPr lang="ru-RU" sz="2800" dirty="0" smtClean="0"/>
              <a:t>Задача </a:t>
            </a:r>
            <a:r>
              <a:rPr lang="ru-RU" sz="2800" dirty="0"/>
              <a:t>выявления параметров </a:t>
            </a:r>
            <a:r>
              <a:rPr lang="ru-RU" sz="2800" dirty="0" smtClean="0"/>
              <a:t>среды </a:t>
            </a:r>
            <a:r>
              <a:rPr lang="ru-RU" sz="2800" dirty="0"/>
              <a:t>является важной и одновременно </a:t>
            </a:r>
            <a:r>
              <a:rPr lang="ru-RU" sz="2800" dirty="0" smtClean="0"/>
              <a:t>трудновыполнимой. </a:t>
            </a:r>
          </a:p>
          <a:p>
            <a:pPr marL="542925" indent="-457200" algn="just">
              <a:spcBef>
                <a:spcPts val="1200"/>
              </a:spcBef>
            </a:pPr>
            <a:r>
              <a:rPr lang="ru-RU" sz="2800" dirty="0" smtClean="0"/>
              <a:t>Сущуствующие </a:t>
            </a:r>
            <a:r>
              <a:rPr lang="ru-RU" sz="2800" dirty="0"/>
              <a:t>методы описанные в современной литературе не дают однозначного четкого решения этой </a:t>
            </a:r>
            <a:r>
              <a:rPr lang="ru-RU" sz="2800" dirty="0" smtClean="0"/>
              <a:t>задачи.</a:t>
            </a:r>
          </a:p>
          <a:p>
            <a:pPr marL="542925" indent="-457200" algn="just">
              <a:spcBef>
                <a:spcPts val="1200"/>
              </a:spcBef>
            </a:pPr>
            <a:r>
              <a:rPr lang="ru-RU" sz="2800" dirty="0" smtClean="0"/>
              <a:t>В работе применён </a:t>
            </a:r>
            <a:r>
              <a:rPr lang="ru-RU" sz="2800" dirty="0"/>
              <a:t>подход параметрической идентификации характеристик кластеров по экспериментальным </a:t>
            </a:r>
            <a:r>
              <a:rPr lang="ru-RU" sz="2800" dirty="0" smtClean="0"/>
              <a:t>данным.</a:t>
            </a:r>
          </a:p>
          <a:p>
            <a:pPr marL="85725" indent="252000" algn="just">
              <a:spcBef>
                <a:spcPts val="1200"/>
              </a:spcBef>
              <a:buNone/>
            </a:pPr>
            <a:endParaRPr lang="ru-RU" sz="2800" dirty="0" smtClean="0"/>
          </a:p>
          <a:p>
            <a:pPr marL="85725" indent="252000" algn="just">
              <a:spcBef>
                <a:spcPts val="1200"/>
              </a:spcBef>
              <a:buNone/>
            </a:pPr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25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199542"/>
            <a:ext cx="7072330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800" b="1" dirty="0" smtClean="0"/>
              <a:t>Методика и модель анализа и оптимизации работы защищенного беспроводного </a:t>
            </a:r>
            <a:r>
              <a:rPr lang="ru-RU" sz="2800" b="1" i="1" dirty="0" smtClean="0"/>
              <a:t>MIMO</a:t>
            </a:r>
            <a:r>
              <a:rPr lang="ru-RU" sz="2800" b="1" dirty="0" smtClean="0"/>
              <a:t> канала связи</a:t>
            </a:r>
            <a:endParaRPr lang="uk-UA" sz="36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2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26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/>
              <a:t>Методика и модель анализа и оптимизации работы защищенного беспроводного </a:t>
            </a:r>
            <a:r>
              <a:rPr lang="ru-RU" sz="2000" b="1" i="1" dirty="0"/>
              <a:t>MIMO</a:t>
            </a:r>
            <a:r>
              <a:rPr lang="ru-RU" sz="2000" b="1" dirty="0"/>
              <a:t> канала связи</a:t>
            </a:r>
            <a:endParaRPr lang="uk-UA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000" b="1" dirty="0" smtClean="0">
                <a:ea typeface="+mj-ea"/>
                <a:cs typeface="+mj-cs"/>
              </a:rPr>
              <a:t>Определение кластеров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28" y="2164585"/>
            <a:ext cx="6830566" cy="3600400"/>
          </a:xfrm>
        </p:spPr>
      </p:pic>
      <p:sp>
        <p:nvSpPr>
          <p:cNvPr id="8" name="TextBox 7"/>
          <p:cNvSpPr txBox="1"/>
          <p:nvPr/>
        </p:nvSpPr>
        <p:spPr>
          <a:xfrm>
            <a:off x="4520526" y="2137553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Прямой луч</a:t>
            </a: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4520526" y="2443222"/>
            <a:ext cx="112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Кластер 1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4520526" y="2763478"/>
            <a:ext cx="112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Кластер 2</a:t>
            </a:r>
            <a:endParaRPr lang="uk-UA" dirty="0"/>
          </a:p>
        </p:txBody>
      </p:sp>
      <p:sp>
        <p:nvSpPr>
          <p:cNvPr id="16" name="TextBox 15"/>
          <p:cNvSpPr txBox="1"/>
          <p:nvPr/>
        </p:nvSpPr>
        <p:spPr>
          <a:xfrm>
            <a:off x="4520526" y="3131676"/>
            <a:ext cx="112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Кластер 3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4488518" y="5652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τ</a:t>
            </a:r>
            <a:r>
              <a:rPr lang="en-US" i="1" baseline="-30000" dirty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</a:t>
            </a:r>
            <a:endParaRPr lang="uk-UA" dirty="0"/>
          </a:p>
        </p:txBody>
      </p:sp>
      <p:sp>
        <p:nvSpPr>
          <p:cNvPr id="17" name="TextBox 16"/>
          <p:cNvSpPr txBox="1"/>
          <p:nvPr/>
        </p:nvSpPr>
        <p:spPr>
          <a:xfrm>
            <a:off x="2402277" y="565224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T</a:t>
            </a:r>
            <a:r>
              <a:rPr lang="en-US" i="1" baseline="-30000" dirty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</a:t>
            </a:r>
            <a:endParaRPr lang="uk-UA" dirty="0"/>
          </a:p>
        </p:txBody>
      </p:sp>
      <p:sp>
        <p:nvSpPr>
          <p:cNvPr id="18" name="TextBox 17"/>
          <p:cNvSpPr txBox="1"/>
          <p:nvPr/>
        </p:nvSpPr>
        <p:spPr>
          <a:xfrm>
            <a:off x="4927464" y="382013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Times New Roman" pitchFamily="18" charset="0"/>
                <a:ea typeface="Courier New" pitchFamily="49" charset="0"/>
                <a:cs typeface="Times New Roman" pitchFamily="18" charset="0"/>
              </a:rPr>
              <a:t>γ</a:t>
            </a:r>
            <a:endParaRPr lang="uk-UA" dirty="0"/>
          </a:p>
        </p:txBody>
      </p:sp>
      <p:sp>
        <p:nvSpPr>
          <p:cNvPr id="19" name="TextBox 18"/>
          <p:cNvSpPr txBox="1"/>
          <p:nvPr/>
        </p:nvSpPr>
        <p:spPr>
          <a:xfrm>
            <a:off x="3707904" y="43651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β</a:t>
            </a:r>
            <a:r>
              <a:rPr lang="en-US" i="1" baseline="-30000" dirty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</a:t>
            </a:r>
            <a:endParaRPr lang="uk-UA" dirty="0"/>
          </a:p>
        </p:txBody>
      </p:sp>
      <p:sp>
        <p:nvSpPr>
          <p:cNvPr id="20" name="TextBox 19"/>
          <p:cNvSpPr txBox="1"/>
          <p:nvPr/>
        </p:nvSpPr>
        <p:spPr>
          <a:xfrm>
            <a:off x="659540" y="2027723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U,</a:t>
            </a:r>
          </a:p>
          <a:p>
            <a:pPr algn="ctr"/>
            <a:r>
              <a:rPr lang="en-US" sz="2400" i="1" dirty="0" smtClean="0"/>
              <a:t>dB</a:t>
            </a:r>
            <a:endParaRPr lang="uk-UA" sz="2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7574124" y="548634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t</a:t>
            </a:r>
            <a:endParaRPr lang="uk-UA" sz="2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45313" y="473716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endParaRPr lang="uk-UA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934655" y="2058817"/>
            <a:ext cx="327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β</a:t>
            </a:r>
            <a:r>
              <a:rPr lang="en-US" i="1" baseline="-30000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</a:t>
            </a:r>
            <a:r>
              <a:rPr lang="en-US" dirty="0" smtClean="0"/>
              <a:t> – </a:t>
            </a:r>
            <a:r>
              <a:rPr lang="ru-RU" dirty="0" smtClean="0"/>
              <a:t>амплитуда кластера</a:t>
            </a:r>
          </a:p>
          <a:p>
            <a:r>
              <a:rPr lang="en-US" i="1" dirty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T</a:t>
            </a:r>
            <a:r>
              <a:rPr lang="en-US" i="1" baseline="-30000" dirty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</a:t>
            </a:r>
            <a:r>
              <a:rPr lang="ru-RU" dirty="0" smtClean="0"/>
              <a:t> – начало кластера</a:t>
            </a:r>
          </a:p>
          <a:p>
            <a:r>
              <a:rPr lang="ru-RU" i="1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τ</a:t>
            </a:r>
            <a:r>
              <a:rPr lang="en-US" i="1" baseline="-30000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</a:t>
            </a:r>
            <a:r>
              <a:rPr lang="uk-UA" i="1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интервал в кластере</a:t>
            </a:r>
          </a:p>
          <a:p>
            <a:r>
              <a:rPr lang="ru-RU" i="1" dirty="0">
                <a:latin typeface="Times New Roman" pitchFamily="18" charset="0"/>
                <a:ea typeface="Courier New" pitchFamily="49" charset="0"/>
                <a:cs typeface="Times New Roman" pitchFamily="18" charset="0"/>
              </a:rPr>
              <a:t>γ</a:t>
            </a:r>
            <a:r>
              <a:rPr lang="en-US" dirty="0" smtClean="0"/>
              <a:t> – </a:t>
            </a:r>
            <a:r>
              <a:rPr lang="ru-RU" dirty="0" smtClean="0"/>
              <a:t>коэффициент затухания</a:t>
            </a:r>
          </a:p>
          <a:p>
            <a:r>
              <a:rPr lang="ru-RU" i="1" dirty="0" smtClean="0"/>
              <a:t>К</a:t>
            </a:r>
            <a:r>
              <a:rPr lang="ru-RU" dirty="0" smtClean="0"/>
              <a:t> – количество импульсов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865766" y="2048958"/>
            <a:ext cx="0" cy="14732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9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000528"/>
          </a:xfrm>
        </p:spPr>
        <p:txBody>
          <a:bodyPr>
            <a:normAutofit/>
          </a:bodyPr>
          <a:lstStyle/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Определение набора независимых параметров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dirty="0" smtClean="0"/>
              <a:t>,  и пределов допустимых значений принимаемых ими</a:t>
            </a:r>
            <a:r>
              <a:rPr lang="en-US" sz="2400" dirty="0" smtClean="0"/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2400" dirty="0" smtClean="0"/>
              <a:t>.</a:t>
            </a:r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Получение целевой функции </a:t>
            </a:r>
            <a:r>
              <a:rPr lang="ru-RU" sz="2800" dirty="0" smtClean="0"/>
              <a:t>как</a:t>
            </a:r>
            <a:r>
              <a:rPr lang="ru-RU" sz="2400" dirty="0" smtClean="0"/>
              <a:t> меры качества</a:t>
            </a:r>
            <a:r>
              <a:rPr lang="en-US" sz="2400" dirty="0" smtClean="0"/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/>
              <a:t>.</a:t>
            </a:r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Выбор метода для минимизации значения целевой функции.</a:t>
            </a:r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Решение задачи поиска оптимального набора исходных параметров 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27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297780"/>
              </p:ext>
            </p:extLst>
          </p:nvPr>
        </p:nvGraphicFramePr>
        <p:xfrm>
          <a:off x="3203848" y="5373216"/>
          <a:ext cx="2821800" cy="663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name="Формула" r:id="rId3" imgW="1294838" imgH="304668" progId="Equation.3">
                  <p:embed/>
                </p:oleObj>
              </mc:Choice>
              <mc:Fallback>
                <p:oleObj name="Формула" r:id="rId3" imgW="1294838" imgH="304668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373216"/>
                        <a:ext cx="2821800" cy="663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/>
              <a:t>Методика и модель анализа и оптимизации работы защищенного беспроводного </a:t>
            </a:r>
            <a:r>
              <a:rPr lang="ru-RU" sz="2000" b="1" i="1" dirty="0"/>
              <a:t>MIMO</a:t>
            </a:r>
            <a:r>
              <a:rPr lang="ru-RU" sz="2000" b="1" dirty="0"/>
              <a:t> канала связи</a:t>
            </a:r>
            <a:endParaRPr lang="uk-UA" sz="2800" b="1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000" b="1" dirty="0" smtClean="0">
                <a:ea typeface="+mj-ea"/>
                <a:cs typeface="+mj-cs"/>
              </a:rPr>
              <a:t>Задача оптимизации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28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/>
              <a:t>Методика и модель анализа и оптимизации работы защищенного беспроводного </a:t>
            </a:r>
            <a:r>
              <a:rPr lang="ru-RU" sz="2000" b="1" i="1" dirty="0"/>
              <a:t>MIMO</a:t>
            </a:r>
            <a:r>
              <a:rPr lang="ru-RU" sz="2000" b="1" dirty="0"/>
              <a:t> канала связи</a:t>
            </a:r>
            <a:endParaRPr lang="uk-UA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000" b="1" dirty="0" smtClean="0">
                <a:ea typeface="+mj-ea"/>
                <a:cs typeface="+mj-cs"/>
              </a:rPr>
              <a:t>Алгоритм определения кластеров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02" y="1464455"/>
            <a:ext cx="7561715" cy="4714907"/>
          </a:xfrm>
        </p:spPr>
      </p:pic>
    </p:spTree>
    <p:extLst>
      <p:ext uri="{BB962C8B-B14F-4D97-AF65-F5344CB8AC3E}">
        <p14:creationId xmlns:p14="http://schemas.microsoft.com/office/powerpoint/2010/main" val="25735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29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/>
              <a:t>Методика и модель анализа и оптимизации работы защищенного беспроводного </a:t>
            </a:r>
            <a:r>
              <a:rPr lang="ru-RU" sz="2000" b="1" i="1" dirty="0"/>
              <a:t>MIMO</a:t>
            </a:r>
            <a:r>
              <a:rPr lang="ru-RU" sz="2000" b="1" dirty="0"/>
              <a:t> канала связи</a:t>
            </a:r>
            <a:endParaRPr lang="uk-UA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000" b="1" dirty="0" smtClean="0">
                <a:ea typeface="+mj-ea"/>
                <a:cs typeface="+mj-cs"/>
              </a:rPr>
              <a:t>Результат анализа кластеров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06" y="1613621"/>
            <a:ext cx="7290556" cy="389591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071670" y="6088988"/>
            <a:ext cx="6244746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47664" y="5589240"/>
            <a:ext cx="360040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99592" y="1772816"/>
            <a:ext cx="0" cy="3168352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8466" y="1996652"/>
            <a:ext cx="2311335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8466" y="1991247"/>
            <a:ext cx="2142147" cy="791135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 rot="5400000">
            <a:off x="551399" y="-68364"/>
            <a:ext cx="4130531" cy="4154225"/>
          </a:xfrm>
          <a:prstGeom prst="arc">
            <a:avLst>
              <a:gd name="adj1" fmla="val 16200000"/>
              <a:gd name="adj2" fmla="val 17404782"/>
            </a:avLst>
          </a:prstGeom>
          <a:solidFill>
            <a:schemeClr val="tx1">
              <a:alpha val="29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TextBox 40"/>
          <p:cNvSpPr txBox="1"/>
          <p:nvPr/>
        </p:nvSpPr>
        <p:spPr>
          <a:xfrm>
            <a:off x="251520" y="2100956"/>
            <a:ext cx="6171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1</a:t>
            </a:r>
          </a:p>
          <a:p>
            <a:pPr algn="ctr"/>
            <a:r>
              <a:rPr lang="ru-RU" i="1" dirty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.</a:t>
            </a:r>
          </a:p>
          <a:p>
            <a:pPr algn="ctr"/>
            <a:r>
              <a:rPr lang="ru-RU" i="1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.</a:t>
            </a:r>
            <a:endParaRPr lang="en-US" i="1" dirty="0" smtClean="0">
              <a:latin typeface="Times New Roman" pitchFamily="18" charset="0"/>
              <a:ea typeface="Lucida Sans Unicode" pitchFamily="34" charset="0"/>
              <a:cs typeface="Times New Roman" pitchFamily="18" charset="0"/>
            </a:endParaRPr>
          </a:p>
          <a:p>
            <a:pPr algn="ctr"/>
            <a:r>
              <a:rPr lang="en-US" i="1" dirty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.</a:t>
            </a:r>
            <a:endParaRPr lang="ru-RU" i="1" dirty="0" smtClean="0">
              <a:latin typeface="Times New Roman" pitchFamily="18" charset="0"/>
              <a:ea typeface="Lucida Sans Unicode" pitchFamily="34" charset="0"/>
              <a:cs typeface="Times New Roman" pitchFamily="18" charset="0"/>
            </a:endParaRPr>
          </a:p>
          <a:p>
            <a:pPr algn="ctr"/>
            <a:r>
              <a:rPr lang="el-GR" sz="2400" i="1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β</a:t>
            </a:r>
            <a:r>
              <a:rPr lang="en-US" sz="2400" i="1" baseline="-30000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</a:t>
            </a:r>
            <a:endParaRPr lang="uk-UA" sz="2400" i="1" baseline="-30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93473" y="5645791"/>
            <a:ext cx="4289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Lucida Sans Unicode" pitchFamily="34" charset="0"/>
                <a:cs typeface="Times New Roman" panose="02020603050405020304" pitchFamily="18" charset="0"/>
              </a:rPr>
              <a:t>1	</a:t>
            </a:r>
            <a:r>
              <a:rPr lang="en-US" dirty="0" smtClean="0">
                <a:latin typeface="Times New Roman" panose="02020603050405020304" pitchFamily="18" charset="0"/>
                <a:ea typeface="Lucida Sans Unicode" pitchFamily="34" charset="0"/>
                <a:cs typeface="Times New Roman" panose="02020603050405020304" pitchFamily="18" charset="0"/>
              </a:rPr>
              <a:t> …</a:t>
            </a:r>
            <a:r>
              <a:rPr lang="ru-RU" dirty="0" smtClean="0">
                <a:latin typeface="Times New Roman" panose="02020603050405020304" pitchFamily="18" charset="0"/>
                <a:ea typeface="Lucida Sans Unicode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 </a:t>
            </a:r>
            <a:r>
              <a:rPr lang="el-GR" i="1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τ</a:t>
            </a:r>
            <a:r>
              <a:rPr lang="en-US" sz="2400" i="1" baseline="-30000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ea typeface="Lucida Sans Unicode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Lucida Sans Unicode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ea typeface="Lucida Sans Unicode" pitchFamily="34" charset="0"/>
                <a:cs typeface="Times New Roman" panose="02020603050405020304" pitchFamily="18" charset="0"/>
              </a:rPr>
              <a:t>… </a:t>
            </a:r>
            <a:r>
              <a:rPr lang="ru-RU" dirty="0" smtClean="0">
                <a:latin typeface="Times New Roman" panose="02020603050405020304" pitchFamily="18" charset="0"/>
                <a:ea typeface="Lucida Sans Unicode" pitchFamily="34" charset="0"/>
                <a:cs typeface="Times New Roman" panose="02020603050405020304" pitchFamily="18" charset="0"/>
              </a:rPr>
              <a:t>	15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69582" y="2008748"/>
            <a:ext cx="2439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-- </a:t>
            </a:r>
            <a:r>
              <a:rPr lang="ru-RU" sz="1600" dirty="0" smtClean="0"/>
              <a:t>результат синтеза</a:t>
            </a:r>
          </a:p>
          <a:p>
            <a:r>
              <a:rPr lang="ru-RU" sz="1600" dirty="0" smtClean="0"/>
              <a:t>– результат эксперимента</a:t>
            </a:r>
            <a:endParaRPr lang="uk-UA" sz="1600" dirty="0"/>
          </a:p>
        </p:txBody>
      </p:sp>
      <p:sp>
        <p:nvSpPr>
          <p:cNvPr id="17" name="Rectangle 16"/>
          <p:cNvSpPr/>
          <p:nvPr/>
        </p:nvSpPr>
        <p:spPr>
          <a:xfrm>
            <a:off x="2887908" y="6135687"/>
            <a:ext cx="5122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Lucida Sans Unicode" pitchFamily="34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latin typeface="Times New Roman" panose="02020603050405020304" pitchFamily="18" charset="0"/>
                <a:ea typeface="Lucida Sans Unicode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ea typeface="Lucida Sans Unicode" pitchFamily="34" charset="0"/>
                <a:cs typeface="Times New Roman" panose="02020603050405020304" pitchFamily="18" charset="0"/>
              </a:rPr>
              <a:t> …</a:t>
            </a:r>
            <a:r>
              <a:rPr lang="ru-RU" dirty="0" smtClean="0">
                <a:latin typeface="Times New Roman" panose="02020603050405020304" pitchFamily="18" charset="0"/>
                <a:ea typeface="Lucida Sans Unicode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T</a:t>
            </a:r>
            <a:r>
              <a:rPr lang="en-US" sz="2400" i="1" baseline="-30000" dirty="0" err="1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ea typeface="Lucida Sans Unicode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Lucida Sans Unicode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ea typeface="Lucida Sans Unicode" pitchFamily="34" charset="0"/>
                <a:cs typeface="Times New Roman" panose="02020603050405020304" pitchFamily="18" charset="0"/>
              </a:rPr>
              <a:t>… </a:t>
            </a:r>
            <a:r>
              <a:rPr lang="ru-RU" dirty="0" smtClean="0">
                <a:latin typeface="Times New Roman" panose="02020603050405020304" pitchFamily="18" charset="0"/>
                <a:ea typeface="Lucida Sans Unicode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ea typeface="Lucida Sans Unicode" pitchFamily="34" charset="0"/>
                <a:cs typeface="Times New Roman" panose="02020603050405020304" pitchFamily="18" charset="0"/>
              </a:rPr>
              <a:t>30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14733" y="1853859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733" y="1853859"/>
                <a:ext cx="385041" cy="400110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90125" y="2707512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25" y="2707512"/>
                <a:ext cx="542136" cy="36933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675376" y="2082189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Цель работы</a:t>
            </a:r>
            <a:endParaRPr lang="uk-UA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 marL="85725" indent="252000" algn="just">
              <a:spcBef>
                <a:spcPts val="1200"/>
              </a:spcBef>
              <a:buNone/>
            </a:pPr>
            <a:r>
              <a:rPr lang="ru-RU" sz="2800" dirty="0" smtClean="0"/>
              <a:t>Усовершенствование методов оценки и повышения уровня защищённости</a:t>
            </a:r>
            <a:r>
              <a:rPr lang="en-US" sz="2800" i="1" dirty="0" smtClean="0"/>
              <a:t> MIMO </a:t>
            </a:r>
            <a:r>
              <a:rPr lang="ru-RU" sz="2800" dirty="0" smtClean="0"/>
              <a:t>каналов связи за счёт учета влияния отводного канала на параметры физического уровня </a:t>
            </a:r>
            <a:r>
              <a:rPr lang="en-US" sz="2800" i="1" dirty="0" smtClean="0"/>
              <a:t>Wi-Fi</a:t>
            </a:r>
            <a:r>
              <a:rPr lang="en-US" sz="2800" dirty="0" smtClean="0"/>
              <a:t> </a:t>
            </a:r>
            <a:r>
              <a:rPr lang="ru-RU" sz="2800" dirty="0" smtClean="0"/>
              <a:t>систем в условиях многолучевого распространения.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30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49154" name="Picture 2" descr="D:\Teivaz\Dropbox\Диссертация\Оформление\Структ оптим простая 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857364"/>
            <a:ext cx="6459508" cy="4643470"/>
          </a:xfrm>
          <a:prstGeom prst="rect">
            <a:avLst/>
          </a:prstGeom>
          <a:noFill/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/>
              <a:t>Методика и модель анализа и оптимизации работы защищенного беспроводного </a:t>
            </a:r>
            <a:r>
              <a:rPr lang="ru-RU" sz="2000" b="1" i="1" dirty="0"/>
              <a:t>MIMO</a:t>
            </a:r>
            <a:r>
              <a:rPr lang="ru-RU" sz="2000" b="1" dirty="0"/>
              <a:t> канала связи</a:t>
            </a:r>
            <a:endParaRPr lang="uk-UA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928670"/>
            <a:ext cx="678661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Оптимизация</a:t>
            </a:r>
            <a:r>
              <a:rPr lang="ru-RU" sz="3000" b="1" dirty="0" smtClean="0">
                <a:ea typeface="+mj-ea"/>
                <a:cs typeface="+mj-cs"/>
              </a:rPr>
              <a:t> по критерию повышения качества системы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31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" name="Picture 2" descr="D:\Teivaz\Dropbox\Диссертация\Оформление\Структ оптим простая ОК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857364"/>
            <a:ext cx="6571502" cy="4553112"/>
          </a:xfrm>
          <a:prstGeom prst="rect">
            <a:avLst/>
          </a:prstGeom>
          <a:noFill/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/>
              <a:t>Методика и модель анализа и оптимизации работы защищенного беспроводного </a:t>
            </a:r>
            <a:r>
              <a:rPr lang="ru-RU" sz="2000" b="1" i="1" dirty="0"/>
              <a:t>MIMO</a:t>
            </a:r>
            <a:r>
              <a:rPr lang="ru-RU" sz="2000" b="1" dirty="0"/>
              <a:t> канала связи</a:t>
            </a:r>
            <a:endParaRPr lang="uk-UA" sz="28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071670" y="928670"/>
            <a:ext cx="678661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Оптимизация по критерию повышения скрытности системы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32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6322" name="Picture 2" descr="optim_area global and loc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79942"/>
            <a:ext cx="4453439" cy="4720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500694" y="4320139"/>
            <a:ext cx="3143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D1 – </a:t>
            </a:r>
            <a:r>
              <a:rPr lang="ru-RU" sz="2000" dirty="0" smtClean="0"/>
              <a:t>глобальный минимум</a:t>
            </a:r>
          </a:p>
          <a:p>
            <a:r>
              <a:rPr lang="en-US" sz="2000" dirty="0" smtClean="0"/>
              <a:t>D</a:t>
            </a:r>
            <a:r>
              <a:rPr lang="ru-RU" sz="2000" dirty="0" smtClean="0"/>
              <a:t>2</a:t>
            </a:r>
            <a:r>
              <a:rPr lang="en-US" sz="2000" dirty="0" smtClean="0"/>
              <a:t> – </a:t>
            </a:r>
            <a:r>
              <a:rPr lang="ru-RU" sz="2000" dirty="0" smtClean="0"/>
              <a:t>исходные условия</a:t>
            </a:r>
          </a:p>
          <a:p>
            <a:r>
              <a:rPr lang="en-US" sz="2000" dirty="0" smtClean="0"/>
              <a:t>D</a:t>
            </a:r>
            <a:r>
              <a:rPr lang="ru-RU" sz="2000" dirty="0" smtClean="0"/>
              <a:t>3</a:t>
            </a:r>
            <a:r>
              <a:rPr lang="en-US" sz="2000" dirty="0" smtClean="0"/>
              <a:t> – </a:t>
            </a:r>
            <a:r>
              <a:rPr lang="ru-RU" sz="2000" dirty="0" smtClean="0"/>
              <a:t>локальный минимум</a:t>
            </a:r>
          </a:p>
          <a:p>
            <a:endParaRPr lang="uk-UA" sz="20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/>
              <a:t>Методика и модель анализа и оптимизации работы защищенного беспроводного </a:t>
            </a:r>
            <a:r>
              <a:rPr lang="ru-RU" sz="2000" b="1" i="1" dirty="0"/>
              <a:t>MIMO</a:t>
            </a:r>
            <a:r>
              <a:rPr lang="ru-RU" sz="2000" b="1" dirty="0"/>
              <a:t> канала связи</a:t>
            </a:r>
            <a:endParaRPr lang="uk-UA" sz="28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dirty="0" smtClean="0">
                <a:ea typeface="+mj-ea"/>
                <a:cs typeface="+mj-cs"/>
              </a:rPr>
              <a:t>Поверхность оптимизации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14942" y="1928802"/>
            <a:ext cx="3429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Коэффициенты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 </a:t>
            </a:r>
            <a:r>
              <a:rPr lang="ru-RU" sz="2400" dirty="0" smtClean="0"/>
              <a:t>и </a:t>
            </a:r>
            <a:r>
              <a:rPr lang="en-US" sz="2400" i="1" dirty="0" smtClean="0"/>
              <a:t>c</a:t>
            </a:r>
            <a:r>
              <a:rPr lang="en-US" sz="2400" dirty="0" smtClean="0"/>
              <a:t> – </a:t>
            </a:r>
            <a:r>
              <a:rPr lang="ru-RU" sz="2400" dirty="0" smtClean="0"/>
              <a:t>степень влияния 1, 2 и 3 кластеров на канал связи и вероятность битовой ошибки.</a:t>
            </a:r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33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7346" name="Picture 2" descr="interior_po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268277"/>
            <a:ext cx="2527357" cy="286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 descr="active_s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0713" y="3268277"/>
            <a:ext cx="2497171" cy="287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4" descr="trust_reg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3598" y="3268277"/>
            <a:ext cx="2491806" cy="2859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28596" y="2214554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Оптимизация методом </a:t>
            </a:r>
          </a:p>
          <a:p>
            <a:pPr algn="ctr"/>
            <a:r>
              <a:rPr lang="ru-RU" dirty="0" smtClean="0"/>
              <a:t>внутренних точек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3286116" y="2214554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Оптимизация методом </a:t>
            </a:r>
          </a:p>
          <a:p>
            <a:pPr algn="ctr"/>
            <a:r>
              <a:rPr lang="ru-RU" dirty="0" smtClean="0"/>
              <a:t>активных границ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6215074" y="2214554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Оптимизация методом </a:t>
            </a:r>
          </a:p>
          <a:p>
            <a:r>
              <a:rPr lang="ru-RU" dirty="0" smtClean="0"/>
              <a:t>Доверительной области</a:t>
            </a:r>
            <a:endParaRPr lang="uk-UA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/>
              <a:t>Методика и модель анализа и оптимизации работы защищенного беспроводного </a:t>
            </a:r>
            <a:r>
              <a:rPr lang="ru-RU" sz="2000" b="1" i="1" dirty="0"/>
              <a:t>MIMO</a:t>
            </a:r>
            <a:r>
              <a:rPr lang="ru-RU" sz="2000" b="1" dirty="0"/>
              <a:t> канала связи</a:t>
            </a:r>
            <a:endParaRPr lang="uk-UA" sz="2800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071670" y="928670"/>
            <a:ext cx="678661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Сравнительный анализ</a:t>
            </a:r>
            <a:r>
              <a:rPr kumimoji="0" lang="ru-RU" sz="3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алгоритмов оптимизации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988840"/>
            <a:ext cx="8229600" cy="422624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400" dirty="0" smtClean="0"/>
              <a:t>При помощи метода параметрической </a:t>
            </a:r>
            <a:r>
              <a:rPr lang="ru-RU" sz="2400" dirty="0"/>
              <a:t>идентификации </a:t>
            </a:r>
            <a:r>
              <a:rPr lang="ru-RU" sz="2400" dirty="0" smtClean="0"/>
              <a:t>параметры кластеров были выделены из импульсной харакеритики полученной экспериментальным путём.</a:t>
            </a:r>
            <a:endParaRPr lang="uk-UA" sz="2400" dirty="0"/>
          </a:p>
          <a:p>
            <a:pPr algn="just"/>
            <a:r>
              <a:rPr lang="ru-RU" sz="2400" dirty="0" smtClean="0"/>
              <a:t>В разделе рассмотрен способ получения беспроводной цифровой системы передачи информации с улучшенными характеристиками с применением алгоритмов оптимизации. Для оценки системы связи была использована разработанная имитационная модель системы связи.</a:t>
            </a:r>
            <a:endParaRPr lang="uk-UA" sz="2400" dirty="0" smtClean="0"/>
          </a:p>
          <a:p>
            <a:pPr algn="just"/>
            <a:r>
              <a:rPr lang="ru-RU" sz="2400" dirty="0" smtClean="0"/>
              <a:t>Проведённый сравнительный анализ результатов оптимизации показал, что метод доверительной области требует минимального количества шагов оптимизации для достижения минимума целевой функции, а также менее чувствителен к выбору начальной точки оптимизации.</a:t>
            </a:r>
            <a:endParaRPr lang="uk-UA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34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/>
              <a:t>Методика и модель анализа и оптимизации работы защищенного беспроводного </a:t>
            </a:r>
            <a:r>
              <a:rPr lang="ru-RU" sz="2000" b="1" i="1" dirty="0"/>
              <a:t>MIMO</a:t>
            </a:r>
            <a:r>
              <a:rPr lang="ru-RU" sz="2000" b="1" dirty="0"/>
              <a:t> канала связи</a:t>
            </a:r>
            <a:endParaRPr lang="uk-UA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Выводы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по разделу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35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857364"/>
            <a:ext cx="2357454" cy="195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Рисунок 2" descr="Антенна_кабель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1928802"/>
            <a:ext cx="2071702" cy="172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Экспериментальные исследования характеристик радиоканалов</a:t>
            </a:r>
            <a:r>
              <a:rPr lang="ru-RU" sz="2000" b="1" i="1" dirty="0" smtClean="0"/>
              <a:t> </a:t>
            </a:r>
            <a:r>
              <a:rPr lang="en-US" sz="2000" b="1" i="1" dirty="0" smtClean="0"/>
              <a:t>MIMO </a:t>
            </a:r>
            <a:r>
              <a:rPr lang="ru-RU" sz="2000" b="1" i="1" dirty="0" smtClean="0"/>
              <a:t>в</a:t>
            </a:r>
            <a:r>
              <a:rPr lang="ru-RU" sz="2000" b="1" dirty="0" smtClean="0"/>
              <a:t> помещении</a:t>
            </a:r>
            <a:endParaRPr lang="uk-UA" sz="2800" b="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4 </a:t>
            </a:r>
            <a:endParaRPr lang="uk-UA" sz="3400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071670" y="928670"/>
            <a:ext cx="707233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Схема эксперимента и оборудование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9330" name="Picture 2" descr="Bild R&amp;S®ZVx Vector Network Analyzer Famil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1785926"/>
            <a:ext cx="2654348" cy="1928826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500034" y="3857628"/>
            <a:ext cx="18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установки</a:t>
            </a:r>
            <a:endParaRPr lang="uk-UA" dirty="0"/>
          </a:p>
        </p:txBody>
      </p:sp>
      <p:sp>
        <p:nvSpPr>
          <p:cNvPr id="26" name="TextBox 25"/>
          <p:cNvSpPr txBox="1"/>
          <p:nvPr/>
        </p:nvSpPr>
        <p:spPr>
          <a:xfrm>
            <a:off x="6286512" y="3786190"/>
            <a:ext cx="20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Штыревая антенна</a:t>
            </a:r>
            <a:endParaRPr lang="uk-UA" dirty="0"/>
          </a:p>
        </p:txBody>
      </p:sp>
      <p:sp>
        <p:nvSpPr>
          <p:cNvPr id="27" name="TextBox 26"/>
          <p:cNvSpPr txBox="1"/>
          <p:nvPr/>
        </p:nvSpPr>
        <p:spPr>
          <a:xfrm>
            <a:off x="3271134" y="3786190"/>
            <a:ext cx="244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Векторный анализатор</a:t>
            </a:r>
            <a:endParaRPr lang="uk-UA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4643446"/>
            <a:ext cx="82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4625">
              <a:buFont typeface="Arial" pitchFamily="34" charset="0"/>
              <a:buChar char="•"/>
            </a:pPr>
            <a:r>
              <a:rPr lang="ru-RU" sz="2000" dirty="0" smtClean="0"/>
              <a:t>Измерение частотной полосы в диапазоне 2-2.8 ГГц</a:t>
            </a:r>
          </a:p>
          <a:p>
            <a:pPr indent="174625">
              <a:buFont typeface="Arial" pitchFamily="34" charset="0"/>
              <a:buChar char="•"/>
            </a:pPr>
            <a:r>
              <a:rPr lang="ru-RU" sz="2000" dirty="0" smtClean="0"/>
              <a:t>Быстрое преобразование Фурье по 1024 точкам в частотном диапазоне</a:t>
            </a:r>
          </a:p>
          <a:p>
            <a:pPr indent="174625">
              <a:buFont typeface="Arial" pitchFamily="34" charset="0"/>
              <a:buChar char="•"/>
            </a:pPr>
            <a:r>
              <a:rPr lang="ru-RU" sz="2000" dirty="0" smtClean="0"/>
              <a:t>Усреднение результатов за 64 измерения</a:t>
            </a:r>
          </a:p>
          <a:p>
            <a:pPr indent="174625">
              <a:buFont typeface="Arial" pitchFamily="34" charset="0"/>
              <a:buChar char="•"/>
            </a:pPr>
            <a:r>
              <a:rPr lang="ru-RU" sz="2000" dirty="0" smtClean="0"/>
              <a:t>Во время измерения обстановка в помещении не изменялась.</a:t>
            </a:r>
            <a:endParaRPr lang="uk-U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36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Экспериментальные исследования характеристик радиоканалов</a:t>
            </a:r>
            <a:r>
              <a:rPr lang="ru-RU" sz="2000" b="1" i="1" dirty="0" smtClean="0"/>
              <a:t> </a:t>
            </a:r>
            <a:r>
              <a:rPr lang="en-US" sz="2000" b="1" i="1" dirty="0" smtClean="0"/>
              <a:t>MIMO </a:t>
            </a:r>
            <a:r>
              <a:rPr lang="ru-RU" sz="2000" b="1" i="1" dirty="0" smtClean="0"/>
              <a:t>в</a:t>
            </a:r>
            <a:r>
              <a:rPr lang="ru-RU" sz="2000" b="1" dirty="0" smtClean="0"/>
              <a:t> помещении</a:t>
            </a:r>
            <a:endParaRPr lang="uk-UA" sz="28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4 </a:t>
            </a:r>
            <a:endParaRPr lang="uk-UA" sz="3400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071670" y="928669"/>
            <a:ext cx="6786610" cy="585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Эксперимент.</a:t>
            </a: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lang="ru-RU" sz="2800" b="1" noProof="0" dirty="0" smtClean="0">
                <a:ea typeface="+mj-ea"/>
                <a:cs typeface="+mj-cs"/>
              </a:rPr>
              <a:t>Определение характеристик помещения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07904" y="2564904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фото</a:t>
            </a:r>
            <a:endParaRPr lang="uk-U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57" y="1772816"/>
            <a:ext cx="6192352" cy="464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37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Экспериментальные исследования характеристик радиоканалов</a:t>
            </a:r>
            <a:r>
              <a:rPr lang="ru-RU" sz="2000" b="1" i="1" dirty="0" smtClean="0"/>
              <a:t> </a:t>
            </a:r>
            <a:r>
              <a:rPr lang="en-US" sz="2000" b="1" i="1" dirty="0" smtClean="0"/>
              <a:t>MIMO </a:t>
            </a:r>
            <a:r>
              <a:rPr lang="ru-RU" sz="2000" b="1" i="1" dirty="0" smtClean="0"/>
              <a:t>в</a:t>
            </a:r>
            <a:r>
              <a:rPr lang="ru-RU" sz="2000" b="1" dirty="0" smtClean="0"/>
              <a:t> помещении</a:t>
            </a:r>
            <a:endParaRPr lang="uk-UA" sz="28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4 </a:t>
            </a:r>
            <a:endParaRPr lang="uk-UA" sz="3400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План помещения</a:t>
            </a:r>
            <a:endParaRPr kumimoji="0" lang="uk-UA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07" y="-1398574"/>
            <a:ext cx="14747924" cy="9500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4832" y="4653136"/>
            <a:ext cx="1214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приёмные</a:t>
            </a:r>
          </a:p>
          <a:p>
            <a:r>
              <a:rPr lang="ru-RU" dirty="0" smtClean="0"/>
              <a:t>антенны</a:t>
            </a:r>
          </a:p>
          <a:p>
            <a:r>
              <a:rPr lang="ru-RU" dirty="0" smtClean="0"/>
              <a:t>шаг - </a:t>
            </a:r>
            <a:r>
              <a:rPr lang="el-GR" dirty="0" smtClean="0"/>
              <a:t>λ</a:t>
            </a:r>
            <a:r>
              <a:rPr lang="uk-UA" dirty="0" smtClean="0"/>
              <a:t>/2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6084168" y="2106246"/>
            <a:ext cx="1647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Передающая</a:t>
            </a:r>
          </a:p>
          <a:p>
            <a:pPr algn="ctr"/>
            <a:r>
              <a:rPr lang="ru-RU" sz="1600" dirty="0" smtClean="0"/>
              <a:t>антенна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17488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38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Экспериментальные исследования характеристик радиоканалов</a:t>
            </a:r>
            <a:r>
              <a:rPr lang="ru-RU" sz="2000" b="1" i="1" dirty="0" smtClean="0"/>
              <a:t> </a:t>
            </a:r>
            <a:r>
              <a:rPr lang="en-US" sz="2000" b="1" i="1" dirty="0" smtClean="0"/>
              <a:t>MIMO </a:t>
            </a:r>
            <a:r>
              <a:rPr lang="ru-RU" sz="2000" b="1" i="1" dirty="0" smtClean="0"/>
              <a:t>в</a:t>
            </a:r>
            <a:r>
              <a:rPr lang="ru-RU" sz="2000" b="1" dirty="0" smtClean="0"/>
              <a:t> помещении</a:t>
            </a:r>
            <a:endParaRPr lang="uk-UA" sz="28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4 </a:t>
            </a:r>
            <a:endParaRPr lang="uk-UA" sz="3400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Результаты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измерения</a:t>
            </a:r>
            <a:endParaRPr kumimoji="0" lang="uk-UA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19590"/>
            <a:ext cx="7560840" cy="5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39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Экспериментальные исследования характеристик радиоканалов</a:t>
            </a:r>
            <a:r>
              <a:rPr lang="ru-RU" sz="2000" b="1" i="1" dirty="0" smtClean="0"/>
              <a:t> </a:t>
            </a:r>
            <a:r>
              <a:rPr lang="en-US" sz="2000" b="1" i="1" dirty="0" smtClean="0"/>
              <a:t>MIMO </a:t>
            </a:r>
            <a:r>
              <a:rPr lang="ru-RU" sz="2000" b="1" i="1" dirty="0" smtClean="0"/>
              <a:t>в</a:t>
            </a:r>
            <a:r>
              <a:rPr lang="ru-RU" sz="2000" b="1" dirty="0" smtClean="0"/>
              <a:t> помещении</a:t>
            </a:r>
            <a:endParaRPr lang="uk-UA" sz="28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4 </a:t>
            </a:r>
            <a:endParaRPr lang="uk-UA" sz="3400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071670" y="928669"/>
            <a:ext cx="6786610" cy="670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Эксперимент. Имитация системы с отводным каналом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869636"/>
            <a:ext cx="6388057" cy="441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099016" y="2420888"/>
            <a:ext cx="1727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 – Передатчик</a:t>
            </a:r>
          </a:p>
          <a:p>
            <a:r>
              <a:rPr lang="ru-RU" dirty="0" smtClean="0"/>
              <a:t>В – Приёмник</a:t>
            </a:r>
          </a:p>
          <a:p>
            <a:r>
              <a:rPr lang="ru-RU" dirty="0" smtClean="0"/>
              <a:t>С – Нарушитель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Научные задачи</a:t>
            </a:r>
            <a:endParaRPr lang="uk-UA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900634"/>
          </a:xfrm>
        </p:spPr>
        <p:txBody>
          <a:bodyPr>
            <a:noAutofit/>
          </a:bodyPr>
          <a:lstStyle/>
          <a:p>
            <a:pPr marL="85725" indent="252000" algn="just">
              <a:spcBef>
                <a:spcPts val="1200"/>
              </a:spcBef>
              <a:buNone/>
            </a:pPr>
            <a:r>
              <a:rPr lang="en-US" sz="2200" dirty="0" smtClean="0"/>
              <a:t>1. </a:t>
            </a:r>
            <a:r>
              <a:rPr lang="ru-RU" sz="2200" dirty="0" smtClean="0"/>
              <a:t>Разработать подход для оценки защищенности микроволновых </a:t>
            </a:r>
            <a:r>
              <a:rPr lang="uk-UA" sz="2200" i="1" dirty="0" smtClean="0"/>
              <a:t>MIMO </a:t>
            </a:r>
            <a:r>
              <a:rPr lang="ru-RU" sz="2200" dirty="0" smtClean="0"/>
              <a:t>каналов </a:t>
            </a:r>
            <a:r>
              <a:rPr lang="en-US" sz="2200" i="1" dirty="0" smtClean="0"/>
              <a:t>Wi-Fi</a:t>
            </a:r>
            <a:r>
              <a:rPr lang="en-US" sz="2200" dirty="0" smtClean="0"/>
              <a:t> </a:t>
            </a:r>
            <a:r>
              <a:rPr lang="ru-RU" sz="2200" dirty="0" smtClean="0"/>
              <a:t>систем на основе известной концепции отводного канала и критериев защищенности, при применении предложенных моделей угроз информации и радиоканалов </a:t>
            </a:r>
            <a:r>
              <a:rPr lang="uk-UA" sz="2200" i="1" dirty="0" smtClean="0"/>
              <a:t>MIMO</a:t>
            </a:r>
            <a:r>
              <a:rPr lang="ru-RU" sz="2200" dirty="0" smtClean="0"/>
              <a:t>.</a:t>
            </a:r>
            <a:endParaRPr lang="uk-UA" sz="2200" dirty="0" smtClean="0"/>
          </a:p>
          <a:p>
            <a:pPr marL="85725" indent="252000" algn="just">
              <a:spcBef>
                <a:spcPts val="1200"/>
              </a:spcBef>
              <a:buNone/>
            </a:pPr>
            <a:r>
              <a:rPr lang="en-US" sz="2200" dirty="0" smtClean="0"/>
              <a:t>2. </a:t>
            </a:r>
            <a:r>
              <a:rPr lang="ru-RU" sz="2200" dirty="0" smtClean="0"/>
              <a:t>Создать на основе кластерной модели </a:t>
            </a:r>
            <a:r>
              <a:rPr lang="en-US" sz="2200" i="1" dirty="0" smtClean="0"/>
              <a:t>MIMO</a:t>
            </a:r>
            <a:r>
              <a:rPr lang="en-US" sz="2200" dirty="0" smtClean="0"/>
              <a:t> </a:t>
            </a:r>
            <a:r>
              <a:rPr lang="ru-RU" sz="2200" dirty="0" smtClean="0"/>
              <a:t>канала имитационную модель </a:t>
            </a:r>
            <a:r>
              <a:rPr lang="en-US" sz="2200" i="1" dirty="0" smtClean="0"/>
              <a:t>Wi-Fi</a:t>
            </a:r>
            <a:r>
              <a:rPr lang="en-US" sz="2200" dirty="0" smtClean="0"/>
              <a:t> </a:t>
            </a:r>
            <a:r>
              <a:rPr lang="ru-RU" sz="2200" dirty="0" smtClean="0"/>
              <a:t>системы с отводным каналом для оценки производительности и защищенности информации. </a:t>
            </a:r>
            <a:endParaRPr lang="en-US" sz="2200" dirty="0" smtClean="0"/>
          </a:p>
          <a:p>
            <a:pPr marL="85725" indent="252000" algn="just">
              <a:spcBef>
                <a:spcPts val="1200"/>
              </a:spcBef>
              <a:buNone/>
            </a:pPr>
            <a:r>
              <a:rPr lang="en-US" sz="2200" dirty="0" smtClean="0"/>
              <a:t>3. </a:t>
            </a:r>
            <a:r>
              <a:rPr lang="ru-RU" sz="2200" dirty="0" smtClean="0"/>
              <a:t>Использовать разработанную модель для анализа помехозащищенности и скрытности </a:t>
            </a:r>
            <a:r>
              <a:rPr lang="en-US" sz="2200" i="1" dirty="0" smtClean="0"/>
              <a:t>MIMO</a:t>
            </a:r>
            <a:r>
              <a:rPr lang="en-US" sz="2200" dirty="0" smtClean="0"/>
              <a:t> </a:t>
            </a:r>
            <a:r>
              <a:rPr lang="ru-RU" sz="2200" dirty="0" smtClean="0"/>
              <a:t>каналов </a:t>
            </a:r>
            <a:r>
              <a:rPr lang="en-US" sz="2200" i="1" dirty="0" smtClean="0"/>
              <a:t>Wi-Fi</a:t>
            </a:r>
            <a:r>
              <a:rPr lang="en-US" sz="2200" dirty="0" smtClean="0"/>
              <a:t> </a:t>
            </a:r>
            <a:r>
              <a:rPr lang="ru-RU" sz="2200" dirty="0" smtClean="0"/>
              <a:t>систем при передаче мультимедийной информации в условиях многолучевого распространения в сложных сооружениях и зданиях.</a:t>
            </a:r>
            <a:endParaRPr lang="en-US" sz="2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40</a:t>
            </a:fld>
            <a:endParaRPr lang="uk-UA" sz="3600" dirty="0">
              <a:solidFill>
                <a:schemeClr val="tx1"/>
              </a:solidFill>
            </a:endParaRPr>
          </a:p>
        </p:txBody>
      </p:sp>
      <p:graphicFrame>
        <p:nvGraphicFramePr>
          <p:cNvPr id="8" name="Диаграмма 7"/>
          <p:cNvGraphicFramePr/>
          <p:nvPr/>
        </p:nvGraphicFramePr>
        <p:xfrm>
          <a:off x="0" y="1714488"/>
          <a:ext cx="8876328" cy="4534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Экспериментальные исследования характеристик радиоканалов</a:t>
            </a:r>
            <a:r>
              <a:rPr lang="ru-RU" sz="2000" b="1" i="1" dirty="0" smtClean="0"/>
              <a:t> </a:t>
            </a:r>
            <a:r>
              <a:rPr lang="en-US" sz="2000" b="1" i="1" dirty="0" smtClean="0"/>
              <a:t>MIMO </a:t>
            </a:r>
            <a:r>
              <a:rPr lang="ru-RU" sz="2000" b="1" i="1" dirty="0" smtClean="0"/>
              <a:t>в</a:t>
            </a:r>
            <a:r>
              <a:rPr lang="ru-RU" sz="2000" b="1" dirty="0" smtClean="0"/>
              <a:t> помещении</a:t>
            </a:r>
            <a:endParaRPr lang="uk-UA" sz="28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4 </a:t>
            </a:r>
            <a:endParaRPr lang="uk-UA" sz="3400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071670" y="928670"/>
            <a:ext cx="707233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Результаты измерения и их обработки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900634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Были проведены экспериментальные исследования характеристик канала распространения радиоволн в закрытом помещении для системы </a:t>
            </a:r>
            <a:r>
              <a:rPr lang="ru-RU" sz="2400" i="1" dirty="0" smtClean="0"/>
              <a:t>MIMO 2x2</a:t>
            </a:r>
            <a:r>
              <a:rPr lang="ru-RU" sz="2400" dirty="0" smtClean="0"/>
              <a:t> с отводным каналом. </a:t>
            </a:r>
            <a:endParaRPr lang="uk-UA" sz="2400" dirty="0" smtClean="0"/>
          </a:p>
          <a:p>
            <a:pPr algn="just"/>
            <a:r>
              <a:rPr lang="ru-RU" sz="2400" dirty="0" smtClean="0"/>
              <a:t>Усовершенствованна методика обработки результатов измерений для приведения к виду, позволяющему использовать их для моделирования системы цифровой системы передачи информации с использованием разработанной модели.</a:t>
            </a:r>
            <a:endParaRPr lang="uk-UA" sz="2400" dirty="0" smtClean="0"/>
          </a:p>
          <a:p>
            <a:pPr algn="just"/>
            <a:r>
              <a:rPr lang="ru-RU" sz="2400" dirty="0" smtClean="0"/>
              <a:t>Полученные данные были использованы для моделирования беспроводной цифровой системы передачи информации с технологией </a:t>
            </a:r>
            <a:r>
              <a:rPr lang="ru-RU" sz="2400" i="1" dirty="0" smtClean="0"/>
              <a:t>MIMO</a:t>
            </a:r>
            <a:r>
              <a:rPr lang="ru-RU" sz="2400" dirty="0" smtClean="0"/>
              <a:t>. </a:t>
            </a:r>
            <a:endParaRPr lang="uk-UA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41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Экспериментальные исследования характеристик радиоканалов</a:t>
            </a:r>
            <a:r>
              <a:rPr lang="ru-RU" sz="2000" b="1" i="1" dirty="0" smtClean="0"/>
              <a:t> </a:t>
            </a:r>
            <a:r>
              <a:rPr lang="en-US" sz="2000" b="1" i="1" dirty="0" smtClean="0"/>
              <a:t>MIMO </a:t>
            </a:r>
            <a:r>
              <a:rPr lang="ru-RU" sz="2000" b="1" i="1" dirty="0" smtClean="0"/>
              <a:t>в</a:t>
            </a:r>
            <a:r>
              <a:rPr lang="ru-RU" sz="2000" b="1" dirty="0" smtClean="0"/>
              <a:t> помещении</a:t>
            </a:r>
            <a:endParaRPr lang="uk-UA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4 </a:t>
            </a:r>
            <a:endParaRPr lang="uk-UA" sz="3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Выводы по разделу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Заключение</a:t>
            </a:r>
            <a:endParaRPr lang="uk-UA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929222"/>
          </a:xfrm>
        </p:spPr>
        <p:txBody>
          <a:bodyPr>
            <a:noAutofit/>
          </a:bodyPr>
          <a:lstStyle/>
          <a:p>
            <a:pPr marL="85725" indent="252000" algn="just">
              <a:spcBef>
                <a:spcPts val="1200"/>
              </a:spcBef>
              <a:buNone/>
            </a:pPr>
            <a:r>
              <a:rPr lang="ru-RU" sz="2800" dirty="0" smtClean="0"/>
              <a:t>В диссертации представлено новое решение актуальной научно-технической задачи, связанной с разработкой в рамках концепции отводного канала методов для приближенного анализа, экспериментальных исследований и средств повышения защищенности </a:t>
            </a:r>
            <a:r>
              <a:rPr lang="en-US" sz="2800" i="1" dirty="0" smtClean="0"/>
              <a:t>MIMO </a:t>
            </a:r>
            <a:r>
              <a:rPr lang="ru-RU" sz="2800" dirty="0" smtClean="0"/>
              <a:t>каналов связи, отличающееся тем, что в работе учтено влияние отводного канала на параметры физического уровня </a:t>
            </a:r>
            <a:r>
              <a:rPr lang="en-US" sz="2800" i="1" dirty="0" smtClean="0"/>
              <a:t>Wi-Fi</a:t>
            </a:r>
            <a:r>
              <a:rPr lang="en-US" sz="2800" dirty="0" smtClean="0"/>
              <a:t> </a:t>
            </a:r>
            <a:r>
              <a:rPr lang="ru-RU" sz="2800" dirty="0" smtClean="0"/>
              <a:t>систем в условиях многолучевого распространения.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42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Научная новизна</a:t>
            </a:r>
            <a:endParaRPr lang="uk-UA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00108"/>
            <a:ext cx="8729634" cy="5500726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sz="2400" dirty="0" smtClean="0"/>
              <a:t>	1. Впервые предложен подход для оценки защищенности микроволновых </a:t>
            </a:r>
            <a:r>
              <a:rPr lang="uk-UA" sz="2400" i="1" dirty="0" smtClean="0"/>
              <a:t>MIMO </a:t>
            </a:r>
            <a:r>
              <a:rPr lang="ru-RU" sz="2400" dirty="0" smtClean="0"/>
              <a:t>систем связи на основе учета влияния отводного канала на параметры физического уровня </a:t>
            </a:r>
            <a:r>
              <a:rPr lang="ru-RU" sz="2400" i="1" dirty="0" err="1" smtClean="0"/>
              <a:t>Wi-Fi</a:t>
            </a:r>
            <a:r>
              <a:rPr lang="ru-RU" sz="2400" dirty="0" smtClean="0"/>
              <a:t> систем.</a:t>
            </a:r>
          </a:p>
          <a:p>
            <a:pPr algn="just">
              <a:buNone/>
            </a:pPr>
            <a:r>
              <a:rPr lang="uk-UA" sz="2400" dirty="0" smtClean="0"/>
              <a:t>	2. </a:t>
            </a:r>
            <a:r>
              <a:rPr lang="ru-RU" sz="2400" dirty="0" smtClean="0"/>
              <a:t>Предложена новая имитационная модель беспроводных </a:t>
            </a:r>
            <a:r>
              <a:rPr lang="uk-UA" sz="2400" i="1" dirty="0" smtClean="0"/>
              <a:t>MIMO</a:t>
            </a:r>
            <a:r>
              <a:rPr lang="uk-UA" sz="2400" dirty="0" smtClean="0"/>
              <a:t> </a:t>
            </a:r>
            <a:r>
              <a:rPr lang="ru-RU" sz="2400" dirty="0" smtClean="0"/>
              <a:t>каналов </a:t>
            </a:r>
            <a:r>
              <a:rPr lang="ru-RU" sz="2400" i="1" dirty="0" err="1" smtClean="0"/>
              <a:t>Wi-Fi</a:t>
            </a:r>
            <a:r>
              <a:rPr lang="ru-RU" sz="2400" dirty="0" smtClean="0"/>
              <a:t> систем, основанная, в отличие от других, на концепции отводного канала и кластерной модели радиоканала </a:t>
            </a:r>
            <a:r>
              <a:rPr lang="ru-RU" sz="2400" i="1" dirty="0" smtClean="0"/>
              <a:t>MIMO</a:t>
            </a:r>
            <a:r>
              <a:rPr lang="ru-RU" sz="2400" dirty="0" smtClean="0"/>
              <a:t>, что позволяет проводить исследование как скрытности, так и помехозащищенности </a:t>
            </a:r>
            <a:r>
              <a:rPr lang="ru-RU" sz="2400" i="1" dirty="0" err="1" smtClean="0"/>
              <a:t>Wi-Fi</a:t>
            </a:r>
            <a:r>
              <a:rPr lang="ru-RU" sz="2400" dirty="0" smtClean="0"/>
              <a:t> систем в условиях многолучевого распространения в сложных сооружениях и зданиях. </a:t>
            </a:r>
          </a:p>
          <a:p>
            <a:pPr algn="just">
              <a:buNone/>
            </a:pPr>
            <a:r>
              <a:rPr lang="ru-RU" sz="2400" dirty="0" smtClean="0"/>
              <a:t>	3. Впервые исследовано влияние импульсных характеристик радиоканала </a:t>
            </a:r>
            <a:r>
              <a:rPr lang="ru-RU" sz="2400" i="1" dirty="0" smtClean="0"/>
              <a:t>MIMO</a:t>
            </a:r>
            <a:r>
              <a:rPr lang="ru-RU" sz="2400" dirty="0" smtClean="0"/>
              <a:t> на защищенность </a:t>
            </a:r>
            <a:r>
              <a:rPr lang="ru-RU" sz="2400" i="1" dirty="0" err="1" smtClean="0"/>
              <a:t>Wi-Fi</a:t>
            </a:r>
            <a:r>
              <a:rPr lang="ru-RU" sz="2400" dirty="0" smtClean="0"/>
              <a:t> систем в помещениях со сложной архитектурой и при наличии многих отражающих поверхностей.  </a:t>
            </a:r>
          </a:p>
          <a:p>
            <a:pPr algn="just">
              <a:buNone/>
            </a:pPr>
            <a:r>
              <a:rPr lang="ru-RU" sz="2400" dirty="0" smtClean="0"/>
              <a:t>	4. Впервые предложена методика оптимизации параметров физического уровня </a:t>
            </a:r>
            <a:r>
              <a:rPr lang="ru-RU" sz="2400" i="1" dirty="0" err="1" smtClean="0"/>
              <a:t>Wi-Fi</a:t>
            </a:r>
            <a:r>
              <a:rPr lang="ru-RU" sz="2400" dirty="0" smtClean="0"/>
              <a:t> систем для обеспечения необходимых требований защищенности.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43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Практическая значимость и внедрение полученных результатов</a:t>
            </a:r>
            <a:endParaRPr lang="uk-UA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8858280" cy="5072098"/>
          </a:xfrm>
        </p:spPr>
        <p:txBody>
          <a:bodyPr>
            <a:noAutofit/>
          </a:bodyPr>
          <a:lstStyle/>
          <a:p>
            <a:pPr marL="176213" indent="177800" algn="just">
              <a:buNone/>
            </a:pPr>
            <a:r>
              <a:rPr lang="ru-RU" sz="1800" dirty="0" smtClean="0"/>
              <a:t>1. Впервые разработаны методы для повышения структурной и энергетической защищенности беспроводных каналов систем связи, которые позволяют определить: </a:t>
            </a:r>
          </a:p>
          <a:p>
            <a:pPr marL="176213" indent="177800">
              <a:buNone/>
            </a:pPr>
            <a:r>
              <a:rPr lang="ru-RU" sz="1800" dirty="0" smtClean="0"/>
              <a:t>- оптимальные, с точки зрения защищённости системы передачи данных, возможные месторасположения элементов системы связи;</a:t>
            </a:r>
          </a:p>
          <a:p>
            <a:pPr marL="176213" indent="177800" algn="just">
              <a:buNone/>
            </a:pPr>
            <a:r>
              <a:rPr lang="ru-RU" sz="1800" dirty="0" smtClean="0"/>
              <a:t>- оптимальный по критериям качества, </a:t>
            </a:r>
            <a:r>
              <a:rPr lang="ru-RU" sz="1800" dirty="0" smtClean="0"/>
              <a:t>помехоустойчивость и </a:t>
            </a:r>
            <a:r>
              <a:rPr lang="ru-RU" sz="1800" dirty="0" smtClean="0"/>
              <a:t>скрытности способ передачи данных в радиоканале </a:t>
            </a:r>
            <a:r>
              <a:rPr lang="ru-RU" sz="1800" i="1" dirty="0" smtClean="0"/>
              <a:t>MIMO</a:t>
            </a:r>
            <a:r>
              <a:rPr lang="ru-RU" sz="1800" dirty="0" smtClean="0"/>
              <a:t> для конкретных условий распространения.</a:t>
            </a:r>
          </a:p>
          <a:p>
            <a:pPr marL="176213" indent="177800" algn="just">
              <a:buNone/>
            </a:pPr>
            <a:r>
              <a:rPr lang="ru-RU" sz="1800" dirty="0" smtClean="0"/>
              <a:t>2. На основе разработанной методики обработки численных данных экспериментов были получены характеристики кластеров в помещении, которые  могут быть использованы для анализа защищенности системы в конкретных условиях.</a:t>
            </a:r>
          </a:p>
          <a:p>
            <a:pPr marL="176213" indent="177800" algn="just">
              <a:buNone/>
            </a:pPr>
            <a:r>
              <a:rPr lang="ru-RU" sz="1800" dirty="0" smtClean="0"/>
              <a:t>3. Получены данные исследований значений </a:t>
            </a:r>
            <a:r>
              <a:rPr lang="ru-RU" sz="1800" i="1" dirty="0" smtClean="0"/>
              <a:t>BER</a:t>
            </a:r>
            <a:r>
              <a:rPr lang="ru-RU" sz="1800" dirty="0"/>
              <a:t> </a:t>
            </a:r>
            <a:r>
              <a:rPr lang="ru-RU" sz="1800" dirty="0" smtClean="0"/>
              <a:t>в мультимедийных системах связи при воздействии помехи отводного канала на основной, что позволяет на новом уровне решать организационно-технические задачи ТЗИ.</a:t>
            </a:r>
          </a:p>
          <a:p>
            <a:pPr marL="176213" indent="177800" algn="just">
              <a:buNone/>
            </a:pPr>
            <a:r>
              <a:rPr lang="ru-RU" sz="1800" dirty="0" smtClean="0"/>
              <a:t>4. Получены важные для практики количественные оценки по помехозащищенности и скрытности СС с ОК. Рассчитаны зоны обнаружения беспроводных современных систем связи</a:t>
            </a:r>
            <a:r>
              <a:rPr lang="uk-UA" sz="1800" dirty="0" smtClean="0"/>
              <a:t>.</a:t>
            </a:r>
            <a:endParaRPr lang="ru-RU" sz="1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44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Практическая значимость и внедрение полученных результатов</a:t>
            </a:r>
            <a:endParaRPr lang="uk-UA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8858280" cy="5072098"/>
          </a:xfrm>
        </p:spPr>
        <p:txBody>
          <a:bodyPr>
            <a:noAutofit/>
          </a:bodyPr>
          <a:lstStyle/>
          <a:p>
            <a:pPr marL="176213" indent="177800" algn="just">
              <a:buNone/>
            </a:pPr>
            <a:r>
              <a:rPr lang="ru-RU" sz="1800" dirty="0" smtClean="0"/>
              <a:t>5. Программно реализованы следующие методы:</a:t>
            </a:r>
          </a:p>
          <a:p>
            <a:pPr marL="461963" indent="-285750" algn="just">
              <a:buFontTx/>
              <a:buChar char="-"/>
            </a:pPr>
            <a:r>
              <a:rPr lang="ru-RU" sz="1800" dirty="0" smtClean="0"/>
              <a:t>параметрической идентификации характеристик кластера по экспериментальным данным;</a:t>
            </a:r>
          </a:p>
          <a:p>
            <a:pPr marL="461963" indent="-285750" algn="just">
              <a:buFontTx/>
              <a:buChar char="-"/>
            </a:pPr>
            <a:r>
              <a:rPr lang="ru-RU" sz="1800" dirty="0" smtClean="0"/>
              <a:t>оценки защищенности беспроводного канала связи при моделировании различных видов угроз информации и решать задачи оптимизации при разработке средств защиты информации в СС.</a:t>
            </a:r>
          </a:p>
          <a:p>
            <a:pPr marL="176213" indent="177800" algn="just">
              <a:buNone/>
            </a:pPr>
            <a:r>
              <a:rPr lang="ru-RU" sz="1800" dirty="0" smtClean="0"/>
              <a:t>6. Научные принципы и методики оценки защищенности</a:t>
            </a:r>
            <a:r>
              <a:rPr lang="uk-UA" sz="1800" dirty="0" smtClean="0"/>
              <a:t>  </a:t>
            </a:r>
            <a:r>
              <a:rPr lang="ru-RU" sz="1800" dirty="0" smtClean="0"/>
              <a:t>внедрены при выполнении научно-исследовательской работы</a:t>
            </a:r>
            <a:r>
              <a:rPr lang="uk-UA" sz="1800" dirty="0" smtClean="0"/>
              <a:t> «Безпека-05П»  и </a:t>
            </a:r>
            <a:r>
              <a:rPr lang="ru-RU" sz="1800" dirty="0" smtClean="0"/>
              <a:t>создании</a:t>
            </a:r>
            <a:r>
              <a:rPr lang="uk-UA" sz="1800" dirty="0" smtClean="0"/>
              <a:t> </a:t>
            </a:r>
            <a:r>
              <a:rPr lang="ru-RU" sz="1800" dirty="0" smtClean="0"/>
              <a:t>отечественных</a:t>
            </a:r>
            <a:r>
              <a:rPr lang="uk-UA" sz="1800" dirty="0" smtClean="0"/>
              <a:t> </a:t>
            </a:r>
            <a:r>
              <a:rPr lang="ru-RU" sz="1800" dirty="0" smtClean="0"/>
              <a:t>специальных</a:t>
            </a:r>
            <a:r>
              <a:rPr lang="uk-UA" sz="1800" dirty="0" smtClean="0"/>
              <a:t> систем </a:t>
            </a:r>
            <a:r>
              <a:rPr lang="ru-RU" sz="1800" dirty="0" smtClean="0"/>
              <a:t>передачи</a:t>
            </a:r>
            <a:r>
              <a:rPr lang="uk-UA" sz="1800" dirty="0" smtClean="0"/>
              <a:t> </a:t>
            </a:r>
            <a:r>
              <a:rPr lang="ru-RU" sz="1800" dirty="0" smtClean="0"/>
              <a:t>информации</a:t>
            </a:r>
            <a:r>
              <a:rPr lang="uk-UA" sz="1800" dirty="0" smtClean="0"/>
              <a:t> с </a:t>
            </a:r>
            <a:r>
              <a:rPr lang="ru-RU" sz="1800" dirty="0" smtClean="0"/>
              <a:t>беспроводными</a:t>
            </a:r>
            <a:r>
              <a:rPr lang="uk-UA" sz="1800" dirty="0" smtClean="0"/>
              <a:t> </a:t>
            </a:r>
            <a:r>
              <a:rPr lang="ru-RU" sz="1800" dirty="0" smtClean="0"/>
              <a:t>каналами</a:t>
            </a:r>
            <a:r>
              <a:rPr lang="uk-UA" sz="1800" dirty="0" smtClean="0"/>
              <a:t> </a:t>
            </a:r>
            <a:r>
              <a:rPr lang="ru-RU" sz="1800" dirty="0" smtClean="0"/>
              <a:t>связи (акт внедрения прилагается</a:t>
            </a:r>
            <a:r>
              <a:rPr lang="uk-UA" sz="1800" dirty="0" smtClean="0"/>
              <a:t>).</a:t>
            </a:r>
            <a:endParaRPr lang="ru-RU" sz="1800" dirty="0" smtClean="0"/>
          </a:p>
          <a:p>
            <a:pPr marL="176213" indent="177800" algn="just">
              <a:buNone/>
            </a:pPr>
            <a:r>
              <a:rPr lang="ru-RU" sz="1800" dirty="0" smtClean="0"/>
              <a:t>7. Научные принципы и методики оценки защищенности, а также методы измерения импульсных параметров радиоканалов</a:t>
            </a:r>
            <a:r>
              <a:rPr lang="ru-RU" sz="1800" i="1" dirty="0" smtClean="0"/>
              <a:t>,</a:t>
            </a:r>
            <a:r>
              <a:rPr lang="ru-RU" sz="1800" dirty="0" smtClean="0"/>
              <a:t> разработанные в диссертации, внедрены при модернизации беспроводного сегмента центра обслуживания вызовов (ЦОВ) службы "102" ГУМВД г. Харькова (акт внедрения прилагается). </a:t>
            </a:r>
          </a:p>
          <a:p>
            <a:pPr marL="176213" indent="177800" algn="just">
              <a:buNone/>
            </a:pPr>
            <a:r>
              <a:rPr lang="ru-RU" sz="1800" dirty="0" smtClean="0"/>
              <a:t>8. Результаты диссертационной работы внедрены при создании беспроводного сегмента сети </a:t>
            </a:r>
            <a:r>
              <a:rPr lang="ru-RU" sz="1800" i="1" dirty="0" smtClean="0"/>
              <a:t>Wi-Fi</a:t>
            </a:r>
            <a:r>
              <a:rPr lang="ru-RU" sz="1800" dirty="0" smtClean="0"/>
              <a:t> ХНУРЭ и в учебном процессе кафедры основ радиотехники в таких лекционных курсах: «Защита информации в информационных сетях», «Защита информации в периферийных устройствах».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45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Апробация результатов</a:t>
            </a:r>
            <a:endParaRPr lang="uk-UA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00108"/>
            <a:ext cx="8929718" cy="557216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uk-UA" sz="2400" dirty="0" smtClean="0"/>
              <a:t>	</a:t>
            </a:r>
            <a:r>
              <a:rPr lang="uk-UA" sz="2600" dirty="0" smtClean="0"/>
              <a:t>1</a:t>
            </a:r>
            <a:r>
              <a:rPr lang="ru-RU" sz="2600" dirty="0" smtClean="0"/>
              <a:t>. Кузнецов А. А. Перспективы применения технологий </a:t>
            </a:r>
            <a:r>
              <a:rPr lang="ru-RU" sz="2600" i="1" dirty="0" smtClean="0"/>
              <a:t>MIMO</a:t>
            </a:r>
            <a:r>
              <a:rPr lang="ru-RU" sz="2600" dirty="0" smtClean="0"/>
              <a:t> в защищенных каналах связи //  Сборник научных трудов 14-го Международного молодежного форума «Радиоэлектроника и молодежь в XXI веке». – Харьков: ХНУРЭ. – 2010. – С.  89.</a:t>
            </a:r>
          </a:p>
          <a:p>
            <a:pPr>
              <a:buNone/>
            </a:pPr>
            <a:r>
              <a:rPr lang="ru-RU" sz="2600" dirty="0" smtClean="0"/>
              <a:t>	2. Кузнецов А. А. Особенности использования кластерной модели для оценки защищенности каналов </a:t>
            </a:r>
            <a:r>
              <a:rPr lang="ru-RU" sz="2600" i="1" dirty="0" smtClean="0"/>
              <a:t>MIMO</a:t>
            </a:r>
            <a:r>
              <a:rPr lang="ru-RU" sz="2600" dirty="0" smtClean="0"/>
              <a:t> //  Сборник научных трудов 15-го Международного молодежного форума «Радиоэлектроника и молодежь в XXI веке». – Харьков: ХНУРЭ. – 2011. – С. 138-139.</a:t>
            </a:r>
          </a:p>
          <a:p>
            <a:pPr>
              <a:buNone/>
            </a:pPr>
            <a:r>
              <a:rPr lang="uk-UA" sz="2600" dirty="0" smtClean="0"/>
              <a:t>	3</a:t>
            </a:r>
            <a:r>
              <a:rPr lang="ru-RU" sz="2600" dirty="0" smtClean="0"/>
              <a:t>.  Кузнецов А. А. Анализ защищенности систем </a:t>
            </a:r>
            <a:r>
              <a:rPr lang="ru-RU" sz="2600" i="1" dirty="0" smtClean="0"/>
              <a:t>MIMO</a:t>
            </a:r>
            <a:r>
              <a:rPr lang="ru-RU" sz="2600" dirty="0" smtClean="0"/>
              <a:t> на основе канальной модели </a:t>
            </a:r>
            <a:r>
              <a:rPr lang="ru-RU" sz="2600" i="1" dirty="0" smtClean="0"/>
              <a:t>IEEE 802.11n</a:t>
            </a:r>
            <a:r>
              <a:rPr lang="ru-RU" sz="2600" dirty="0" smtClean="0"/>
              <a:t> // Тезисы  7-й Международной молодежной научно-технической конференции «Современные проблемы радиотехники и телекоммуникаций» /</a:t>
            </a:r>
            <a:r>
              <a:rPr lang="ru-RU" sz="2600" i="1" dirty="0" smtClean="0"/>
              <a:t>РТ-2011</a:t>
            </a:r>
            <a:r>
              <a:rPr lang="ru-RU" sz="2600" dirty="0" smtClean="0"/>
              <a:t>/. – Севастополь: </a:t>
            </a:r>
            <a:r>
              <a:rPr lang="ru-RU" sz="2600" dirty="0" err="1" smtClean="0"/>
              <a:t>СевНТУ</a:t>
            </a:r>
            <a:r>
              <a:rPr lang="ru-RU" sz="2600" dirty="0" smtClean="0"/>
              <a:t>, 2011. – С. 70.</a:t>
            </a:r>
          </a:p>
          <a:p>
            <a:pPr>
              <a:buNone/>
            </a:pPr>
            <a:r>
              <a:rPr lang="uk-UA" sz="2600" dirty="0" smtClean="0"/>
              <a:t>	4</a:t>
            </a:r>
            <a:r>
              <a:rPr lang="ru-RU" sz="2600" dirty="0" smtClean="0"/>
              <a:t>.  Кузнецов А. А. Модель широкополосного канала </a:t>
            </a:r>
            <a:r>
              <a:rPr lang="ru-RU" sz="2600" i="1" dirty="0" smtClean="0"/>
              <a:t>MIMO</a:t>
            </a:r>
            <a:r>
              <a:rPr lang="ru-RU" sz="2600" dirty="0" smtClean="0"/>
              <a:t> для оценки качества передачи информации // Тезисы II Международной молодежной научно-практической конференции «Информационные технологии и компьютерная инженерия».– Харьков: ХНЭУ, 2011.–С. 80-82.   </a:t>
            </a:r>
          </a:p>
          <a:p>
            <a:pPr>
              <a:buNone/>
            </a:pPr>
            <a:r>
              <a:rPr lang="uk-UA" sz="2600" dirty="0" smtClean="0"/>
              <a:t>	5</a:t>
            </a:r>
            <a:r>
              <a:rPr lang="ru-RU" sz="2600" dirty="0" smtClean="0"/>
              <a:t>. </a:t>
            </a:r>
            <a:r>
              <a:rPr lang="en-US" sz="2600" dirty="0" err="1" smtClean="0"/>
              <a:t>Kuznietsov</a:t>
            </a:r>
            <a:r>
              <a:rPr lang="en-US" sz="2600" dirty="0" smtClean="0"/>
              <a:t> O. O. Variant of Wireless </a:t>
            </a:r>
            <a:r>
              <a:rPr lang="en-US" sz="2600" i="1" dirty="0" smtClean="0"/>
              <a:t>MIMO</a:t>
            </a:r>
            <a:r>
              <a:rPr lang="en-US" sz="2600" dirty="0" smtClean="0"/>
              <a:t> Channel Security Estimation Model Based on Cluster Approach./ O. O. </a:t>
            </a:r>
            <a:r>
              <a:rPr lang="en-US" sz="2600" dirty="0" err="1" smtClean="0"/>
              <a:t>Kuznietsov</a:t>
            </a:r>
            <a:r>
              <a:rPr lang="en-US" sz="2600" dirty="0" smtClean="0"/>
              <a:t>, O. I. Tsopa // Proc. 9</a:t>
            </a:r>
            <a:r>
              <a:rPr lang="en-US" sz="2600" baseline="30000" dirty="0" smtClean="0"/>
              <a:t>th </a:t>
            </a:r>
            <a:r>
              <a:rPr lang="en-US" sz="2600" dirty="0" smtClean="0"/>
              <a:t>IEEE East-West Design &amp; Test Symposium /</a:t>
            </a:r>
            <a:r>
              <a:rPr lang="en-US" sz="2600" i="1" dirty="0" smtClean="0"/>
              <a:t>EWDTS-2011</a:t>
            </a:r>
            <a:r>
              <a:rPr lang="en-US" sz="2600" dirty="0" smtClean="0"/>
              <a:t>/. –  Sevastopol: Ukraine. – 2011. – p. 225-229.(SCOPUS)</a:t>
            </a:r>
            <a:endParaRPr lang="ru-RU" sz="2600" dirty="0" smtClean="0"/>
          </a:p>
          <a:p>
            <a:pPr>
              <a:buNone/>
            </a:pPr>
            <a:r>
              <a:rPr lang="ru-RU" sz="2600" dirty="0" smtClean="0"/>
              <a:t>	6. Кузнецов А. А., </a:t>
            </a:r>
            <a:r>
              <a:rPr lang="ru-RU" sz="2600" dirty="0" err="1" smtClean="0"/>
              <a:t>Домнышев</a:t>
            </a:r>
            <a:r>
              <a:rPr lang="ru-RU" sz="2600" dirty="0" smtClean="0"/>
              <a:t> А. П.  Измерение характеристик канала распространения для оценки его защищенности в системе </a:t>
            </a:r>
            <a:r>
              <a:rPr lang="ru-RU" sz="2600" i="1" dirty="0" smtClean="0"/>
              <a:t>MIMO</a:t>
            </a:r>
            <a:r>
              <a:rPr lang="ru-RU" sz="2600" dirty="0" smtClean="0"/>
              <a:t> //  Материалы XVI-го Международного молодежного форума «Радиоэлектроника и молодежь в XXI веке». – Харьков: ХНУРЭ, 2012. – Том. № 3. – С. 81-82.</a:t>
            </a:r>
          </a:p>
          <a:p>
            <a:pPr>
              <a:buNone/>
            </a:pPr>
            <a:r>
              <a:rPr lang="ru-RU" sz="2600" dirty="0" smtClean="0"/>
              <a:t>	7. Кузнецов А. А. Усовершенствование кластерной имитационной модели беспроводной системы передачи. //  </a:t>
            </a:r>
            <a:r>
              <a:rPr lang="uk-UA" sz="2600" dirty="0" smtClean="0"/>
              <a:t>Сучасні проблеми і досягнення в галузі радіотехніки, телекомунікацій та інформаційних технологій: Тези доповідей VI Міжнародної науково-практичної конференції /</a:t>
            </a:r>
            <a:r>
              <a:rPr lang="ru-RU" sz="2600" i="1" dirty="0" smtClean="0"/>
              <a:t>РТІТ-2012</a:t>
            </a:r>
            <a:r>
              <a:rPr lang="ru-RU" sz="2600" dirty="0" smtClean="0"/>
              <a:t>/. – </a:t>
            </a:r>
            <a:r>
              <a:rPr lang="ru-RU" sz="2600" dirty="0" err="1" smtClean="0"/>
              <a:t>Запоріжжя</a:t>
            </a:r>
            <a:r>
              <a:rPr lang="ru-RU" sz="2600" dirty="0" smtClean="0"/>
              <a:t>: ЗНТУ, 2012. –  с. 125-126.</a:t>
            </a:r>
            <a:endParaRPr lang="en-US" sz="2600" dirty="0" smtClean="0"/>
          </a:p>
          <a:p>
            <a:pPr algn="just">
              <a:buNone/>
            </a:pPr>
            <a:r>
              <a:rPr lang="en-US" sz="1800" dirty="0" smtClean="0"/>
              <a:t>            </a:t>
            </a:r>
            <a:r>
              <a:rPr lang="en-US" sz="2200" dirty="0" smtClean="0"/>
              <a:t>8</a:t>
            </a:r>
            <a:r>
              <a:rPr lang="en-US" sz="2600" dirty="0" smtClean="0"/>
              <a:t>. </a:t>
            </a:r>
            <a:r>
              <a:rPr lang="ru-RU" sz="2600" dirty="0" smtClean="0"/>
              <a:t>Кузнецов </a:t>
            </a:r>
            <a:r>
              <a:rPr lang="uk-UA" sz="2600" dirty="0" smtClean="0"/>
              <a:t>О. О</a:t>
            </a:r>
            <a:r>
              <a:rPr lang="ru-RU" sz="2600" dirty="0" smtClean="0"/>
              <a:t>. </a:t>
            </a:r>
            <a:r>
              <a:rPr lang="uk-UA" sz="2600" dirty="0" smtClean="0"/>
              <a:t>Оцінка</a:t>
            </a:r>
            <a:r>
              <a:rPr lang="ru-RU" sz="2600" dirty="0" smtClean="0"/>
              <a:t> </a:t>
            </a:r>
            <a:r>
              <a:rPr lang="uk-UA" sz="2600" dirty="0" smtClean="0"/>
              <a:t>захищеності</a:t>
            </a:r>
            <a:r>
              <a:rPr lang="ru-RU" sz="2600" dirty="0" smtClean="0"/>
              <a:t> </a:t>
            </a:r>
            <a:r>
              <a:rPr lang="uk-UA" sz="2600" dirty="0" smtClean="0"/>
              <a:t>безпроводової</a:t>
            </a:r>
            <a:r>
              <a:rPr lang="ru-RU" sz="2600" dirty="0" smtClean="0"/>
              <a:t> </a:t>
            </a:r>
            <a:r>
              <a:rPr lang="uk-UA" sz="2600" dirty="0" smtClean="0"/>
              <a:t>системи</a:t>
            </a:r>
            <a:r>
              <a:rPr lang="ru-RU" sz="2600" dirty="0" smtClean="0"/>
              <a:t> </a:t>
            </a:r>
            <a:r>
              <a:rPr lang="ru-RU" sz="2600" dirty="0" err="1" smtClean="0"/>
              <a:t>зв</a:t>
            </a:r>
            <a:r>
              <a:rPr lang="en-US" sz="2600" dirty="0" smtClean="0"/>
              <a:t>’</a:t>
            </a:r>
            <a:r>
              <a:rPr lang="uk-UA" sz="2600" dirty="0" err="1" smtClean="0"/>
              <a:t>язку</a:t>
            </a:r>
            <a:r>
              <a:rPr lang="ru-RU" sz="2600" dirty="0" smtClean="0"/>
              <a:t> </a:t>
            </a:r>
            <a:r>
              <a:rPr lang="en-US" sz="2600" i="1" dirty="0" smtClean="0"/>
              <a:t>Wi-Fi</a:t>
            </a:r>
            <a:r>
              <a:rPr lang="uk-UA" sz="2600" i="1" dirty="0" smtClean="0"/>
              <a:t> </a:t>
            </a:r>
            <a:r>
              <a:rPr lang="uk-UA" sz="2600" dirty="0" smtClean="0"/>
              <a:t> з </a:t>
            </a:r>
            <a:r>
              <a:rPr lang="en-US" sz="2600" i="1" dirty="0" smtClean="0"/>
              <a:t>MIMO</a:t>
            </a:r>
            <a:r>
              <a:rPr lang="en-US" sz="2600" dirty="0" smtClean="0"/>
              <a:t> </a:t>
            </a:r>
            <a:r>
              <a:rPr lang="uk-UA" sz="2600" dirty="0" smtClean="0"/>
              <a:t>в приміщенні. /</a:t>
            </a:r>
            <a:r>
              <a:rPr lang="ru-RU" sz="2600" dirty="0" smtClean="0"/>
              <a:t> </a:t>
            </a:r>
            <a:r>
              <a:rPr lang="uk-UA" sz="2600" dirty="0" smtClean="0"/>
              <a:t>Міжвідомчий</a:t>
            </a:r>
            <a:r>
              <a:rPr lang="ru-RU" sz="2600" dirty="0" smtClean="0"/>
              <a:t> </a:t>
            </a:r>
            <a:r>
              <a:rPr lang="ru-RU" sz="2600" dirty="0" err="1" smtClean="0"/>
              <a:t>міжр</a:t>
            </a:r>
            <a:r>
              <a:rPr lang="uk-UA" sz="2600" dirty="0" smtClean="0"/>
              <a:t>егіональний семінар</a:t>
            </a:r>
            <a:r>
              <a:rPr lang="ru-RU" sz="2600" dirty="0" smtClean="0"/>
              <a:t> </a:t>
            </a:r>
            <a:r>
              <a:rPr lang="uk-UA" sz="2600" dirty="0" smtClean="0"/>
              <a:t>Наукової</a:t>
            </a:r>
            <a:r>
              <a:rPr lang="ru-RU" sz="2600" dirty="0" smtClean="0"/>
              <a:t> ради НАН </a:t>
            </a:r>
            <a:r>
              <a:rPr lang="uk-UA" sz="2600" dirty="0" smtClean="0"/>
              <a:t>України</a:t>
            </a:r>
            <a:r>
              <a:rPr lang="ru-RU" sz="2600" dirty="0" smtClean="0"/>
              <a:t> «</a:t>
            </a:r>
            <a:r>
              <a:rPr lang="uk-UA" sz="2600" dirty="0" smtClean="0"/>
              <a:t>Технічні</a:t>
            </a:r>
            <a:r>
              <a:rPr lang="ru-RU" sz="2600" dirty="0" smtClean="0"/>
              <a:t> </a:t>
            </a:r>
            <a:r>
              <a:rPr lang="uk-UA" sz="2600" dirty="0" smtClean="0"/>
              <a:t>засоби</a:t>
            </a:r>
            <a:r>
              <a:rPr lang="ru-RU" sz="2600" dirty="0" smtClean="0"/>
              <a:t> </a:t>
            </a:r>
            <a:r>
              <a:rPr lang="uk-UA" sz="2600" dirty="0" smtClean="0"/>
              <a:t>захисту</a:t>
            </a:r>
            <a:r>
              <a:rPr lang="ru-RU" sz="2600" dirty="0" smtClean="0"/>
              <a:t> </a:t>
            </a:r>
            <a:r>
              <a:rPr lang="uk-UA" sz="2600" dirty="0" smtClean="0"/>
              <a:t>інформації</a:t>
            </a:r>
            <a:r>
              <a:rPr lang="ru-RU" sz="2600" dirty="0" smtClean="0"/>
              <a:t>». – Харьков: ХНУРЭ, 2012.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46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Публикации</a:t>
            </a:r>
            <a:endParaRPr lang="uk-UA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357850"/>
          </a:xfrm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r>
              <a:rPr lang="ru-RU" sz="4500" dirty="0" smtClean="0"/>
              <a:t>	</a:t>
            </a:r>
            <a:r>
              <a:rPr lang="ru-RU" sz="6800" dirty="0" smtClean="0"/>
              <a:t>1. Кузнецов А. А. Приближенный анализ защищенности системы </a:t>
            </a:r>
            <a:r>
              <a:rPr lang="ru-RU" sz="6800" i="1" dirty="0" smtClean="0"/>
              <a:t>MIMO</a:t>
            </a:r>
            <a:r>
              <a:rPr lang="ru-RU" sz="6800" dirty="0" smtClean="0"/>
              <a:t> на основе кластерной модели отводного канала. Часть 1: Модель. /А. А. Кузнецов, А. И. Цопа // Радиотехника.  Всеукраинский межведомственный научно-технический сборник. – 2011. – Выпуск № 164. – С.72-76.</a:t>
            </a:r>
          </a:p>
          <a:p>
            <a:pPr algn="just">
              <a:buNone/>
            </a:pPr>
            <a:r>
              <a:rPr lang="ru-RU" sz="6800" dirty="0" smtClean="0"/>
              <a:t>	2. Кузнецов А. А. Приближенный анализ защищенности системы </a:t>
            </a:r>
            <a:r>
              <a:rPr lang="ru-RU" sz="6800" i="1" dirty="0" smtClean="0"/>
              <a:t>MIMO</a:t>
            </a:r>
            <a:r>
              <a:rPr lang="ru-RU" sz="6800" dirty="0" smtClean="0"/>
              <a:t> на основе кластерной модели отводного канала. Часть 2: Результаты моделирования. /А. А. Кузнецов, А. И. Цопа // Радиотехника.  Всеукраинский межведомственный научно-технический сборник. – 2011. – Выпуск № 165. – С.96-100.</a:t>
            </a:r>
          </a:p>
          <a:p>
            <a:pPr algn="just">
              <a:buNone/>
            </a:pPr>
            <a:r>
              <a:rPr lang="ru-RU" sz="6800" dirty="0" smtClean="0"/>
              <a:t>	</a:t>
            </a:r>
            <a:r>
              <a:rPr lang="en-US" sz="6800" dirty="0" smtClean="0"/>
              <a:t>3</a:t>
            </a:r>
            <a:r>
              <a:rPr lang="ru-RU" sz="6800" dirty="0" smtClean="0"/>
              <a:t>. Кузнецов А. А. Экспериментальные исследования </a:t>
            </a:r>
            <a:r>
              <a:rPr lang="ru-RU" sz="6800" i="1" dirty="0" smtClean="0"/>
              <a:t>MIMO</a:t>
            </a:r>
            <a:r>
              <a:rPr lang="ru-RU" sz="6800" dirty="0" smtClean="0"/>
              <a:t> канала связи для оценки его качества на основе имитационной модели. / А. А. Кузнецов, А. И. Цопа // Радиотехника.  Всеукраинский межведомственный научно-технический сборник. – 2012. – Выпуск № 169. – С. 162-167.</a:t>
            </a:r>
          </a:p>
          <a:p>
            <a:pPr algn="just">
              <a:buNone/>
            </a:pPr>
            <a:r>
              <a:rPr lang="ru-RU" sz="6800" dirty="0" smtClean="0"/>
              <a:t>	</a:t>
            </a:r>
            <a:r>
              <a:rPr lang="en-US" sz="6800" dirty="0" smtClean="0"/>
              <a:t>4</a:t>
            </a:r>
            <a:r>
              <a:rPr lang="ru-RU" sz="6800" dirty="0" smtClean="0"/>
              <a:t>. Кузнецов А. А. Оптимизация канала связи системы </a:t>
            </a:r>
            <a:r>
              <a:rPr lang="ru-RU" sz="6800" i="1" dirty="0" smtClean="0"/>
              <a:t>MIMO</a:t>
            </a:r>
            <a:r>
              <a:rPr lang="ru-RU" sz="6800" dirty="0" smtClean="0"/>
              <a:t>. / А. А. Кузнецов, А. И. Цопа // Радиотехника.  Всеукраинский межведомственный научно-технический сборник. – 2012. – Выпуск № 170. – С. 154 -158. </a:t>
            </a:r>
            <a:endParaRPr lang="en-US" sz="6800" dirty="0" smtClean="0"/>
          </a:p>
          <a:p>
            <a:pPr algn="just">
              <a:buNone/>
            </a:pPr>
            <a:r>
              <a:rPr lang="en-US" sz="6800" dirty="0" smtClean="0"/>
              <a:t>	5</a:t>
            </a:r>
            <a:r>
              <a:rPr lang="ru-RU" sz="6800" dirty="0" smtClean="0"/>
              <a:t>. Кузнецов </a:t>
            </a:r>
            <a:r>
              <a:rPr lang="uk-UA" sz="6800" dirty="0" smtClean="0"/>
              <a:t>О</a:t>
            </a:r>
            <a:r>
              <a:rPr lang="ru-RU" sz="6800" dirty="0" smtClean="0"/>
              <a:t>. </a:t>
            </a:r>
            <a:r>
              <a:rPr lang="uk-UA" sz="6800" dirty="0" smtClean="0"/>
              <a:t>О</a:t>
            </a:r>
            <a:r>
              <a:rPr lang="ru-RU" sz="6800" dirty="0" smtClean="0"/>
              <a:t>. </a:t>
            </a:r>
            <a:r>
              <a:rPr lang="uk-UA" sz="6800" dirty="0" err="1" smtClean="0"/>
              <a:t>Ентропійна</a:t>
            </a:r>
            <a:r>
              <a:rPr lang="uk-UA" sz="6800" dirty="0" smtClean="0"/>
              <a:t> оцінка характеристик захищеності систем передачі інформації. / Л. Б. Макаров, О. М. </a:t>
            </a:r>
            <a:r>
              <a:rPr lang="uk-UA" sz="6800" dirty="0" err="1" smtClean="0"/>
              <a:t>Бітченко</a:t>
            </a:r>
            <a:r>
              <a:rPr lang="uk-UA" sz="6800" dirty="0" smtClean="0"/>
              <a:t>,</a:t>
            </a:r>
            <a:r>
              <a:rPr lang="uk-UA" sz="6800" b="1" dirty="0" smtClean="0"/>
              <a:t> </a:t>
            </a:r>
            <a:r>
              <a:rPr lang="uk-UA" sz="6800" dirty="0" smtClean="0"/>
              <a:t>О. І. Цопа,</a:t>
            </a:r>
            <a:r>
              <a:rPr lang="uk-UA" sz="6800" b="1" dirty="0" smtClean="0"/>
              <a:t> </a:t>
            </a:r>
            <a:r>
              <a:rPr lang="uk-UA" sz="6800" dirty="0" smtClean="0"/>
              <a:t>О. О. </a:t>
            </a:r>
            <a:r>
              <a:rPr lang="uk-UA" sz="6800" dirty="0" err="1" smtClean="0"/>
              <a:t>Кузнецов</a:t>
            </a:r>
            <a:r>
              <a:rPr lang="uk-UA" sz="6800" dirty="0" smtClean="0"/>
              <a:t> // </a:t>
            </a:r>
            <a:r>
              <a:rPr lang="ru-RU" sz="6800" dirty="0" smtClean="0"/>
              <a:t>Радиотехника.  Всеукраинский межведомственный научно-технический сборник</a:t>
            </a:r>
            <a:r>
              <a:rPr lang="uk-UA" sz="6800" dirty="0" smtClean="0"/>
              <a:t>. – 2013. – </a:t>
            </a:r>
            <a:r>
              <a:rPr lang="uk-UA" sz="6800" dirty="0" err="1" smtClean="0"/>
              <a:t>Выпуск</a:t>
            </a:r>
            <a:r>
              <a:rPr lang="uk-UA" sz="6800" dirty="0" smtClean="0"/>
              <a:t> № 174. – С. 81-89.</a:t>
            </a:r>
            <a:endParaRPr lang="en-US" sz="6800" dirty="0" smtClean="0"/>
          </a:p>
          <a:p>
            <a:pPr algn="just">
              <a:buNone/>
            </a:pPr>
            <a:r>
              <a:rPr lang="en-US" sz="6800" dirty="0" smtClean="0"/>
              <a:t>        6</a:t>
            </a:r>
            <a:r>
              <a:rPr lang="ru-RU" sz="6800" dirty="0" smtClean="0"/>
              <a:t>. Кузнецов А. А. Повышение защищенности беспроводных цифровых систем передачи информации при применении </a:t>
            </a:r>
            <a:r>
              <a:rPr lang="ru-RU" sz="6800" i="1" dirty="0" smtClean="0"/>
              <a:t>MIMO</a:t>
            </a:r>
            <a:r>
              <a:rPr lang="ru-RU" sz="6800" dirty="0" smtClean="0"/>
              <a:t> технологий. // Раздел в монографии. Методы прогнозирования защищенности ведомственных систем связи, основанные на концепции отводного канала. Под. ред. А. И. Цопы, В. М. Шокало. – Харьков: КП «Городская типография», 2011. – с. 234-254</a:t>
            </a:r>
            <a:r>
              <a:rPr lang="ru-RU" sz="720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47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2853"/>
            <a:ext cx="9144000" cy="571503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Александр Александрович Кузнецов </a:t>
            </a:r>
            <a:endParaRPr lang="uk-UA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428736"/>
            <a:ext cx="8143932" cy="2286016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«Совершенствование методов оценки и повышения уровня защищённости микроволновых </a:t>
            </a:r>
            <a:r>
              <a:rPr lang="en-US" sz="3600" b="1" dirty="0" smtClean="0">
                <a:solidFill>
                  <a:schemeClr val="tx1"/>
                </a:solidFill>
              </a:rPr>
              <a:t>MIMO</a:t>
            </a:r>
            <a:r>
              <a:rPr lang="ru-RU" sz="3600" b="1" dirty="0" smtClean="0">
                <a:solidFill>
                  <a:schemeClr val="tx1"/>
                </a:solidFill>
              </a:rPr>
              <a:t> каналов связи</a:t>
            </a:r>
            <a:r>
              <a:rPr lang="ru-RU" sz="3600" dirty="0" smtClean="0">
                <a:solidFill>
                  <a:schemeClr val="tx1"/>
                </a:solidFill>
              </a:rPr>
              <a:t>»</a:t>
            </a:r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8860" y="4214818"/>
            <a:ext cx="488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05.13.21 – системы защиты информации</a:t>
            </a:r>
            <a:endParaRPr lang="uk-UA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5072074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Научный руководитель: доктор технических наук</a:t>
            </a:r>
          </a:p>
          <a:p>
            <a:pPr algn="ctr"/>
            <a:r>
              <a:rPr lang="ru-RU" sz="2400" b="1" dirty="0" smtClean="0"/>
              <a:t>Александр Иванович Цопа</a:t>
            </a:r>
            <a:endParaRPr lang="uk-U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3786190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Диссертация на соискание степени кандидата технических наук</a:t>
            </a:r>
            <a:endParaRPr lang="uk-UA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71736" y="6143644"/>
            <a:ext cx="488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Харьков - 2013</a:t>
            </a:r>
            <a:endParaRPr lang="uk-U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Многолучевость и кластеры в помещении</a:t>
            </a:r>
            <a:endParaRPr lang="uk-UA" sz="36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49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33794" name="Picture 2" descr="D:\Teivaz\Dropbox\Диссертация\Оформление\Презентация\Кластерная модель Пояснение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71288"/>
            <a:ext cx="8256707" cy="40151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Научные задачи</a:t>
            </a:r>
            <a:endParaRPr lang="uk-UA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900634"/>
          </a:xfrm>
        </p:spPr>
        <p:txBody>
          <a:bodyPr>
            <a:noAutofit/>
          </a:bodyPr>
          <a:lstStyle/>
          <a:p>
            <a:pPr marL="85725" indent="252000" algn="just">
              <a:spcBef>
                <a:spcPts val="1200"/>
              </a:spcBef>
              <a:buNone/>
            </a:pPr>
            <a:r>
              <a:rPr lang="en-US" sz="2200" dirty="0" smtClean="0"/>
              <a:t>4. </a:t>
            </a:r>
            <a:r>
              <a:rPr lang="ru-RU" sz="2200" dirty="0" smtClean="0"/>
              <a:t>Разработать методы повышения защищенности беспроводных  каналов связи на основе учета влияния отводного канала при оптимизации параметров физического уровня </a:t>
            </a:r>
            <a:r>
              <a:rPr lang="en-US" sz="2200" i="1" dirty="0" smtClean="0"/>
              <a:t>Wi-Fi</a:t>
            </a:r>
            <a:r>
              <a:rPr lang="ru-RU" sz="2200" dirty="0" smtClean="0"/>
              <a:t> систем в </a:t>
            </a:r>
            <a:r>
              <a:rPr lang="en-US" sz="2200" dirty="0" smtClean="0"/>
              <a:t>  </a:t>
            </a:r>
            <a:r>
              <a:rPr lang="ru-RU" sz="2200" dirty="0" smtClean="0"/>
              <a:t>условиях многолучевого распространения в сложных сооружениях и зданиях. </a:t>
            </a:r>
          </a:p>
          <a:p>
            <a:pPr marL="85725" indent="252000" algn="just">
              <a:spcBef>
                <a:spcPts val="1200"/>
              </a:spcBef>
              <a:buNone/>
            </a:pPr>
            <a:r>
              <a:rPr lang="en-US" sz="2200" dirty="0" smtClean="0"/>
              <a:t>5. </a:t>
            </a:r>
            <a:r>
              <a:rPr lang="ru-RU" sz="2200" dirty="0" smtClean="0"/>
              <a:t>Предложить методику, разработать измерительную установку и провести экспериментальные исследования для получения импульсных характеристик </a:t>
            </a:r>
            <a:r>
              <a:rPr lang="ru-RU" sz="2200" i="1" dirty="0" smtClean="0"/>
              <a:t>MIMO</a:t>
            </a:r>
            <a:r>
              <a:rPr lang="ru-RU" sz="2200" dirty="0" smtClean="0"/>
              <a:t> радиоканалов </a:t>
            </a:r>
            <a:r>
              <a:rPr lang="en-US" sz="2200" i="1" dirty="0" smtClean="0"/>
              <a:t>Wi-Fi</a:t>
            </a:r>
            <a:r>
              <a:rPr lang="ru-RU" sz="2200" dirty="0" smtClean="0"/>
              <a:t> систем в помещении и верификации данных теоретических исследований</a:t>
            </a:r>
            <a:r>
              <a:rPr lang="uk-UA" sz="2200" dirty="0" smtClean="0"/>
              <a:t>. </a:t>
            </a:r>
            <a:endParaRPr lang="ru-RU" sz="2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5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79704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Классификация помещений</a:t>
            </a:r>
            <a:br>
              <a:rPr lang="ru-RU" b="1" dirty="0" smtClean="0"/>
            </a:br>
            <a:r>
              <a:rPr lang="ru-RU" b="1" dirty="0" smtClean="0"/>
              <a:t>по канальной модели </a:t>
            </a:r>
            <a:r>
              <a:rPr lang="en-US" b="1" dirty="0" err="1" smtClean="0"/>
              <a:t>TGn</a:t>
            </a:r>
            <a:r>
              <a:rPr lang="en-US" b="1" dirty="0" smtClean="0"/>
              <a:t>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стандарта </a:t>
            </a:r>
            <a:r>
              <a:rPr lang="en-US" b="1" dirty="0" smtClean="0"/>
              <a:t>IEEE 802.11</a:t>
            </a:r>
            <a:endParaRPr lang="uk-UA" sz="3600" b="1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857224" y="2857496"/>
          <a:ext cx="7500991" cy="2821745"/>
        </p:xfrm>
        <a:graphic>
          <a:graphicData uri="http://schemas.openxmlformats.org/drawingml/2006/table">
            <a:tbl>
              <a:tblPr/>
              <a:tblGrid>
                <a:gridCol w="857257"/>
                <a:gridCol w="2500330"/>
                <a:gridCol w="1357322"/>
                <a:gridCol w="1643074"/>
                <a:gridCol w="1143008"/>
              </a:tblGrid>
              <a:tr h="905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Модель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Условия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Переломная точка</a:t>
                      </a:r>
                      <a:r>
                        <a:rPr lang="uk-UA" sz="1400" dirty="0"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ru-RU" sz="1400" dirty="0">
                          <a:latin typeface="+mn-lt"/>
                          <a:cs typeface="Times New Roman"/>
                        </a:rPr>
                        <a:t>м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+mn-lt"/>
                          <a:cs typeface="Times New Roman"/>
                        </a:rPr>
                        <a:t>Разброс времени прихода</a:t>
                      </a:r>
                      <a:r>
                        <a:rPr lang="uk-UA" sz="1400" dirty="0" smtClean="0"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ru-RU" sz="1400" dirty="0">
                          <a:latin typeface="+mn-lt"/>
                          <a:cs typeface="Times New Roman"/>
                        </a:rPr>
                        <a:t>нс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+mn-lt"/>
                          <a:cs typeface="Times New Roman"/>
                        </a:rPr>
                        <a:t>Количество</a:t>
                      </a:r>
                      <a:r>
                        <a:rPr lang="ru-RU" sz="1400" baseline="0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 dirty="0" smtClean="0">
                          <a:latin typeface="+mn-lt"/>
                          <a:cs typeface="Times New Roman"/>
                        </a:rPr>
                        <a:t>кластеров</a:t>
                      </a:r>
                      <a:endParaRPr lang="ru-RU" sz="1400" noProof="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cs typeface="Times New Roman"/>
                        </a:rPr>
                        <a:t>A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latin typeface="+mn-lt"/>
                          <a:cs typeface="Times New Roman"/>
                        </a:rPr>
                        <a:t>Плоское падение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5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0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latin typeface="+mn-lt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cs typeface="Times New Roman"/>
                        </a:rPr>
                        <a:t>B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+mn-lt"/>
                          <a:cs typeface="Times New Roman"/>
                        </a:rPr>
                        <a:t>Жилая</a:t>
                      </a:r>
                      <a:r>
                        <a:rPr lang="ru-RU" sz="1400" baseline="0" dirty="0" smtClean="0">
                          <a:latin typeface="+mn-lt"/>
                          <a:cs typeface="Times New Roman"/>
                        </a:rPr>
                        <a:t> комната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latin typeface="+mn-lt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15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latin typeface="+mn-lt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cs typeface="Times New Roman"/>
                        </a:rPr>
                        <a:t>C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+mn-lt"/>
                          <a:cs typeface="Times New Roman"/>
                        </a:rPr>
                        <a:t>Жилая</a:t>
                      </a:r>
                      <a:r>
                        <a:rPr lang="ru-RU" sz="1400" baseline="0" dirty="0" smtClean="0">
                          <a:latin typeface="+mn-lt"/>
                          <a:cs typeface="Times New Roman"/>
                        </a:rPr>
                        <a:t> комната</a:t>
                      </a:r>
                      <a:endParaRPr lang="uk-UA" sz="1400" dirty="0" smtClean="0">
                        <a:latin typeface="+mn-lt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latin typeface="+mn-lt"/>
                          <a:cs typeface="Times New Roman"/>
                        </a:rPr>
                        <a:t>/</a:t>
                      </a:r>
                      <a:r>
                        <a:rPr lang="ru-RU" sz="1400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 dirty="0">
                          <a:latin typeface="+mn-lt"/>
                          <a:cs typeface="Times New Roman"/>
                        </a:rPr>
                        <a:t>маленький офис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5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30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latin typeface="+mn-lt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cs typeface="Times New Roman"/>
                        </a:rPr>
                        <a:t>D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Большой офис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10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50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latin typeface="+mn-lt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cs typeface="Times New Roman"/>
                        </a:rPr>
                        <a:t>E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Большой офис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20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100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latin typeface="+mn-lt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cs typeface="Times New Roman"/>
                        </a:rPr>
                        <a:t>F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Большое пространство (открытое или закрытое)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30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150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latin typeface="+mn-lt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50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726130"/>
          </a:xfrm>
        </p:spPr>
        <p:txBody>
          <a:bodyPr>
            <a:normAutofit fontScale="90000"/>
          </a:bodyPr>
          <a:lstStyle/>
          <a:p>
            <a:pPr algn="l"/>
            <a:r>
              <a:rPr lang="uk-UA" sz="3600" b="1" dirty="0" smtClean="0"/>
              <a:t>Паспорт </a:t>
            </a:r>
            <a:r>
              <a:rPr lang="ru-RU" sz="3600" b="1" dirty="0" smtClean="0"/>
              <a:t>специальности:</a:t>
            </a:r>
            <a:r>
              <a:rPr lang="uk-UA" sz="3600" b="1" dirty="0" smtClean="0"/>
              <a:t>  05.13.21</a:t>
            </a:r>
            <a:r>
              <a:rPr lang="uk-UA" sz="3600" dirty="0" smtClean="0"/>
              <a:t> </a:t>
            </a:r>
            <a:br>
              <a:rPr lang="uk-UA" sz="3600" dirty="0" smtClean="0"/>
            </a:br>
            <a:r>
              <a:rPr lang="uk-UA" sz="3600" b="1" dirty="0" smtClean="0"/>
              <a:t>Формула спеціальності:</a:t>
            </a:r>
            <a:r>
              <a:rPr lang="uk-UA" sz="3600" dirty="0" smtClean="0"/>
              <a:t>     </a:t>
            </a:r>
            <a:br>
              <a:rPr lang="uk-UA" sz="3600" dirty="0" smtClean="0"/>
            </a:br>
            <a:r>
              <a:rPr lang="uk-UA" sz="2400" dirty="0" smtClean="0"/>
              <a:t>1. Дослідження теоретичних,  науково-технічних  і  технологічних проблем, пов'язаних із організацією, створенням методів та засобів забезпечення захисту  інформації  при  її  зберіганні,  обробці  й   передачі    з   використанням   сучасних   математичних   методів, інформаційних технологій та технічних засобів.</a:t>
            </a:r>
            <a:br>
              <a:rPr lang="uk-UA" sz="2400" dirty="0" smtClean="0"/>
            </a:br>
            <a:r>
              <a:rPr lang="uk-UA" sz="2400" b="1" dirty="0" smtClean="0"/>
              <a:t> </a:t>
            </a:r>
            <a:br>
              <a:rPr lang="uk-UA" sz="2400" b="1" dirty="0" smtClean="0"/>
            </a:br>
            <a:r>
              <a:rPr lang="uk-UA" sz="2400" b="1" u="sng" dirty="0" smtClean="0"/>
              <a:t>II. Напрямки досліджень:</a:t>
            </a: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dirty="0" smtClean="0"/>
              <a:t> . . .</a:t>
            </a:r>
            <a:r>
              <a:rPr lang="uk-UA" sz="2200" dirty="0" smtClean="0"/>
              <a:t/>
            </a:r>
            <a:br>
              <a:rPr lang="uk-UA" sz="2200" dirty="0" smtClean="0"/>
            </a:br>
            <a:r>
              <a:rPr lang="uk-UA" sz="2400" b="1" dirty="0" smtClean="0"/>
              <a:t> (7) - технічні  канали  відпливу  інформації та їх моделі, нові технології й засоби захисту  інформації  від  відпливу  технічними каналами.   Норми  ефективного  захисту  інформації  від  відпливу технічними каналами;</a:t>
            </a:r>
            <a:r>
              <a:rPr lang="ru-RU" sz="2400" b="1" dirty="0" smtClean="0"/>
              <a:t> </a:t>
            </a:r>
            <a:r>
              <a:rPr lang="uk-UA" sz="2400" b="1" dirty="0" smtClean="0"/>
              <a:t>     </a:t>
            </a:r>
            <a:br>
              <a:rPr lang="uk-UA" sz="2400" b="1" dirty="0" smtClean="0"/>
            </a:br>
            <a:r>
              <a:rPr lang="uk-UA" sz="2400" b="1" dirty="0" smtClean="0"/>
              <a:t> (8) - моделювання процесів нападу на інформацію та її захисту;</a:t>
            </a:r>
            <a:r>
              <a:rPr lang="ru-RU" sz="2400" b="1" dirty="0" smtClean="0"/>
              <a:t> </a:t>
            </a:r>
            <a:r>
              <a:rPr lang="uk-UA" sz="2400" b="1" dirty="0" smtClean="0"/>
              <a:t>     </a:t>
            </a:r>
            <a:br>
              <a:rPr lang="uk-UA" sz="2400" b="1" dirty="0" smtClean="0"/>
            </a:br>
            <a:r>
              <a:rPr lang="uk-UA" sz="2400" b="1" dirty="0" smtClean="0"/>
              <a:t> (9) - методи  і  засоби  вимірювання  й   обчислення   параметрів небезпечних сигналів. </a:t>
            </a:r>
            <a:r>
              <a:rPr lang="uk-UA" sz="2200" dirty="0" smtClean="0"/>
              <a:t/>
            </a:r>
            <a:br>
              <a:rPr lang="uk-UA" sz="2200" dirty="0" smtClean="0"/>
            </a:br>
            <a:endParaRPr lang="uk-UA" sz="22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51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Объект исследования</a:t>
            </a:r>
            <a:endParaRPr lang="uk-UA" sz="4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908720"/>
            <a:ext cx="8643966" cy="1424770"/>
          </a:xfrm>
        </p:spPr>
        <p:txBody>
          <a:bodyPr>
            <a:noAutofit/>
          </a:bodyPr>
          <a:lstStyle/>
          <a:p>
            <a:pPr marL="85725" indent="252000" algn="just">
              <a:spcBef>
                <a:spcPts val="1200"/>
              </a:spcBef>
              <a:buNone/>
            </a:pPr>
            <a:r>
              <a:rPr lang="ru-RU" sz="2400" dirty="0" smtClean="0"/>
              <a:t>Процессы передачи, приема, несанкционированного доступа и разрушения информации,  передаваемой по микроволновым </a:t>
            </a:r>
            <a:r>
              <a:rPr lang="uk-UA" sz="2400" i="1" dirty="0" smtClean="0"/>
              <a:t>MIMO</a:t>
            </a:r>
            <a:r>
              <a:rPr lang="uk-UA" sz="2400" dirty="0" smtClean="0"/>
              <a:t> </a:t>
            </a:r>
            <a:r>
              <a:rPr lang="ru-RU" sz="2400" dirty="0" smtClean="0"/>
              <a:t>каналам систем связи.</a:t>
            </a:r>
            <a:endParaRPr lang="uk-UA" sz="2000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6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291" y="1984590"/>
            <a:ext cx="9144000" cy="868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Предмет</a:t>
            </a:r>
            <a:r>
              <a:rPr kumimoji="0" lang="ru-RU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исследования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271418" y="2636912"/>
            <a:ext cx="8729706" cy="1280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5725" indent="252000" algn="just">
              <a:spcBef>
                <a:spcPts val="1200"/>
              </a:spcBef>
            </a:pPr>
            <a:r>
              <a:rPr lang="ru-RU" sz="2400" dirty="0" smtClean="0"/>
              <a:t>Модели систем связи с отводным каналом для оценки помехозащищенности и скрытности </a:t>
            </a:r>
            <a:r>
              <a:rPr lang="en-US" sz="2400" i="1" dirty="0" smtClean="0"/>
              <a:t>MIMO</a:t>
            </a:r>
            <a:r>
              <a:rPr lang="en-US" sz="2400" dirty="0" smtClean="0"/>
              <a:t> </a:t>
            </a:r>
            <a:r>
              <a:rPr lang="ru-RU" sz="2400" dirty="0" smtClean="0"/>
              <a:t>радиоканалов локальных цифровых систем передачи информации </a:t>
            </a:r>
            <a:r>
              <a:rPr lang="en-US" sz="2400" dirty="0" smtClean="0"/>
              <a:t>Wi-Fi</a:t>
            </a:r>
            <a:r>
              <a:rPr lang="ru-RU" sz="2400" dirty="0" smtClean="0"/>
              <a:t>. 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-887" y="3861048"/>
            <a:ext cx="9144000" cy="868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noProof="0" dirty="0" smtClean="0">
                <a:latin typeface="+mj-lt"/>
                <a:ea typeface="+mj-ea"/>
                <a:cs typeface="+mj-cs"/>
              </a:rPr>
              <a:t>Методы </a:t>
            </a: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исследования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271822" y="4668526"/>
            <a:ext cx="8700730" cy="1973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5725" indent="252000" algn="just">
              <a:spcBef>
                <a:spcPts val="1200"/>
              </a:spcBef>
            </a:pPr>
            <a:r>
              <a:rPr lang="ru-RU" sz="2400" dirty="0" smtClean="0"/>
              <a:t>Теории </a:t>
            </a:r>
            <a:r>
              <a:rPr lang="ru-RU" sz="2400" dirty="0"/>
              <a:t>распространения </a:t>
            </a:r>
            <a:r>
              <a:rPr lang="ru-RU" sz="2400" dirty="0" smtClean="0"/>
              <a:t>радиоволн, </a:t>
            </a:r>
            <a:r>
              <a:rPr lang="ru-RU" sz="2400" dirty="0"/>
              <a:t>цифровых систем связи, методы оптимизации радиосистем, математическое, имитационное </a:t>
            </a:r>
            <a:r>
              <a:rPr lang="ru-RU" sz="2400" dirty="0" smtClean="0"/>
              <a:t>моделирование, </a:t>
            </a:r>
            <a:r>
              <a:rPr lang="ru-RU" sz="2400" dirty="0"/>
              <a:t>а также </a:t>
            </a:r>
            <a:r>
              <a:rPr lang="ru-RU" sz="2400" dirty="0" smtClean="0"/>
              <a:t>методы </a:t>
            </a:r>
            <a:r>
              <a:rPr lang="ru-RU" sz="2400" dirty="0"/>
              <a:t>цифровой обработки сигналов </a:t>
            </a:r>
            <a:r>
              <a:rPr lang="ru-RU" sz="2400" dirty="0" smtClean="0"/>
              <a:t>и экспериментального </a:t>
            </a:r>
            <a:r>
              <a:rPr lang="ru-RU" sz="2400" dirty="0"/>
              <a:t>исследования характеристик </a:t>
            </a:r>
            <a:r>
              <a:rPr lang="ru-RU" sz="2400" dirty="0" smtClean="0"/>
              <a:t>радиоканалов.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4356" y="1857364"/>
            <a:ext cx="8401048" cy="3714776"/>
          </a:xfrm>
        </p:spPr>
        <p:txBody>
          <a:bodyPr>
            <a:noAutofit/>
          </a:bodyPr>
          <a:lstStyle/>
          <a:p>
            <a:pPr marL="85725" indent="252000" algn="just">
              <a:spcBef>
                <a:spcPts val="1200"/>
              </a:spcBef>
              <a:buNone/>
            </a:pPr>
            <a:r>
              <a:rPr lang="ru-RU" sz="2800" dirty="0" smtClean="0"/>
              <a:t>В разделе рассмотрены особенности построения информационно-коммуникационных систем и проведен общий анализ путей обеспечения безопасной обработки информации в таких системах.</a:t>
            </a:r>
          </a:p>
          <a:p>
            <a:pPr marL="85725" indent="252000" algn="just">
              <a:spcBef>
                <a:spcPts val="1200"/>
              </a:spcBef>
              <a:buNone/>
            </a:pPr>
            <a:r>
              <a:rPr lang="ru-RU" sz="2800" dirty="0" smtClean="0"/>
              <a:t>На основании чего выдвинуты критерии оценки качества и защищённости системы и разработан подход для решения поставленных задач.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7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071670" y="142852"/>
            <a:ext cx="707233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4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lang="uk-UA" sz="3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01 основной канал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594" y="1372944"/>
            <a:ext cx="9000000" cy="427918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8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Подход к решению задачи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01 основной канал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594" y="1372944"/>
            <a:ext cx="9000000" cy="473604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9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3200" b="1" dirty="0" smtClean="0"/>
              <a:t>Подход к решению задачи</a:t>
            </a:r>
            <a:endParaRPr lang="uk-UA" sz="4000" b="1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1974</Words>
  <Application>Microsoft Office PowerPoint</Application>
  <PresentationFormat>On-screen Show (4:3)</PresentationFormat>
  <Paragraphs>399</Paragraphs>
  <Slides>51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Adobe Kaiti Std R</vt:lpstr>
      <vt:lpstr>Arial</vt:lpstr>
      <vt:lpstr>Arial Rounded MT Bold</vt:lpstr>
      <vt:lpstr>Calibri</vt:lpstr>
      <vt:lpstr>Cambria Math</vt:lpstr>
      <vt:lpstr>Courier New</vt:lpstr>
      <vt:lpstr>Lucida Sans Unicode</vt:lpstr>
      <vt:lpstr>Times New Roman</vt:lpstr>
      <vt:lpstr>Тема Office</vt:lpstr>
      <vt:lpstr>Формула</vt:lpstr>
      <vt:lpstr>Александр Александрович Кузнецов </vt:lpstr>
      <vt:lpstr>Актуальность темы</vt:lpstr>
      <vt:lpstr>Цель работы</vt:lpstr>
      <vt:lpstr>Научные задачи</vt:lpstr>
      <vt:lpstr>Научные задачи</vt:lpstr>
      <vt:lpstr>Объект исследования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Заключение</vt:lpstr>
      <vt:lpstr>Научная новизна</vt:lpstr>
      <vt:lpstr>Практическая значимость и внедрение полученных результатов</vt:lpstr>
      <vt:lpstr>Практическая значимость и внедрение полученных результатов</vt:lpstr>
      <vt:lpstr>Апробация результатов</vt:lpstr>
      <vt:lpstr>Публикации</vt:lpstr>
      <vt:lpstr>Александр Александрович Кузнецов </vt:lpstr>
      <vt:lpstr>Многолучевость и кластеры в помещении</vt:lpstr>
      <vt:lpstr>Классификация помещений по канальной модели TGn  стандарта IEEE 802.11</vt:lpstr>
      <vt:lpstr>Паспорт специальности:  05.13.21  Формула спеціальності:      1. Дослідження теоретичних,  науково-технічних  і  технологічних проблем, пов'язаних із організацією, створенням методів та засобів забезпечення захисту  інформації  при  її  зберіганні,  обробці  й   передачі    з   використанням   сучасних   математичних   методів, інформаційних технологій та технічних засобів.   II. Напрямки досліджень:  . . .  (7) - технічні  канали  відпливу  інформації та їх моделі, нові технології й засоби захисту  інформації  від  відпливу  технічними каналами.   Норми  ефективного  захисту  інформації  від  відпливу технічними каналами;        (8) - моделювання процесів нападу на інформацію та її захисту;        (9) - методи  і  засоби  вимірювання  й   обчислення   параметрів небезпечних сигналів.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Александр Александрович Кузнецов</dc:title>
  <dc:creator>Niavus m</dc:creator>
  <cp:lastModifiedBy>Teivaz</cp:lastModifiedBy>
  <cp:revision>357</cp:revision>
  <dcterms:created xsi:type="dcterms:W3CDTF">2013-02-01T22:28:56Z</dcterms:created>
  <dcterms:modified xsi:type="dcterms:W3CDTF">2013-12-09T12:39:00Z</dcterms:modified>
</cp:coreProperties>
</file>