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swishesmsg.com/thank-you-messages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671015"/>
          </a:xfrm>
        </p:spPr>
        <p:txBody>
          <a:bodyPr>
            <a:normAutofit/>
          </a:bodyPr>
          <a:lstStyle/>
          <a:p>
            <a:r>
              <a:rPr lang="en-US" sz="6600" b="1" dirty="0"/>
              <a:t>DIABETES PREDICTION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586784"/>
            <a:ext cx="8689976" cy="1671015"/>
          </a:xfrm>
        </p:spPr>
        <p:txBody>
          <a:bodyPr/>
          <a:lstStyle/>
          <a:p>
            <a:r>
              <a:rPr lang="en-US" b="1" dirty="0"/>
              <a:t>Venkata </a:t>
            </a:r>
            <a:r>
              <a:rPr lang="en-US" b="1" dirty="0" err="1"/>
              <a:t>sai</a:t>
            </a:r>
            <a:r>
              <a:rPr lang="en-US" b="1" dirty="0"/>
              <a:t> Vijaya Tejaswini </a:t>
            </a:r>
          </a:p>
          <a:p>
            <a:r>
              <a:rPr lang="en-US" b="1" dirty="0"/>
              <a:t>NATIONAL INSTITUTE OF TECHNOLOGY, SILCHAR</a:t>
            </a:r>
          </a:p>
          <a:p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 – 05 – 2021 TO 31 – 05 – 2021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9305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CF6F25-9DD4-4593-91BE-68BC41E136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2234" y="1480751"/>
            <a:ext cx="6087532" cy="389649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477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F1C5-B79D-43ED-9F0C-8A67C53F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86033"/>
            <a:ext cx="10364451" cy="1622853"/>
          </a:xfrm>
        </p:spPr>
        <p:txBody>
          <a:bodyPr>
            <a:normAutofit/>
          </a:bodyPr>
          <a:lstStyle/>
          <a:p>
            <a:r>
              <a:rPr lang="en-IN" b="1" dirty="0"/>
              <a:t>CONTENTS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B79-C202-4431-B282-BE2A72A89D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24216"/>
            <a:ext cx="10363826" cy="356698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 TO DIABETES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OVERVIEW OF DATA SET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ANALYSIS OF DATA SET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BULDING THE MODELS</a:t>
            </a:r>
          </a:p>
          <a:p>
            <a:pPr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HYPERTUNING PARAMETERS</a:t>
            </a:r>
          </a:p>
          <a:p>
            <a:pPr indent="0" algn="ctr">
              <a:lnSpc>
                <a:spcPct val="107000"/>
              </a:lnSpc>
              <a:buNone/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48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80B43-FBDB-4B95-8041-642CAF2A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85569"/>
          </a:xfrm>
        </p:spPr>
        <p:txBody>
          <a:bodyPr/>
          <a:lstStyle/>
          <a:p>
            <a:r>
              <a:rPr lang="en-IN" b="1" dirty="0"/>
              <a:t>INTRODUCTION TO DIABETES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88C5-0A9B-4B8E-AD72-E915C61664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4086"/>
            <a:ext cx="10363826" cy="4151871"/>
          </a:xfrm>
        </p:spPr>
        <p:txBody>
          <a:bodyPr>
            <a:normAutofit/>
          </a:bodyPr>
          <a:lstStyle/>
          <a:p>
            <a:r>
              <a:rPr lang="en-IN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Diabetes is a disease that occurs when your blood glucose, also called blood sugar, is too high.</a:t>
            </a:r>
          </a:p>
          <a:p>
            <a:endParaRPr lang="en-IN" cap="non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The major types of diabetes include:</a:t>
            </a:r>
          </a:p>
          <a:p>
            <a:pPr marL="0" indent="0">
              <a:buNone/>
            </a:pPr>
            <a:r>
              <a:rPr lang="en-IN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Type 1</a:t>
            </a:r>
          </a:p>
          <a:p>
            <a:pPr marL="0" indent="0">
              <a:buNone/>
            </a:pPr>
            <a:r>
              <a:rPr lang="en-IN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Type 2</a:t>
            </a:r>
          </a:p>
          <a:p>
            <a:pPr marL="0" indent="0">
              <a:buNone/>
            </a:pPr>
            <a:r>
              <a:rPr lang="en-IN" cap="none" dirty="0">
                <a:latin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G</a:t>
            </a:r>
            <a:r>
              <a:rPr lang="en-IN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Open Sans" panose="020B0606030504020204" pitchFamily="34" charset="0"/>
              </a:rPr>
              <a:t>estational diabetes</a:t>
            </a:r>
          </a:p>
          <a:p>
            <a:pPr marL="0" indent="0">
              <a:buNone/>
            </a:pPr>
            <a:endParaRPr lang="en-IN" cap="none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It has several perilous side effects including Heart, Kidney problems.</a:t>
            </a:r>
          </a:p>
          <a:p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40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293-F6BE-4934-B14C-9631AAB3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17375"/>
          </a:xfrm>
        </p:spPr>
        <p:txBody>
          <a:bodyPr/>
          <a:lstStyle/>
          <a:p>
            <a:r>
              <a:rPr lang="en-IN" b="1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217B-3E94-4ED5-830E-876D409AE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78227"/>
            <a:ext cx="10363826" cy="4127157"/>
          </a:xfrm>
        </p:spPr>
        <p:txBody>
          <a:bodyPr>
            <a:normAutofit lnSpcReduction="10000"/>
          </a:bodyPr>
          <a:lstStyle/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 dataset was taken from </a:t>
            </a:r>
            <a:r>
              <a:rPr lang="en-IN" cap="non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r>
              <a:rPr lang="en-IN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IN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cap="none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IN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his dataset is originally from the national institute of diabetes and digestive and kidney diseases. </a:t>
            </a:r>
          </a:p>
          <a:p>
            <a:endParaRPr lang="en-IN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objective of the dataset is to diagnostically predict whether or not a patient has diabetes, based on certain diagnostic measurements included in the dataset. </a:t>
            </a:r>
          </a:p>
          <a:p>
            <a:endParaRPr lang="en-IN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N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consists of several medical predictor variables and one target variable.</a:t>
            </a:r>
          </a:p>
          <a:p>
            <a:endParaRPr lang="en-IN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94076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F6E3-4EE6-4540-A55D-2F59F845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502508"/>
            <a:ext cx="10364451" cy="897924"/>
          </a:xfrm>
        </p:spPr>
        <p:txBody>
          <a:bodyPr/>
          <a:lstStyle/>
          <a:p>
            <a:r>
              <a:rPr lang="en-IN" b="1" dirty="0"/>
              <a:t>ANALYSIS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BAAE-24AC-41DE-8FAE-F1B381ABF5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0432"/>
            <a:ext cx="10363826" cy="4604952"/>
          </a:xfrm>
        </p:spPr>
        <p:txBody>
          <a:bodyPr>
            <a:no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IN" sz="1800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data set has 768 rows and 9 columns out of which the ‘outcome’ column is the categorical variable which we need to predict.</a:t>
            </a:r>
          </a:p>
          <a:p>
            <a:endParaRPr lang="en-IN" sz="1800" cap="non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sz="1800" cap="none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IN" sz="1800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have 7 int64 values along with 2 float64 values which have an overall memory usage of 54.1 KB. </a:t>
            </a:r>
          </a:p>
          <a:p>
            <a:endParaRPr lang="en-IN" sz="1800" cap="non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sz="1800" cap="none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IN" sz="1800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 necessary libraries such as the pandas, </a:t>
            </a:r>
            <a:r>
              <a:rPr lang="en-IN" sz="1800" cap="none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numpy</a:t>
            </a:r>
            <a:r>
              <a:rPr lang="en-IN" sz="1800" cap="none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IN" sz="1800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matplotlib, seaborn are imported.</a:t>
            </a:r>
          </a:p>
          <a:p>
            <a:endParaRPr lang="en-IN" sz="1800" cap="non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IN" sz="1800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fter importing all the necessary libraries we load the data set ( diabetes.csv ).</a:t>
            </a:r>
          </a:p>
          <a:p>
            <a:endParaRPr lang="en-IN" sz="1800" cap="non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</a:t>
            </a:r>
            <a:r>
              <a:rPr lang="en-IN" sz="1800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find that all the columns in the data set have not even a single null value.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1563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C4CA-8C0D-4253-B0DF-9AAEDC531A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60628"/>
            <a:ext cx="10363826" cy="4714043"/>
          </a:xfrm>
        </p:spPr>
        <p:txBody>
          <a:bodyPr>
            <a:normAutofit/>
          </a:bodyPr>
          <a:lstStyle/>
          <a:p>
            <a:r>
              <a:rPr lang="en-IN" b="1" cap="none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r>
              <a:rPr lang="en-IN" b="1" cap="none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nsights:  </a:t>
            </a:r>
            <a:r>
              <a:rPr lang="en-IN" b="1" cap="none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</a:t>
            </a:r>
            <a:r>
              <a:rPr lang="en-IN" cap="none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he probability that a person suffers from diabetes or not is highly determined by the level of glucose. </a:t>
            </a:r>
          </a:p>
          <a:p>
            <a:r>
              <a:rPr lang="en-IN" cap="none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</a:t>
            </a:r>
            <a:r>
              <a:rPr lang="en-IN" cap="none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lucose level &gt; 130, number of pregnancies above 5, blood pressure &gt; 70, skin thickness &gt; 30, BMI &gt; 31, diabetes pedigree function &gt; 0.33,  also tend to indicate the risk of being affected with diabetes. </a:t>
            </a:r>
          </a:p>
          <a:p>
            <a:r>
              <a:rPr lang="en-IN" cap="none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</a:t>
            </a:r>
            <a:r>
              <a:rPr lang="en-IN" cap="none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hereas from the plots, it is evident that there is no particular age limit for diabetes patients. </a:t>
            </a:r>
          </a:p>
          <a:p>
            <a:r>
              <a:rPr lang="en-IN" cap="none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</a:t>
            </a:r>
            <a:r>
              <a:rPr lang="en-IN" cap="none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eople of any age span might be affected with diabetes if they lack proper nutrition.</a:t>
            </a:r>
          </a:p>
          <a:p>
            <a:r>
              <a:rPr lang="en-IN" cap="none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Since </a:t>
            </a:r>
            <a:r>
              <a:rPr lang="en-IN" cap="none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</a:t>
            </a:r>
            <a:r>
              <a:rPr lang="en-IN" cap="none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nsulin and Glucose have strong correlation, it becomes evident that insulin might have an indirect impact on the disease. since age has a correlation with pregnancies and blood pressure, and skin thickness with BMI, so they too have an indirect effect</a:t>
            </a:r>
            <a:endParaRPr lang="en-IN" cap="non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14244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43FD-4B58-47B4-AC61-CB3F0AB1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78478"/>
          </a:xfrm>
        </p:spPr>
        <p:txBody>
          <a:bodyPr/>
          <a:lstStyle/>
          <a:p>
            <a:r>
              <a:rPr lang="en-IN" b="1" dirty="0"/>
              <a:t>BUILDING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43AEE-1ACB-47B0-AE39-1DB000B5F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96995" y="1696996"/>
            <a:ext cx="8155460" cy="4094203"/>
          </a:xfrm>
        </p:spPr>
        <p:txBody>
          <a:bodyPr/>
          <a:lstStyle/>
          <a:p>
            <a:pPr indent="0" algn="ctr" fontAlgn="base">
              <a:lnSpc>
                <a:spcPct val="115000"/>
              </a:lnSpc>
              <a:spcBef>
                <a:spcPts val="900"/>
              </a:spcBef>
              <a:buNone/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W</a:t>
            </a:r>
            <a:r>
              <a:rPr lang="en-IN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start the implementation of each model </a:t>
            </a: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ctr" fontAlgn="base">
              <a:lnSpc>
                <a:spcPct val="115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 NEAREST NEIGHBORS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ctr" fontAlgn="base">
              <a:lnSpc>
                <a:spcPct val="115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LOGISTIC REGRESSION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ctr" fontAlgn="base">
              <a:lnSpc>
                <a:spcPct val="115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 CLASSIFIER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ctr" fontAlgn="base">
              <a:lnSpc>
                <a:spcPct val="115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DECISION TREE CLASSIFIER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ctr" fontAlgn="base">
              <a:lnSpc>
                <a:spcPct val="115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 VECTOR MACHINE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ctr" fontAlgn="base">
              <a:lnSpc>
                <a:spcPct val="115000"/>
              </a:lnSpc>
              <a:spcBef>
                <a:spcPts val="900"/>
              </a:spcBef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GAUSSIAN NAÏVE BYERS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 algn="ctr" fontAlgn="base">
              <a:lnSpc>
                <a:spcPct val="115000"/>
              </a:lnSpc>
              <a:spcBef>
                <a:spcPts val="90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IN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XG BOOST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66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EFAA-23B6-4114-AFDD-71D36983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9051"/>
          </a:xfrm>
        </p:spPr>
        <p:txBody>
          <a:bodyPr/>
          <a:lstStyle/>
          <a:p>
            <a:r>
              <a:rPr lang="en-IN" b="1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3F4B-BFAA-4499-8688-1AC184BE95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4930" y="1837038"/>
            <a:ext cx="10552670" cy="4069491"/>
          </a:xfrm>
        </p:spPr>
        <p:txBody>
          <a:bodyPr>
            <a:normAutofit/>
          </a:bodyPr>
          <a:lstStyle/>
          <a:p>
            <a:pPr marL="571500" indent="-342900" fontAlgn="base">
              <a:lnSpc>
                <a:spcPct val="150000"/>
              </a:lnSpc>
              <a:spcBef>
                <a:spcPts val="900"/>
              </a:spcBef>
              <a:spcAft>
                <a:spcPts val="800"/>
              </a:spcAft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model is a mathematical model with a number of parameters that need to be learned from the data. </a:t>
            </a:r>
            <a:r>
              <a:rPr lang="en-IN" i="1" cap="none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i="1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yperparameters</a:t>
            </a:r>
            <a:r>
              <a:rPr lang="en-IN" cap="non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are that cannot be directly learned from the regular training process</a:t>
            </a:r>
          </a:p>
          <a:p>
            <a:pPr marL="571500" indent="-342900" fontAlgn="base">
              <a:lnSpc>
                <a:spcPct val="150000"/>
              </a:lnSpc>
              <a:spcBef>
                <a:spcPts val="900"/>
              </a:spcBef>
              <a:spcAft>
                <a:spcPts val="800"/>
              </a:spcAf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ome examples of model hyperparameters include the penalty in logistic regression classifier i.e. l1 or l2 regularization, the learning rate for training a neural network, the c and sigma hyperparameters for support vector machines, the k in k-nearest </a:t>
            </a:r>
            <a:r>
              <a:rPr lang="en-IN" cap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fontAlgn="base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lang="en-IN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 best strategies for hyperparameter tuning are </a:t>
            </a:r>
            <a:r>
              <a:rPr lang="en-IN" cap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IN" cap="non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lang="en-IN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72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F8AE8-86E6-4652-9CCF-6DCAB181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60856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E2D29F4-E0A6-4712-A254-232D4C39C25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4599133"/>
              </p:ext>
            </p:extLst>
          </p:nvPr>
        </p:nvGraphicFramePr>
        <p:xfrm>
          <a:off x="1721709" y="1779373"/>
          <a:ext cx="9135762" cy="38717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010">
                  <a:extLst>
                    <a:ext uri="{9D8B030D-6E8A-4147-A177-3AD203B41FA5}">
                      <a16:colId xmlns:a16="http://schemas.microsoft.com/office/drawing/2014/main" val="3133558551"/>
                    </a:ext>
                  </a:extLst>
                </a:gridCol>
                <a:gridCol w="4912498">
                  <a:extLst>
                    <a:ext uri="{9D8B030D-6E8A-4147-A177-3AD203B41FA5}">
                      <a16:colId xmlns:a16="http://schemas.microsoft.com/office/drawing/2014/main" val="3584770243"/>
                    </a:ext>
                  </a:extLst>
                </a:gridCol>
                <a:gridCol w="3045254">
                  <a:extLst>
                    <a:ext uri="{9D8B030D-6E8A-4147-A177-3AD203B41FA5}">
                      <a16:colId xmlns:a16="http://schemas.microsoft.com/office/drawing/2014/main" val="549371815"/>
                    </a:ext>
                  </a:extLst>
                </a:gridCol>
              </a:tblGrid>
              <a:tr h="4839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S. NO.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MODEL NAME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ACCURACY ( % )</a:t>
                      </a:r>
                      <a:endParaRPr lang="en-IN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570858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1. </a:t>
                      </a: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SUPPORT VECTOR MACHINE</a:t>
                      </a: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79.2208</a:t>
                      </a:r>
                      <a:endParaRPr lang="en-IN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522510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2.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77.2727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39455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3.  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76.5507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2531683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4.  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 NEAREST NEIGHBORS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75.5737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280246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5.  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GAUSSIAN NAÏVE BAYERS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74.6753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684123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6.  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DECISION TREE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77.5304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4589071"/>
                  </a:ext>
                </a:extLst>
              </a:tr>
              <a:tr h="483973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15000"/>
                        </a:lnSpc>
                        <a:spcAft>
                          <a:spcPts val="1800"/>
                        </a:spcAft>
                        <a:buFont typeface="+mj-lt"/>
                        <a:buNone/>
                      </a:pPr>
                      <a:r>
                        <a:rPr lang="en-IN" sz="1600" b="1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7. 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XG BOOST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800"/>
                        </a:spcAft>
                      </a:pPr>
                      <a:r>
                        <a:rPr lang="en-IN" sz="1600" dirty="0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78.1833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667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3461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tf00001031_wac</Template>
  <TotalTime>72</TotalTime>
  <Words>584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Droplet</vt:lpstr>
      <vt:lpstr>DIABETES PREDICTION </vt:lpstr>
      <vt:lpstr>CONTENTS</vt:lpstr>
      <vt:lpstr>INTRODUCTION TO DIABETES</vt:lpstr>
      <vt:lpstr>OVERVIEW OF DATA SET</vt:lpstr>
      <vt:lpstr>ANALYSIS OF DATA SET</vt:lpstr>
      <vt:lpstr>PowerPoint Presentation</vt:lpstr>
      <vt:lpstr>BUILDING THE MODELS</vt:lpstr>
      <vt:lpstr>HYPER PARAMETER TUNING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</dc:title>
  <dc:creator>Tejaswini AVSV</dc:creator>
  <cp:lastModifiedBy>Tejaswini AVSV</cp:lastModifiedBy>
  <cp:revision>10</cp:revision>
  <dcterms:created xsi:type="dcterms:W3CDTF">2021-05-31T14:53:10Z</dcterms:created>
  <dcterms:modified xsi:type="dcterms:W3CDTF">2021-06-01T04:03:06Z</dcterms:modified>
</cp:coreProperties>
</file>