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93" d="100"/>
          <a:sy n="93" d="100"/>
        </p:scale>
        <p:origin x="7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5/31/2021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quoteswishesmsg.com/thank-you-messages.html"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1671015"/>
          </a:xfrm>
        </p:spPr>
        <p:txBody>
          <a:bodyPr>
            <a:normAutofit/>
          </a:bodyPr>
          <a:lstStyle/>
          <a:p>
            <a:r>
              <a:rPr lang="en-US" sz="6600" b="1" dirty="0"/>
              <a:t>DIABETES PREDICTION </a:t>
            </a:r>
          </a:p>
        </p:txBody>
      </p:sp>
      <p:sp>
        <p:nvSpPr>
          <p:cNvPr id="3" name="Subtitle 2"/>
          <p:cNvSpPr>
            <a:spLocks noGrp="1"/>
          </p:cNvSpPr>
          <p:nvPr>
            <p:ph type="subTitle" idx="1"/>
          </p:nvPr>
        </p:nvSpPr>
        <p:spPr>
          <a:xfrm>
            <a:off x="1751012" y="3586784"/>
            <a:ext cx="8689976" cy="1671015"/>
          </a:xfrm>
        </p:spPr>
        <p:txBody>
          <a:bodyPr/>
          <a:lstStyle/>
          <a:p>
            <a:r>
              <a:rPr lang="en-US" b="1" dirty="0"/>
              <a:t>Venkata </a:t>
            </a:r>
            <a:r>
              <a:rPr lang="en-US" b="1" dirty="0" err="1"/>
              <a:t>sai</a:t>
            </a:r>
            <a:r>
              <a:rPr lang="en-US" b="1" dirty="0"/>
              <a:t> Vijaya Tejaswini </a:t>
            </a:r>
          </a:p>
          <a:p>
            <a:r>
              <a:rPr lang="en-US" b="1" dirty="0"/>
              <a:t>NATIONAL INSTITUTE OF TECHNOLOGY, SILCHAR</a:t>
            </a:r>
          </a:p>
          <a:p>
            <a:r>
              <a:rPr lang="en-IN" sz="2000" b="1" dirty="0">
                <a:effectLst/>
                <a:ea typeface="Calibri" panose="020F0502020204030204" pitchFamily="34" charset="0"/>
                <a:cs typeface="Times New Roman" panose="02020603050405020304" pitchFamily="18" charset="0"/>
              </a:rPr>
              <a:t>10 – 05 – 2021 TO 31 – 05 – 2021</a:t>
            </a:r>
          </a:p>
          <a:p>
            <a:endParaRPr lang="en-US" b="1" dirty="0"/>
          </a:p>
        </p:txBody>
      </p:sp>
    </p:spTree>
    <p:extLst>
      <p:ext uri="{BB962C8B-B14F-4D97-AF65-F5344CB8AC3E}">
        <p14:creationId xmlns:p14="http://schemas.microsoft.com/office/powerpoint/2010/main" val="1379305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6CF6F25-9DD4-4593-91BE-68BC41E1361E}"/>
              </a:ext>
            </a:extLst>
          </p:cNvPr>
          <p:cNvPicPr>
            <a:picLocks noGrp="1" noChangeAspect="1"/>
          </p:cNvPicPr>
          <p:nvPr>
            <p:ph sz="quarter" idx="13"/>
          </p:nvPr>
        </p:nvPicPr>
        <p:blipFill>
          <a:blip r:embed="rId2">
            <a:extLst>
              <a:ext uri="{837473B0-CC2E-450A-ABE3-18F120FF3D39}">
                <a1611:picAttrSrcUrl xmlns:a1611="http://schemas.microsoft.com/office/drawing/2016/11/main" r:id="rId3"/>
              </a:ext>
            </a:extLst>
          </a:blip>
          <a:stretch>
            <a:fillRect/>
          </a:stretch>
        </p:blipFill>
        <p:spPr>
          <a:xfrm>
            <a:off x="3052234" y="1480751"/>
            <a:ext cx="6087532" cy="389649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4477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F1C5-B79D-43ED-9F0C-8A67C53FE0C7}"/>
              </a:ext>
            </a:extLst>
          </p:cNvPr>
          <p:cNvSpPr>
            <a:spLocks noGrp="1"/>
          </p:cNvSpPr>
          <p:nvPr>
            <p:ph type="title"/>
          </p:nvPr>
        </p:nvSpPr>
        <p:spPr>
          <a:xfrm>
            <a:off x="913775" y="486033"/>
            <a:ext cx="10364451" cy="1622853"/>
          </a:xfrm>
        </p:spPr>
        <p:txBody>
          <a:bodyPr>
            <a:normAutofit/>
          </a:bodyPr>
          <a:lstStyle/>
          <a:p>
            <a:r>
              <a:rPr lang="en-IN" b="1" dirty="0"/>
              <a:t>CONTENTS</a:t>
            </a:r>
            <a:endParaRPr lang="en-IN" sz="3200" b="1" dirty="0"/>
          </a:p>
        </p:txBody>
      </p:sp>
      <p:sp>
        <p:nvSpPr>
          <p:cNvPr id="3" name="Content Placeholder 2">
            <a:extLst>
              <a:ext uri="{FF2B5EF4-FFF2-40B4-BE49-F238E27FC236}">
                <a16:creationId xmlns:a16="http://schemas.microsoft.com/office/drawing/2014/main" id="{09B7DB79-C202-4431-B282-BE2A72A89DA7}"/>
              </a:ext>
            </a:extLst>
          </p:cNvPr>
          <p:cNvSpPr>
            <a:spLocks noGrp="1"/>
          </p:cNvSpPr>
          <p:nvPr>
            <p:ph sz="quarter" idx="13"/>
          </p:nvPr>
        </p:nvSpPr>
        <p:spPr>
          <a:xfrm>
            <a:off x="913774" y="2224216"/>
            <a:ext cx="10363826" cy="3566983"/>
          </a:xfrm>
        </p:spPr>
        <p:txBody>
          <a:bodyPr>
            <a:normAutofit/>
          </a:bodyPr>
          <a:lstStyle/>
          <a:p>
            <a:pPr marL="0" indent="0" algn="ctr">
              <a:lnSpc>
                <a:spcPct val="107000"/>
              </a:lnSpc>
              <a:spcAft>
                <a:spcPts val="800"/>
              </a:spcAft>
              <a:buNone/>
            </a:pPr>
            <a:r>
              <a:rPr lang="en-IN" dirty="0">
                <a:effectLst/>
                <a:ea typeface="Calibri" panose="020F0502020204030204" pitchFamily="34" charset="0"/>
                <a:cs typeface="Times New Roman" panose="02020603050405020304" pitchFamily="18" charset="0"/>
              </a:rPr>
              <a:t>INTRODUCTION TO DIABETES</a:t>
            </a:r>
          </a:p>
          <a:p>
            <a:pPr marL="0" indent="0" algn="ctr">
              <a:lnSpc>
                <a:spcPct val="107000"/>
              </a:lnSpc>
              <a:spcAft>
                <a:spcPts val="800"/>
              </a:spcAft>
              <a:buNone/>
            </a:pPr>
            <a:r>
              <a:rPr lang="en-IN" dirty="0">
                <a:effectLst/>
                <a:ea typeface="Calibri" panose="020F0502020204030204" pitchFamily="34" charset="0"/>
                <a:cs typeface="Times New Roman" panose="02020603050405020304" pitchFamily="18" charset="0"/>
              </a:rPr>
              <a:t>OVERVIEW OF DATA SET</a:t>
            </a:r>
          </a:p>
          <a:p>
            <a:pPr marL="0" indent="0" algn="ctr">
              <a:lnSpc>
                <a:spcPct val="107000"/>
              </a:lnSpc>
              <a:spcAft>
                <a:spcPts val="800"/>
              </a:spcAft>
              <a:buNone/>
            </a:pPr>
            <a:r>
              <a:rPr lang="en-IN" dirty="0">
                <a:effectLst/>
                <a:ea typeface="Calibri" panose="020F0502020204030204" pitchFamily="34" charset="0"/>
                <a:cs typeface="Times New Roman" panose="02020603050405020304" pitchFamily="18" charset="0"/>
              </a:rPr>
              <a:t>ANALYSIS OF DATA SET</a:t>
            </a:r>
          </a:p>
          <a:p>
            <a:pPr marL="0" indent="0" algn="ctr">
              <a:lnSpc>
                <a:spcPct val="107000"/>
              </a:lnSpc>
              <a:spcAft>
                <a:spcPts val="800"/>
              </a:spcAft>
              <a:buNone/>
            </a:pPr>
            <a:r>
              <a:rPr lang="en-IN" dirty="0">
                <a:effectLst/>
                <a:ea typeface="Calibri" panose="020F0502020204030204" pitchFamily="34" charset="0"/>
                <a:cs typeface="Times New Roman" panose="02020603050405020304" pitchFamily="18" charset="0"/>
              </a:rPr>
              <a:t>BULDING THE MODELS</a:t>
            </a:r>
          </a:p>
          <a:p>
            <a:pPr indent="0" algn="ctr">
              <a:lnSpc>
                <a:spcPct val="107000"/>
              </a:lnSpc>
              <a:spcAft>
                <a:spcPts val="800"/>
              </a:spcAft>
              <a:buNone/>
            </a:pPr>
            <a:r>
              <a:rPr lang="en-IN" dirty="0">
                <a:effectLst/>
                <a:ea typeface="Calibri" panose="020F0502020204030204" pitchFamily="34" charset="0"/>
                <a:cs typeface="Times New Roman" panose="02020603050405020304" pitchFamily="18" charset="0"/>
              </a:rPr>
              <a:t> HYPERTUNING PARAMETERS</a:t>
            </a:r>
          </a:p>
          <a:p>
            <a:pPr indent="0" algn="ctr">
              <a:lnSpc>
                <a:spcPct val="107000"/>
              </a:lnSpc>
              <a:buNone/>
            </a:pPr>
            <a:r>
              <a:rPr lang="en-IN" dirty="0">
                <a:effectLst/>
                <a:ea typeface="Calibri" panose="020F0502020204030204" pitchFamily="34" charset="0"/>
                <a:cs typeface="Times New Roman" panose="02020603050405020304" pitchFamily="18" charset="0"/>
              </a:rPr>
              <a:t> CONCLUSION</a:t>
            </a:r>
          </a:p>
          <a:p>
            <a:endParaRPr lang="en-IN" dirty="0"/>
          </a:p>
        </p:txBody>
      </p:sp>
    </p:spTree>
    <p:extLst>
      <p:ext uri="{BB962C8B-B14F-4D97-AF65-F5344CB8AC3E}">
        <p14:creationId xmlns:p14="http://schemas.microsoft.com/office/powerpoint/2010/main" val="368348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0B43-FBDB-4B95-8041-642CAF2A78F9}"/>
              </a:ext>
            </a:extLst>
          </p:cNvPr>
          <p:cNvSpPr>
            <a:spLocks noGrp="1"/>
          </p:cNvSpPr>
          <p:nvPr>
            <p:ph type="title"/>
          </p:nvPr>
        </p:nvSpPr>
        <p:spPr>
          <a:xfrm>
            <a:off x="913775" y="618517"/>
            <a:ext cx="10364451" cy="1185569"/>
          </a:xfrm>
        </p:spPr>
        <p:txBody>
          <a:bodyPr/>
          <a:lstStyle/>
          <a:p>
            <a:r>
              <a:rPr lang="en-IN" b="1" dirty="0"/>
              <a:t>INTRODUCTION TO DIABETES</a:t>
            </a:r>
          </a:p>
        </p:txBody>
      </p:sp>
      <p:sp>
        <p:nvSpPr>
          <p:cNvPr id="3" name="Content Placeholder 2">
            <a:extLst>
              <a:ext uri="{FF2B5EF4-FFF2-40B4-BE49-F238E27FC236}">
                <a16:creationId xmlns:a16="http://schemas.microsoft.com/office/drawing/2014/main" id="{21B688C5-0A9B-4B8E-AD72-E915C6166463}"/>
              </a:ext>
            </a:extLst>
          </p:cNvPr>
          <p:cNvSpPr>
            <a:spLocks noGrp="1"/>
          </p:cNvSpPr>
          <p:nvPr>
            <p:ph sz="quarter" idx="13"/>
          </p:nvPr>
        </p:nvSpPr>
        <p:spPr>
          <a:xfrm>
            <a:off x="913774" y="1804086"/>
            <a:ext cx="10363826" cy="4151871"/>
          </a:xfrm>
        </p:spPr>
        <p:txBody>
          <a:bodyPr>
            <a:normAutofit/>
          </a:bodyPr>
          <a:lstStyle/>
          <a:p>
            <a:r>
              <a:rPr lang="en-IN" cap="none" dirty="0">
                <a:effectLst/>
                <a:latin typeface="Calibri" panose="020F0502020204030204" pitchFamily="34" charset="0"/>
                <a:ea typeface="Times New Roman" panose="02020603050405020304" pitchFamily="18" charset="0"/>
                <a:cs typeface="Times New Roman" panose="02020603050405020304" pitchFamily="18" charset="0"/>
              </a:rPr>
              <a:t>Diabetes is a disease that occurs when your blood glucose, also called blood sugar, is too high.</a:t>
            </a:r>
          </a:p>
          <a:p>
            <a:endParaRPr lang="en-IN" cap="none"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cap="none" dirty="0">
                <a:latin typeface="Calibri" panose="020F0502020204030204" pitchFamily="34" charset="0"/>
                <a:cs typeface="Times New Roman" panose="02020603050405020304" pitchFamily="18" charset="0"/>
              </a:rPr>
              <a:t>The major types of diabetes include:</a:t>
            </a:r>
          </a:p>
          <a:p>
            <a:pPr marL="0" indent="0">
              <a:buNone/>
            </a:pPr>
            <a:r>
              <a:rPr lang="en-IN" cap="none" dirty="0">
                <a:latin typeface="Calibri" panose="020F0502020204030204" pitchFamily="34" charset="0"/>
                <a:cs typeface="Times New Roman" panose="02020603050405020304" pitchFamily="18" charset="0"/>
              </a:rPr>
              <a:t>                Type 1</a:t>
            </a:r>
          </a:p>
          <a:p>
            <a:pPr marL="0" indent="0">
              <a:buNone/>
            </a:pPr>
            <a:r>
              <a:rPr lang="en-IN" cap="none" dirty="0">
                <a:latin typeface="Calibri" panose="020F0502020204030204" pitchFamily="34" charset="0"/>
                <a:cs typeface="Times New Roman" panose="02020603050405020304" pitchFamily="18" charset="0"/>
              </a:rPr>
              <a:t>                Type 2</a:t>
            </a:r>
          </a:p>
          <a:p>
            <a:pPr marL="0" indent="0">
              <a:buNone/>
            </a:pPr>
            <a:r>
              <a:rPr lang="en-IN" cap="none" dirty="0">
                <a:latin typeface="Calibri" panose="020F0502020204030204" pitchFamily="34" charset="0"/>
                <a:cs typeface="Times New Roman" panose="02020603050405020304" pitchFamily="18" charset="0"/>
              </a:rPr>
              <a:t>                </a:t>
            </a:r>
            <a:r>
              <a:rPr lang="en-IN" dirty="0">
                <a:solidFill>
                  <a:srgbClr val="000000"/>
                </a:solidFill>
                <a:effectLst/>
                <a:latin typeface="Calibri" panose="020F0502020204030204" pitchFamily="34" charset="0"/>
                <a:ea typeface="Times New Roman" panose="02020603050405020304" pitchFamily="18" charset="0"/>
                <a:cs typeface="Open Sans" panose="020B0606030504020204" pitchFamily="34" charset="0"/>
              </a:rPr>
              <a:t>G</a:t>
            </a:r>
            <a:r>
              <a:rPr lang="en-IN" cap="none" dirty="0">
                <a:solidFill>
                  <a:srgbClr val="000000"/>
                </a:solidFill>
                <a:effectLst/>
                <a:latin typeface="Calibri" panose="020F0502020204030204" pitchFamily="34" charset="0"/>
                <a:ea typeface="Times New Roman" panose="02020603050405020304" pitchFamily="18" charset="0"/>
                <a:cs typeface="Open Sans" panose="020B0606030504020204" pitchFamily="34" charset="0"/>
              </a:rPr>
              <a:t>estational diabetes</a:t>
            </a:r>
          </a:p>
          <a:p>
            <a:pPr marL="0" indent="0">
              <a:buNone/>
            </a:pPr>
            <a:endParaRPr lang="en-IN" cap="none" dirty="0">
              <a:latin typeface="Calibri" panose="020F0502020204030204" pitchFamily="34" charset="0"/>
              <a:cs typeface="Times New Roman" panose="02020603050405020304" pitchFamily="18" charset="0"/>
            </a:endParaRPr>
          </a:p>
          <a:p>
            <a:r>
              <a:rPr lang="en-IN" cap="none" dirty="0">
                <a:latin typeface="Calibri" panose="020F0502020204030204" pitchFamily="34" charset="0"/>
                <a:cs typeface="Calibri" panose="020F0502020204030204" pitchFamily="34" charset="0"/>
              </a:rPr>
              <a:t>It has several perilous side effects including Heart, Kidney problems.</a:t>
            </a:r>
          </a:p>
          <a:p>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040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F293-F6BE-4934-B14C-9631AAB36359}"/>
              </a:ext>
            </a:extLst>
          </p:cNvPr>
          <p:cNvSpPr>
            <a:spLocks noGrp="1"/>
          </p:cNvSpPr>
          <p:nvPr>
            <p:ph type="title"/>
          </p:nvPr>
        </p:nvSpPr>
        <p:spPr>
          <a:xfrm>
            <a:off x="913775" y="618517"/>
            <a:ext cx="10364451" cy="1317375"/>
          </a:xfrm>
        </p:spPr>
        <p:txBody>
          <a:bodyPr/>
          <a:lstStyle/>
          <a:p>
            <a:r>
              <a:rPr lang="en-IN" b="1" dirty="0"/>
              <a:t>OVERVIEW OF DATA SET</a:t>
            </a:r>
          </a:p>
        </p:txBody>
      </p:sp>
      <p:sp>
        <p:nvSpPr>
          <p:cNvPr id="3" name="Content Placeholder 2">
            <a:extLst>
              <a:ext uri="{FF2B5EF4-FFF2-40B4-BE49-F238E27FC236}">
                <a16:creationId xmlns:a16="http://schemas.microsoft.com/office/drawing/2014/main" id="{2E97217B-3E94-4ED5-830E-876D409AE844}"/>
              </a:ext>
            </a:extLst>
          </p:cNvPr>
          <p:cNvSpPr>
            <a:spLocks noGrp="1"/>
          </p:cNvSpPr>
          <p:nvPr>
            <p:ph sz="quarter" idx="13"/>
          </p:nvPr>
        </p:nvSpPr>
        <p:spPr>
          <a:xfrm>
            <a:off x="913774" y="1878227"/>
            <a:ext cx="10363826" cy="4127157"/>
          </a:xfrm>
        </p:spPr>
        <p:txBody>
          <a:bodyPr>
            <a:normAutofit lnSpcReduction="10000"/>
          </a:bodyPr>
          <a:lstStyle/>
          <a:p>
            <a:r>
              <a:rPr lang="en-IN" cap="none" dirty="0">
                <a:latin typeface="Calibri" panose="020F0502020204030204" pitchFamily="34" charset="0"/>
                <a:ea typeface="Calibri" panose="020F0502020204030204" pitchFamily="34" charset="0"/>
                <a:cs typeface="Times New Roman" panose="02020603050405020304" pitchFamily="18" charset="0"/>
              </a:rPr>
              <a:t>T</a:t>
            </a:r>
            <a:r>
              <a:rPr lang="en-IN" cap="none" dirty="0">
                <a:effectLst/>
                <a:latin typeface="Calibri" panose="020F0502020204030204" pitchFamily="34" charset="0"/>
                <a:ea typeface="Calibri" panose="020F0502020204030204" pitchFamily="34" charset="0"/>
                <a:cs typeface="Times New Roman" panose="02020603050405020304" pitchFamily="18" charset="0"/>
              </a:rPr>
              <a:t>his dataset was taken from </a:t>
            </a:r>
            <a:r>
              <a:rPr lang="en-IN" cap="none" dirty="0" err="1">
                <a:effectLst/>
                <a:latin typeface="Calibri" panose="020F0502020204030204" pitchFamily="34" charset="0"/>
                <a:ea typeface="Calibri" panose="020F0502020204030204" pitchFamily="34" charset="0"/>
                <a:cs typeface="Times New Roman" panose="02020603050405020304" pitchFamily="18" charset="0"/>
              </a:rPr>
              <a:t>kaggle</a:t>
            </a:r>
            <a:r>
              <a:rPr lang="en-IN" cap="none"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cap="none" dirty="0">
              <a:effectLst/>
              <a:latin typeface="Calibri" panose="020F0502020204030204" pitchFamily="34" charset="0"/>
              <a:ea typeface="Calibri" panose="020F0502020204030204" pitchFamily="34" charset="0"/>
              <a:cs typeface="Times New Roman" panose="02020603050405020304" pitchFamily="18" charset="0"/>
            </a:endParaRPr>
          </a:p>
          <a:p>
            <a:r>
              <a:rPr lang="en-IN" cap="none" dirty="0">
                <a:latin typeface="Calibri" panose="020F0502020204030204" pitchFamily="34" charset="0"/>
                <a:ea typeface="Calibri" panose="020F0502020204030204" pitchFamily="34" charset="0"/>
                <a:cs typeface="Arial" panose="020B0604020202020204" pitchFamily="34" charset="0"/>
              </a:rPr>
              <a:t>T</a:t>
            </a:r>
            <a:r>
              <a:rPr lang="en-IN" cap="none" dirty="0">
                <a:effectLst/>
                <a:latin typeface="Calibri" panose="020F0502020204030204" pitchFamily="34" charset="0"/>
                <a:ea typeface="Calibri" panose="020F0502020204030204" pitchFamily="34" charset="0"/>
                <a:cs typeface="Arial" panose="020B0604020202020204" pitchFamily="34" charset="0"/>
              </a:rPr>
              <a:t>his dataset is originally from the national institute of diabetes and digestive and kidney diseases. </a:t>
            </a:r>
          </a:p>
          <a:p>
            <a:endParaRPr lang="en-IN" cap="none" dirty="0">
              <a:effectLst/>
              <a:latin typeface="Calibri" panose="020F0502020204030204" pitchFamily="34" charset="0"/>
              <a:ea typeface="Calibri" panose="020F0502020204030204" pitchFamily="34" charset="0"/>
              <a:cs typeface="Arial" panose="020B0604020202020204" pitchFamily="34" charset="0"/>
            </a:endParaRPr>
          </a:p>
          <a:p>
            <a:r>
              <a:rPr lang="en-IN" cap="none" dirty="0">
                <a:effectLst/>
                <a:latin typeface="Calibri" panose="020F0502020204030204" pitchFamily="34" charset="0"/>
                <a:ea typeface="Calibri" panose="020F0502020204030204" pitchFamily="34" charset="0"/>
                <a:cs typeface="Arial" panose="020B0604020202020204" pitchFamily="34" charset="0"/>
              </a:rPr>
              <a:t>The objective of the dataset is to diagnostically predict whether or not a patient has diabetes, based on certain diagnostic measurements included in the dataset. </a:t>
            </a:r>
          </a:p>
          <a:p>
            <a:endParaRPr lang="en-IN" cap="none" dirty="0">
              <a:effectLst/>
              <a:latin typeface="Calibri" panose="020F0502020204030204" pitchFamily="34" charset="0"/>
              <a:ea typeface="Calibri" panose="020F0502020204030204" pitchFamily="34" charset="0"/>
              <a:cs typeface="Arial" panose="020B0604020202020204" pitchFamily="34" charset="0"/>
            </a:endParaRPr>
          </a:p>
          <a:p>
            <a:r>
              <a:rPr lang="en-IN" cap="none" dirty="0">
                <a:effectLst/>
                <a:latin typeface="Calibri" panose="020F0502020204030204" pitchFamily="34" charset="0"/>
                <a:ea typeface="Calibri" panose="020F0502020204030204" pitchFamily="34" charset="0"/>
                <a:cs typeface="Arial" panose="020B0604020202020204" pitchFamily="34" charset="0"/>
              </a:rPr>
              <a:t>The dataset consists of several medical predictor variables and one target variable.</a:t>
            </a:r>
          </a:p>
          <a:p>
            <a:endParaRPr lang="en-IN" cap="none" dirty="0">
              <a:effectLst/>
              <a:latin typeface="Calibri" panose="020F0502020204030204" pitchFamily="34" charset="0"/>
              <a:ea typeface="Calibri" panose="020F0502020204030204" pitchFamily="34" charset="0"/>
              <a:cs typeface="Arial" panose="020B0604020202020204" pitchFamily="34" charset="0"/>
            </a:endParaRPr>
          </a:p>
          <a:p>
            <a:endParaRPr lang="en-IN" cap="none" dirty="0"/>
          </a:p>
        </p:txBody>
      </p:sp>
    </p:spTree>
    <p:extLst>
      <p:ext uri="{BB962C8B-B14F-4D97-AF65-F5344CB8AC3E}">
        <p14:creationId xmlns:p14="http://schemas.microsoft.com/office/powerpoint/2010/main" val="94076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F6E3-4EE6-4540-A55D-2F59F8452044}"/>
              </a:ext>
            </a:extLst>
          </p:cNvPr>
          <p:cNvSpPr>
            <a:spLocks noGrp="1"/>
          </p:cNvSpPr>
          <p:nvPr>
            <p:ph type="title"/>
          </p:nvPr>
        </p:nvSpPr>
        <p:spPr>
          <a:xfrm>
            <a:off x="913775" y="502508"/>
            <a:ext cx="10364451" cy="897924"/>
          </a:xfrm>
        </p:spPr>
        <p:txBody>
          <a:bodyPr/>
          <a:lstStyle/>
          <a:p>
            <a:r>
              <a:rPr lang="en-IN" b="1" dirty="0"/>
              <a:t>ANALYSIS OF DATA SET</a:t>
            </a:r>
          </a:p>
        </p:txBody>
      </p:sp>
      <p:sp>
        <p:nvSpPr>
          <p:cNvPr id="3" name="Content Placeholder 2">
            <a:extLst>
              <a:ext uri="{FF2B5EF4-FFF2-40B4-BE49-F238E27FC236}">
                <a16:creationId xmlns:a16="http://schemas.microsoft.com/office/drawing/2014/main" id="{652FBAAE-24AC-41DE-8FAE-F1B381ABF524}"/>
              </a:ext>
            </a:extLst>
          </p:cNvPr>
          <p:cNvSpPr>
            <a:spLocks noGrp="1"/>
          </p:cNvSpPr>
          <p:nvPr>
            <p:ph sz="quarter" idx="13"/>
          </p:nvPr>
        </p:nvSpPr>
        <p:spPr>
          <a:xfrm>
            <a:off x="913774" y="1400432"/>
            <a:ext cx="10363826" cy="4604952"/>
          </a:xfrm>
        </p:spPr>
        <p:txBody>
          <a:bodyPr>
            <a:noAutofit/>
          </a:bodyPr>
          <a:lstStyle/>
          <a:p>
            <a:r>
              <a:rPr lang="en-IN" sz="1800" dirty="0">
                <a:effectLst/>
                <a:latin typeface="Calibri" panose="020F0502020204030204" pitchFamily="34" charset="0"/>
                <a:ea typeface="Times New Roman" panose="02020603050405020304" pitchFamily="18" charset="0"/>
                <a:cs typeface="Arial" panose="020B0604020202020204" pitchFamily="34" charset="0"/>
              </a:rPr>
              <a:t>T</a:t>
            </a:r>
            <a:r>
              <a:rPr lang="en-IN" sz="1800" cap="none" dirty="0">
                <a:effectLst/>
                <a:latin typeface="Calibri" panose="020F0502020204030204" pitchFamily="34" charset="0"/>
                <a:ea typeface="Times New Roman" panose="02020603050405020304" pitchFamily="18" charset="0"/>
                <a:cs typeface="Arial" panose="020B0604020202020204" pitchFamily="34" charset="0"/>
              </a:rPr>
              <a:t>he data set has 768 rows and 9 columns out of which the ‘outcome’ column is the categorical variable which we need to predict.</a:t>
            </a:r>
          </a:p>
          <a:p>
            <a:endParaRPr lang="en-IN" sz="1800" cap="none" dirty="0">
              <a:effectLst/>
              <a:latin typeface="Calibri" panose="020F0502020204030204" pitchFamily="34" charset="0"/>
              <a:ea typeface="Times New Roman" panose="02020603050405020304" pitchFamily="18" charset="0"/>
              <a:cs typeface="Arial" panose="020B0604020202020204" pitchFamily="34" charset="0"/>
            </a:endParaRPr>
          </a:p>
          <a:p>
            <a:r>
              <a:rPr lang="en-IN" sz="1800" cap="none" dirty="0">
                <a:latin typeface="Calibri" panose="020F0502020204030204" pitchFamily="34" charset="0"/>
                <a:ea typeface="Times New Roman" panose="02020603050405020304" pitchFamily="18" charset="0"/>
                <a:cs typeface="Arial" panose="020B0604020202020204" pitchFamily="34" charset="0"/>
              </a:rPr>
              <a:t>W</a:t>
            </a:r>
            <a:r>
              <a:rPr lang="en-IN" sz="1800" cap="none" dirty="0">
                <a:effectLst/>
                <a:latin typeface="Calibri" panose="020F0502020204030204" pitchFamily="34" charset="0"/>
                <a:ea typeface="Times New Roman" panose="02020603050405020304" pitchFamily="18" charset="0"/>
                <a:cs typeface="Arial" panose="020B0604020202020204" pitchFamily="34" charset="0"/>
              </a:rPr>
              <a:t>e have 7 int64 values along with 2 float64 values which have an overall memory usage of 54.1 KB. </a:t>
            </a:r>
          </a:p>
          <a:p>
            <a:endParaRPr lang="en-IN" sz="1800" cap="none" dirty="0">
              <a:effectLst/>
              <a:latin typeface="Calibri" panose="020F0502020204030204" pitchFamily="34" charset="0"/>
              <a:ea typeface="Times New Roman" panose="02020603050405020304" pitchFamily="18" charset="0"/>
              <a:cs typeface="Arial" panose="020B0604020202020204" pitchFamily="34" charset="0"/>
            </a:endParaRPr>
          </a:p>
          <a:p>
            <a:r>
              <a:rPr lang="en-IN" sz="1800" cap="none" dirty="0">
                <a:latin typeface="Calibri" panose="020F0502020204030204" pitchFamily="34" charset="0"/>
                <a:ea typeface="Times New Roman" panose="02020603050405020304" pitchFamily="18" charset="0"/>
                <a:cs typeface="Arial" panose="020B0604020202020204" pitchFamily="34" charset="0"/>
              </a:rPr>
              <a:t>T</a:t>
            </a:r>
            <a:r>
              <a:rPr lang="en-IN" sz="1800" cap="none" dirty="0">
                <a:effectLst/>
                <a:latin typeface="Calibri" panose="020F0502020204030204" pitchFamily="34" charset="0"/>
                <a:ea typeface="Times New Roman" panose="02020603050405020304" pitchFamily="18" charset="0"/>
                <a:cs typeface="Arial" panose="020B0604020202020204" pitchFamily="34" charset="0"/>
              </a:rPr>
              <a:t>he necessary libraries such as the pandas, </a:t>
            </a:r>
            <a:r>
              <a:rPr lang="en-IN" sz="1800" cap="none" dirty="0" err="1">
                <a:effectLst/>
                <a:latin typeface="Calibri" panose="020F0502020204030204" pitchFamily="34" charset="0"/>
                <a:ea typeface="Times New Roman" panose="02020603050405020304" pitchFamily="18" charset="0"/>
                <a:cs typeface="Arial" panose="020B0604020202020204" pitchFamily="34" charset="0"/>
              </a:rPr>
              <a:t>numpy</a:t>
            </a:r>
            <a:r>
              <a:rPr lang="en-IN" sz="1800" cap="none" dirty="0">
                <a:latin typeface="Calibri" panose="020F0502020204030204" pitchFamily="34" charset="0"/>
                <a:ea typeface="Times New Roman" panose="02020603050405020304" pitchFamily="18" charset="0"/>
                <a:cs typeface="Arial" panose="020B0604020202020204" pitchFamily="34" charset="0"/>
              </a:rPr>
              <a:t>, </a:t>
            </a:r>
            <a:r>
              <a:rPr lang="en-IN" sz="1800" cap="none" dirty="0">
                <a:effectLst/>
                <a:latin typeface="Calibri" panose="020F0502020204030204" pitchFamily="34" charset="0"/>
                <a:ea typeface="Times New Roman" panose="02020603050405020304" pitchFamily="18" charset="0"/>
                <a:cs typeface="Arial" panose="020B0604020202020204" pitchFamily="34" charset="0"/>
              </a:rPr>
              <a:t>matplotlib, seaborn are imported.</a:t>
            </a:r>
          </a:p>
          <a:p>
            <a:endParaRPr lang="en-IN" sz="1800" cap="none" dirty="0">
              <a:effectLst/>
              <a:latin typeface="Calibri" panose="020F0502020204030204" pitchFamily="34" charset="0"/>
              <a:ea typeface="Times New Roman" panose="02020603050405020304" pitchFamily="18" charset="0"/>
              <a:cs typeface="Arial" panose="020B0604020202020204" pitchFamily="34" charset="0"/>
            </a:endParaRPr>
          </a:p>
          <a:p>
            <a:r>
              <a:rPr lang="en-IN" sz="1800" dirty="0">
                <a:effectLst/>
                <a:latin typeface="Calibri" panose="020F0502020204030204" pitchFamily="34" charset="0"/>
                <a:ea typeface="Times New Roman" panose="02020603050405020304" pitchFamily="18" charset="0"/>
                <a:cs typeface="Arial" panose="020B0604020202020204" pitchFamily="34" charset="0"/>
              </a:rPr>
              <a:t>A</a:t>
            </a:r>
            <a:r>
              <a:rPr lang="en-IN" sz="1800" cap="none" dirty="0">
                <a:effectLst/>
                <a:latin typeface="Calibri" panose="020F0502020204030204" pitchFamily="34" charset="0"/>
                <a:ea typeface="Times New Roman" panose="02020603050405020304" pitchFamily="18" charset="0"/>
                <a:cs typeface="Arial" panose="020B0604020202020204" pitchFamily="34" charset="0"/>
              </a:rPr>
              <a:t>fter importing all the necessary libraries we load the data set ( diabetes.csv ).</a:t>
            </a:r>
          </a:p>
          <a:p>
            <a:endParaRPr lang="en-IN" sz="1800" cap="none" dirty="0">
              <a:effectLst/>
              <a:latin typeface="Calibri" panose="020F0502020204030204" pitchFamily="34" charset="0"/>
              <a:ea typeface="Times New Roman" panose="02020603050405020304" pitchFamily="18" charset="0"/>
              <a:cs typeface="Arial" panose="020B0604020202020204" pitchFamily="34" charset="0"/>
            </a:endParaRPr>
          </a:p>
          <a:p>
            <a:r>
              <a:rPr lang="en-IN" sz="1800" dirty="0">
                <a:effectLst/>
                <a:latin typeface="Calibri" panose="020F0502020204030204" pitchFamily="34" charset="0"/>
                <a:ea typeface="Times New Roman" panose="02020603050405020304" pitchFamily="18" charset="0"/>
                <a:cs typeface="Arial" panose="020B0604020202020204" pitchFamily="34" charset="0"/>
              </a:rPr>
              <a:t>w</a:t>
            </a:r>
            <a:r>
              <a:rPr lang="en-IN" sz="1800" cap="none" dirty="0">
                <a:effectLst/>
                <a:latin typeface="Calibri" panose="020F0502020204030204" pitchFamily="34" charset="0"/>
                <a:ea typeface="Times New Roman" panose="02020603050405020304" pitchFamily="18" charset="0"/>
                <a:cs typeface="Arial" panose="020B0604020202020204" pitchFamily="34" charset="0"/>
              </a:rPr>
              <a:t>e find that all the columns in the data set have not even a single null value.</a:t>
            </a:r>
            <a:endParaRPr lang="en-IN" sz="1800" dirty="0"/>
          </a:p>
        </p:txBody>
      </p:sp>
    </p:spTree>
    <p:extLst>
      <p:ext uri="{BB962C8B-B14F-4D97-AF65-F5344CB8AC3E}">
        <p14:creationId xmlns:p14="http://schemas.microsoft.com/office/powerpoint/2010/main" val="111563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2C4CA-8C0D-4253-B0DF-9AAEDC531A4E}"/>
              </a:ext>
            </a:extLst>
          </p:cNvPr>
          <p:cNvSpPr>
            <a:spLocks noGrp="1"/>
          </p:cNvSpPr>
          <p:nvPr>
            <p:ph sz="quarter" idx="13"/>
          </p:nvPr>
        </p:nvSpPr>
        <p:spPr>
          <a:xfrm>
            <a:off x="913774" y="1400432"/>
            <a:ext cx="10363826" cy="4431957"/>
          </a:xfrm>
        </p:spPr>
        <p:txBody>
          <a:bodyPr>
            <a:normAutofit/>
          </a:bodyPr>
          <a:lstStyle/>
          <a:p>
            <a:r>
              <a:rPr lang="en-IN" cap="none" dirty="0">
                <a:latin typeface="Calibri" panose="020F0502020204030204" pitchFamily="34" charset="0"/>
                <a:ea typeface="Times New Roman" panose="02020603050405020304" pitchFamily="18" charset="0"/>
                <a:cs typeface="Arial" panose="020B0604020202020204" pitchFamily="34" charset="0"/>
              </a:rPr>
              <a:t>T</a:t>
            </a:r>
            <a:r>
              <a:rPr lang="en-IN" cap="none" dirty="0">
                <a:effectLst/>
                <a:latin typeface="Calibri" panose="020F0502020204030204" pitchFamily="34" charset="0"/>
                <a:ea typeface="Times New Roman" panose="02020603050405020304" pitchFamily="18" charset="0"/>
                <a:cs typeface="Arial" panose="020B0604020202020204" pitchFamily="34" charset="0"/>
              </a:rPr>
              <a:t>he columns of glucose blood pressure skin thickness insulin and </a:t>
            </a:r>
            <a:r>
              <a:rPr lang="en-IN" cap="none" dirty="0" err="1">
                <a:effectLst/>
                <a:latin typeface="Calibri" panose="020F0502020204030204" pitchFamily="34" charset="0"/>
                <a:ea typeface="Times New Roman" panose="02020603050405020304" pitchFamily="18" charset="0"/>
                <a:cs typeface="Arial" panose="020B0604020202020204" pitchFamily="34" charset="0"/>
              </a:rPr>
              <a:t>bmi</a:t>
            </a:r>
            <a:r>
              <a:rPr lang="en-IN" cap="none" dirty="0">
                <a:effectLst/>
                <a:latin typeface="Calibri" panose="020F0502020204030204" pitchFamily="34" charset="0"/>
                <a:ea typeface="Times New Roman" panose="02020603050405020304" pitchFamily="18" charset="0"/>
                <a:cs typeface="Arial" panose="020B0604020202020204" pitchFamily="34" charset="0"/>
              </a:rPr>
              <a:t> have some of their values equal to zero which is not at all practically possible.</a:t>
            </a:r>
          </a:p>
          <a:p>
            <a:r>
              <a:rPr lang="en-IN" cap="none" dirty="0">
                <a:latin typeface="Calibri" panose="020F0502020204030204" pitchFamily="34" charset="0"/>
                <a:cs typeface="Arial" panose="020B0604020202020204" pitchFamily="34" charset="0"/>
              </a:rPr>
              <a:t>So for convenience, we first convert them into null values by replacing them with </a:t>
            </a:r>
            <a:r>
              <a:rPr lang="en-IN" cap="none" dirty="0" err="1">
                <a:latin typeface="Calibri" panose="020F0502020204030204" pitchFamily="34" charset="0"/>
                <a:cs typeface="Arial" panose="020B0604020202020204" pitchFamily="34" charset="0"/>
              </a:rPr>
              <a:t>np.nan</a:t>
            </a:r>
            <a:endParaRPr lang="en-IN" cap="none" dirty="0">
              <a:latin typeface="Calibri" panose="020F0502020204030204" pitchFamily="34" charset="0"/>
              <a:cs typeface="Arial" panose="020B0604020202020204" pitchFamily="34" charset="0"/>
            </a:endParaRPr>
          </a:p>
          <a:p>
            <a:r>
              <a:rPr lang="en-IN" cap="none" dirty="0">
                <a:latin typeface="Calibri" panose="020F0502020204030204" pitchFamily="34" charset="0"/>
                <a:ea typeface="Times New Roman" panose="02020603050405020304" pitchFamily="18" charset="0"/>
                <a:cs typeface="Arial" panose="020B0604020202020204" pitchFamily="34" charset="0"/>
              </a:rPr>
              <a:t>T</a:t>
            </a:r>
            <a:r>
              <a:rPr lang="en-IN" cap="none" dirty="0">
                <a:effectLst/>
                <a:latin typeface="Calibri" panose="020F0502020204030204" pitchFamily="34" charset="0"/>
                <a:ea typeface="Times New Roman" panose="02020603050405020304" pitchFamily="18" charset="0"/>
                <a:cs typeface="Arial" panose="020B0604020202020204" pitchFamily="34" charset="0"/>
              </a:rPr>
              <a:t>he glucose column has 5 null values, the blood pressure column has 35 null values, the skin thickness column has 227 null values, insulin column has 374 null values, BMI column has 11 null values respectively.</a:t>
            </a:r>
          </a:p>
          <a:p>
            <a:r>
              <a:rPr lang="en-IN" cap="none" dirty="0">
                <a:effectLst/>
                <a:latin typeface="Calibri" panose="020F0502020204030204" pitchFamily="34" charset="0"/>
                <a:ea typeface="Times New Roman" panose="02020603050405020304" pitchFamily="18" charset="0"/>
                <a:cs typeface="Arial" panose="020B0604020202020204" pitchFamily="34" charset="0"/>
              </a:rPr>
              <a:t>In this method of imputation, we replace the null values with the mean of that respective column.</a:t>
            </a:r>
          </a:p>
          <a:p>
            <a:r>
              <a:rPr lang="en-IN" cap="none" dirty="0">
                <a:latin typeface="Calibri" panose="020F0502020204030204" pitchFamily="34" charset="0"/>
                <a:ea typeface="Times New Roman" panose="02020603050405020304" pitchFamily="18" charset="0"/>
                <a:cs typeface="Arial" panose="020B0604020202020204" pitchFamily="34" charset="0"/>
              </a:rPr>
              <a:t>We then split the data into training and testing data and scale the features using the </a:t>
            </a:r>
            <a:r>
              <a:rPr lang="en-IN" cap="none" dirty="0" err="1">
                <a:latin typeface="Calibri" panose="020F0502020204030204" pitchFamily="34" charset="0"/>
                <a:ea typeface="Times New Roman" panose="02020603050405020304" pitchFamily="18" charset="0"/>
                <a:cs typeface="Arial" panose="020B0604020202020204" pitchFamily="34" charset="0"/>
              </a:rPr>
              <a:t>StandardScaler</a:t>
            </a:r>
            <a:r>
              <a:rPr lang="en-IN" cap="none" dirty="0">
                <a:latin typeface="Calibri" panose="020F0502020204030204" pitchFamily="34" charset="0"/>
                <a:ea typeface="Times New Roman" panose="02020603050405020304" pitchFamily="18" charset="0"/>
                <a:cs typeface="Arial" panose="020B0604020202020204" pitchFamily="34" charset="0"/>
              </a:rPr>
              <a:t>()</a:t>
            </a:r>
            <a:endParaRPr lang="en-IN" cap="none" dirty="0">
              <a:effectLst/>
              <a:latin typeface="Calibri" panose="020F0502020204030204" pitchFamily="34" charset="0"/>
              <a:ea typeface="Times New Roman" panose="02020603050405020304" pitchFamily="18" charset="0"/>
              <a:cs typeface="Arial" panose="020B0604020202020204" pitchFamily="34" charset="0"/>
            </a:endParaRPr>
          </a:p>
          <a:p>
            <a:endParaRPr lang="en-IN" cap="none" dirty="0">
              <a:effectLst/>
              <a:latin typeface="Calibri" panose="020F0502020204030204" pitchFamily="34" charset="0"/>
              <a:ea typeface="Times New Roman" panose="02020603050405020304" pitchFamily="18" charset="0"/>
              <a:cs typeface="Arial" panose="020B0604020202020204" pitchFamily="34" charset="0"/>
            </a:endParaRPr>
          </a:p>
          <a:p>
            <a:endParaRPr lang="en-IN" cap="none" dirty="0"/>
          </a:p>
        </p:txBody>
      </p:sp>
    </p:spTree>
    <p:extLst>
      <p:ext uri="{BB962C8B-B14F-4D97-AF65-F5344CB8AC3E}">
        <p14:creationId xmlns:p14="http://schemas.microsoft.com/office/powerpoint/2010/main" val="1142443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F43FD-4B58-47B4-AC61-CB3F0AB112CD}"/>
              </a:ext>
            </a:extLst>
          </p:cNvPr>
          <p:cNvSpPr>
            <a:spLocks noGrp="1"/>
          </p:cNvSpPr>
          <p:nvPr>
            <p:ph type="title"/>
          </p:nvPr>
        </p:nvSpPr>
        <p:spPr>
          <a:xfrm>
            <a:off x="913775" y="618518"/>
            <a:ext cx="10364451" cy="1078478"/>
          </a:xfrm>
        </p:spPr>
        <p:txBody>
          <a:bodyPr/>
          <a:lstStyle/>
          <a:p>
            <a:r>
              <a:rPr lang="en-IN" b="1" dirty="0"/>
              <a:t>BUILDING THE MODELS</a:t>
            </a:r>
          </a:p>
        </p:txBody>
      </p:sp>
      <p:sp>
        <p:nvSpPr>
          <p:cNvPr id="3" name="Content Placeholder 2">
            <a:extLst>
              <a:ext uri="{FF2B5EF4-FFF2-40B4-BE49-F238E27FC236}">
                <a16:creationId xmlns:a16="http://schemas.microsoft.com/office/drawing/2014/main" id="{29343AEE-1ACB-47B0-AE39-1DB000B5F9B8}"/>
              </a:ext>
            </a:extLst>
          </p:cNvPr>
          <p:cNvSpPr>
            <a:spLocks noGrp="1"/>
          </p:cNvSpPr>
          <p:nvPr>
            <p:ph sz="quarter" idx="13"/>
          </p:nvPr>
        </p:nvSpPr>
        <p:spPr>
          <a:xfrm>
            <a:off x="1696995" y="1696996"/>
            <a:ext cx="8155460" cy="4094203"/>
          </a:xfrm>
        </p:spPr>
        <p:txBody>
          <a:bodyPr/>
          <a:lstStyle/>
          <a:p>
            <a:pPr indent="0" algn="ctr" fontAlgn="base">
              <a:lnSpc>
                <a:spcPct val="115000"/>
              </a:lnSpc>
              <a:spcBef>
                <a:spcPts val="900"/>
              </a:spcBef>
              <a:buNone/>
            </a:pPr>
            <a:r>
              <a:rPr lang="en-IN" dirty="0">
                <a:effectLst/>
                <a:latin typeface="Calibri" panose="020F0502020204030204" pitchFamily="34" charset="0"/>
                <a:ea typeface="Times New Roman" panose="02020603050405020304" pitchFamily="18" charset="0"/>
                <a:cs typeface="Arial" panose="020B0604020202020204" pitchFamily="34" charset="0"/>
              </a:rPr>
              <a:t>            W</a:t>
            </a:r>
            <a:r>
              <a:rPr lang="en-IN" cap="none" dirty="0">
                <a:effectLst/>
                <a:latin typeface="Calibri" panose="020F0502020204030204" pitchFamily="34" charset="0"/>
                <a:ea typeface="Times New Roman" panose="02020603050405020304" pitchFamily="18" charset="0"/>
                <a:cs typeface="Arial" panose="020B0604020202020204" pitchFamily="34" charset="0"/>
              </a:rPr>
              <a:t>e start the implementation of each model </a:t>
            </a:r>
            <a:r>
              <a:rPr lang="en-IN" dirty="0">
                <a:effectLst/>
                <a:latin typeface="Calibri" panose="020F0502020204030204" pitchFamily="34" charset="0"/>
                <a:ea typeface="Times New Roman" panose="02020603050405020304" pitchFamily="18" charset="0"/>
                <a:cs typeface="Arial" panose="020B0604020202020204" pitchFamily="34"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ctr" fontAlgn="base">
              <a:lnSpc>
                <a:spcPct val="115000"/>
              </a:lnSpc>
              <a:spcBef>
                <a:spcPts val="900"/>
              </a:spcBef>
              <a:buFont typeface="+mj-lt"/>
              <a:buAutoNum type="alphaLcPeriod"/>
            </a:pPr>
            <a:r>
              <a:rPr lang="en-IN" sz="2000" dirty="0">
                <a:effectLst/>
                <a:latin typeface="Calibri" panose="020F0502020204030204" pitchFamily="34" charset="0"/>
                <a:ea typeface="Times New Roman" panose="02020603050405020304" pitchFamily="18" charset="0"/>
                <a:cs typeface="Arial" panose="020B0604020202020204" pitchFamily="34" charset="0"/>
              </a:rPr>
              <a:t>K NEAREST NEIGHBORS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ctr" fontAlgn="base">
              <a:lnSpc>
                <a:spcPct val="115000"/>
              </a:lnSpc>
              <a:spcBef>
                <a:spcPts val="900"/>
              </a:spcBef>
              <a:buFont typeface="+mj-lt"/>
              <a:buAutoNum type="alphaLcPeriod"/>
            </a:pPr>
            <a:r>
              <a:rPr lang="en-IN" sz="2000" dirty="0">
                <a:effectLst/>
                <a:latin typeface="Calibri" panose="020F0502020204030204" pitchFamily="34" charset="0"/>
                <a:ea typeface="Times New Roman" panose="02020603050405020304" pitchFamily="18" charset="0"/>
                <a:cs typeface="Arial" panose="020B0604020202020204" pitchFamily="34" charset="0"/>
              </a:rPr>
              <a:t>LOGISTIC REGRESSION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ctr" fontAlgn="base">
              <a:lnSpc>
                <a:spcPct val="115000"/>
              </a:lnSpc>
              <a:spcBef>
                <a:spcPts val="900"/>
              </a:spcBef>
              <a:buFont typeface="+mj-lt"/>
              <a:buAutoNum type="alphaLcPeriod"/>
            </a:pPr>
            <a:r>
              <a:rPr lang="en-IN" sz="2000" dirty="0">
                <a:effectLst/>
                <a:latin typeface="Calibri" panose="020F0502020204030204" pitchFamily="34" charset="0"/>
                <a:ea typeface="Times New Roman" panose="02020603050405020304" pitchFamily="18" charset="0"/>
                <a:cs typeface="Arial" panose="020B0604020202020204" pitchFamily="34" charset="0"/>
              </a:rPr>
              <a:t>RANDOM FOREST CLASSIFIER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ctr" fontAlgn="base">
              <a:lnSpc>
                <a:spcPct val="115000"/>
              </a:lnSpc>
              <a:spcBef>
                <a:spcPts val="900"/>
              </a:spcBef>
              <a:buFont typeface="+mj-lt"/>
              <a:buAutoNum type="alphaLcPeriod"/>
            </a:pPr>
            <a:r>
              <a:rPr lang="en-IN" sz="2000" dirty="0">
                <a:effectLst/>
                <a:latin typeface="Calibri" panose="020F0502020204030204" pitchFamily="34" charset="0"/>
                <a:ea typeface="Times New Roman" panose="02020603050405020304" pitchFamily="18" charset="0"/>
                <a:cs typeface="Arial" panose="020B0604020202020204" pitchFamily="34" charset="0"/>
              </a:rPr>
              <a:t>DECISION TREE CLASSIFIER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ctr" fontAlgn="base">
              <a:lnSpc>
                <a:spcPct val="115000"/>
              </a:lnSpc>
              <a:spcBef>
                <a:spcPts val="900"/>
              </a:spcBef>
              <a:buFont typeface="+mj-lt"/>
              <a:buAutoNum type="alphaLcPeriod"/>
            </a:pPr>
            <a:r>
              <a:rPr lang="en-IN" sz="2000" dirty="0">
                <a:effectLst/>
                <a:latin typeface="Calibri" panose="020F0502020204030204" pitchFamily="34" charset="0"/>
                <a:ea typeface="Times New Roman" panose="02020603050405020304" pitchFamily="18" charset="0"/>
                <a:cs typeface="Arial" panose="020B0604020202020204" pitchFamily="34" charset="0"/>
              </a:rPr>
              <a:t>SUPPORT VECTOR MACHINE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ctr" fontAlgn="base">
              <a:lnSpc>
                <a:spcPct val="115000"/>
              </a:lnSpc>
              <a:spcBef>
                <a:spcPts val="900"/>
              </a:spcBef>
              <a:buFont typeface="+mj-lt"/>
              <a:buAutoNum type="alphaLcPeriod"/>
            </a:pPr>
            <a:r>
              <a:rPr lang="en-IN" sz="2000" dirty="0">
                <a:effectLst/>
                <a:latin typeface="Calibri" panose="020F0502020204030204" pitchFamily="34" charset="0"/>
                <a:ea typeface="Times New Roman" panose="02020603050405020304" pitchFamily="18" charset="0"/>
                <a:cs typeface="Arial" panose="020B0604020202020204" pitchFamily="34" charset="0"/>
              </a:rPr>
              <a:t>GAUSSIAN NAÏVE BYERS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ctr" fontAlgn="base">
              <a:lnSpc>
                <a:spcPct val="115000"/>
              </a:lnSpc>
              <a:spcBef>
                <a:spcPts val="900"/>
              </a:spcBef>
              <a:spcAft>
                <a:spcPts val="800"/>
              </a:spcAft>
              <a:buFont typeface="+mj-lt"/>
              <a:buAutoNum type="alphaLcPeriod"/>
            </a:pPr>
            <a:r>
              <a:rPr lang="en-IN" sz="2000" dirty="0">
                <a:effectLst/>
                <a:latin typeface="Calibri" panose="020F0502020204030204" pitchFamily="34" charset="0"/>
                <a:ea typeface="Times New Roman" panose="02020603050405020304" pitchFamily="18" charset="0"/>
                <a:cs typeface="Arial" panose="020B0604020202020204" pitchFamily="34" charset="0"/>
              </a:rPr>
              <a:t>XG BOOST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8666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EFAA-23B6-4114-AFDD-71D369838353}"/>
              </a:ext>
            </a:extLst>
          </p:cNvPr>
          <p:cNvSpPr>
            <a:spLocks noGrp="1"/>
          </p:cNvSpPr>
          <p:nvPr>
            <p:ph type="title"/>
          </p:nvPr>
        </p:nvSpPr>
        <p:spPr>
          <a:xfrm>
            <a:off x="913775" y="618517"/>
            <a:ext cx="10364451" cy="1029051"/>
          </a:xfrm>
        </p:spPr>
        <p:txBody>
          <a:bodyPr/>
          <a:lstStyle/>
          <a:p>
            <a:r>
              <a:rPr lang="en-IN" b="1" dirty="0"/>
              <a:t>HYPER PARAMETER TUNING</a:t>
            </a:r>
          </a:p>
        </p:txBody>
      </p:sp>
      <p:sp>
        <p:nvSpPr>
          <p:cNvPr id="3" name="Content Placeholder 2">
            <a:extLst>
              <a:ext uri="{FF2B5EF4-FFF2-40B4-BE49-F238E27FC236}">
                <a16:creationId xmlns:a16="http://schemas.microsoft.com/office/drawing/2014/main" id="{04E33F4B-BFAA-4499-8688-1AC184BE9595}"/>
              </a:ext>
            </a:extLst>
          </p:cNvPr>
          <p:cNvSpPr>
            <a:spLocks noGrp="1"/>
          </p:cNvSpPr>
          <p:nvPr>
            <p:ph sz="quarter" idx="13"/>
          </p:nvPr>
        </p:nvSpPr>
        <p:spPr>
          <a:xfrm>
            <a:off x="724930" y="1837038"/>
            <a:ext cx="10552670" cy="4069491"/>
          </a:xfrm>
        </p:spPr>
        <p:txBody>
          <a:bodyPr>
            <a:normAutofit/>
          </a:bodyPr>
          <a:lstStyle/>
          <a:p>
            <a:pPr marL="571500" indent="-342900" fontAlgn="base">
              <a:lnSpc>
                <a:spcPct val="150000"/>
              </a:lnSpc>
              <a:spcBef>
                <a:spcPts val="900"/>
              </a:spcBef>
              <a:spcAft>
                <a:spcPts val="800"/>
              </a:spcAft>
            </a:pPr>
            <a:r>
              <a:rPr lang="en-IN" dirty="0">
                <a:effectLst/>
                <a:latin typeface="Calibri" panose="020F0502020204030204" pitchFamily="34" charset="0"/>
                <a:ea typeface="Times New Roman" panose="02020603050405020304" pitchFamily="18" charset="0"/>
                <a:cs typeface="Times New Roman" panose="02020603050405020304" pitchFamily="18" charset="0"/>
              </a:rPr>
              <a:t>A </a:t>
            </a:r>
            <a:r>
              <a:rPr lang="en-IN" cap="none" dirty="0">
                <a:effectLst/>
                <a:latin typeface="Calibri" panose="020F0502020204030204" pitchFamily="34" charset="0"/>
                <a:ea typeface="Times New Roman" panose="02020603050405020304" pitchFamily="18" charset="0"/>
                <a:cs typeface="Times New Roman" panose="02020603050405020304" pitchFamily="18" charset="0"/>
              </a:rPr>
              <a:t>machine learning model is a mathematical model with a number of parameters that need to be learned from the data. </a:t>
            </a:r>
            <a:r>
              <a:rPr lang="en-IN" i="1" cap="none" dirty="0">
                <a:latin typeface="Calibri" panose="020F0502020204030204" pitchFamily="34" charset="0"/>
                <a:ea typeface="Times New Roman" panose="02020603050405020304" pitchFamily="18" charset="0"/>
                <a:cs typeface="Times New Roman" panose="02020603050405020304" pitchFamily="18" charset="0"/>
              </a:rPr>
              <a:t>H</a:t>
            </a:r>
            <a:r>
              <a:rPr lang="en-IN" i="1" cap="none" dirty="0">
                <a:effectLst/>
                <a:latin typeface="Calibri" panose="020F0502020204030204" pitchFamily="34" charset="0"/>
                <a:ea typeface="Times New Roman" panose="02020603050405020304" pitchFamily="18" charset="0"/>
                <a:cs typeface="Times New Roman" panose="02020603050405020304" pitchFamily="18" charset="0"/>
              </a:rPr>
              <a:t>yperparameters</a:t>
            </a:r>
            <a:r>
              <a:rPr lang="en-IN" cap="none" dirty="0">
                <a:effectLst/>
                <a:latin typeface="Calibri" panose="020F0502020204030204" pitchFamily="34" charset="0"/>
                <a:ea typeface="Times New Roman" panose="02020603050405020304" pitchFamily="18" charset="0"/>
                <a:cs typeface="Times New Roman" panose="02020603050405020304" pitchFamily="18" charset="0"/>
              </a:rPr>
              <a:t>, are that cannot be directly learned from the regular training process</a:t>
            </a:r>
          </a:p>
          <a:p>
            <a:pPr marL="571500" indent="-342900" fontAlgn="base">
              <a:lnSpc>
                <a:spcPct val="150000"/>
              </a:lnSpc>
              <a:spcBef>
                <a:spcPts val="900"/>
              </a:spcBef>
              <a:spcAft>
                <a:spcPts val="800"/>
              </a:spcAft>
            </a:pPr>
            <a:r>
              <a:rPr lang="en-IN"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a:t>
            </a:r>
            <a:r>
              <a:rPr lang="en-IN" cap="non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ome examples of model hyperparameters include the penalty in logistic regression classifier i.e. l1 or l2 regularization, the learning rate for training a neural network, the c and sigma hyperparameters for support vector machines, the k in k-nearest </a:t>
            </a:r>
            <a:r>
              <a:rPr lang="en-IN" cap="none"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neighbors</a:t>
            </a:r>
            <a:r>
              <a:rPr lang="en-IN"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IN" dirty="0">
                <a:effectLst/>
                <a:latin typeface="Calibri" panose="020F0502020204030204" pitchFamily="34" charset="0"/>
                <a:ea typeface="Calibri" panose="020F0502020204030204" pitchFamily="34" charset="0"/>
                <a:cs typeface="Times New Roman" panose="02020603050405020304" pitchFamily="18" charset="0"/>
              </a:rPr>
              <a:t> </a:t>
            </a:r>
          </a:p>
          <a:p>
            <a:pPr fontAlgn="base">
              <a:lnSpc>
                <a:spcPct val="150000"/>
              </a:lnSpc>
              <a:spcAft>
                <a:spcPts val="800"/>
              </a:spcAft>
              <a:tabLst>
                <a:tab pos="457200" algn="l"/>
              </a:tabLst>
            </a:pPr>
            <a:r>
              <a:rPr lang="en-IN"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a:t>
            </a:r>
            <a:r>
              <a:rPr lang="en-IN" cap="non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wo best strategies for hyperparameter tuning are </a:t>
            </a:r>
            <a:r>
              <a:rPr lang="en-IN" cap="none"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GridSearchCV</a:t>
            </a:r>
            <a:r>
              <a:rPr lang="en-IN" cap="non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cap="none"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RandomizedSearchCV</a:t>
            </a:r>
            <a:r>
              <a:rPr lang="en-IN" cap="non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IN"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4272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8AE8-86E6-4652-9CCF-6DCAB1813086}"/>
              </a:ext>
            </a:extLst>
          </p:cNvPr>
          <p:cNvSpPr>
            <a:spLocks noGrp="1"/>
          </p:cNvSpPr>
          <p:nvPr>
            <p:ph type="title"/>
          </p:nvPr>
        </p:nvSpPr>
        <p:spPr>
          <a:xfrm>
            <a:off x="913775" y="618518"/>
            <a:ext cx="10364451" cy="1160856"/>
          </a:xfrm>
        </p:spPr>
        <p:txBody>
          <a:bodyPr/>
          <a:lstStyle/>
          <a:p>
            <a:r>
              <a:rPr lang="en-IN" b="1" dirty="0"/>
              <a:t>CONCLUSION</a:t>
            </a:r>
          </a:p>
        </p:txBody>
      </p:sp>
      <p:graphicFrame>
        <p:nvGraphicFramePr>
          <p:cNvPr id="7" name="Table 7">
            <a:extLst>
              <a:ext uri="{FF2B5EF4-FFF2-40B4-BE49-F238E27FC236}">
                <a16:creationId xmlns:a16="http://schemas.microsoft.com/office/drawing/2014/main" id="{DE2D29F4-E0A6-4712-A254-232D4C39C254}"/>
              </a:ext>
            </a:extLst>
          </p:cNvPr>
          <p:cNvGraphicFramePr>
            <a:graphicFrameLocks noGrp="1"/>
          </p:cNvGraphicFramePr>
          <p:nvPr>
            <p:ph sz="quarter" idx="13"/>
            <p:extLst>
              <p:ext uri="{D42A27DB-BD31-4B8C-83A1-F6EECF244321}">
                <p14:modId xmlns:p14="http://schemas.microsoft.com/office/powerpoint/2010/main" val="1054599133"/>
              </p:ext>
            </p:extLst>
          </p:nvPr>
        </p:nvGraphicFramePr>
        <p:xfrm>
          <a:off x="1721709" y="1779373"/>
          <a:ext cx="9135762" cy="3871784"/>
        </p:xfrm>
        <a:graphic>
          <a:graphicData uri="http://schemas.openxmlformats.org/drawingml/2006/table">
            <a:tbl>
              <a:tblPr firstRow="1" bandRow="1">
                <a:tableStyleId>{00A15C55-8517-42AA-B614-E9B94910E393}</a:tableStyleId>
              </a:tblPr>
              <a:tblGrid>
                <a:gridCol w="1178010">
                  <a:extLst>
                    <a:ext uri="{9D8B030D-6E8A-4147-A177-3AD203B41FA5}">
                      <a16:colId xmlns:a16="http://schemas.microsoft.com/office/drawing/2014/main" val="3133558551"/>
                    </a:ext>
                  </a:extLst>
                </a:gridCol>
                <a:gridCol w="4912498">
                  <a:extLst>
                    <a:ext uri="{9D8B030D-6E8A-4147-A177-3AD203B41FA5}">
                      <a16:colId xmlns:a16="http://schemas.microsoft.com/office/drawing/2014/main" val="3584770243"/>
                    </a:ext>
                  </a:extLst>
                </a:gridCol>
                <a:gridCol w="3045254">
                  <a:extLst>
                    <a:ext uri="{9D8B030D-6E8A-4147-A177-3AD203B41FA5}">
                      <a16:colId xmlns:a16="http://schemas.microsoft.com/office/drawing/2014/main" val="549371815"/>
                    </a:ext>
                  </a:extLst>
                </a:gridCol>
              </a:tblGrid>
              <a:tr h="483973">
                <a:tc>
                  <a:txBody>
                    <a:bodyPr/>
                    <a:lstStyle/>
                    <a:p>
                      <a:pPr algn="ctr">
                        <a:lnSpc>
                          <a:spcPct val="115000"/>
                        </a:lnSpc>
                        <a:spcAft>
                          <a:spcPts val="1800"/>
                        </a:spcAft>
                      </a:pPr>
                      <a:r>
                        <a:rPr lang="en-IN" sz="16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S. NO.</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800"/>
                        </a:spcAft>
                      </a:pPr>
                      <a:r>
                        <a:rPr lang="en-IN" sz="16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MODEL NAME</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800"/>
                        </a:spcAft>
                      </a:pPr>
                      <a:r>
                        <a:rPr lang="en-IN" sz="16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ACCURACY ( % )</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44570858"/>
                  </a:ext>
                </a:extLst>
              </a:tr>
              <a:tr h="483973">
                <a:tc>
                  <a:txBody>
                    <a:bodyPr/>
                    <a:lstStyle/>
                    <a:p>
                      <a:pPr marL="457200" lvl="1" indent="0" algn="l">
                        <a:lnSpc>
                          <a:spcPct val="115000"/>
                        </a:lnSpc>
                        <a:spcAft>
                          <a:spcPts val="1800"/>
                        </a:spcAft>
                        <a:buFont typeface="+mj-lt"/>
                        <a:buNone/>
                      </a:pPr>
                      <a:r>
                        <a:rPr lang="en-IN" sz="1600" b="1" dirty="0">
                          <a:solidFill>
                            <a:srgbClr val="40404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Arial" panose="020B0604020202020204" pitchFamily="34" charset="0"/>
                        </a:rPr>
                        <a:t>1. </a:t>
                      </a:r>
                      <a:endParaRPr lang="en-IN" sz="1600" b="1"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800"/>
                        </a:spcAft>
                      </a:pPr>
                      <a:r>
                        <a:rPr lang="en-IN" sz="1600" b="1" dirty="0">
                          <a:solidFill>
                            <a:srgbClr val="40404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Arial" panose="020B0604020202020204" pitchFamily="34" charset="0"/>
                        </a:rPr>
                        <a:t>SUPPORT VECTOR MACHINE</a:t>
                      </a:r>
                      <a:endParaRPr lang="en-IN" sz="1600" b="1"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800"/>
                        </a:spcAft>
                      </a:pPr>
                      <a:r>
                        <a:rPr lang="en-IN" sz="1600" b="1" dirty="0">
                          <a:solidFill>
                            <a:srgbClr val="40404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Arial" panose="020B0604020202020204" pitchFamily="34" charset="0"/>
                        </a:rPr>
                        <a:t>79.2208</a:t>
                      </a:r>
                      <a:endParaRPr lang="en-IN" sz="1600" b="1"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26522510"/>
                  </a:ext>
                </a:extLst>
              </a:tr>
              <a:tr h="483973">
                <a:tc>
                  <a:txBody>
                    <a:bodyPr/>
                    <a:lstStyle/>
                    <a:p>
                      <a:pPr marL="457200" lvl="1" indent="0" algn="l">
                        <a:lnSpc>
                          <a:spcPct val="115000"/>
                        </a:lnSpc>
                        <a:spcAft>
                          <a:spcPts val="1800"/>
                        </a:spcAft>
                        <a:buFont typeface="+mj-lt"/>
                        <a:buNone/>
                      </a:pPr>
                      <a:r>
                        <a:rPr lang="en-IN" sz="1600" b="1"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2.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800"/>
                        </a:spcAft>
                      </a:pPr>
                      <a:r>
                        <a:rPr lang="en-IN" sz="1600"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RANDOM FOREST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800"/>
                        </a:spcAft>
                      </a:pPr>
                      <a:r>
                        <a:rPr lang="en-IN" sz="1600"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77.2727</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5739455"/>
                  </a:ext>
                </a:extLst>
              </a:tr>
              <a:tr h="483973">
                <a:tc>
                  <a:txBody>
                    <a:bodyPr/>
                    <a:lstStyle/>
                    <a:p>
                      <a:pPr marL="457200" lvl="1" indent="0" algn="l">
                        <a:lnSpc>
                          <a:spcPct val="115000"/>
                        </a:lnSpc>
                        <a:spcAft>
                          <a:spcPts val="1800"/>
                        </a:spcAft>
                        <a:buFont typeface="+mj-lt"/>
                        <a:buNone/>
                      </a:pPr>
                      <a:r>
                        <a:rPr lang="en-IN" sz="1600" b="1"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3.  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800"/>
                        </a:spcAft>
                      </a:pPr>
                      <a:r>
                        <a:rPr lang="en-IN" sz="1600"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LOGISTIC REGRESSION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800"/>
                        </a:spcAft>
                      </a:pPr>
                      <a:r>
                        <a:rPr lang="en-IN" sz="160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76.5507</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62531683"/>
                  </a:ext>
                </a:extLst>
              </a:tr>
              <a:tr h="483973">
                <a:tc>
                  <a:txBody>
                    <a:bodyPr/>
                    <a:lstStyle/>
                    <a:p>
                      <a:pPr marL="457200" lvl="1" indent="0" algn="l">
                        <a:lnSpc>
                          <a:spcPct val="115000"/>
                        </a:lnSpc>
                        <a:spcAft>
                          <a:spcPts val="1800"/>
                        </a:spcAft>
                        <a:buFont typeface="+mj-lt"/>
                        <a:buNone/>
                      </a:pPr>
                      <a:r>
                        <a:rPr lang="en-IN" sz="1600" b="1"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4.  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800"/>
                        </a:spcAft>
                      </a:pPr>
                      <a:r>
                        <a:rPr lang="en-IN" sz="1600"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K NEAREST NEIGHBORS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800"/>
                        </a:spcAft>
                      </a:pPr>
                      <a:r>
                        <a:rPr lang="en-IN" sz="160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75.5737</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2280246"/>
                  </a:ext>
                </a:extLst>
              </a:tr>
              <a:tr h="483973">
                <a:tc>
                  <a:txBody>
                    <a:bodyPr/>
                    <a:lstStyle/>
                    <a:p>
                      <a:pPr marL="457200" lvl="1" indent="0" algn="l">
                        <a:lnSpc>
                          <a:spcPct val="115000"/>
                        </a:lnSpc>
                        <a:spcAft>
                          <a:spcPts val="1800"/>
                        </a:spcAft>
                        <a:buFont typeface="+mj-lt"/>
                        <a:buNone/>
                      </a:pPr>
                      <a:r>
                        <a:rPr lang="en-IN" sz="1600" b="1"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5.  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800"/>
                        </a:spcAft>
                      </a:pPr>
                      <a:r>
                        <a:rPr lang="en-IN" sz="1600"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GAUSSIAN NAÏVE BAYERS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800"/>
                        </a:spcAft>
                      </a:pPr>
                      <a:r>
                        <a:rPr lang="en-IN" sz="1600"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74.6753</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66684123"/>
                  </a:ext>
                </a:extLst>
              </a:tr>
              <a:tr h="483973">
                <a:tc>
                  <a:txBody>
                    <a:bodyPr/>
                    <a:lstStyle/>
                    <a:p>
                      <a:pPr marL="457200" lvl="1" indent="0" algn="l">
                        <a:lnSpc>
                          <a:spcPct val="115000"/>
                        </a:lnSpc>
                        <a:spcAft>
                          <a:spcPts val="1800"/>
                        </a:spcAft>
                        <a:buFont typeface="+mj-lt"/>
                        <a:buNone/>
                      </a:pPr>
                      <a:r>
                        <a:rPr lang="en-IN" sz="1600" b="1"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6.  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800"/>
                        </a:spcAft>
                      </a:pPr>
                      <a:r>
                        <a:rPr lang="en-IN" sz="160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DECISION TREE</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800"/>
                        </a:spcAft>
                      </a:pPr>
                      <a:r>
                        <a:rPr lang="en-IN" sz="1600"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77.5304</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04589071"/>
                  </a:ext>
                </a:extLst>
              </a:tr>
              <a:tr h="483973">
                <a:tc>
                  <a:txBody>
                    <a:bodyPr/>
                    <a:lstStyle/>
                    <a:p>
                      <a:pPr marL="457200" lvl="1" indent="0" algn="l">
                        <a:lnSpc>
                          <a:spcPct val="115000"/>
                        </a:lnSpc>
                        <a:spcAft>
                          <a:spcPts val="1800"/>
                        </a:spcAft>
                        <a:buFont typeface="+mj-lt"/>
                        <a:buNone/>
                      </a:pPr>
                      <a:r>
                        <a:rPr lang="en-IN" sz="1600" b="1"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7.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800"/>
                        </a:spcAft>
                      </a:pPr>
                      <a:r>
                        <a:rPr lang="en-IN" sz="160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XG BOOST</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800"/>
                        </a:spcAft>
                      </a:pPr>
                      <a:r>
                        <a:rPr lang="en-IN" sz="1600" dirty="0">
                          <a:solidFill>
                            <a:srgbClr val="404040"/>
                          </a:solidFill>
                          <a:effectLst/>
                          <a:latin typeface="Calibri" panose="020F0502020204030204" pitchFamily="34" charset="0"/>
                          <a:ea typeface="Times New Roman" panose="02020603050405020304" pitchFamily="18" charset="0"/>
                          <a:cs typeface="Arial" panose="020B0604020202020204" pitchFamily="34" charset="0"/>
                        </a:rPr>
                        <a:t>78.1833</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8667835"/>
                  </a:ext>
                </a:extLst>
              </a:tr>
            </a:tbl>
          </a:graphicData>
        </a:graphic>
      </p:graphicFrame>
    </p:spTree>
    <p:extLst>
      <p:ext uri="{BB962C8B-B14F-4D97-AF65-F5344CB8AC3E}">
        <p14:creationId xmlns:p14="http://schemas.microsoft.com/office/powerpoint/2010/main" val="125034614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tf00001031_wac</Template>
  <TotalTime>70</TotalTime>
  <Words>561</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Droplet</vt:lpstr>
      <vt:lpstr>DIABETES PREDICTION </vt:lpstr>
      <vt:lpstr>CONTENTS</vt:lpstr>
      <vt:lpstr>INTRODUCTION TO DIABETES</vt:lpstr>
      <vt:lpstr>OVERVIEW OF DATA SET</vt:lpstr>
      <vt:lpstr>ANALYSIS OF DATA SET</vt:lpstr>
      <vt:lpstr>PowerPoint Presentation</vt:lpstr>
      <vt:lpstr>BUILDING THE MODELS</vt:lpstr>
      <vt:lpstr>HYPER PARAMETER TUNING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Tejaswini AVSV</dc:creator>
  <cp:lastModifiedBy>Tejaswini AVSV</cp:lastModifiedBy>
  <cp:revision>9</cp:revision>
  <dcterms:created xsi:type="dcterms:W3CDTF">2021-05-31T14:53:10Z</dcterms:created>
  <dcterms:modified xsi:type="dcterms:W3CDTF">2021-05-31T16:03:29Z</dcterms:modified>
</cp:coreProperties>
</file>