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68"/>
  </p:normalViewPr>
  <p:slideViewPr>
    <p:cSldViewPr snapToGrid="0" snapToObjects="1">
      <p:cViewPr varScale="1">
        <p:scale>
          <a:sx n="83" d="100"/>
          <a:sy n="83" d="100"/>
        </p:scale>
        <p:origin x="2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QuickStarter has created an outline to help you get started on your presentation. Some slides include information here in the notes to provide additional topics for you to research.</a:t>
            </a:r>
            <a:endParaRPr/>
          </a:p>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48feb98be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48feb98be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1048feb98be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49f70dc58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highlight>
                  <a:srgbClr val="FFFFFF"/>
                </a:highlight>
                <a:latin typeface="Roboto"/>
                <a:ea typeface="Roboto"/>
                <a:cs typeface="Roboto"/>
                <a:sym typeface="Roboto"/>
              </a:rPr>
              <a:t>Broader Impact: How do you expect the impact of your work to be? What can others learn from it or how can they apply it to solve their problems?</a:t>
            </a:r>
            <a:endParaRPr>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US">
                <a:highlight>
                  <a:srgbClr val="FFFFFF"/>
                </a:highlight>
                <a:latin typeface="Roboto"/>
                <a:ea typeface="Roboto"/>
                <a:cs typeface="Roboto"/>
                <a:sym typeface="Roboto"/>
              </a:rPr>
              <a:t>What are the limitations of your work? What are areas for future improvements?</a:t>
            </a:r>
            <a:endParaRPr>
              <a:highlight>
                <a:srgbClr val="FFFFFF"/>
              </a:highlight>
              <a:latin typeface="Roboto"/>
              <a:ea typeface="Roboto"/>
              <a:cs typeface="Roboto"/>
              <a:sym typeface="Roboto"/>
            </a:endParaRPr>
          </a:p>
          <a:p>
            <a:pPr marL="0" lvl="0" indent="0" algn="l" rtl="0">
              <a:spcBef>
                <a:spcPts val="1200"/>
              </a:spcBef>
              <a:spcAft>
                <a:spcPts val="0"/>
              </a:spcAft>
              <a:buNone/>
            </a:pPr>
            <a:endParaRPr/>
          </a:p>
        </p:txBody>
      </p:sp>
      <p:sp>
        <p:nvSpPr>
          <p:cNvPr id="179" name="Google Shape;179;g1049f70dc58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Contents of our presentation</a:t>
            </a:r>
            <a:endParaRPr/>
          </a:p>
        </p:txBody>
      </p:sp>
      <p:sp>
        <p:nvSpPr>
          <p:cNvPr id="89" name="Google Shape;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statement goes hand in hand with the first bullet point - &gt;&gt; Read the interior of a person off the surface of the face, using the face itself as a field of classifiable information about the individual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171450" lvl="0" indent="-95250" algn="l" rtl="0">
              <a:spcBef>
                <a:spcPts val="0"/>
              </a:spcBef>
              <a:spcAft>
                <a:spcPts val="0"/>
              </a:spcAft>
              <a:buClr>
                <a:schemeClr val="lt1"/>
              </a:buClr>
              <a:buSzPts val="1200"/>
              <a:buFont typeface="Calibri"/>
              <a:buNone/>
            </a:pPr>
            <a:endParaRPr/>
          </a:p>
        </p:txBody>
      </p:sp>
      <p:sp>
        <p:nvSpPr>
          <p:cNvPr id="116" name="Google Shape;11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lt1"/>
              </a:buClr>
              <a:buSzPts val="1200"/>
              <a:buFont typeface="Arial"/>
              <a:buChar char="•"/>
            </a:pPr>
            <a:endParaRPr/>
          </a:p>
        </p:txBody>
      </p:sp>
      <p:sp>
        <p:nvSpPr>
          <p:cNvPr id="125" name="Google Shape;1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regard to the previous slide on the technical issues that arises during emotion recognition, there have been published works that have dealt with them and solved them. Some of the issues in data sets can be adjusted as needed. For example, if there is an imbalance problem, their solution was to augment the data image. Or if there is an intra-class variation such as different types of pictures like sketches, cartoon, etc the solution there would be to avoid overfitting the data.</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In our experiment, we dealt with occlusion in our data when we decided to include images with masks. Although the mouth is a valued dictator of facial expression, we were able to distinguish patterns using other points of the face such as eyes and eyebrows.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Other ways that published works have solved some of the technical challenges was to simply combine other techniques to draw a more accurate detection.</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Our approach for our problem to use a method that applies neural networking. We used a pre existing deep learning library called DeepFace that consists of algorithms for facial detection. The algorithms included a way to detect the facial patterns and then input those patterns into a neural network consisting of 9 layers. That will ultimately determine the main emotion of a face in a digital image. Even though DeepFace consists of millions of pre trained images, we can use our own images as the training set to determine emotion as well.</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2" name="Google Shape;14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48feb98b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1048feb98be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On this slide, you’ll see part of our results of the experiment. The first image displays the common failure of the experiment, which is when the system detects a pattern of the emotion that is different from the emotion it actually is.  The result emotion was supposed to be “sad” but the system displayed neutral.</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next 3 images are the ones we used in our experiment to add a hyperparameter. It displays the common problem in datasets, occlusion where the mouth is covered. As you can see, even though the mouth is covered, the system was still able to determine emotion based on other facial features like the eyes and eyebrows.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1" name="Google Shape;151;g1048feb98be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24726"/>
              </a:buClr>
              <a:buSzPts val="3600"/>
              <a:buFont typeface="Quattrocento Sans"/>
              <a:buNone/>
              <a:defRPr sz="3600">
                <a:solidFill>
                  <a:srgbClr val="D2472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625936"/>
            <a:ext cx="10515600" cy="4351338"/>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1000"/>
              </a:spcBef>
              <a:spcAft>
                <a:spcPts val="0"/>
              </a:spcAft>
              <a:buClr>
                <a:srgbClr val="595959"/>
              </a:buClr>
              <a:buSzPts val="1400"/>
              <a:buChar char="•"/>
              <a:defRPr sz="1400">
                <a:solidFill>
                  <a:srgbClr val="595959"/>
                </a:solidFill>
                <a:latin typeface="Quattrocento Sans"/>
                <a:ea typeface="Quattrocento Sans"/>
                <a:cs typeface="Quattrocento Sans"/>
                <a:sym typeface="Quattrocento Sans"/>
              </a:defRPr>
            </a:lvl1pPr>
            <a:lvl2pPr marL="914400" lvl="1"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2pPr>
            <a:lvl3pPr marL="1371600" lvl="2"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3pPr>
            <a:lvl4pPr marL="1828800" lvl="3"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4pPr>
            <a:lvl5pPr marL="2286000" lvl="4" indent="-304800" algn="l">
              <a:lnSpc>
                <a:spcPct val="90000"/>
              </a:lnSpc>
              <a:spcBef>
                <a:spcPts val="500"/>
              </a:spcBef>
              <a:spcAft>
                <a:spcPts val="0"/>
              </a:spcAft>
              <a:buClr>
                <a:srgbClr val="595959"/>
              </a:buClr>
              <a:buSzPts val="1200"/>
              <a:buChar char="•"/>
              <a:defRPr sz="1200">
                <a:solidFill>
                  <a:srgbClr val="595959"/>
                </a:solidFill>
                <a:latin typeface="Quattrocento Sans"/>
                <a:ea typeface="Quattrocento Sans"/>
                <a:cs typeface="Quattrocento Sans"/>
                <a:sym typeface="Quattrocento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1" name="Google Shape;21;p2"/>
          <p:cNvCxnSpPr/>
          <p:nvPr/>
        </p:nvCxnSpPr>
        <p:spPr>
          <a:xfrm>
            <a:off x="952500" y="1284718"/>
            <a:ext cx="10363200" cy="0"/>
          </a:xfrm>
          <a:prstGeom prst="straightConnector1">
            <a:avLst/>
          </a:prstGeom>
          <a:noFill/>
          <a:ln w="12700" cap="flat" cmpd="sng">
            <a:solidFill>
              <a:srgbClr val="A5A5A5"/>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2" name="Google Shape;32;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4"/>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9" name="Google Shape;39;p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
        <p:cNvGrpSpPr/>
        <p:nvPr/>
      </p:nvGrpSpPr>
      <p:grpSpPr>
        <a:xfrm>
          <a:off x="0" y="0"/>
          <a:ext cx="0" cy="0"/>
          <a:chOff x="0" y="0"/>
          <a:chExt cx="0" cy="0"/>
        </a:xfrm>
      </p:grpSpPr>
      <p:sp>
        <p:nvSpPr>
          <p:cNvPr id="23" name="Google Shape;23;p3"/>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26" name="Google Shape;26;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27" name="Google Shape;27;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28" name="Google Shape;28;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Facial_recognition_system" TargetMode="External"/><Relationship Id="rId4" Type="http://schemas.openxmlformats.org/officeDocument/2006/relationships/hyperlink" Target="https://creativecommons.org/licenses/by-sa/3.0/"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8574/9780814733035" TargetMode="External"/><Relationship Id="rId4" Type="http://schemas.openxmlformats.org/officeDocument/2006/relationships/hyperlink" Target="https://news.utdallas.edu/science-technology/racial-bias-facial-recognition-2020/"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hyperlink" Target="http://commons.wikimedia.org/wiki/File:Surveillance_equipment_5413.jpg"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Helvetica Neue Light"/>
              <a:buNone/>
            </a:pPr>
            <a:r>
              <a:rPr lang="en-US">
                <a:latin typeface="Helvetica Neue Light"/>
                <a:ea typeface="Helvetica Neue Light"/>
                <a:cs typeface="Helvetica Neue Light"/>
                <a:sym typeface="Helvetica Neue Light"/>
              </a:rPr>
              <a:t>Here's your outline to get started</a:t>
            </a:r>
            <a:endParaRPr/>
          </a:p>
        </p:txBody>
      </p:sp>
      <p:sp>
        <p:nvSpPr>
          <p:cNvPr id="48" name="Google Shape;48;p6"/>
          <p:cNvSpPr/>
          <p:nvPr/>
        </p:nvSpPr>
        <p:spPr>
          <a:xfrm>
            <a:off x="838200" y="1461299"/>
            <a:ext cx="10462846" cy="4154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400" b="0" i="0" u="none" strike="noStrike" cap="none">
                <a:solidFill>
                  <a:srgbClr val="D24726"/>
                </a:solidFill>
                <a:latin typeface="Helvetica Neue"/>
                <a:ea typeface="Helvetica Neue"/>
                <a:cs typeface="Helvetica Neue"/>
                <a:sym typeface="Helvetica Neue"/>
              </a:rPr>
              <a:t>Key facts about your topic</a:t>
            </a:r>
            <a:endParaRPr/>
          </a:p>
        </p:txBody>
      </p:sp>
      <p:sp>
        <p:nvSpPr>
          <p:cNvPr id="49" name="Google Shape;49;p6"/>
          <p:cNvSpPr txBox="1"/>
          <p:nvPr/>
        </p:nvSpPr>
        <p:spPr>
          <a:xfrm>
            <a:off x="850250" y="1876798"/>
            <a:ext cx="10465450" cy="40000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595959"/>
              </a:buClr>
              <a:buSzPts val="1400"/>
              <a:buFont typeface="Arial"/>
              <a:buNone/>
            </a:pPr>
            <a:r>
              <a:rPr lang="en-US" sz="1400" b="0" i="0" u="none" strike="noStrike" cap="none">
                <a:solidFill>
                  <a:srgbClr val="595959"/>
                </a:solidFill>
                <a:latin typeface="Helvetica Neue Light"/>
                <a:ea typeface="Helvetica Neue Light"/>
                <a:cs typeface="Helvetica Neue Light"/>
                <a:sym typeface="Helvetica Neue Light"/>
              </a:rPr>
              <a:t>A facial recognition system is a technology capable of identifying or verifying a person from a digital image or a video frame from a video source. There are multiple methods in which facial recognition systems work, but in general, they work by comparing selected facial features from given image with faces within a database. It is also described as a Biometric Artificial Intelligence based application that can uniquely identify a person by analysing patterns based on the person's facial textures and shape.</a:t>
            </a:r>
            <a:endParaRPr/>
          </a:p>
        </p:txBody>
      </p:sp>
      <p:sp>
        <p:nvSpPr>
          <p:cNvPr id="50" name="Google Shape;50;p6"/>
          <p:cNvSpPr txBox="1">
            <a:spLocks noGrp="1"/>
          </p:cNvSpPr>
          <p:nvPr>
            <p:ph type="ftr" idx="11"/>
          </p:nvPr>
        </p:nvSpPr>
        <p:spPr>
          <a:xfrm>
            <a:off x="838199" y="6229028"/>
            <a:ext cx="5779169"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u="sng">
                <a:solidFill>
                  <a:schemeClr val="hlink"/>
                </a:solidFill>
                <a:latin typeface="Helvetica Neue"/>
                <a:ea typeface="Helvetica Neue"/>
                <a:cs typeface="Helvetica Neue"/>
                <a:sym typeface="Helvetica Neue"/>
                <a:hlinkClick r:id="rId3"/>
              </a:rPr>
              <a:t>en.wikipedia.org</a:t>
            </a:r>
            <a:r>
              <a:rPr lang="en-US">
                <a:solidFill>
                  <a:schemeClr val="dk2"/>
                </a:solidFill>
                <a:latin typeface="Helvetica Neue"/>
                <a:ea typeface="Helvetica Neue"/>
                <a:cs typeface="Helvetica Neue"/>
                <a:sym typeface="Helvetica Neue"/>
              </a:rPr>
              <a:t> - Text under </a:t>
            </a:r>
            <a:r>
              <a:rPr lang="en-US" u="sng">
                <a:solidFill>
                  <a:schemeClr val="hlink"/>
                </a:solidFill>
                <a:latin typeface="Helvetica Neue"/>
                <a:ea typeface="Helvetica Neue"/>
                <a:cs typeface="Helvetica Neue"/>
                <a:sym typeface="Helvetica Neue"/>
                <a:hlinkClick r:id="rId4"/>
              </a:rPr>
              <a:t>CC-BY-SA license</a:t>
            </a:r>
            <a:endParaRPr/>
          </a:p>
        </p:txBody>
      </p:sp>
      <p:grpSp>
        <p:nvGrpSpPr>
          <p:cNvPr id="51" name="Google Shape;51;p6"/>
          <p:cNvGrpSpPr/>
          <p:nvPr/>
        </p:nvGrpSpPr>
        <p:grpSpPr>
          <a:xfrm>
            <a:off x="6211661" y="6042093"/>
            <a:ext cx="5138199" cy="781096"/>
            <a:chOff x="6211661" y="6042093"/>
            <a:chExt cx="5138199" cy="781096"/>
          </a:xfrm>
        </p:grpSpPr>
        <p:sp>
          <p:nvSpPr>
            <p:cNvPr id="52" name="Google Shape;52;p6"/>
            <p:cNvSpPr/>
            <p:nvPr/>
          </p:nvSpPr>
          <p:spPr>
            <a:xfrm>
              <a:off x="6211661" y="6042093"/>
              <a:ext cx="5138199" cy="630783"/>
            </a:xfrm>
            <a:prstGeom prst="rect">
              <a:avLst/>
            </a:prstGeom>
            <a:solidFill>
              <a:srgbClr val="F2F2F2"/>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3" name="Google Shape;53;p6"/>
            <p:cNvSpPr txBox="1"/>
            <p:nvPr/>
          </p:nvSpPr>
          <p:spPr>
            <a:xfrm>
              <a:off x="6980629" y="6140658"/>
              <a:ext cx="2303691" cy="451406"/>
            </a:xfrm>
            <a:prstGeom prst="rect">
              <a:avLst/>
            </a:prstGeom>
            <a:noFill/>
            <a:ln>
              <a:noFill/>
            </a:ln>
          </p:spPr>
          <p:txBody>
            <a:bodyPr spcFirstLastPara="1" wrap="square" lIns="91425" tIns="45700" rIns="91425" bIns="45700" anchor="t" anchorCtr="0">
              <a:spAutoFit/>
            </a:bodyPr>
            <a:lstStyle/>
            <a:p>
              <a:pPr marL="0" marR="0" lvl="0" indent="0" algn="l" rtl="0">
                <a:lnSpc>
                  <a:spcPct val="116666"/>
                </a:lnSpc>
                <a:spcBef>
                  <a:spcPts val="0"/>
                </a:spcBef>
                <a:spcAft>
                  <a:spcPts val="0"/>
                </a:spcAft>
                <a:buNone/>
              </a:pPr>
              <a:r>
                <a:rPr lang="en-US" sz="1200" b="0" i="0" u="none" strike="noStrike" cap="none">
                  <a:solidFill>
                    <a:srgbClr val="D24726"/>
                  </a:solidFill>
                  <a:latin typeface="Helvetica Neue"/>
                  <a:ea typeface="Helvetica Neue"/>
                  <a:cs typeface="Helvetica Neue"/>
                  <a:sym typeface="Helvetica Neue"/>
                </a:rPr>
                <a:t>See more: </a:t>
              </a:r>
              <a:r>
                <a:rPr lang="en-US" sz="1200" b="0" i="0" u="none" strike="noStrike" cap="none">
                  <a:solidFill>
                    <a:srgbClr val="595959"/>
                  </a:solidFill>
                  <a:latin typeface="Helvetica Neue"/>
                  <a:ea typeface="Helvetica Neue"/>
                  <a:cs typeface="Helvetica Neue"/>
                  <a:sym typeface="Helvetica Neue"/>
                </a:rPr>
                <a:t>Open the Notes below for more information.</a:t>
              </a:r>
              <a:endParaRPr/>
            </a:p>
          </p:txBody>
        </p:sp>
        <p:pic>
          <p:nvPicPr>
            <p:cNvPr id="54" name="Google Shape;54;p6" descr="Curved arrow"/>
            <p:cNvPicPr preferRelativeResize="0"/>
            <p:nvPr/>
          </p:nvPicPr>
          <p:blipFill rotWithShape="1">
            <a:blip r:embed="rId5">
              <a:alphaModFix/>
            </a:blip>
            <a:srcRect/>
            <a:stretch/>
          </p:blipFill>
          <p:spPr>
            <a:xfrm rot="10354591" flipH="1">
              <a:off x="6306564" y="6342835"/>
              <a:ext cx="742543" cy="434205"/>
            </a:xfrm>
            <a:prstGeom prst="rect">
              <a:avLst/>
            </a:prstGeom>
            <a:noFill/>
            <a:ln>
              <a:noFill/>
            </a:ln>
          </p:spPr>
        </p:pic>
      </p:grpSp>
      <p:pic>
        <p:nvPicPr>
          <p:cNvPr id="55" name="Google Shape;55;p6" descr="Notes button in status bar"/>
          <p:cNvPicPr preferRelativeResize="0"/>
          <p:nvPr/>
        </p:nvPicPr>
        <p:blipFill rotWithShape="1">
          <a:blip r:embed="rId6">
            <a:alphaModFix/>
          </a:blip>
          <a:srcRect/>
          <a:stretch/>
        </p:blipFill>
        <p:spPr>
          <a:xfrm>
            <a:off x="9068176" y="5968740"/>
            <a:ext cx="2381132" cy="79524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0" y="7"/>
            <a:ext cx="9692700" cy="410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2000" u="sng"/>
              <a:t>Results Contd.</a:t>
            </a:r>
            <a:endParaRPr sz="2000" u="sng"/>
          </a:p>
        </p:txBody>
      </p:sp>
      <p:pic>
        <p:nvPicPr>
          <p:cNvPr id="169" name="Google Shape;169;p15"/>
          <p:cNvPicPr preferRelativeResize="0"/>
          <p:nvPr/>
        </p:nvPicPr>
        <p:blipFill>
          <a:blip r:embed="rId3">
            <a:alphaModFix/>
          </a:blip>
          <a:stretch>
            <a:fillRect/>
          </a:stretch>
        </p:blipFill>
        <p:spPr>
          <a:xfrm>
            <a:off x="4776360" y="2749628"/>
            <a:ext cx="2173435" cy="2055572"/>
          </a:xfrm>
          <a:prstGeom prst="rect">
            <a:avLst/>
          </a:prstGeom>
          <a:noFill/>
          <a:ln>
            <a:noFill/>
          </a:ln>
        </p:spPr>
      </p:pic>
      <p:pic>
        <p:nvPicPr>
          <p:cNvPr id="170" name="Google Shape;170;p15"/>
          <p:cNvPicPr preferRelativeResize="0"/>
          <p:nvPr/>
        </p:nvPicPr>
        <p:blipFill>
          <a:blip r:embed="rId4">
            <a:alphaModFix/>
          </a:blip>
          <a:stretch>
            <a:fillRect/>
          </a:stretch>
        </p:blipFill>
        <p:spPr>
          <a:xfrm>
            <a:off x="7088340" y="562500"/>
            <a:ext cx="2173435" cy="2055572"/>
          </a:xfrm>
          <a:prstGeom prst="rect">
            <a:avLst/>
          </a:prstGeom>
          <a:noFill/>
          <a:ln>
            <a:noFill/>
          </a:ln>
        </p:spPr>
      </p:pic>
      <p:pic>
        <p:nvPicPr>
          <p:cNvPr id="171" name="Google Shape;171;p15"/>
          <p:cNvPicPr preferRelativeResize="0"/>
          <p:nvPr/>
        </p:nvPicPr>
        <p:blipFill>
          <a:blip r:embed="rId5">
            <a:alphaModFix/>
          </a:blip>
          <a:stretch>
            <a:fillRect/>
          </a:stretch>
        </p:blipFill>
        <p:spPr>
          <a:xfrm>
            <a:off x="2464380" y="2749628"/>
            <a:ext cx="2173435" cy="2055572"/>
          </a:xfrm>
          <a:prstGeom prst="rect">
            <a:avLst/>
          </a:prstGeom>
          <a:noFill/>
          <a:ln>
            <a:noFill/>
          </a:ln>
        </p:spPr>
      </p:pic>
      <p:pic>
        <p:nvPicPr>
          <p:cNvPr id="172" name="Google Shape;172;p15"/>
          <p:cNvPicPr preferRelativeResize="0"/>
          <p:nvPr/>
        </p:nvPicPr>
        <p:blipFill>
          <a:blip r:embed="rId6">
            <a:alphaModFix/>
          </a:blip>
          <a:stretch>
            <a:fillRect/>
          </a:stretch>
        </p:blipFill>
        <p:spPr>
          <a:xfrm>
            <a:off x="4776360" y="562500"/>
            <a:ext cx="2173435" cy="2055572"/>
          </a:xfrm>
          <a:prstGeom prst="rect">
            <a:avLst/>
          </a:prstGeom>
          <a:noFill/>
          <a:ln>
            <a:noFill/>
          </a:ln>
        </p:spPr>
      </p:pic>
      <p:pic>
        <p:nvPicPr>
          <p:cNvPr id="173" name="Google Shape;173;p15"/>
          <p:cNvPicPr preferRelativeResize="0"/>
          <p:nvPr/>
        </p:nvPicPr>
        <p:blipFill>
          <a:blip r:embed="rId7">
            <a:alphaModFix/>
          </a:blip>
          <a:stretch>
            <a:fillRect/>
          </a:stretch>
        </p:blipFill>
        <p:spPr>
          <a:xfrm>
            <a:off x="152400" y="2749628"/>
            <a:ext cx="2173435" cy="2055572"/>
          </a:xfrm>
          <a:prstGeom prst="rect">
            <a:avLst/>
          </a:prstGeom>
          <a:noFill/>
          <a:ln>
            <a:noFill/>
          </a:ln>
        </p:spPr>
      </p:pic>
      <p:pic>
        <p:nvPicPr>
          <p:cNvPr id="174" name="Google Shape;174;p15"/>
          <p:cNvPicPr preferRelativeResize="0"/>
          <p:nvPr/>
        </p:nvPicPr>
        <p:blipFill>
          <a:blip r:embed="rId8">
            <a:alphaModFix/>
          </a:blip>
          <a:stretch>
            <a:fillRect/>
          </a:stretch>
        </p:blipFill>
        <p:spPr>
          <a:xfrm>
            <a:off x="2464380" y="562500"/>
            <a:ext cx="2173435" cy="2055572"/>
          </a:xfrm>
          <a:prstGeom prst="rect">
            <a:avLst/>
          </a:prstGeom>
          <a:noFill/>
          <a:ln>
            <a:noFill/>
          </a:ln>
        </p:spPr>
      </p:pic>
      <p:pic>
        <p:nvPicPr>
          <p:cNvPr id="175" name="Google Shape;175;p15"/>
          <p:cNvPicPr preferRelativeResize="0"/>
          <p:nvPr/>
        </p:nvPicPr>
        <p:blipFill>
          <a:blip r:embed="rId9">
            <a:alphaModFix/>
          </a:blip>
          <a:stretch>
            <a:fillRect/>
          </a:stretch>
        </p:blipFill>
        <p:spPr>
          <a:xfrm>
            <a:off x="152400" y="562500"/>
            <a:ext cx="2173435" cy="2055572"/>
          </a:xfrm>
          <a:prstGeom prst="rect">
            <a:avLst/>
          </a:prstGeom>
          <a:noFill/>
          <a:ln>
            <a:noFill/>
          </a:ln>
        </p:spPr>
      </p:pic>
      <p:sp>
        <p:nvSpPr>
          <p:cNvPr id="176" name="Google Shape;176;p15"/>
          <p:cNvSpPr txBox="1"/>
          <p:nvPr/>
        </p:nvSpPr>
        <p:spPr>
          <a:xfrm>
            <a:off x="41100" y="4984200"/>
            <a:ext cx="9610500" cy="5355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1600"/>
              </a:spcBef>
              <a:spcAft>
                <a:spcPts val="0"/>
              </a:spcAft>
              <a:buNone/>
            </a:pPr>
            <a:r>
              <a:rPr lang="en-US" sz="2400">
                <a:solidFill>
                  <a:schemeClr val="lt1"/>
                </a:solidFill>
                <a:latin typeface="Century Schoolbook"/>
                <a:ea typeface="Century Schoolbook"/>
                <a:cs typeface="Century Schoolbook"/>
                <a:sym typeface="Century Schoolbook"/>
              </a:rPr>
              <a:t>*Glimpse into some of our results for facial emotion recognition*</a:t>
            </a:r>
            <a:endParaRPr>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0"/>
        <p:cNvGrpSpPr/>
        <p:nvPr/>
      </p:nvGrpSpPr>
      <p:grpSpPr>
        <a:xfrm>
          <a:off x="0" y="0"/>
          <a:ext cx="0" cy="0"/>
          <a:chOff x="0" y="0"/>
          <a:chExt cx="0" cy="0"/>
        </a:xfrm>
      </p:grpSpPr>
      <p:sp>
        <p:nvSpPr>
          <p:cNvPr id="181" name="Google Shape;181;p16"/>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82" name="Google Shape;182;p16"/>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Broader Impact</a:t>
            </a:r>
            <a:endParaRPr sz="2000" u="sng"/>
          </a:p>
        </p:txBody>
      </p:sp>
      <p:sp>
        <p:nvSpPr>
          <p:cNvPr id="183" name="Google Shape;183;p16"/>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5000"/>
              </a:lnSpc>
              <a:spcBef>
                <a:spcPts val="0"/>
              </a:spcBef>
              <a:spcAft>
                <a:spcPts val="0"/>
              </a:spcAft>
              <a:buSzPts val="2400"/>
              <a:buChar char="•"/>
            </a:pPr>
            <a:r>
              <a:rPr lang="en-US" sz="2400"/>
              <a:t>Facial recognition systems can better identify people’s identities by corresponding the emotion with the emotion that is saved on the database</a:t>
            </a:r>
            <a:endParaRPr sz="2400"/>
          </a:p>
          <a:p>
            <a:pPr marL="457200" lvl="0" indent="-381000" algn="l" rtl="0">
              <a:lnSpc>
                <a:spcPct val="95000"/>
              </a:lnSpc>
              <a:spcBef>
                <a:spcPts val="0"/>
              </a:spcBef>
              <a:spcAft>
                <a:spcPts val="0"/>
              </a:spcAft>
              <a:buSzPts val="2400"/>
              <a:buChar char="•"/>
            </a:pPr>
            <a:r>
              <a:rPr lang="en-US" sz="2400"/>
              <a:t>Ex: People who’re saved on a facial database with a specific emotion can be matched even if they may be holding a different expression. </a:t>
            </a:r>
            <a:endParaRPr sz="2400"/>
          </a:p>
        </p:txBody>
      </p:sp>
      <p:sp>
        <p:nvSpPr>
          <p:cNvPr id="184" name="Google Shape;184;p16"/>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88"/>
        <p:cNvGrpSpPr/>
        <p:nvPr/>
      </p:nvGrpSpPr>
      <p:grpSpPr>
        <a:xfrm>
          <a:off x="0" y="0"/>
          <a:ext cx="0" cy="0"/>
          <a:chOff x="0" y="0"/>
          <a:chExt cx="0" cy="0"/>
        </a:xfrm>
      </p:grpSpPr>
      <p:sp>
        <p:nvSpPr>
          <p:cNvPr id="189" name="Google Shape;189;p17"/>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90" name="Google Shape;190;p1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Conclusion</a:t>
            </a:r>
            <a:endParaRPr sz="2000" u="sng"/>
          </a:p>
        </p:txBody>
      </p:sp>
      <p:sp>
        <p:nvSpPr>
          <p:cNvPr id="191" name="Google Shape;191;p17"/>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457200" lvl="0" indent="-381000" algn="l" rtl="0">
              <a:lnSpc>
                <a:spcPct val="95000"/>
              </a:lnSpc>
              <a:spcBef>
                <a:spcPts val="0"/>
              </a:spcBef>
              <a:spcAft>
                <a:spcPts val="0"/>
              </a:spcAft>
              <a:buSzPts val="2400"/>
              <a:buChar char="•"/>
            </a:pPr>
            <a:r>
              <a:rPr lang="en-US" sz="2400"/>
              <a:t>Learned how to apply class lessons into understanding how to solve the problem</a:t>
            </a:r>
            <a:endParaRPr sz="2400"/>
          </a:p>
          <a:p>
            <a:pPr marL="457200" lvl="0" indent="-381000" algn="l" rtl="0">
              <a:lnSpc>
                <a:spcPct val="95000"/>
              </a:lnSpc>
              <a:spcBef>
                <a:spcPts val="0"/>
              </a:spcBef>
              <a:spcAft>
                <a:spcPts val="0"/>
              </a:spcAft>
              <a:buSzPts val="2400"/>
              <a:buChar char="•"/>
            </a:pPr>
            <a:r>
              <a:rPr lang="en-US" sz="2400"/>
              <a:t>Using verified datasets to create a model is an efficient way to improve the algorithm’s accuracy</a:t>
            </a:r>
            <a:endParaRPr sz="2400"/>
          </a:p>
          <a:p>
            <a:pPr marL="457200" lvl="0" indent="-381000" algn="l" rtl="0">
              <a:lnSpc>
                <a:spcPct val="95000"/>
              </a:lnSpc>
              <a:spcBef>
                <a:spcPts val="0"/>
              </a:spcBef>
              <a:spcAft>
                <a:spcPts val="0"/>
              </a:spcAft>
              <a:buSzPts val="2400"/>
              <a:buChar char="•"/>
            </a:pPr>
            <a:r>
              <a:rPr lang="en-US" sz="2400"/>
              <a:t>Neural Networks are only as effective as how well they’re trained</a:t>
            </a:r>
            <a:endParaRPr sz="2400"/>
          </a:p>
          <a:p>
            <a:pPr marL="457200" lvl="0" indent="-381000" algn="l" rtl="0">
              <a:lnSpc>
                <a:spcPct val="95000"/>
              </a:lnSpc>
              <a:spcBef>
                <a:spcPts val="0"/>
              </a:spcBef>
              <a:spcAft>
                <a:spcPts val="0"/>
              </a:spcAft>
              <a:buSzPts val="2400"/>
              <a:buChar char="•"/>
            </a:pPr>
            <a:r>
              <a:rPr lang="en-US" sz="2400"/>
              <a:t>Algorithm was accurate and precise, but could have been better with a consistent 85%+ hit percentage</a:t>
            </a:r>
            <a:endParaRPr sz="2400"/>
          </a:p>
        </p:txBody>
      </p:sp>
      <p:sp>
        <p:nvSpPr>
          <p:cNvPr id="192" name="Google Shape;192;p17"/>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96"/>
        <p:cNvGrpSpPr/>
        <p:nvPr/>
      </p:nvGrpSpPr>
      <p:grpSpPr>
        <a:xfrm>
          <a:off x="0" y="0"/>
          <a:ext cx="0" cy="0"/>
          <a:chOff x="0" y="0"/>
          <a:chExt cx="0" cy="0"/>
        </a:xfrm>
      </p:grpSpPr>
      <p:sp>
        <p:nvSpPr>
          <p:cNvPr id="197" name="Google Shape;197;p18"/>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98" name="Google Shape;198;p1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a:t>Works Cited</a:t>
            </a:r>
            <a:endParaRPr/>
          </a:p>
        </p:txBody>
      </p:sp>
      <p:sp>
        <p:nvSpPr>
          <p:cNvPr id="199" name="Google Shape;199;p18"/>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fontScale="92500" lnSpcReduction="10000"/>
          </a:bodyPr>
          <a:lstStyle/>
          <a:p>
            <a:pPr marL="182880" lvl="0" indent="-176022" algn="l" rtl="0">
              <a:lnSpc>
                <a:spcPct val="200000"/>
              </a:lnSpc>
              <a:spcBef>
                <a:spcPts val="0"/>
              </a:spcBef>
              <a:spcAft>
                <a:spcPts val="0"/>
              </a:spcAft>
              <a:buSzPct val="79999"/>
              <a:buChar char="•"/>
            </a:pPr>
            <a:r>
              <a:rPr lang="en-US"/>
              <a:t>Gates, Kelly A. </a:t>
            </a:r>
            <a:r>
              <a:rPr lang="en-US" i="1"/>
              <a:t>Our Biometric Future : Facial Recognition Technology and 	the Culture of Surveillance </a:t>
            </a:r>
            <a:r>
              <a:rPr lang="en-US"/>
              <a:t>. New York University Press, 2011, 	</a:t>
            </a:r>
            <a:r>
              <a:rPr lang="en-US" u="sng">
                <a:solidFill>
                  <a:schemeClr val="hlink"/>
                </a:solidFill>
                <a:hlinkClick r:id="rId3"/>
              </a:rPr>
              <a:t>https://doi.org/10.18574/9780814733035</a:t>
            </a:r>
            <a:r>
              <a:rPr lang="en-US"/>
              <a:t>.</a:t>
            </a:r>
            <a:endParaRPr/>
          </a:p>
          <a:p>
            <a:pPr marL="182880" lvl="0" indent="-176022" algn="l" rtl="0">
              <a:lnSpc>
                <a:spcPct val="200000"/>
              </a:lnSpc>
              <a:spcBef>
                <a:spcPts val="1600"/>
              </a:spcBef>
              <a:spcAft>
                <a:spcPts val="0"/>
              </a:spcAft>
              <a:buSzPct val="79999"/>
              <a:buChar char="•"/>
            </a:pPr>
            <a:r>
              <a:rPr lang="en-US"/>
              <a:t>H. Zhang and M. Xu, "Weakly Supervised Emotion Intensity Prediction for 	Recognition of Emotions in Images," in </a:t>
            </a:r>
            <a:r>
              <a:rPr lang="en-US" i="1"/>
              <a:t>IEEE Transactions on 	Multimedia</a:t>
            </a:r>
            <a:r>
              <a:rPr lang="en-US"/>
              <a:t>, vol. 23, pp. 2033-2044, 2021, doi: 	10.1109/TMM.2020.3007352.</a:t>
            </a:r>
            <a:endParaRPr/>
          </a:p>
          <a:p>
            <a:pPr marL="182880" lvl="0" indent="-176022" algn="l" rtl="0">
              <a:lnSpc>
                <a:spcPct val="200000"/>
              </a:lnSpc>
              <a:spcBef>
                <a:spcPts val="1600"/>
              </a:spcBef>
              <a:spcAft>
                <a:spcPts val="0"/>
              </a:spcAft>
              <a:buSzPct val="79999"/>
              <a:buChar char="•"/>
            </a:pPr>
            <a:r>
              <a:rPr lang="en-US" u="sng">
                <a:solidFill>
                  <a:schemeClr val="hlink"/>
                </a:solidFill>
                <a:hlinkClick r:id="rId4"/>
              </a:rPr>
              <a:t>https://news.utdallas.edu/science-technology/racial-bias-facial-recognition-2020/</a:t>
            </a:r>
            <a:endParaRPr/>
          </a:p>
          <a:p>
            <a:pPr marL="0" lvl="0" indent="0" algn="l" rtl="0">
              <a:lnSpc>
                <a:spcPct val="200000"/>
              </a:lnSpc>
              <a:spcBef>
                <a:spcPts val="1600"/>
              </a:spcBef>
              <a:spcAft>
                <a:spcPts val="0"/>
              </a:spcAft>
              <a:buNone/>
            </a:pPr>
            <a:endParaRPr/>
          </a:p>
        </p:txBody>
      </p:sp>
      <p:sp>
        <p:nvSpPr>
          <p:cNvPr id="200" name="Google Shape;200;p18"/>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7"/>
          <p:cNvSpPr txBox="1">
            <a:spLocks noGrp="1"/>
          </p:cNvSpPr>
          <p:nvPr>
            <p:ph type="body" idx="1"/>
          </p:nvPr>
        </p:nvSpPr>
        <p:spPr>
          <a:xfrm>
            <a:off x="838200" y="162593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95959"/>
              </a:buClr>
              <a:buSzPts val="1400"/>
              <a:buChar char="•"/>
            </a:pPr>
            <a:r>
              <a:rPr lang="en-US">
                <a:latin typeface="Helvetica Neue Light"/>
                <a:ea typeface="Helvetica Neue Light"/>
                <a:cs typeface="Helvetica Neue Light"/>
                <a:sym typeface="Helvetica Neue Light"/>
              </a:rPr>
              <a:t>Closed-circuit television</a:t>
            </a:r>
            <a:endParaRPr/>
          </a:p>
          <a:p>
            <a:pPr marL="228600" lvl="0" indent="-228600" algn="l" rtl="0">
              <a:lnSpc>
                <a:spcPct val="90000"/>
              </a:lnSpc>
              <a:spcBef>
                <a:spcPts val="1000"/>
              </a:spcBef>
              <a:spcAft>
                <a:spcPts val="0"/>
              </a:spcAft>
              <a:buClr>
                <a:srgbClr val="595959"/>
              </a:buClr>
              <a:buSzPts val="1400"/>
              <a:buChar char="•"/>
            </a:pPr>
            <a:r>
              <a:rPr lang="en-US">
                <a:latin typeface="Helvetica Neue Light"/>
                <a:ea typeface="Helvetica Neue Light"/>
                <a:cs typeface="Helvetica Neue Light"/>
                <a:sym typeface="Helvetica Neue Light"/>
              </a:rPr>
              <a:t>Optical character recognition</a:t>
            </a:r>
            <a:endParaRPr/>
          </a:p>
          <a:p>
            <a:pPr marL="228600" lvl="0" indent="-228600" algn="l" rtl="0">
              <a:lnSpc>
                <a:spcPct val="90000"/>
              </a:lnSpc>
              <a:spcBef>
                <a:spcPts val="1000"/>
              </a:spcBef>
              <a:spcAft>
                <a:spcPts val="0"/>
              </a:spcAft>
              <a:buClr>
                <a:srgbClr val="595959"/>
              </a:buClr>
              <a:buSzPts val="1400"/>
              <a:buChar char="•"/>
            </a:pPr>
            <a:r>
              <a:rPr lang="en-US">
                <a:latin typeface="Helvetica Neue Light"/>
                <a:ea typeface="Helvetica Neue Light"/>
                <a:cs typeface="Helvetica Neue Light"/>
                <a:sym typeface="Helvetica Neue Light"/>
              </a:rPr>
              <a:t>Prosopagnosia (Face Blindness)</a:t>
            </a:r>
            <a:endParaRPr/>
          </a:p>
          <a:p>
            <a:pPr marL="228600" lvl="0" indent="-228600" algn="l" rtl="0">
              <a:lnSpc>
                <a:spcPct val="90000"/>
              </a:lnSpc>
              <a:spcBef>
                <a:spcPts val="1000"/>
              </a:spcBef>
              <a:spcAft>
                <a:spcPts val="0"/>
              </a:spcAft>
              <a:buClr>
                <a:srgbClr val="595959"/>
              </a:buClr>
              <a:buSzPts val="1400"/>
              <a:buChar char="•"/>
            </a:pPr>
            <a:r>
              <a:rPr lang="en-US">
                <a:latin typeface="Helvetica Neue Light"/>
                <a:ea typeface="Helvetica Neue Light"/>
                <a:cs typeface="Helvetica Neue Light"/>
                <a:sym typeface="Helvetica Neue Light"/>
              </a:rPr>
              <a:t>Automatic number-plate recognition</a:t>
            </a:r>
            <a:endParaRPr/>
          </a:p>
          <a:p>
            <a:pPr marL="228600" lvl="0" indent="-228600" algn="l" rtl="0">
              <a:lnSpc>
                <a:spcPct val="90000"/>
              </a:lnSpc>
              <a:spcBef>
                <a:spcPts val="1000"/>
              </a:spcBef>
              <a:spcAft>
                <a:spcPts val="0"/>
              </a:spcAft>
              <a:buClr>
                <a:srgbClr val="595959"/>
              </a:buClr>
              <a:buSzPts val="1400"/>
              <a:buChar char="•"/>
            </a:pPr>
            <a:r>
              <a:rPr lang="en-US">
                <a:latin typeface="Helvetica Neue Light"/>
                <a:ea typeface="Helvetica Neue Light"/>
                <a:cs typeface="Helvetica Neue Light"/>
                <a:sym typeface="Helvetica Neue Light"/>
              </a:rPr>
              <a:t>Super recogniser</a:t>
            </a:r>
            <a:endParaRPr/>
          </a:p>
        </p:txBody>
      </p:sp>
      <p:sp>
        <p:nvSpPr>
          <p:cNvPr id="61" name="Google Shape;61;p7"/>
          <p:cNvSpPr txBox="1">
            <a:spLocks noGrp="1"/>
          </p:cNvSpPr>
          <p:nvPr>
            <p:ph type="title"/>
          </p:nvPr>
        </p:nvSpPr>
        <p:spPr>
          <a:xfrm>
            <a:off x="834260" y="462455"/>
            <a:ext cx="10515600" cy="822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24726"/>
              </a:buClr>
              <a:buSzPts val="3600"/>
              <a:buFont typeface="Helvetica Neue Light"/>
              <a:buNone/>
            </a:pPr>
            <a:r>
              <a:rPr lang="en-US">
                <a:latin typeface="Helvetica Neue Light"/>
                <a:ea typeface="Helvetica Neue Light"/>
                <a:cs typeface="Helvetica Neue Light"/>
                <a:sym typeface="Helvetica Neue Light"/>
              </a:rPr>
              <a:t>Related topics to research</a:t>
            </a:r>
            <a:endParaRPr/>
          </a:p>
        </p:txBody>
      </p:sp>
      <p:grpSp>
        <p:nvGrpSpPr>
          <p:cNvPr id="62" name="Google Shape;62;p7"/>
          <p:cNvGrpSpPr/>
          <p:nvPr/>
        </p:nvGrpSpPr>
        <p:grpSpPr>
          <a:xfrm>
            <a:off x="5943601" y="1609726"/>
            <a:ext cx="5406259" cy="2019300"/>
            <a:chOff x="5943601" y="1609726"/>
            <a:chExt cx="5406259" cy="2019300"/>
          </a:xfrm>
        </p:grpSpPr>
        <p:sp>
          <p:nvSpPr>
            <p:cNvPr id="63" name="Google Shape;63;p7"/>
            <p:cNvSpPr/>
            <p:nvPr/>
          </p:nvSpPr>
          <p:spPr>
            <a:xfrm>
              <a:off x="5943601" y="1609726"/>
              <a:ext cx="5406259" cy="2019300"/>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4" name="Google Shape;64;p7"/>
            <p:cNvSpPr txBox="1"/>
            <p:nvPr/>
          </p:nvSpPr>
          <p:spPr>
            <a:xfrm>
              <a:off x="6189439" y="1827382"/>
              <a:ext cx="28499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D24726"/>
                  </a:solidFill>
                  <a:latin typeface="Helvetica Neue"/>
                  <a:ea typeface="Helvetica Neue"/>
                  <a:cs typeface="Helvetica Neue"/>
                  <a:sym typeface="Helvetica Neue"/>
                </a:rPr>
                <a:t>Use Smart Lookup to learn more</a:t>
              </a:r>
              <a:endParaRPr sz="1400" b="0" i="0" u="none" strike="noStrike" cap="none">
                <a:solidFill>
                  <a:srgbClr val="D24726"/>
                </a:solidFill>
                <a:latin typeface="Helvetica Neue"/>
                <a:ea typeface="Helvetica Neue"/>
                <a:cs typeface="Helvetica Neue"/>
                <a:sym typeface="Helvetica Neue"/>
              </a:endParaRPr>
            </a:p>
          </p:txBody>
        </p:sp>
        <p:sp>
          <p:nvSpPr>
            <p:cNvPr id="65" name="Google Shape;65;p7"/>
            <p:cNvSpPr txBox="1"/>
            <p:nvPr/>
          </p:nvSpPr>
          <p:spPr>
            <a:xfrm>
              <a:off x="6450618" y="2207781"/>
              <a:ext cx="2626919"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595959"/>
                  </a:solidFill>
                  <a:latin typeface="Helvetica Neue"/>
                  <a:ea typeface="Helvetica Neue"/>
                  <a:cs typeface="Helvetica Neue"/>
                  <a:sym typeface="Helvetica Neue"/>
                </a:rPr>
                <a:t>Highlight one of the related topics</a:t>
              </a:r>
              <a:endParaRPr/>
            </a:p>
            <a:p>
              <a:pPr marL="0" marR="0" lvl="0" indent="0" algn="l" rtl="0">
                <a:spcBef>
                  <a:spcPts val="1200"/>
                </a:spcBef>
                <a:spcAft>
                  <a:spcPts val="0"/>
                </a:spcAft>
                <a:buNone/>
              </a:pPr>
              <a:r>
                <a:rPr lang="en-US" sz="1200" b="0" i="0" u="none" strike="noStrike" cap="none">
                  <a:solidFill>
                    <a:srgbClr val="595959"/>
                  </a:solidFill>
                  <a:latin typeface="Helvetica Neue"/>
                  <a:ea typeface="Helvetica Neue"/>
                  <a:cs typeface="Helvetica Neue"/>
                  <a:sym typeface="Helvetica Neue"/>
                </a:rPr>
                <a:t>Right-click on the topic</a:t>
              </a:r>
              <a:endParaRPr/>
            </a:p>
            <a:p>
              <a:pPr marL="174625" marR="0" lvl="0" indent="-174625" algn="l" rtl="0">
                <a:spcBef>
                  <a:spcPts val="1200"/>
                </a:spcBef>
                <a:spcAft>
                  <a:spcPts val="0"/>
                </a:spcAft>
                <a:buNone/>
              </a:pPr>
              <a:r>
                <a:rPr lang="en-US" sz="1200" b="0" i="0" u="none" strike="noStrike" cap="none">
                  <a:solidFill>
                    <a:srgbClr val="595959"/>
                  </a:solidFill>
                  <a:latin typeface="Helvetica Neue"/>
                  <a:ea typeface="Helvetica Neue"/>
                  <a:cs typeface="Helvetica Neue"/>
                  <a:sym typeface="Helvetica Neue"/>
                </a:rPr>
                <a:t>Choose "Smart Lookup"</a:t>
              </a:r>
              <a:endParaRPr/>
            </a:p>
          </p:txBody>
        </p:sp>
        <p:grpSp>
          <p:nvGrpSpPr>
            <p:cNvPr id="66" name="Google Shape;66;p7"/>
            <p:cNvGrpSpPr/>
            <p:nvPr/>
          </p:nvGrpSpPr>
          <p:grpSpPr>
            <a:xfrm>
              <a:off x="6272613" y="2219603"/>
              <a:ext cx="206735" cy="246221"/>
              <a:chOff x="5977794" y="2200556"/>
              <a:chExt cx="206735" cy="246221"/>
            </a:xfrm>
          </p:grpSpPr>
          <p:sp>
            <p:nvSpPr>
              <p:cNvPr id="67" name="Google Shape;67;p7"/>
              <p:cNvSpPr/>
              <p:nvPr/>
            </p:nvSpPr>
            <p:spPr>
              <a:xfrm>
                <a:off x="5978839" y="2237913"/>
                <a:ext cx="188599" cy="188599"/>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Quattrocento Sans"/>
                  <a:ea typeface="Quattrocento Sans"/>
                  <a:cs typeface="Quattrocento Sans"/>
                  <a:sym typeface="Quattrocento Sans"/>
                </a:endParaRPr>
              </a:p>
            </p:txBody>
          </p:sp>
          <p:sp>
            <p:nvSpPr>
              <p:cNvPr id="68" name="Google Shape;68;p7"/>
              <p:cNvSpPr txBox="1"/>
              <p:nvPr/>
            </p:nvSpPr>
            <p:spPr>
              <a:xfrm>
                <a:off x="5977794" y="2200556"/>
                <a:ext cx="206735"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0" u="none" strike="noStrike" cap="none">
                    <a:solidFill>
                      <a:schemeClr val="lt1"/>
                    </a:solidFill>
                    <a:latin typeface="Helvetica Neue"/>
                    <a:ea typeface="Helvetica Neue"/>
                    <a:cs typeface="Helvetica Neue"/>
                    <a:sym typeface="Helvetica Neue"/>
                  </a:rPr>
                  <a:t>1</a:t>
                </a:r>
                <a:endParaRPr/>
              </a:p>
            </p:txBody>
          </p:sp>
        </p:grpSp>
        <p:grpSp>
          <p:nvGrpSpPr>
            <p:cNvPr id="69" name="Google Shape;69;p7"/>
            <p:cNvGrpSpPr/>
            <p:nvPr/>
          </p:nvGrpSpPr>
          <p:grpSpPr>
            <a:xfrm>
              <a:off x="6273658" y="2563905"/>
              <a:ext cx="197144" cy="246221"/>
              <a:chOff x="5978839" y="2209102"/>
              <a:chExt cx="197144" cy="246221"/>
            </a:xfrm>
          </p:grpSpPr>
          <p:sp>
            <p:nvSpPr>
              <p:cNvPr id="70" name="Google Shape;70;p7"/>
              <p:cNvSpPr/>
              <p:nvPr/>
            </p:nvSpPr>
            <p:spPr>
              <a:xfrm>
                <a:off x="5978839" y="2237913"/>
                <a:ext cx="188599" cy="188599"/>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Quattrocento Sans"/>
                  <a:ea typeface="Quattrocento Sans"/>
                  <a:cs typeface="Quattrocento Sans"/>
                  <a:sym typeface="Quattrocento Sans"/>
                </a:endParaRPr>
              </a:p>
            </p:txBody>
          </p:sp>
          <p:sp>
            <p:nvSpPr>
              <p:cNvPr id="71" name="Google Shape;71;p7"/>
              <p:cNvSpPr txBox="1"/>
              <p:nvPr/>
            </p:nvSpPr>
            <p:spPr>
              <a:xfrm>
                <a:off x="5987384" y="2209102"/>
                <a:ext cx="188599"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0" u="none" strike="noStrike" cap="none">
                    <a:solidFill>
                      <a:schemeClr val="lt1"/>
                    </a:solidFill>
                    <a:latin typeface="Helvetica Neue"/>
                    <a:ea typeface="Helvetica Neue"/>
                    <a:cs typeface="Helvetica Neue"/>
                    <a:sym typeface="Helvetica Neue"/>
                  </a:rPr>
                  <a:t>2</a:t>
                </a:r>
                <a:endParaRPr/>
              </a:p>
            </p:txBody>
          </p:sp>
        </p:grpSp>
        <p:grpSp>
          <p:nvGrpSpPr>
            <p:cNvPr id="72" name="Google Shape;72;p7"/>
            <p:cNvGrpSpPr/>
            <p:nvPr/>
          </p:nvGrpSpPr>
          <p:grpSpPr>
            <a:xfrm>
              <a:off x="6273658" y="2902042"/>
              <a:ext cx="197145" cy="251363"/>
              <a:chOff x="5978839" y="2209102"/>
              <a:chExt cx="197145" cy="251363"/>
            </a:xfrm>
          </p:grpSpPr>
          <p:sp>
            <p:nvSpPr>
              <p:cNvPr id="73" name="Google Shape;73;p7"/>
              <p:cNvSpPr/>
              <p:nvPr/>
            </p:nvSpPr>
            <p:spPr>
              <a:xfrm>
                <a:off x="5978839" y="2237913"/>
                <a:ext cx="188599" cy="188599"/>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Quattrocento Sans"/>
                  <a:ea typeface="Quattrocento Sans"/>
                  <a:cs typeface="Quattrocento Sans"/>
                  <a:sym typeface="Quattrocento Sans"/>
                </a:endParaRPr>
              </a:p>
            </p:txBody>
          </p:sp>
          <p:sp>
            <p:nvSpPr>
              <p:cNvPr id="74" name="Google Shape;74;p7"/>
              <p:cNvSpPr txBox="1"/>
              <p:nvPr/>
            </p:nvSpPr>
            <p:spPr>
              <a:xfrm>
                <a:off x="5983446" y="2209102"/>
                <a:ext cx="192538" cy="2513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0" i="0" u="none" strike="noStrike" cap="none">
                    <a:solidFill>
                      <a:schemeClr val="lt1"/>
                    </a:solidFill>
                    <a:latin typeface="Helvetica Neue"/>
                    <a:ea typeface="Helvetica Neue"/>
                    <a:cs typeface="Helvetica Neue"/>
                    <a:sym typeface="Helvetica Neue"/>
                  </a:rPr>
                  <a:t>3</a:t>
                </a:r>
                <a:endParaRPr/>
              </a:p>
            </p:txBody>
          </p:sp>
        </p:grpSp>
      </p:grpSp>
      <p:pic>
        <p:nvPicPr>
          <p:cNvPr id="75" name="Google Shape;75;p7" descr="Smart Lookup button in context menu"/>
          <p:cNvPicPr preferRelativeResize="0"/>
          <p:nvPr/>
        </p:nvPicPr>
        <p:blipFill rotWithShape="1">
          <a:blip r:embed="rId3">
            <a:alphaModFix/>
          </a:blip>
          <a:srcRect/>
          <a:stretch/>
        </p:blipFill>
        <p:spPr>
          <a:xfrm>
            <a:off x="8762261" y="1771327"/>
            <a:ext cx="2279334" cy="1857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8"/>
          <p:cNvSpPr/>
          <p:nvPr/>
        </p:nvSpPr>
        <p:spPr>
          <a:xfrm>
            <a:off x="1286933" y="0"/>
            <a:ext cx="3817330" cy="6858000"/>
          </a:xfrm>
          <a:prstGeom prst="rect">
            <a:avLst/>
          </a:prstGeom>
          <a:solidFill>
            <a:srgbClr val="5353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Schoolbook"/>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82" name="Google Shape;82;p8"/>
          <p:cNvSpPr txBox="1">
            <a:spLocks noGrp="1"/>
          </p:cNvSpPr>
          <p:nvPr>
            <p:ph type="ctrTitle"/>
          </p:nvPr>
        </p:nvSpPr>
        <p:spPr>
          <a:xfrm>
            <a:off x="1516083" y="228600"/>
            <a:ext cx="3359031" cy="5014718"/>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FFFFFF"/>
              </a:buClr>
              <a:buSzPts val="3600"/>
              <a:buFont typeface="Century Schoolbook"/>
              <a:buNone/>
            </a:pPr>
            <a:r>
              <a:rPr lang="en-US" sz="3600">
                <a:solidFill>
                  <a:srgbClr val="FFFFFF"/>
                </a:solidFill>
              </a:rPr>
              <a:t>Emotion Detection in Facial Recognition Systems </a:t>
            </a:r>
            <a:endParaRPr/>
          </a:p>
        </p:txBody>
      </p:sp>
      <p:sp>
        <p:nvSpPr>
          <p:cNvPr id="83" name="Google Shape;83;p8"/>
          <p:cNvSpPr txBox="1">
            <a:spLocks noGrp="1"/>
          </p:cNvSpPr>
          <p:nvPr>
            <p:ph type="subTitle" idx="1"/>
          </p:nvPr>
        </p:nvSpPr>
        <p:spPr>
          <a:xfrm>
            <a:off x="1516083" y="5409807"/>
            <a:ext cx="3359031" cy="1209355"/>
          </a:xfrm>
          <a:prstGeom prst="rect">
            <a:avLst/>
          </a:prstGeom>
          <a:noFill/>
          <a:ln>
            <a:noFill/>
          </a:ln>
        </p:spPr>
        <p:txBody>
          <a:bodyPr spcFirstLastPara="1" wrap="square" lIns="91425" tIns="45700" rIns="91425" bIns="45700" anchor="ctr" anchorCtr="0">
            <a:normAutofit/>
          </a:bodyPr>
          <a:lstStyle/>
          <a:p>
            <a:pPr marL="0" lvl="0" indent="0" algn="ctr" rtl="0">
              <a:lnSpc>
                <a:spcPct val="95000"/>
              </a:lnSpc>
              <a:spcBef>
                <a:spcPts val="0"/>
              </a:spcBef>
              <a:spcAft>
                <a:spcPts val="0"/>
              </a:spcAft>
              <a:buSzPts val="1920"/>
              <a:buNone/>
            </a:pPr>
            <a:r>
              <a:rPr lang="en-US" sz="2400">
                <a:solidFill>
                  <a:srgbClr val="FFFFFF"/>
                </a:solidFill>
              </a:rPr>
              <a:t>By: Thoa Le, Anas Hadiouche, Tej Patel</a:t>
            </a:r>
            <a:endParaRPr/>
          </a:p>
        </p:txBody>
      </p:sp>
      <p:sp>
        <p:nvSpPr>
          <p:cNvPr id="84" name="Google Shape;84;p8"/>
          <p:cNvSpPr/>
          <p:nvPr/>
        </p:nvSpPr>
        <p:spPr>
          <a:xfrm>
            <a:off x="-1" y="-2811"/>
            <a:ext cx="1286934"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Schoolbook"/>
              <a:buNone/>
            </a:pPr>
            <a:endParaRPr sz="1800" b="0" i="0" u="none" strike="noStrike" cap="none">
              <a:solidFill>
                <a:srgbClr val="FFFFFF"/>
              </a:solidFill>
              <a:latin typeface="Century Schoolbook"/>
              <a:ea typeface="Century Schoolbook"/>
              <a:cs typeface="Century Schoolbook"/>
              <a:sym typeface="Century Schoolbook"/>
            </a:endParaRPr>
          </a:p>
        </p:txBody>
      </p:sp>
      <p:pic>
        <p:nvPicPr>
          <p:cNvPr id="85" name="Google Shape;85;p8" descr="Swiss European surveillance: facial recognition and vehicle make, model, color and license plate reader. Used in Germany and Switzerland for tracking you and logging your movement for future reference."/>
          <p:cNvPicPr preferRelativeResize="0"/>
          <p:nvPr/>
        </p:nvPicPr>
        <p:blipFill rotWithShape="1">
          <a:blip r:embed="rId3">
            <a:alphaModFix/>
          </a:blip>
          <a:srcRect l="23641" r="15695" b="1"/>
          <a:stretch/>
        </p:blipFill>
        <p:spPr>
          <a:xfrm>
            <a:off x="5104022" y="10"/>
            <a:ext cx="6188817" cy="6860801"/>
          </a:xfrm>
          <a:prstGeom prst="rect">
            <a:avLst/>
          </a:prstGeom>
          <a:noFill/>
          <a:ln>
            <a:noFill/>
          </a:ln>
        </p:spPr>
      </p:pic>
      <p:sp>
        <p:nvSpPr>
          <p:cNvPr id="86" name="Google Shape;86;p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900" u="sng">
                <a:solidFill>
                  <a:schemeClr val="hlink"/>
                </a:solidFill>
                <a:hlinkClick r:id="rId4"/>
              </a:rPr>
              <a:t>Photo</a:t>
            </a:r>
            <a:r>
              <a:rPr lang="en-US" sz="900"/>
              <a:t> by Maraparacc at English Wikipedia / Public domain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0"/>
        <p:cNvGrpSpPr/>
        <p:nvPr/>
      </p:nvGrpSpPr>
      <p:grpSpPr>
        <a:xfrm>
          <a:off x="0" y="0"/>
          <a:ext cx="0" cy="0"/>
          <a:chOff x="0" y="0"/>
          <a:chExt cx="0" cy="0"/>
        </a:xfrm>
      </p:grpSpPr>
      <p:sp>
        <p:nvSpPr>
          <p:cNvPr id="91" name="Google Shape;91;p9"/>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92" name="Google Shape;92;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a:t>Contents</a:t>
            </a:r>
            <a:endParaRPr/>
          </a:p>
        </p:txBody>
      </p:sp>
      <p:sp>
        <p:nvSpPr>
          <p:cNvPr id="93" name="Google Shape;93;p9"/>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9"/>
          <p:cNvGrpSpPr/>
          <p:nvPr/>
        </p:nvGrpSpPr>
        <p:grpSpPr>
          <a:xfrm>
            <a:off x="1261872" y="1870388"/>
            <a:ext cx="8595300" cy="4268160"/>
            <a:chOff x="0" y="41588"/>
            <a:chExt cx="8595300" cy="4268160"/>
          </a:xfrm>
        </p:grpSpPr>
        <p:sp>
          <p:nvSpPr>
            <p:cNvPr id="95" name="Google Shape;95;p9"/>
            <p:cNvSpPr/>
            <p:nvPr/>
          </p:nvSpPr>
          <p:spPr>
            <a:xfrm>
              <a:off x="0" y="27774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429768" y="4158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txBox="1"/>
            <p:nvPr/>
          </p:nvSpPr>
          <p:spPr>
            <a:xfrm>
              <a:off x="452825" y="64645"/>
              <a:ext cx="5970600" cy="426300"/>
            </a:xfrm>
            <a:prstGeom prst="rect">
              <a:avLst/>
            </a:prstGeom>
            <a:noFill/>
            <a:ln>
              <a:noFill/>
            </a:ln>
          </p:spPr>
          <p:txBody>
            <a:bodyPr spcFirstLastPara="1" wrap="square" lIns="227400" tIns="0" rIns="227400" bIns="0" anchor="ctr" anchorCtr="0">
              <a:noAutofit/>
            </a:bodyPr>
            <a:lstStyle/>
            <a:p>
              <a:pPr marL="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Importance of Emotion Detection</a:t>
              </a:r>
              <a:endParaRPr sz="1600" b="0" i="0" u="none" strike="noStrike" cap="none">
                <a:solidFill>
                  <a:schemeClr val="lt1"/>
                </a:solidFill>
                <a:latin typeface="Century Schoolbook"/>
                <a:ea typeface="Century Schoolbook"/>
                <a:cs typeface="Century Schoolbook"/>
                <a:sym typeface="Century Schoolbook"/>
              </a:endParaRPr>
            </a:p>
          </p:txBody>
        </p:sp>
        <p:sp>
          <p:nvSpPr>
            <p:cNvPr id="98" name="Google Shape;98;p9"/>
            <p:cNvSpPr/>
            <p:nvPr/>
          </p:nvSpPr>
          <p:spPr>
            <a:xfrm>
              <a:off x="0" y="100350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429768" y="76734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p:nvPr/>
          </p:nvSpPr>
          <p:spPr>
            <a:xfrm>
              <a:off x="452825" y="790405"/>
              <a:ext cx="5970600" cy="426300"/>
            </a:xfrm>
            <a:prstGeom prst="rect">
              <a:avLst/>
            </a:prstGeom>
            <a:noFill/>
            <a:ln>
              <a:noFill/>
            </a:ln>
          </p:spPr>
          <p:txBody>
            <a:bodyPr spcFirstLastPara="1" wrap="square" lIns="227400" tIns="0" rIns="227400" bIns="0" anchor="ctr" anchorCtr="0">
              <a:noAutofit/>
            </a:bodyPr>
            <a:lstStyle/>
            <a:p>
              <a:pPr marL="0" marR="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Technical Challenges</a:t>
              </a:r>
              <a:endParaRPr sz="1600" b="0" i="0" u="none" strike="noStrike" cap="none">
                <a:solidFill>
                  <a:schemeClr val="lt1"/>
                </a:solidFill>
                <a:latin typeface="Century Schoolbook"/>
                <a:ea typeface="Century Schoolbook"/>
                <a:cs typeface="Century Schoolbook"/>
                <a:sym typeface="Century Schoolbook"/>
              </a:endParaRPr>
            </a:p>
          </p:txBody>
        </p:sp>
        <p:sp>
          <p:nvSpPr>
            <p:cNvPr id="101" name="Google Shape;101;p9"/>
            <p:cNvSpPr/>
            <p:nvPr/>
          </p:nvSpPr>
          <p:spPr>
            <a:xfrm>
              <a:off x="0" y="172926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429768" y="149310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p:nvPr/>
          </p:nvSpPr>
          <p:spPr>
            <a:xfrm>
              <a:off x="452825" y="1516165"/>
              <a:ext cx="5970600" cy="426300"/>
            </a:xfrm>
            <a:prstGeom prst="rect">
              <a:avLst/>
            </a:prstGeom>
            <a:noFill/>
            <a:ln>
              <a:noFill/>
            </a:ln>
          </p:spPr>
          <p:txBody>
            <a:bodyPr spcFirstLastPara="1" wrap="square" lIns="227400" tIns="0" rIns="227400" bIns="0" anchor="ctr" anchorCtr="0">
              <a:noAutofit/>
            </a:bodyPr>
            <a:lstStyle/>
            <a:p>
              <a:pPr marL="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Related Works</a:t>
              </a:r>
              <a:endParaRPr sz="1600" b="0" i="0" u="none" strike="noStrike" cap="none">
                <a:solidFill>
                  <a:schemeClr val="lt1"/>
                </a:solidFill>
                <a:latin typeface="Century Schoolbook"/>
                <a:ea typeface="Century Schoolbook"/>
                <a:cs typeface="Century Schoolbook"/>
                <a:sym typeface="Century Schoolbook"/>
              </a:endParaRPr>
            </a:p>
          </p:txBody>
        </p:sp>
        <p:sp>
          <p:nvSpPr>
            <p:cNvPr id="104" name="Google Shape;104;p9"/>
            <p:cNvSpPr/>
            <p:nvPr/>
          </p:nvSpPr>
          <p:spPr>
            <a:xfrm>
              <a:off x="0" y="245502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29768" y="221886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txBox="1"/>
            <p:nvPr/>
          </p:nvSpPr>
          <p:spPr>
            <a:xfrm>
              <a:off x="452825" y="2241925"/>
              <a:ext cx="5970600" cy="426300"/>
            </a:xfrm>
            <a:prstGeom prst="rect">
              <a:avLst/>
            </a:prstGeom>
            <a:noFill/>
            <a:ln>
              <a:noFill/>
            </a:ln>
          </p:spPr>
          <p:txBody>
            <a:bodyPr spcFirstLastPara="1" wrap="square" lIns="227400" tIns="0" rIns="227400" bIns="0" anchor="ctr" anchorCtr="0">
              <a:noAutofit/>
            </a:bodyPr>
            <a:lstStyle/>
            <a:p>
              <a:pPr marL="0" marR="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Our Approach</a:t>
              </a:r>
              <a:endParaRPr sz="1600" b="0" i="0" u="none" strike="noStrike" cap="none">
                <a:solidFill>
                  <a:schemeClr val="lt1"/>
                </a:solidFill>
                <a:latin typeface="Century Schoolbook"/>
                <a:ea typeface="Century Schoolbook"/>
                <a:cs typeface="Century Schoolbook"/>
                <a:sym typeface="Century Schoolbook"/>
              </a:endParaRPr>
            </a:p>
          </p:txBody>
        </p:sp>
        <p:sp>
          <p:nvSpPr>
            <p:cNvPr id="107" name="Google Shape;107;p9"/>
            <p:cNvSpPr/>
            <p:nvPr/>
          </p:nvSpPr>
          <p:spPr>
            <a:xfrm>
              <a:off x="0" y="318078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29768" y="294462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txBox="1"/>
            <p:nvPr/>
          </p:nvSpPr>
          <p:spPr>
            <a:xfrm>
              <a:off x="452825" y="2967685"/>
              <a:ext cx="5970600" cy="426300"/>
            </a:xfrm>
            <a:prstGeom prst="rect">
              <a:avLst/>
            </a:prstGeom>
            <a:noFill/>
            <a:ln>
              <a:noFill/>
            </a:ln>
          </p:spPr>
          <p:txBody>
            <a:bodyPr spcFirstLastPara="1" wrap="square" lIns="227400" tIns="0" rIns="227400" bIns="0" anchor="ctr" anchorCtr="0">
              <a:noAutofit/>
            </a:bodyPr>
            <a:lstStyle/>
            <a:p>
              <a:pPr marL="0" marR="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Results</a:t>
              </a:r>
              <a:endParaRPr sz="1600" b="0" i="0" u="none" strike="noStrike" cap="none">
                <a:solidFill>
                  <a:schemeClr val="lt1"/>
                </a:solidFill>
                <a:latin typeface="Century Schoolbook"/>
                <a:ea typeface="Century Schoolbook"/>
                <a:cs typeface="Century Schoolbook"/>
                <a:sym typeface="Century Schoolbook"/>
              </a:endParaRPr>
            </a:p>
          </p:txBody>
        </p:sp>
        <p:sp>
          <p:nvSpPr>
            <p:cNvPr id="110" name="Google Shape;110;p9"/>
            <p:cNvSpPr/>
            <p:nvPr/>
          </p:nvSpPr>
          <p:spPr>
            <a:xfrm>
              <a:off x="0" y="3906548"/>
              <a:ext cx="8595300" cy="403200"/>
            </a:xfrm>
            <a:prstGeom prst="rect">
              <a:avLst/>
            </a:prstGeom>
            <a:solidFill>
              <a:schemeClr val="lt1">
                <a:alpha val="89803"/>
              </a:schemeClr>
            </a:solidFill>
            <a:ln w="139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429768" y="3670388"/>
              <a:ext cx="6016800" cy="472200"/>
            </a:xfrm>
            <a:prstGeom prst="roundRect">
              <a:avLst>
                <a:gd name="adj" fmla="val 16667"/>
              </a:avLst>
            </a:prstGeom>
            <a:solidFill>
              <a:schemeClr val="accent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txBox="1"/>
            <p:nvPr/>
          </p:nvSpPr>
          <p:spPr>
            <a:xfrm>
              <a:off x="452825" y="3693445"/>
              <a:ext cx="5970600" cy="426300"/>
            </a:xfrm>
            <a:prstGeom prst="rect">
              <a:avLst/>
            </a:prstGeom>
            <a:noFill/>
            <a:ln>
              <a:noFill/>
            </a:ln>
          </p:spPr>
          <p:txBody>
            <a:bodyPr spcFirstLastPara="1" wrap="square" lIns="227400" tIns="0" rIns="227400" bIns="0" anchor="ctr" anchorCtr="0">
              <a:noAutofit/>
            </a:bodyPr>
            <a:lstStyle/>
            <a:p>
              <a:pPr marL="0" marR="0" lvl="0" indent="0" algn="l" rtl="0">
                <a:lnSpc>
                  <a:spcPct val="90000"/>
                </a:lnSpc>
                <a:spcBef>
                  <a:spcPts val="0"/>
                </a:spcBef>
                <a:spcAft>
                  <a:spcPts val="0"/>
                </a:spcAft>
                <a:buClr>
                  <a:schemeClr val="lt1"/>
                </a:buClr>
                <a:buSzPts val="1600"/>
                <a:buFont typeface="Century Schoolbook"/>
                <a:buNone/>
              </a:pPr>
              <a:r>
                <a:rPr lang="en-US" sz="1600">
                  <a:solidFill>
                    <a:schemeClr val="lt1"/>
                  </a:solidFill>
                  <a:latin typeface="Century Schoolbook"/>
                  <a:ea typeface="Century Schoolbook"/>
                  <a:cs typeface="Century Schoolbook"/>
                  <a:sym typeface="Century Schoolbook"/>
                </a:rPr>
                <a:t>Broader Impact</a:t>
              </a:r>
              <a:endParaRPr sz="1600" b="0" i="0" u="none" strike="noStrike" cap="none">
                <a:solidFill>
                  <a:schemeClr val="lt1"/>
                </a:solidFill>
                <a:latin typeface="Century Schoolbook"/>
                <a:ea typeface="Century Schoolbook"/>
                <a:cs typeface="Century Schoolbook"/>
                <a:sym typeface="Century Schoolboo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17"/>
        <p:cNvGrpSpPr/>
        <p:nvPr/>
      </p:nvGrpSpPr>
      <p:grpSpPr>
        <a:xfrm>
          <a:off x="0" y="0"/>
          <a:ext cx="0" cy="0"/>
          <a:chOff x="0" y="0"/>
          <a:chExt cx="0" cy="0"/>
        </a:xfrm>
      </p:grpSpPr>
      <p:sp>
        <p:nvSpPr>
          <p:cNvPr id="118" name="Google Shape;118;p10"/>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19" name="Google Shape;119;p1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Importance of emotion detection</a:t>
            </a:r>
            <a:endParaRPr sz="2000" u="sng"/>
          </a:p>
        </p:txBody>
      </p:sp>
      <p:sp>
        <p:nvSpPr>
          <p:cNvPr id="120" name="Google Shape;120;p1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213359" algn="l" rtl="0">
              <a:lnSpc>
                <a:spcPct val="95000"/>
              </a:lnSpc>
              <a:spcBef>
                <a:spcPts val="0"/>
              </a:spcBef>
              <a:spcAft>
                <a:spcPts val="0"/>
              </a:spcAft>
              <a:buSzPts val="2400"/>
              <a:buChar char="•"/>
            </a:pPr>
            <a:r>
              <a:rPr lang="en-US" sz="2400"/>
              <a:t>Facial expression analysis will accomplish what facial recognition systems fails to do</a:t>
            </a:r>
            <a:endParaRPr sz="2400"/>
          </a:p>
          <a:p>
            <a:pPr marL="182880" lvl="0" indent="-213359" algn="l" rtl="0">
              <a:lnSpc>
                <a:spcPct val="95000"/>
              </a:lnSpc>
              <a:spcBef>
                <a:spcPts val="1600"/>
              </a:spcBef>
              <a:spcAft>
                <a:spcPts val="0"/>
              </a:spcAft>
              <a:buSzPts val="2400"/>
              <a:buChar char="•"/>
            </a:pPr>
            <a:r>
              <a:rPr lang="en-US" sz="2400"/>
              <a:t>Emotion analysis can give systems a better understanding of who the individual is</a:t>
            </a:r>
            <a:endParaRPr sz="2400"/>
          </a:p>
          <a:p>
            <a:pPr marL="182880" lvl="0" indent="-213359" algn="l" rtl="0">
              <a:lnSpc>
                <a:spcPct val="95000"/>
              </a:lnSpc>
              <a:spcBef>
                <a:spcPts val="1600"/>
              </a:spcBef>
              <a:spcAft>
                <a:spcPts val="0"/>
              </a:spcAft>
              <a:buSzPts val="2400"/>
              <a:buChar char="•"/>
            </a:pPr>
            <a:r>
              <a:rPr lang="en-US" sz="2400"/>
              <a:t>Allows for a more accurate reading of individuals combined with detection of pattern matching of other facial features</a:t>
            </a:r>
            <a:endParaRPr sz="2400"/>
          </a:p>
          <a:p>
            <a:pPr marL="0" lvl="0" indent="0" algn="l" rtl="0">
              <a:lnSpc>
                <a:spcPct val="95000"/>
              </a:lnSpc>
              <a:spcBef>
                <a:spcPts val="1600"/>
              </a:spcBef>
              <a:spcAft>
                <a:spcPts val="0"/>
              </a:spcAft>
              <a:buSzPts val="1920"/>
              <a:buNone/>
            </a:pPr>
            <a:endParaRPr sz="2400"/>
          </a:p>
        </p:txBody>
      </p:sp>
      <p:sp>
        <p:nvSpPr>
          <p:cNvPr id="121" name="Google Shape;121;p10"/>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26"/>
        <p:cNvGrpSpPr/>
        <p:nvPr/>
      </p:nvGrpSpPr>
      <p:grpSpPr>
        <a:xfrm>
          <a:off x="0" y="0"/>
          <a:ext cx="0" cy="0"/>
          <a:chOff x="0" y="0"/>
          <a:chExt cx="0" cy="0"/>
        </a:xfrm>
      </p:grpSpPr>
      <p:sp>
        <p:nvSpPr>
          <p:cNvPr id="127" name="Google Shape;127;p11"/>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28" name="Google Shape;128;p1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Technical challenges</a:t>
            </a:r>
            <a:endParaRPr sz="2000" u="sng"/>
          </a:p>
        </p:txBody>
      </p:sp>
      <p:sp>
        <p:nvSpPr>
          <p:cNvPr id="129" name="Google Shape;129;p1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213359" algn="l" rtl="0">
              <a:lnSpc>
                <a:spcPct val="95000"/>
              </a:lnSpc>
              <a:spcBef>
                <a:spcPts val="0"/>
              </a:spcBef>
              <a:spcAft>
                <a:spcPts val="0"/>
              </a:spcAft>
              <a:buSzPts val="2400"/>
              <a:buChar char="•"/>
            </a:pPr>
            <a:r>
              <a:rPr lang="en-US" sz="2400"/>
              <a:t>Issues within datasets</a:t>
            </a:r>
            <a:endParaRPr sz="2400"/>
          </a:p>
          <a:p>
            <a:pPr marL="457200" lvl="1" indent="-195580" algn="l" rtl="0">
              <a:lnSpc>
                <a:spcPct val="90000"/>
              </a:lnSpc>
              <a:spcBef>
                <a:spcPts val="500"/>
              </a:spcBef>
              <a:spcAft>
                <a:spcPts val="0"/>
              </a:spcAft>
              <a:buSzPts val="2400"/>
              <a:buChar char="●"/>
            </a:pPr>
            <a:r>
              <a:rPr lang="en-US" sz="2400"/>
              <a:t>Imbalance Problem</a:t>
            </a:r>
            <a:endParaRPr sz="2400"/>
          </a:p>
          <a:p>
            <a:pPr marL="457200" lvl="1" indent="-195580" algn="l" rtl="0">
              <a:lnSpc>
                <a:spcPct val="90000"/>
              </a:lnSpc>
              <a:spcBef>
                <a:spcPts val="600"/>
              </a:spcBef>
              <a:spcAft>
                <a:spcPts val="0"/>
              </a:spcAft>
              <a:buSzPts val="2400"/>
              <a:buChar char="●"/>
            </a:pPr>
            <a:r>
              <a:rPr lang="en-US" sz="2400"/>
              <a:t>Intra—class Variations</a:t>
            </a:r>
            <a:endParaRPr sz="2400"/>
          </a:p>
          <a:p>
            <a:pPr marL="457200" lvl="1" indent="-195580" algn="l" rtl="0">
              <a:lnSpc>
                <a:spcPct val="90000"/>
              </a:lnSpc>
              <a:spcBef>
                <a:spcPts val="600"/>
              </a:spcBef>
              <a:spcAft>
                <a:spcPts val="0"/>
              </a:spcAft>
              <a:buSzPts val="2400"/>
              <a:buChar char="●"/>
            </a:pPr>
            <a:r>
              <a:rPr lang="en-US" sz="2400"/>
              <a:t>Contrast Variation</a:t>
            </a:r>
            <a:endParaRPr sz="2400"/>
          </a:p>
          <a:p>
            <a:pPr marL="182880" lvl="0" indent="-213359" algn="l" rtl="0">
              <a:lnSpc>
                <a:spcPct val="95000"/>
              </a:lnSpc>
              <a:spcBef>
                <a:spcPts val="1600"/>
              </a:spcBef>
              <a:spcAft>
                <a:spcPts val="0"/>
              </a:spcAft>
              <a:buSzPts val="2400"/>
              <a:buChar char="•"/>
            </a:pPr>
            <a:r>
              <a:rPr lang="en-US" sz="2400"/>
              <a:t>Increased abstractness of emotion</a:t>
            </a:r>
            <a:endParaRPr sz="2400"/>
          </a:p>
          <a:p>
            <a:pPr marL="182880" lvl="0" indent="-213359" algn="l" rtl="0">
              <a:lnSpc>
                <a:spcPct val="95000"/>
              </a:lnSpc>
              <a:spcBef>
                <a:spcPts val="1600"/>
              </a:spcBef>
              <a:spcAft>
                <a:spcPts val="0"/>
              </a:spcAft>
              <a:buSzPts val="2400"/>
              <a:buChar char="•"/>
            </a:pPr>
            <a:r>
              <a:rPr lang="en-US" sz="2400"/>
              <a:t>Similar distinctness between patterns of two different emotions</a:t>
            </a:r>
            <a:endParaRPr sz="2400"/>
          </a:p>
        </p:txBody>
      </p:sp>
      <p:sp>
        <p:nvSpPr>
          <p:cNvPr id="130" name="Google Shape;130;p11"/>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34"/>
        <p:cNvGrpSpPr/>
        <p:nvPr/>
      </p:nvGrpSpPr>
      <p:grpSpPr>
        <a:xfrm>
          <a:off x="0" y="0"/>
          <a:ext cx="0" cy="0"/>
          <a:chOff x="0" y="0"/>
          <a:chExt cx="0" cy="0"/>
        </a:xfrm>
      </p:grpSpPr>
      <p:sp>
        <p:nvSpPr>
          <p:cNvPr id="135" name="Google Shape;135;p12"/>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36" name="Google Shape;136;p1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Related Works</a:t>
            </a:r>
            <a:endParaRPr sz="2000" u="sng"/>
          </a:p>
        </p:txBody>
      </p:sp>
      <p:sp>
        <p:nvSpPr>
          <p:cNvPr id="137" name="Google Shape;137;p12"/>
          <p:cNvSpPr txBox="1">
            <a:spLocks noGrp="1"/>
          </p:cNvSpPr>
          <p:nvPr>
            <p:ph type="body" idx="1"/>
          </p:nvPr>
        </p:nvSpPr>
        <p:spPr>
          <a:xfrm>
            <a:off x="1261875" y="1828800"/>
            <a:ext cx="8602800" cy="4361400"/>
          </a:xfrm>
          <a:prstGeom prst="rect">
            <a:avLst/>
          </a:prstGeom>
          <a:noFill/>
          <a:ln>
            <a:noFill/>
          </a:ln>
        </p:spPr>
        <p:txBody>
          <a:bodyPr spcFirstLastPara="1" wrap="square" lIns="91425" tIns="45700" rIns="91425" bIns="45700" anchor="t" anchorCtr="0">
            <a:normAutofit/>
          </a:bodyPr>
          <a:lstStyle/>
          <a:p>
            <a:pPr marL="182880" lvl="0" indent="-213359" algn="l" rtl="0">
              <a:lnSpc>
                <a:spcPct val="95000"/>
              </a:lnSpc>
              <a:spcBef>
                <a:spcPts val="0"/>
              </a:spcBef>
              <a:spcAft>
                <a:spcPts val="0"/>
              </a:spcAft>
              <a:buSzPts val="2400"/>
              <a:buChar char="•"/>
            </a:pPr>
            <a:r>
              <a:rPr lang="en-US" sz="2400"/>
              <a:t>Adjust images in data set as needed</a:t>
            </a:r>
            <a:endParaRPr sz="2400"/>
          </a:p>
          <a:p>
            <a:pPr marL="182880" lvl="0" indent="-213359" algn="l" rtl="0">
              <a:lnSpc>
                <a:spcPct val="95000"/>
              </a:lnSpc>
              <a:spcBef>
                <a:spcPts val="1600"/>
              </a:spcBef>
              <a:spcAft>
                <a:spcPts val="0"/>
              </a:spcAft>
              <a:buSzPts val="2400"/>
              <a:buChar char="•"/>
            </a:pPr>
            <a:r>
              <a:rPr lang="en-US" sz="2400"/>
              <a:t>Distinguish between patterns using other important facial points</a:t>
            </a:r>
            <a:endParaRPr sz="2400"/>
          </a:p>
          <a:p>
            <a:pPr marL="182880" lvl="0" indent="-213359" algn="l" rtl="0">
              <a:lnSpc>
                <a:spcPct val="95000"/>
              </a:lnSpc>
              <a:spcBef>
                <a:spcPts val="1600"/>
              </a:spcBef>
              <a:spcAft>
                <a:spcPts val="0"/>
              </a:spcAft>
              <a:buSzPts val="2400"/>
              <a:buChar char="•"/>
            </a:pPr>
            <a:r>
              <a:rPr lang="en-US" sz="2400"/>
              <a:t>Apply a combination of other techniques to draw a more accurate detection</a:t>
            </a:r>
            <a:endParaRPr sz="2400"/>
          </a:p>
          <a:p>
            <a:pPr marL="0" lvl="0" indent="0" algn="l" rtl="0">
              <a:lnSpc>
                <a:spcPct val="95000"/>
              </a:lnSpc>
              <a:spcBef>
                <a:spcPts val="1600"/>
              </a:spcBef>
              <a:spcAft>
                <a:spcPts val="0"/>
              </a:spcAft>
              <a:buSzPts val="1440"/>
              <a:buNone/>
            </a:pPr>
            <a:endParaRPr/>
          </a:p>
        </p:txBody>
      </p:sp>
      <p:sp>
        <p:nvSpPr>
          <p:cNvPr id="138" name="Google Shape;138;p12"/>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43"/>
        <p:cNvGrpSpPr/>
        <p:nvPr/>
      </p:nvGrpSpPr>
      <p:grpSpPr>
        <a:xfrm>
          <a:off x="0" y="0"/>
          <a:ext cx="0" cy="0"/>
          <a:chOff x="0" y="0"/>
          <a:chExt cx="0" cy="0"/>
        </a:xfrm>
      </p:grpSpPr>
      <p:sp>
        <p:nvSpPr>
          <p:cNvPr id="144" name="Google Shape;144;p13"/>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45" name="Google Shape;145;p13"/>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Our approach</a:t>
            </a:r>
            <a:endParaRPr sz="2000" u="sng"/>
          </a:p>
        </p:txBody>
      </p:sp>
      <p:sp>
        <p:nvSpPr>
          <p:cNvPr id="146" name="Google Shape;146;p1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0" algn="l" rtl="0">
              <a:lnSpc>
                <a:spcPct val="95000"/>
              </a:lnSpc>
              <a:spcBef>
                <a:spcPts val="0"/>
              </a:spcBef>
              <a:spcAft>
                <a:spcPts val="0"/>
              </a:spcAft>
              <a:buNone/>
            </a:pPr>
            <a:endParaRPr sz="2400"/>
          </a:p>
          <a:p>
            <a:pPr marL="182880" lvl="0" indent="-213359" algn="l" rtl="0">
              <a:lnSpc>
                <a:spcPct val="95000"/>
              </a:lnSpc>
              <a:spcBef>
                <a:spcPts val="1600"/>
              </a:spcBef>
              <a:spcAft>
                <a:spcPts val="0"/>
              </a:spcAft>
              <a:buSzPts val="2400"/>
              <a:buChar char="•"/>
            </a:pPr>
            <a:r>
              <a:rPr lang="en-US" sz="2400"/>
              <a:t>Pre-existing deep learning library known as DeepFace</a:t>
            </a:r>
            <a:endParaRPr sz="2400"/>
          </a:p>
          <a:p>
            <a:pPr marL="182880" lvl="0" indent="-213359" algn="l" rtl="0">
              <a:lnSpc>
                <a:spcPct val="95000"/>
              </a:lnSpc>
              <a:spcBef>
                <a:spcPts val="1600"/>
              </a:spcBef>
              <a:spcAft>
                <a:spcPts val="0"/>
              </a:spcAft>
              <a:buSzPts val="2400"/>
              <a:buChar char="•"/>
            </a:pPr>
            <a:r>
              <a:rPr lang="en-US" sz="2400"/>
              <a:t>Uses a nine-layer neural network to accurately identify and detect main emotion</a:t>
            </a:r>
            <a:endParaRPr sz="2400"/>
          </a:p>
          <a:p>
            <a:pPr marL="182880" lvl="0" indent="-213359" algn="l" rtl="0">
              <a:lnSpc>
                <a:spcPct val="95000"/>
              </a:lnSpc>
              <a:spcBef>
                <a:spcPts val="1600"/>
              </a:spcBef>
              <a:spcAft>
                <a:spcPts val="0"/>
              </a:spcAft>
              <a:buSzPts val="2400"/>
              <a:buChar char="•"/>
            </a:pPr>
            <a:r>
              <a:rPr lang="en-US" sz="2400"/>
              <a:t>Could also train a model using own dataset and determine the emotion that way</a:t>
            </a:r>
            <a:endParaRPr sz="2400"/>
          </a:p>
        </p:txBody>
      </p:sp>
      <p:sp>
        <p:nvSpPr>
          <p:cNvPr id="147" name="Google Shape;147;p13"/>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52"/>
        <p:cNvGrpSpPr/>
        <p:nvPr/>
      </p:nvGrpSpPr>
      <p:grpSpPr>
        <a:xfrm>
          <a:off x="0" y="0"/>
          <a:ext cx="0" cy="0"/>
          <a:chOff x="0" y="0"/>
          <a:chExt cx="0" cy="0"/>
        </a:xfrm>
      </p:grpSpPr>
      <p:sp>
        <p:nvSpPr>
          <p:cNvPr id="153" name="Google Shape;153;p14"/>
          <p:cNvSpPr/>
          <p:nvPr/>
        </p:nvSpPr>
        <p:spPr>
          <a:xfrm>
            <a:off x="0" y="0"/>
            <a:ext cx="12192000" cy="6858000"/>
          </a:xfrm>
          <a:prstGeom prst="rect">
            <a:avLst/>
          </a:prstGeom>
          <a:solidFill>
            <a:srgbClr val="4141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54" name="Google Shape;154;p14"/>
          <p:cNvSpPr txBox="1">
            <a:spLocks noGrp="1"/>
          </p:cNvSpPr>
          <p:nvPr>
            <p:ph type="title"/>
          </p:nvPr>
        </p:nvSpPr>
        <p:spPr>
          <a:xfrm>
            <a:off x="0" y="7"/>
            <a:ext cx="9692700" cy="410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2000" u="sng"/>
              <a:t>Results</a:t>
            </a:r>
            <a:endParaRPr sz="2000" u="sng"/>
          </a:p>
        </p:txBody>
      </p:sp>
      <p:sp>
        <p:nvSpPr>
          <p:cNvPr id="155" name="Google Shape;155;p14"/>
          <p:cNvSpPr/>
          <p:nvPr/>
        </p:nvSpPr>
        <p:spPr>
          <a:xfrm>
            <a:off x="1127760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14"/>
          <p:cNvPicPr preferRelativeResize="0"/>
          <p:nvPr/>
        </p:nvPicPr>
        <p:blipFill>
          <a:blip r:embed="rId3">
            <a:alphaModFix/>
          </a:blip>
          <a:stretch>
            <a:fillRect/>
          </a:stretch>
        </p:blipFill>
        <p:spPr>
          <a:xfrm>
            <a:off x="0" y="708275"/>
            <a:ext cx="2390775" cy="2381250"/>
          </a:xfrm>
          <a:prstGeom prst="rect">
            <a:avLst/>
          </a:prstGeom>
          <a:noFill/>
          <a:ln>
            <a:noFill/>
          </a:ln>
        </p:spPr>
      </p:pic>
      <p:sp>
        <p:nvSpPr>
          <p:cNvPr id="157" name="Google Shape;157;p14"/>
          <p:cNvSpPr txBox="1"/>
          <p:nvPr/>
        </p:nvSpPr>
        <p:spPr>
          <a:xfrm>
            <a:off x="6482300" y="1865550"/>
            <a:ext cx="542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entury Schoolbook"/>
              <a:ea typeface="Century Schoolbook"/>
              <a:cs typeface="Century Schoolbook"/>
              <a:sym typeface="Century Schoolbook"/>
            </a:endParaRPr>
          </a:p>
        </p:txBody>
      </p:sp>
      <p:sp>
        <p:nvSpPr>
          <p:cNvPr id="158" name="Google Shape;158;p14"/>
          <p:cNvSpPr txBox="1"/>
          <p:nvPr/>
        </p:nvSpPr>
        <p:spPr>
          <a:xfrm>
            <a:off x="2308375" y="870075"/>
            <a:ext cx="5427000" cy="5355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US" sz="2400">
                <a:solidFill>
                  <a:schemeClr val="lt1"/>
                </a:solidFill>
                <a:latin typeface="Century Schoolbook"/>
                <a:ea typeface="Century Schoolbook"/>
                <a:cs typeface="Century Schoolbook"/>
                <a:sym typeface="Century Schoolbook"/>
              </a:rPr>
              <a:t>common failure mode</a:t>
            </a:r>
            <a:endParaRPr>
              <a:latin typeface="Century Schoolbook"/>
              <a:ea typeface="Century Schoolbook"/>
              <a:cs typeface="Century Schoolbook"/>
              <a:sym typeface="Century Schoolbook"/>
            </a:endParaRPr>
          </a:p>
        </p:txBody>
      </p:sp>
      <p:pic>
        <p:nvPicPr>
          <p:cNvPr id="159" name="Google Shape;159;p14"/>
          <p:cNvPicPr preferRelativeResize="0"/>
          <p:nvPr/>
        </p:nvPicPr>
        <p:blipFill>
          <a:blip r:embed="rId4">
            <a:alphaModFix/>
          </a:blip>
          <a:stretch>
            <a:fillRect/>
          </a:stretch>
        </p:blipFill>
        <p:spPr>
          <a:xfrm>
            <a:off x="0" y="3378163"/>
            <a:ext cx="2228850" cy="2409825"/>
          </a:xfrm>
          <a:prstGeom prst="rect">
            <a:avLst/>
          </a:prstGeom>
          <a:noFill/>
          <a:ln>
            <a:noFill/>
          </a:ln>
        </p:spPr>
      </p:pic>
      <p:pic>
        <p:nvPicPr>
          <p:cNvPr id="160" name="Google Shape;160;p14"/>
          <p:cNvPicPr preferRelativeResize="0"/>
          <p:nvPr/>
        </p:nvPicPr>
        <p:blipFill>
          <a:blip r:embed="rId5">
            <a:alphaModFix/>
          </a:blip>
          <a:stretch>
            <a:fillRect/>
          </a:stretch>
        </p:blipFill>
        <p:spPr>
          <a:xfrm>
            <a:off x="2228850" y="3387700"/>
            <a:ext cx="2457450" cy="2390775"/>
          </a:xfrm>
          <a:prstGeom prst="rect">
            <a:avLst/>
          </a:prstGeom>
          <a:noFill/>
          <a:ln>
            <a:noFill/>
          </a:ln>
        </p:spPr>
      </p:pic>
      <p:pic>
        <p:nvPicPr>
          <p:cNvPr id="161" name="Google Shape;161;p14"/>
          <p:cNvPicPr preferRelativeResize="0"/>
          <p:nvPr/>
        </p:nvPicPr>
        <p:blipFill>
          <a:blip r:embed="rId6">
            <a:alphaModFix/>
          </a:blip>
          <a:stretch>
            <a:fillRect/>
          </a:stretch>
        </p:blipFill>
        <p:spPr>
          <a:xfrm>
            <a:off x="4686300" y="3492786"/>
            <a:ext cx="2714625" cy="2180600"/>
          </a:xfrm>
          <a:prstGeom prst="rect">
            <a:avLst/>
          </a:prstGeom>
          <a:noFill/>
          <a:ln>
            <a:noFill/>
          </a:ln>
        </p:spPr>
      </p:pic>
      <p:sp>
        <p:nvSpPr>
          <p:cNvPr id="162" name="Google Shape;162;p14"/>
          <p:cNvSpPr txBox="1"/>
          <p:nvPr/>
        </p:nvSpPr>
        <p:spPr>
          <a:xfrm>
            <a:off x="7400925" y="4382975"/>
            <a:ext cx="5427000" cy="5355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US" sz="2400">
                <a:solidFill>
                  <a:schemeClr val="lt1"/>
                </a:solidFill>
                <a:latin typeface="Century Schoolbook"/>
                <a:ea typeface="Century Schoolbook"/>
                <a:cs typeface="Century Schoolbook"/>
                <a:sym typeface="Century Schoolbook"/>
              </a:rPr>
              <a:t>Hyperparameters: Masks</a:t>
            </a:r>
            <a:endParaRPr>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QuickStarter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Macintosh PowerPoint</Application>
  <PresentationFormat>Widescreen</PresentationFormat>
  <Paragraphs>87</Paragraphs>
  <Slides>13</Slides>
  <Notes>13</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Helvetica Neue Light</vt:lpstr>
      <vt:lpstr>Roboto</vt:lpstr>
      <vt:lpstr>Calibri</vt:lpstr>
      <vt:lpstr>Noto Sans Symbols</vt:lpstr>
      <vt:lpstr>Helvetica Neue</vt:lpstr>
      <vt:lpstr>Century Schoolbook</vt:lpstr>
      <vt:lpstr>Times New Roman</vt:lpstr>
      <vt:lpstr>Quattrocento Sans</vt:lpstr>
      <vt:lpstr>Arial</vt:lpstr>
      <vt:lpstr>QuickStarter Theme</vt:lpstr>
      <vt:lpstr>View</vt:lpstr>
      <vt:lpstr>Here's your outline to get started</vt:lpstr>
      <vt:lpstr>Related topics to research</vt:lpstr>
      <vt:lpstr>Emotion Detection in Facial Recognition Systems </vt:lpstr>
      <vt:lpstr>Contents</vt:lpstr>
      <vt:lpstr>Importance of emotion detection</vt:lpstr>
      <vt:lpstr>Technical challenges</vt:lpstr>
      <vt:lpstr>Related Works</vt:lpstr>
      <vt:lpstr>Our approach</vt:lpstr>
      <vt:lpstr>Results</vt:lpstr>
      <vt:lpstr>Results Contd.</vt:lpstr>
      <vt:lpstr>Broader Impact</vt:lpstr>
      <vt:lpstr>Conclusion</vt:lpstr>
      <vt:lpstr>Works Cited</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cp:lastModifiedBy>Microsoft Office User</cp:lastModifiedBy>
  <cp:revision>1</cp:revision>
  <dcterms:modified xsi:type="dcterms:W3CDTF">2021-11-28T19:12:10Z</dcterms:modified>
</cp:coreProperties>
</file>