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517" r:id="rId2"/>
    <p:sldId id="755" r:id="rId3"/>
    <p:sldId id="762" r:id="rId4"/>
    <p:sldId id="766" r:id="rId5"/>
    <p:sldId id="775" r:id="rId6"/>
    <p:sldId id="776" r:id="rId7"/>
    <p:sldId id="779" r:id="rId8"/>
    <p:sldId id="777" r:id="rId9"/>
    <p:sldId id="778" r:id="rId10"/>
    <p:sldId id="780" r:id="rId11"/>
    <p:sldId id="781" r:id="rId12"/>
    <p:sldId id="768" r:id="rId13"/>
    <p:sldId id="783" r:id="rId14"/>
    <p:sldId id="773" r:id="rId15"/>
    <p:sldId id="782" r:id="rId16"/>
    <p:sldId id="769" r:id="rId17"/>
    <p:sldId id="770" r:id="rId18"/>
    <p:sldId id="771" r:id="rId19"/>
    <p:sldId id="772" r:id="rId20"/>
    <p:sldId id="7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8F6"/>
    <a:srgbClr val="DBF9FD"/>
    <a:srgbClr val="3366FF"/>
    <a:srgbClr val="B4BA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08" autoAdjust="0"/>
    <p:restoredTop sz="94434" autoAdjust="0"/>
  </p:normalViewPr>
  <p:slideViewPr>
    <p:cSldViewPr>
      <p:cViewPr varScale="1">
        <p:scale>
          <a:sx n="71" d="100"/>
          <a:sy n="71" d="100"/>
        </p:scale>
        <p:origin x="1212" y="54"/>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655DAA-3414-4970-9761-2CE8D049DA13}" type="datetimeFigureOut">
              <a:rPr lang="en-US" smtClean="0"/>
              <a:t>4/23/2020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5E5867-C057-4CE9-9BEB-7ECE55770496}" type="slidenum">
              <a:rPr lang="en-US" smtClean="0"/>
              <a:t>‹#›</a:t>
            </a:fld>
            <a:endParaRPr lang="en-US"/>
          </a:p>
        </p:txBody>
      </p:sp>
    </p:spTree>
    <p:extLst>
      <p:ext uri="{BB962C8B-B14F-4D97-AF65-F5344CB8AC3E}">
        <p14:creationId xmlns:p14="http://schemas.microsoft.com/office/powerpoint/2010/main" val="754069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53B18-AD40-4032-9896-8403F91B1C8C}" type="datetimeFigureOut">
              <a:rPr lang="en-IN" smtClean="0"/>
              <a:t>23-04-2020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6B68BD-A4EF-42CB-8544-972796AE5780}" type="slidenum">
              <a:rPr lang="en-IN" smtClean="0"/>
              <a:t>‹#›</a:t>
            </a:fld>
            <a:endParaRPr lang="en-IN"/>
          </a:p>
        </p:txBody>
      </p:sp>
    </p:spTree>
    <p:extLst>
      <p:ext uri="{BB962C8B-B14F-4D97-AF65-F5344CB8AC3E}">
        <p14:creationId xmlns:p14="http://schemas.microsoft.com/office/powerpoint/2010/main" val="3570858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B68BD-A4EF-42CB-8544-972796AE5780}" type="slidenum">
              <a:rPr lang="en-IN" smtClean="0"/>
              <a:t>1</a:t>
            </a:fld>
            <a:endParaRPr lang="en-IN"/>
          </a:p>
        </p:txBody>
      </p:sp>
    </p:spTree>
    <p:extLst>
      <p:ext uri="{BB962C8B-B14F-4D97-AF65-F5344CB8AC3E}">
        <p14:creationId xmlns:p14="http://schemas.microsoft.com/office/powerpoint/2010/main" val="95690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B68BD-A4EF-42CB-8544-972796AE5780}" type="slidenum">
              <a:rPr lang="en-IN" smtClean="0"/>
              <a:t>3</a:t>
            </a:fld>
            <a:endParaRPr lang="en-IN"/>
          </a:p>
        </p:txBody>
      </p:sp>
    </p:spTree>
    <p:extLst>
      <p:ext uri="{BB962C8B-B14F-4D97-AF65-F5344CB8AC3E}">
        <p14:creationId xmlns:p14="http://schemas.microsoft.com/office/powerpoint/2010/main" val="2659574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Box 9"/>
          <p:cNvSpPr txBox="1"/>
          <p:nvPr userDrawn="1"/>
        </p:nvSpPr>
        <p:spPr>
          <a:xfrm>
            <a:off x="964837" y="5705380"/>
            <a:ext cx="4543267" cy="1107996"/>
          </a:xfrm>
          <a:prstGeom prst="rect">
            <a:avLst/>
          </a:prstGeom>
          <a:noFill/>
        </p:spPr>
        <p:txBody>
          <a:bodyPr wrap="square" rtlCol="0">
            <a:spAutoFit/>
          </a:bodyPr>
          <a:lstStyle/>
          <a:p>
            <a:pPr algn="l"/>
            <a:r>
              <a:rPr lang="en-US" sz="6600" dirty="0" smtClean="0">
                <a:solidFill>
                  <a:srgbClr val="2318F6"/>
                </a:solidFill>
              </a:rPr>
              <a:t> PES </a:t>
            </a:r>
            <a:r>
              <a:rPr lang="en-US" sz="2800" dirty="0" smtClean="0">
                <a:solidFill>
                  <a:schemeClr val="accent2"/>
                </a:solidFill>
              </a:rPr>
              <a:t>University</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92" y="1340768"/>
            <a:ext cx="4635624" cy="4635624"/>
          </a:xfrm>
          <a:prstGeom prst="rect">
            <a:avLst/>
          </a:prstGeom>
        </p:spPr>
      </p:pic>
    </p:spTree>
    <p:extLst>
      <p:ext uri="{BB962C8B-B14F-4D97-AF65-F5344CB8AC3E}">
        <p14:creationId xmlns:p14="http://schemas.microsoft.com/office/powerpoint/2010/main" val="3628873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p:cNvSpPr txBox="1"/>
          <p:nvPr userDrawn="1"/>
        </p:nvSpPr>
        <p:spPr>
          <a:xfrm>
            <a:off x="3276600" y="6596063"/>
            <a:ext cx="5867400" cy="261937"/>
          </a:xfrm>
          <a:prstGeom prst="rect">
            <a:avLst/>
          </a:prstGeom>
          <a:noFill/>
        </p:spPr>
        <p:txBody>
          <a:bodyPr>
            <a:spAutoFit/>
          </a:bodyPr>
          <a:lstStyle/>
          <a:p>
            <a:pPr algn="r">
              <a:defRPr/>
            </a:pPr>
            <a:r>
              <a:rPr lang="en-US" sz="1100" b="1" dirty="0" smtClean="0">
                <a:solidFill>
                  <a:srgbClr val="2318F6"/>
                </a:solidFill>
                <a:latin typeface="Arial"/>
                <a:cs typeface="Arial"/>
              </a:rPr>
              <a:t>PES</a:t>
            </a:r>
            <a:r>
              <a:rPr lang="en-US" sz="1100" dirty="0" smtClean="0">
                <a:solidFill>
                  <a:srgbClr val="101141"/>
                </a:solidFill>
                <a:latin typeface="Arial"/>
                <a:cs typeface="Arial"/>
              </a:rPr>
              <a:t> </a:t>
            </a:r>
            <a:r>
              <a:rPr lang="en-US" sz="1100" dirty="0" smtClean="0">
                <a:solidFill>
                  <a:srgbClr val="FF0000"/>
                </a:solidFill>
                <a:latin typeface="Arial"/>
                <a:cs typeface="Arial"/>
              </a:rPr>
              <a:t>University, Bengaluru</a:t>
            </a:r>
            <a:endParaRPr lang="en-US" sz="1100" dirty="0">
              <a:solidFill>
                <a:srgbClr val="FF0000"/>
              </a:solidFill>
              <a:latin typeface="Arial"/>
              <a:cs typeface="Arial"/>
            </a:endParaRPr>
          </a:p>
        </p:txBody>
      </p:sp>
      <p:grpSp>
        <p:nvGrpSpPr>
          <p:cNvPr id="4" name="Group 16"/>
          <p:cNvGrpSpPr>
            <a:grpSpLocks/>
          </p:cNvGrpSpPr>
          <p:nvPr userDrawn="1"/>
        </p:nvGrpSpPr>
        <p:grpSpPr bwMode="auto">
          <a:xfrm>
            <a:off x="0" y="868363"/>
            <a:ext cx="9144000" cy="46037"/>
            <a:chOff x="1905000" y="6553200"/>
            <a:chExt cx="7010400" cy="45719"/>
          </a:xfrm>
        </p:grpSpPr>
        <p:sp>
          <p:nvSpPr>
            <p:cNvPr id="5" name="Rectangle 4"/>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ectangle 5"/>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8" name="Group 16"/>
          <p:cNvGrpSpPr>
            <a:grpSpLocks/>
          </p:cNvGrpSpPr>
          <p:nvPr userDrawn="1"/>
        </p:nvGrpSpPr>
        <p:grpSpPr bwMode="auto">
          <a:xfrm>
            <a:off x="0" y="6583363"/>
            <a:ext cx="9144000" cy="46037"/>
            <a:chOff x="1905000" y="6553200"/>
            <a:chExt cx="7010400" cy="45719"/>
          </a:xfrm>
        </p:grpSpPr>
        <p:sp>
          <p:nvSpPr>
            <p:cNvPr id="9" name="Rectangle 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 name="Rectangle 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 name="Rectangle 1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44408" y="44624"/>
            <a:ext cx="792088" cy="792088"/>
          </a:xfrm>
          <a:prstGeom prst="rect">
            <a:avLst/>
          </a:prstGeom>
        </p:spPr>
      </p:pic>
    </p:spTree>
    <p:extLst>
      <p:ext uri="{BB962C8B-B14F-4D97-AF65-F5344CB8AC3E}">
        <p14:creationId xmlns:p14="http://schemas.microsoft.com/office/powerpoint/2010/main" val="2562774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12" name="Group 16"/>
          <p:cNvGrpSpPr>
            <a:grpSpLocks/>
          </p:cNvGrpSpPr>
          <p:nvPr userDrawn="1"/>
        </p:nvGrpSpPr>
        <p:grpSpPr bwMode="auto">
          <a:xfrm>
            <a:off x="0" y="868363"/>
            <a:ext cx="9144000" cy="46037"/>
            <a:chOff x="1905000" y="6553200"/>
            <a:chExt cx="7010400" cy="45719"/>
          </a:xfrm>
        </p:grpSpPr>
        <p:sp>
          <p:nvSpPr>
            <p:cNvPr id="13" name="Rectangle 12"/>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Rectangle 13"/>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5" name="Rectangle 14"/>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16" name="Group 16"/>
          <p:cNvGrpSpPr>
            <a:grpSpLocks/>
          </p:cNvGrpSpPr>
          <p:nvPr userDrawn="1"/>
        </p:nvGrpSpPr>
        <p:grpSpPr bwMode="auto">
          <a:xfrm>
            <a:off x="0" y="6583363"/>
            <a:ext cx="9144000" cy="46037"/>
            <a:chOff x="1905000" y="6553200"/>
            <a:chExt cx="7010400" cy="45719"/>
          </a:xfrm>
        </p:grpSpPr>
        <p:sp>
          <p:nvSpPr>
            <p:cNvPr id="17" name="Rectangle 16"/>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8" name="Rectangle 17"/>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9" name="Rectangle 18"/>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44408" y="44624"/>
            <a:ext cx="792088" cy="792088"/>
          </a:xfrm>
          <a:prstGeom prst="rect">
            <a:avLst/>
          </a:prstGeom>
        </p:spPr>
      </p:pic>
      <p:sp>
        <p:nvSpPr>
          <p:cNvPr id="23" name="TextBox 22"/>
          <p:cNvSpPr txBox="1"/>
          <p:nvPr userDrawn="1"/>
        </p:nvSpPr>
        <p:spPr>
          <a:xfrm>
            <a:off x="3276600" y="6596063"/>
            <a:ext cx="5867400" cy="261937"/>
          </a:xfrm>
          <a:prstGeom prst="rect">
            <a:avLst/>
          </a:prstGeom>
          <a:noFill/>
        </p:spPr>
        <p:txBody>
          <a:bodyPr>
            <a:spAutoFit/>
          </a:bodyPr>
          <a:lstStyle/>
          <a:p>
            <a:pPr algn="r">
              <a:defRPr/>
            </a:pPr>
            <a:r>
              <a:rPr lang="en-US" sz="1100" b="1" dirty="0" smtClean="0">
                <a:solidFill>
                  <a:srgbClr val="2318F6"/>
                </a:solidFill>
                <a:latin typeface="Arial"/>
                <a:cs typeface="Arial"/>
              </a:rPr>
              <a:t>PES</a:t>
            </a:r>
            <a:r>
              <a:rPr lang="en-US" sz="1100" dirty="0" smtClean="0">
                <a:solidFill>
                  <a:srgbClr val="101141"/>
                </a:solidFill>
                <a:latin typeface="Arial"/>
                <a:cs typeface="Arial"/>
              </a:rPr>
              <a:t> </a:t>
            </a:r>
            <a:r>
              <a:rPr lang="en-US" sz="1100" dirty="0" smtClean="0">
                <a:solidFill>
                  <a:srgbClr val="FF0000"/>
                </a:solidFill>
                <a:latin typeface="Arial"/>
                <a:cs typeface="Arial"/>
              </a:rPr>
              <a:t>University, Bengaluru</a:t>
            </a:r>
            <a:endParaRPr lang="en-US" sz="1100" dirty="0">
              <a:solidFill>
                <a:srgbClr val="FF0000"/>
              </a:solidFill>
              <a:latin typeface="Arial"/>
              <a:cs typeface="Arial"/>
            </a:endParaRPr>
          </a:p>
        </p:txBody>
      </p:sp>
    </p:spTree>
    <p:extLst>
      <p:ext uri="{BB962C8B-B14F-4D97-AF65-F5344CB8AC3E}">
        <p14:creationId xmlns:p14="http://schemas.microsoft.com/office/powerpoint/2010/main" val="3103504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44408" y="44624"/>
            <a:ext cx="792088" cy="792088"/>
          </a:xfrm>
          <a:prstGeom prst="rect">
            <a:avLst/>
          </a:prstGeom>
        </p:spPr>
      </p:pic>
      <p:sp>
        <p:nvSpPr>
          <p:cNvPr id="11" name="TextBox 10"/>
          <p:cNvSpPr txBox="1"/>
          <p:nvPr userDrawn="1"/>
        </p:nvSpPr>
        <p:spPr>
          <a:xfrm>
            <a:off x="3276600" y="6596063"/>
            <a:ext cx="5867400" cy="261937"/>
          </a:xfrm>
          <a:prstGeom prst="rect">
            <a:avLst/>
          </a:prstGeom>
          <a:noFill/>
        </p:spPr>
        <p:txBody>
          <a:bodyPr>
            <a:spAutoFit/>
          </a:bodyPr>
          <a:lstStyle/>
          <a:p>
            <a:pPr algn="r">
              <a:defRPr/>
            </a:pPr>
            <a:r>
              <a:rPr lang="en-US" sz="1100" b="1" dirty="0" smtClean="0">
                <a:solidFill>
                  <a:srgbClr val="2318F6"/>
                </a:solidFill>
                <a:latin typeface="Arial"/>
                <a:cs typeface="Arial"/>
              </a:rPr>
              <a:t>PES</a:t>
            </a:r>
            <a:r>
              <a:rPr lang="en-US" sz="1100" dirty="0" smtClean="0">
                <a:solidFill>
                  <a:srgbClr val="101141"/>
                </a:solidFill>
                <a:latin typeface="Arial"/>
                <a:cs typeface="Arial"/>
              </a:rPr>
              <a:t> </a:t>
            </a:r>
            <a:r>
              <a:rPr lang="en-US" sz="1100" dirty="0" smtClean="0">
                <a:solidFill>
                  <a:srgbClr val="FF0000"/>
                </a:solidFill>
                <a:latin typeface="Arial"/>
                <a:cs typeface="Arial"/>
              </a:rPr>
              <a:t>University, Bengaluru</a:t>
            </a:r>
            <a:endParaRPr lang="en-US" sz="1100" dirty="0">
              <a:solidFill>
                <a:srgbClr val="FF0000"/>
              </a:solidFill>
              <a:latin typeface="Arial"/>
              <a:cs typeface="Arial"/>
            </a:endParaRPr>
          </a:p>
        </p:txBody>
      </p:sp>
    </p:spTree>
    <p:extLst>
      <p:ext uri="{BB962C8B-B14F-4D97-AF65-F5344CB8AC3E}">
        <p14:creationId xmlns:p14="http://schemas.microsoft.com/office/powerpoint/2010/main" val="1364331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44408" y="44624"/>
            <a:ext cx="792088" cy="792088"/>
          </a:xfrm>
          <a:prstGeom prst="rect">
            <a:avLst/>
          </a:prstGeom>
        </p:spPr>
      </p:pic>
      <p:sp>
        <p:nvSpPr>
          <p:cNvPr id="11" name="TextBox 10"/>
          <p:cNvSpPr txBox="1"/>
          <p:nvPr userDrawn="1"/>
        </p:nvSpPr>
        <p:spPr>
          <a:xfrm>
            <a:off x="3276600" y="6596063"/>
            <a:ext cx="5867400" cy="261937"/>
          </a:xfrm>
          <a:prstGeom prst="rect">
            <a:avLst/>
          </a:prstGeom>
          <a:noFill/>
        </p:spPr>
        <p:txBody>
          <a:bodyPr>
            <a:spAutoFit/>
          </a:bodyPr>
          <a:lstStyle/>
          <a:p>
            <a:pPr algn="r">
              <a:defRPr/>
            </a:pPr>
            <a:r>
              <a:rPr lang="en-US" sz="1100" b="1" dirty="0" smtClean="0">
                <a:solidFill>
                  <a:srgbClr val="2318F6"/>
                </a:solidFill>
                <a:latin typeface="Arial"/>
                <a:cs typeface="Arial"/>
              </a:rPr>
              <a:t>PES</a:t>
            </a:r>
            <a:r>
              <a:rPr lang="en-US" sz="1100" dirty="0" smtClean="0">
                <a:solidFill>
                  <a:srgbClr val="101141"/>
                </a:solidFill>
                <a:latin typeface="Arial"/>
                <a:cs typeface="Arial"/>
              </a:rPr>
              <a:t> </a:t>
            </a:r>
            <a:r>
              <a:rPr lang="en-US" sz="1100" dirty="0" smtClean="0">
                <a:solidFill>
                  <a:srgbClr val="FF0000"/>
                </a:solidFill>
                <a:latin typeface="Arial"/>
                <a:cs typeface="Arial"/>
              </a:rPr>
              <a:t>University, Bengaluru</a:t>
            </a:r>
            <a:endParaRPr lang="en-US" sz="1100" dirty="0">
              <a:solidFill>
                <a:srgbClr val="FF0000"/>
              </a:solidFill>
              <a:latin typeface="Arial"/>
              <a:cs typeface="Arial"/>
            </a:endParaRPr>
          </a:p>
        </p:txBody>
      </p:sp>
    </p:spTree>
    <p:extLst>
      <p:ext uri="{BB962C8B-B14F-4D97-AF65-F5344CB8AC3E}">
        <p14:creationId xmlns:p14="http://schemas.microsoft.com/office/powerpoint/2010/main" val="37573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44408" y="44624"/>
            <a:ext cx="792088" cy="792088"/>
          </a:xfrm>
          <a:prstGeom prst="rect">
            <a:avLst/>
          </a:prstGeom>
        </p:spPr>
      </p:pic>
      <p:sp>
        <p:nvSpPr>
          <p:cNvPr id="9" name="TextBox 8"/>
          <p:cNvSpPr txBox="1"/>
          <p:nvPr userDrawn="1"/>
        </p:nvSpPr>
        <p:spPr>
          <a:xfrm>
            <a:off x="3276600" y="6596063"/>
            <a:ext cx="5867400" cy="261937"/>
          </a:xfrm>
          <a:prstGeom prst="rect">
            <a:avLst/>
          </a:prstGeom>
          <a:noFill/>
        </p:spPr>
        <p:txBody>
          <a:bodyPr>
            <a:spAutoFit/>
          </a:bodyPr>
          <a:lstStyle/>
          <a:p>
            <a:pPr algn="r">
              <a:defRPr/>
            </a:pPr>
            <a:r>
              <a:rPr lang="en-US" sz="1100" b="1" dirty="0" smtClean="0">
                <a:solidFill>
                  <a:srgbClr val="2318F6"/>
                </a:solidFill>
                <a:latin typeface="Arial"/>
                <a:cs typeface="Arial"/>
              </a:rPr>
              <a:t>PES</a:t>
            </a:r>
            <a:r>
              <a:rPr lang="en-US" sz="1100" dirty="0" smtClean="0">
                <a:solidFill>
                  <a:srgbClr val="101141"/>
                </a:solidFill>
                <a:latin typeface="Arial"/>
                <a:cs typeface="Arial"/>
              </a:rPr>
              <a:t> </a:t>
            </a:r>
            <a:r>
              <a:rPr lang="en-US" sz="1100" dirty="0" smtClean="0">
                <a:solidFill>
                  <a:srgbClr val="FF0000"/>
                </a:solidFill>
                <a:latin typeface="Arial"/>
                <a:cs typeface="Arial"/>
              </a:rPr>
              <a:t>University, Bengaluru</a:t>
            </a:r>
            <a:endParaRPr lang="en-US" sz="1100" dirty="0">
              <a:solidFill>
                <a:srgbClr val="FF0000"/>
              </a:solidFill>
              <a:latin typeface="Arial"/>
              <a:cs typeface="Arial"/>
            </a:endParaRPr>
          </a:p>
        </p:txBody>
      </p:sp>
    </p:spTree>
    <p:extLst>
      <p:ext uri="{BB962C8B-B14F-4D97-AF65-F5344CB8AC3E}">
        <p14:creationId xmlns:p14="http://schemas.microsoft.com/office/powerpoint/2010/main" val="29684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Text, and 2 Conten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44408" y="44624"/>
            <a:ext cx="792088" cy="792088"/>
          </a:xfrm>
          <a:prstGeom prst="rect">
            <a:avLst/>
          </a:prstGeom>
        </p:spPr>
      </p:pic>
      <p:sp>
        <p:nvSpPr>
          <p:cNvPr id="11" name="TextBox 10"/>
          <p:cNvSpPr txBox="1"/>
          <p:nvPr userDrawn="1"/>
        </p:nvSpPr>
        <p:spPr>
          <a:xfrm>
            <a:off x="3276600" y="6596063"/>
            <a:ext cx="5867400" cy="261937"/>
          </a:xfrm>
          <a:prstGeom prst="rect">
            <a:avLst/>
          </a:prstGeom>
          <a:noFill/>
        </p:spPr>
        <p:txBody>
          <a:bodyPr>
            <a:spAutoFit/>
          </a:bodyPr>
          <a:lstStyle/>
          <a:p>
            <a:pPr algn="r">
              <a:defRPr/>
            </a:pPr>
            <a:r>
              <a:rPr lang="en-US" sz="1100" b="1" dirty="0" smtClean="0">
                <a:solidFill>
                  <a:srgbClr val="2318F6"/>
                </a:solidFill>
                <a:latin typeface="Arial"/>
                <a:cs typeface="Arial"/>
              </a:rPr>
              <a:t>PES</a:t>
            </a:r>
            <a:r>
              <a:rPr lang="en-US" sz="1100" dirty="0" smtClean="0">
                <a:solidFill>
                  <a:srgbClr val="101141"/>
                </a:solidFill>
                <a:latin typeface="Arial"/>
                <a:cs typeface="Arial"/>
              </a:rPr>
              <a:t> </a:t>
            </a:r>
            <a:r>
              <a:rPr lang="en-US" sz="1100" dirty="0" smtClean="0">
                <a:solidFill>
                  <a:srgbClr val="FF0000"/>
                </a:solidFill>
                <a:latin typeface="Arial"/>
                <a:cs typeface="Arial"/>
              </a:rPr>
              <a:t>University, Bengaluru</a:t>
            </a:r>
            <a:endParaRPr lang="en-US" sz="1100" dirty="0">
              <a:solidFill>
                <a:srgbClr val="FF0000"/>
              </a:solidFill>
              <a:latin typeface="Arial"/>
              <a:cs typeface="Arial"/>
            </a:endParaRPr>
          </a:p>
        </p:txBody>
      </p:sp>
    </p:spTree>
    <p:extLst>
      <p:ext uri="{BB962C8B-B14F-4D97-AF65-F5344CB8AC3E}">
        <p14:creationId xmlns:p14="http://schemas.microsoft.com/office/powerpoint/2010/main" val="181099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4171481"/>
      </p:ext>
    </p:extLst>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33283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93146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6" r:id="rId5"/>
    <p:sldLayoutId id="2147483657" r:id="rId6"/>
    <p:sldLayoutId id="2147483658" r:id="rId7"/>
    <p:sldLayoutId id="2147483660" r:id="rId8"/>
    <p:sldLayoutId id="2147483661" r:id="rId9"/>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rafdom.com/blog/top-20-best-tech-websites-and-blog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7256" y="1628800"/>
            <a:ext cx="5796136" cy="2123658"/>
          </a:xfrm>
          <a:prstGeom prst="rect">
            <a:avLst/>
          </a:prstGeom>
          <a:noFill/>
        </p:spPr>
        <p:txBody>
          <a:bodyPr wrap="square" rtlCol="0">
            <a:spAutoFit/>
          </a:bodyPr>
          <a:lstStyle/>
          <a:p>
            <a:pPr algn="ctr"/>
            <a:r>
              <a:rPr lang="en-IN" sz="3600" b="1" dirty="0">
                <a:solidFill>
                  <a:srgbClr val="C00000"/>
                </a:solidFill>
              </a:rPr>
              <a:t>Secured Programming with </a:t>
            </a:r>
            <a:r>
              <a:rPr lang="en-IN" sz="3600" b="1" dirty="0" smtClean="0">
                <a:solidFill>
                  <a:srgbClr val="C00000"/>
                </a:solidFill>
              </a:rPr>
              <a:t>C</a:t>
            </a:r>
          </a:p>
          <a:p>
            <a:pPr algn="ctr"/>
            <a:endParaRPr lang="en-IN" sz="2400" b="1" dirty="0" smtClean="0"/>
          </a:p>
          <a:p>
            <a:pPr algn="ctr"/>
            <a:r>
              <a:rPr lang="en-IN" sz="2400" b="1" dirty="0" smtClean="0">
                <a:solidFill>
                  <a:srgbClr val="2318F6"/>
                </a:solidFill>
              </a:rPr>
              <a:t>UE17CS257C </a:t>
            </a:r>
          </a:p>
          <a:p>
            <a:pPr algn="ctr"/>
            <a:r>
              <a:rPr lang="en-IN" sz="2400" b="1" dirty="0" smtClean="0">
                <a:solidFill>
                  <a:srgbClr val="2318F6"/>
                </a:solidFill>
              </a:rPr>
              <a:t>(</a:t>
            </a:r>
            <a:r>
              <a:rPr lang="en-IN" sz="2400" b="1" dirty="0">
                <a:solidFill>
                  <a:srgbClr val="2318F6"/>
                </a:solidFill>
              </a:rPr>
              <a:t>2-0-0-0-2)</a:t>
            </a:r>
            <a:endParaRPr lang="en-US" sz="2400" dirty="0">
              <a:solidFill>
                <a:srgbClr val="2318F6"/>
              </a:solidFill>
            </a:endParaRPr>
          </a:p>
          <a:p>
            <a:endParaRPr lang="en-US" sz="2400" dirty="0"/>
          </a:p>
        </p:txBody>
      </p:sp>
      <p:sp>
        <p:nvSpPr>
          <p:cNvPr id="3" name="TextBox 2"/>
          <p:cNvSpPr txBox="1"/>
          <p:nvPr/>
        </p:nvSpPr>
        <p:spPr>
          <a:xfrm>
            <a:off x="3923928" y="4941168"/>
            <a:ext cx="4902496" cy="923330"/>
          </a:xfrm>
          <a:prstGeom prst="rect">
            <a:avLst/>
          </a:prstGeom>
          <a:noFill/>
        </p:spPr>
        <p:txBody>
          <a:bodyPr wrap="none" rtlCol="0">
            <a:spAutoFit/>
          </a:bodyPr>
          <a:lstStyle/>
          <a:p>
            <a:pPr algn="ctr"/>
            <a:r>
              <a:rPr lang="en-US" dirty="0" smtClean="0"/>
              <a:t>Dr. </a:t>
            </a:r>
            <a:r>
              <a:rPr lang="en-US" dirty="0" err="1" smtClean="0"/>
              <a:t>D.C.Kiran</a:t>
            </a:r>
            <a:endParaRPr lang="en-US" dirty="0" smtClean="0"/>
          </a:p>
          <a:p>
            <a:pPr algn="ctr"/>
            <a:r>
              <a:rPr lang="en-US" dirty="0" smtClean="0"/>
              <a:t>Associate Professor </a:t>
            </a:r>
          </a:p>
          <a:p>
            <a:pPr algn="ctr"/>
            <a:r>
              <a:rPr lang="en-US" dirty="0" smtClean="0"/>
              <a:t>Department of Computer Science and Engineering</a:t>
            </a:r>
            <a:endParaRPr lang="en-US" dirty="0"/>
          </a:p>
        </p:txBody>
      </p:sp>
    </p:spTree>
    <p:extLst>
      <p:ext uri="{BB962C8B-B14F-4D97-AF65-F5344CB8AC3E}">
        <p14:creationId xmlns:p14="http://schemas.microsoft.com/office/powerpoint/2010/main" val="2292469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3768" y="260648"/>
            <a:ext cx="3913764" cy="461665"/>
          </a:xfrm>
          <a:prstGeom prst="rect">
            <a:avLst/>
          </a:prstGeom>
        </p:spPr>
        <p:txBody>
          <a:bodyPr wrap="none">
            <a:spAutoFit/>
          </a:bodyPr>
          <a:lstStyle/>
          <a:p>
            <a:r>
              <a:rPr lang="en-US" sz="2400" b="1" dirty="0" smtClean="0">
                <a:solidFill>
                  <a:srgbClr val="C00000"/>
                </a:solidFill>
              </a:rPr>
              <a:t>Third Page :  Table of Content</a:t>
            </a:r>
            <a:endParaRPr lang="en-US" sz="2400" b="1" dirty="0">
              <a:solidFill>
                <a:srgbClr val="C00000"/>
              </a:solidFill>
            </a:endParaRPr>
          </a:p>
        </p:txBody>
      </p:sp>
      <p:pic>
        <p:nvPicPr>
          <p:cNvPr id="4" name="Picture 3"/>
          <p:cNvPicPr>
            <a:picLocks noChangeAspect="1"/>
          </p:cNvPicPr>
          <p:nvPr/>
        </p:nvPicPr>
        <p:blipFill>
          <a:blip r:embed="rId2"/>
          <a:stretch>
            <a:fillRect/>
          </a:stretch>
        </p:blipFill>
        <p:spPr>
          <a:xfrm>
            <a:off x="2483768" y="1360012"/>
            <a:ext cx="4039158" cy="4987777"/>
          </a:xfrm>
          <a:prstGeom prst="rect">
            <a:avLst/>
          </a:prstGeom>
        </p:spPr>
      </p:pic>
      <p:sp>
        <p:nvSpPr>
          <p:cNvPr id="5" name="TextBox 4"/>
          <p:cNvSpPr txBox="1"/>
          <p:nvPr/>
        </p:nvSpPr>
        <p:spPr>
          <a:xfrm>
            <a:off x="755576" y="975718"/>
            <a:ext cx="889987" cy="369332"/>
          </a:xfrm>
          <a:prstGeom prst="rect">
            <a:avLst/>
          </a:prstGeom>
          <a:noFill/>
        </p:spPr>
        <p:txBody>
          <a:bodyPr wrap="none" rtlCol="0">
            <a:spAutoFit/>
          </a:bodyPr>
          <a:lstStyle/>
          <a:p>
            <a:r>
              <a:rPr lang="en-US" b="1" dirty="0" smtClean="0">
                <a:solidFill>
                  <a:srgbClr val="C00000"/>
                </a:solidFill>
              </a:rPr>
              <a:t>Sample</a:t>
            </a:r>
            <a:endParaRPr lang="en-US" b="1" dirty="0">
              <a:solidFill>
                <a:srgbClr val="C00000"/>
              </a:solidFill>
            </a:endParaRPr>
          </a:p>
        </p:txBody>
      </p:sp>
    </p:spTree>
    <p:extLst>
      <p:ext uri="{BB962C8B-B14F-4D97-AF65-F5344CB8AC3E}">
        <p14:creationId xmlns:p14="http://schemas.microsoft.com/office/powerpoint/2010/main" val="245039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2780928"/>
            <a:ext cx="4755020" cy="584775"/>
          </a:xfrm>
          <a:prstGeom prst="rect">
            <a:avLst/>
          </a:prstGeom>
          <a:noFill/>
        </p:spPr>
        <p:txBody>
          <a:bodyPr wrap="none" rtlCol="0">
            <a:spAutoFit/>
          </a:bodyPr>
          <a:lstStyle/>
          <a:p>
            <a:r>
              <a:rPr lang="en-US" sz="3200" b="1" dirty="0" smtClean="0">
                <a:solidFill>
                  <a:srgbClr val="C00000"/>
                </a:solidFill>
              </a:rPr>
              <a:t>From Fourth Page onwards</a:t>
            </a:r>
            <a:endParaRPr lang="en-US" sz="3200" b="1" dirty="0">
              <a:solidFill>
                <a:srgbClr val="C00000"/>
              </a:solidFill>
            </a:endParaRPr>
          </a:p>
        </p:txBody>
      </p:sp>
    </p:spTree>
    <p:extLst>
      <p:ext uri="{BB962C8B-B14F-4D97-AF65-F5344CB8AC3E}">
        <p14:creationId xmlns:p14="http://schemas.microsoft.com/office/powerpoint/2010/main" val="1403858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5006" y="1340768"/>
            <a:ext cx="8640960" cy="2359439"/>
          </a:xfrm>
          <a:prstGeom prst="rect">
            <a:avLst/>
          </a:prstGeom>
        </p:spPr>
      </p:pic>
      <p:sp>
        <p:nvSpPr>
          <p:cNvPr id="4" name="Rectangle 3"/>
          <p:cNvSpPr/>
          <p:nvPr/>
        </p:nvSpPr>
        <p:spPr>
          <a:xfrm>
            <a:off x="240990" y="4280765"/>
            <a:ext cx="8784976" cy="1200329"/>
          </a:xfrm>
          <a:prstGeom prst="rect">
            <a:avLst/>
          </a:prstGeom>
        </p:spPr>
        <p:txBody>
          <a:bodyPr wrap="square">
            <a:spAutoFit/>
          </a:bodyPr>
          <a:lstStyle/>
          <a:p>
            <a:r>
              <a:rPr lang="en-US" b="1" dirty="0">
                <a:latin typeface="TimesNewRomanPSMT"/>
              </a:rPr>
              <a:t>The traditional role of requirements engineering is to determine what a system needs to do. </a:t>
            </a:r>
            <a:endParaRPr lang="en-US" b="1" dirty="0" smtClean="0">
              <a:latin typeface="TimesNewRomanPSMT"/>
            </a:endParaRPr>
          </a:p>
          <a:p>
            <a:r>
              <a:rPr lang="en-US" b="1" dirty="0" smtClean="0">
                <a:latin typeface="TimesNewRomanPSMT"/>
              </a:rPr>
              <a:t>Security </a:t>
            </a:r>
            <a:r>
              <a:rPr lang="en-US" b="1" dirty="0">
                <a:latin typeface="TimesNewRomanPSMT"/>
              </a:rPr>
              <a:t>is often </a:t>
            </a:r>
            <a:r>
              <a:rPr lang="en-US" b="1" dirty="0" smtClean="0">
                <a:latin typeface="TimesNewRomanPSMT"/>
              </a:rPr>
              <a:t>about getting </a:t>
            </a:r>
            <a:r>
              <a:rPr lang="en-US" b="1" dirty="0">
                <a:latin typeface="TimesNewRomanPSMT"/>
              </a:rPr>
              <a:t>the software to avoid what it is not supposed to do.</a:t>
            </a:r>
            <a:endParaRPr lang="en-US" b="1" dirty="0"/>
          </a:p>
        </p:txBody>
      </p:sp>
      <p:sp>
        <p:nvSpPr>
          <p:cNvPr id="5" name="TextBox 4"/>
          <p:cNvSpPr txBox="1"/>
          <p:nvPr/>
        </p:nvSpPr>
        <p:spPr>
          <a:xfrm>
            <a:off x="2987824" y="188640"/>
            <a:ext cx="2222147" cy="523220"/>
          </a:xfrm>
          <a:prstGeom prst="rect">
            <a:avLst/>
          </a:prstGeom>
          <a:noFill/>
        </p:spPr>
        <p:txBody>
          <a:bodyPr wrap="none" rtlCol="0">
            <a:spAutoFit/>
          </a:bodyPr>
          <a:lstStyle/>
          <a:p>
            <a:r>
              <a:rPr lang="en-US" sz="2800" dirty="0" smtClean="0">
                <a:solidFill>
                  <a:srgbClr val="C00000"/>
                </a:solidFill>
              </a:rPr>
              <a:t>Requirements</a:t>
            </a:r>
            <a:endParaRPr lang="en-US" sz="2800" dirty="0">
              <a:solidFill>
                <a:srgbClr val="C00000"/>
              </a:solidFill>
            </a:endParaRPr>
          </a:p>
        </p:txBody>
      </p:sp>
    </p:spTree>
    <p:extLst>
      <p:ext uri="{BB962C8B-B14F-4D97-AF65-F5344CB8AC3E}">
        <p14:creationId xmlns:p14="http://schemas.microsoft.com/office/powerpoint/2010/main" val="3264755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260648"/>
            <a:ext cx="5616624" cy="369332"/>
          </a:xfrm>
          <a:prstGeom prst="rect">
            <a:avLst/>
          </a:prstGeom>
        </p:spPr>
        <p:txBody>
          <a:bodyPr wrap="square">
            <a:spAutoFit/>
          </a:bodyPr>
          <a:lstStyle/>
          <a:p>
            <a:r>
              <a:rPr lang="en-US" b="1" dirty="0">
                <a:solidFill>
                  <a:srgbClr val="C00000"/>
                </a:solidFill>
                <a:latin typeface="TimesNewRomanPS-BoldMT"/>
              </a:rPr>
              <a:t>Security Quality Requirements Engineering</a:t>
            </a:r>
            <a:endParaRPr lang="en-US" dirty="0">
              <a:solidFill>
                <a:srgbClr val="C00000"/>
              </a:solidFill>
            </a:endParaRPr>
          </a:p>
        </p:txBody>
      </p:sp>
      <p:sp>
        <p:nvSpPr>
          <p:cNvPr id="5" name="Rectangle 4"/>
          <p:cNvSpPr/>
          <p:nvPr/>
        </p:nvSpPr>
        <p:spPr>
          <a:xfrm>
            <a:off x="323528" y="908720"/>
            <a:ext cx="8568952" cy="2923877"/>
          </a:xfrm>
          <a:prstGeom prst="rect">
            <a:avLst/>
          </a:prstGeom>
        </p:spPr>
        <p:txBody>
          <a:bodyPr wrap="square">
            <a:spAutoFit/>
          </a:bodyPr>
          <a:lstStyle/>
          <a:p>
            <a:r>
              <a:rPr lang="en-US" b="1" dirty="0">
                <a:solidFill>
                  <a:srgbClr val="9A9A9A"/>
                </a:solidFill>
                <a:latin typeface="Tahoma-Bold"/>
              </a:rPr>
              <a:t>Opportunity to consider security at the outset of a project</a:t>
            </a:r>
          </a:p>
          <a:p>
            <a:r>
              <a:rPr lang="en-US" dirty="0">
                <a:solidFill>
                  <a:srgbClr val="000000"/>
                </a:solidFill>
                <a:latin typeface="Webdings" panose="05030102010509060703" pitchFamily="18" charset="2"/>
              </a:rPr>
              <a:t> </a:t>
            </a:r>
            <a:r>
              <a:rPr lang="en-US" dirty="0">
                <a:solidFill>
                  <a:srgbClr val="000000"/>
                </a:solidFill>
                <a:latin typeface="Tahoma" panose="020B0604030504040204" pitchFamily="34" charset="0"/>
              </a:rPr>
              <a:t>Establish Security Requirements</a:t>
            </a:r>
          </a:p>
          <a:p>
            <a:r>
              <a:rPr lang="en-US" sz="1600" dirty="0" smtClean="0">
                <a:solidFill>
                  <a:srgbClr val="000000"/>
                </a:solidFill>
                <a:latin typeface="Webdings" panose="05030102010509060703" pitchFamily="18" charset="2"/>
              </a:rPr>
              <a:t>	 </a:t>
            </a:r>
            <a:r>
              <a:rPr lang="en-US" sz="1600" dirty="0">
                <a:solidFill>
                  <a:srgbClr val="000000"/>
                </a:solidFill>
                <a:latin typeface="Tahoma" panose="020B0604030504040204" pitchFamily="34" charset="0"/>
              </a:rPr>
              <a:t>Project wide requirements – security leads identified, security bug tracking </a:t>
            </a:r>
            <a:r>
              <a:rPr lang="en-US" sz="1600" dirty="0" smtClean="0">
                <a:solidFill>
                  <a:srgbClr val="000000"/>
                </a:solidFill>
                <a:latin typeface="Tahoma" panose="020B0604030504040204" pitchFamily="34" charset="0"/>
              </a:rPr>
              <a:t>	process mandated</a:t>
            </a:r>
            <a:r>
              <a:rPr lang="en-US" sz="1600" dirty="0">
                <a:solidFill>
                  <a:srgbClr val="000000"/>
                </a:solidFill>
                <a:latin typeface="Tahoma" panose="020B0604030504040204" pitchFamily="34" charset="0"/>
              </a:rPr>
              <a:t>, architectural requirements set given the planned operational </a:t>
            </a:r>
            <a:r>
              <a:rPr lang="en-US" sz="1600" dirty="0" smtClean="0">
                <a:solidFill>
                  <a:srgbClr val="000000"/>
                </a:solidFill>
                <a:latin typeface="Tahoma" panose="020B0604030504040204" pitchFamily="34" charset="0"/>
              </a:rPr>
              <a:t>	environment</a:t>
            </a:r>
            <a:endParaRPr lang="en-US" sz="1600" dirty="0">
              <a:solidFill>
                <a:srgbClr val="000000"/>
              </a:solidFill>
              <a:latin typeface="Tahoma" panose="020B0604030504040204" pitchFamily="34" charset="0"/>
            </a:endParaRPr>
          </a:p>
          <a:p>
            <a:r>
              <a:rPr lang="en-US" dirty="0">
                <a:solidFill>
                  <a:srgbClr val="000000"/>
                </a:solidFill>
                <a:latin typeface="Webdings" panose="05030102010509060703" pitchFamily="18" charset="2"/>
              </a:rPr>
              <a:t> </a:t>
            </a:r>
            <a:r>
              <a:rPr lang="en-US" dirty="0">
                <a:solidFill>
                  <a:srgbClr val="000000"/>
                </a:solidFill>
                <a:latin typeface="Tahoma" panose="020B0604030504040204" pitchFamily="34" charset="0"/>
              </a:rPr>
              <a:t>Create Quality Gates / Bug Bars</a:t>
            </a:r>
          </a:p>
          <a:p>
            <a:r>
              <a:rPr lang="en-US" sz="1600" dirty="0" smtClean="0">
                <a:solidFill>
                  <a:srgbClr val="000000"/>
                </a:solidFill>
                <a:latin typeface="Webdings" panose="05030102010509060703" pitchFamily="18" charset="2"/>
              </a:rPr>
              <a:t>	 </a:t>
            </a:r>
            <a:r>
              <a:rPr lang="en-US" sz="1600" dirty="0">
                <a:solidFill>
                  <a:srgbClr val="000000"/>
                </a:solidFill>
                <a:latin typeface="Tahoma" panose="020B0604030504040204" pitchFamily="34" charset="0"/>
              </a:rPr>
              <a:t>Minimum performance and quality criteria for each stage and for the project as </a:t>
            </a:r>
            <a:r>
              <a:rPr lang="en-US" sz="1600" dirty="0" smtClean="0">
                <a:solidFill>
                  <a:srgbClr val="000000"/>
                </a:solidFill>
                <a:latin typeface="Tahoma" panose="020B0604030504040204" pitchFamily="34" charset="0"/>
              </a:rPr>
              <a:t>	a </a:t>
            </a:r>
            <a:r>
              <a:rPr lang="en-US" sz="1600" dirty="0">
                <a:solidFill>
                  <a:srgbClr val="000000"/>
                </a:solidFill>
                <a:latin typeface="Tahoma" panose="020B0604030504040204" pitchFamily="34" charset="0"/>
              </a:rPr>
              <a:t>whole,</a:t>
            </a:r>
          </a:p>
          <a:p>
            <a:r>
              <a:rPr lang="en-US" dirty="0">
                <a:solidFill>
                  <a:srgbClr val="000000"/>
                </a:solidFill>
                <a:latin typeface="Webdings" panose="05030102010509060703" pitchFamily="18" charset="2"/>
              </a:rPr>
              <a:t> </a:t>
            </a:r>
            <a:r>
              <a:rPr lang="en-US" dirty="0">
                <a:solidFill>
                  <a:srgbClr val="000000"/>
                </a:solidFill>
                <a:latin typeface="Tahoma" panose="020B0604030504040204" pitchFamily="34" charset="0"/>
              </a:rPr>
              <a:t>Security and Privacy Risk Assessment</a:t>
            </a:r>
          </a:p>
          <a:p>
            <a:r>
              <a:rPr lang="en-US" sz="1600" dirty="0" smtClean="0">
                <a:solidFill>
                  <a:srgbClr val="000000"/>
                </a:solidFill>
                <a:latin typeface="Webdings" panose="05030102010509060703" pitchFamily="18" charset="2"/>
              </a:rPr>
              <a:t>	 </a:t>
            </a:r>
            <a:r>
              <a:rPr lang="en-US" sz="1600" dirty="0">
                <a:solidFill>
                  <a:srgbClr val="000000"/>
                </a:solidFill>
                <a:latin typeface="Tahoma" panose="020B0604030504040204" pitchFamily="34" charset="0"/>
              </a:rPr>
              <a:t>Risk assessment performed to determine critical components for the purposes </a:t>
            </a:r>
            <a:r>
              <a:rPr lang="en-US" sz="1600" dirty="0" smtClean="0">
                <a:solidFill>
                  <a:srgbClr val="000000"/>
                </a:solidFill>
                <a:latin typeface="Tahoma" panose="020B0604030504040204" pitchFamily="34" charset="0"/>
              </a:rPr>
              <a:t>	of deep security </a:t>
            </a:r>
            <a:r>
              <a:rPr lang="en-US" sz="1600" dirty="0">
                <a:solidFill>
                  <a:srgbClr val="000000"/>
                </a:solidFill>
                <a:latin typeface="Tahoma" panose="020B0604030504040204" pitchFamily="34" charset="0"/>
              </a:rPr>
              <a:t>and privacy review</a:t>
            </a:r>
            <a:endParaRPr lang="en-US" sz="1600" dirty="0"/>
          </a:p>
        </p:txBody>
      </p:sp>
    </p:spTree>
    <p:extLst>
      <p:ext uri="{BB962C8B-B14F-4D97-AF65-F5344CB8AC3E}">
        <p14:creationId xmlns:p14="http://schemas.microsoft.com/office/powerpoint/2010/main" val="2325609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188640"/>
            <a:ext cx="2222147" cy="523220"/>
          </a:xfrm>
          <a:prstGeom prst="rect">
            <a:avLst/>
          </a:prstGeom>
          <a:noFill/>
        </p:spPr>
        <p:txBody>
          <a:bodyPr wrap="none" rtlCol="0">
            <a:spAutoFit/>
          </a:bodyPr>
          <a:lstStyle/>
          <a:p>
            <a:r>
              <a:rPr lang="en-US" sz="2800" dirty="0" smtClean="0">
                <a:solidFill>
                  <a:srgbClr val="C00000"/>
                </a:solidFill>
              </a:rPr>
              <a:t>Requirements</a:t>
            </a:r>
            <a:endParaRPr lang="en-US" sz="2800" dirty="0">
              <a:solidFill>
                <a:srgbClr val="C00000"/>
              </a:solidFill>
            </a:endParaRPr>
          </a:p>
        </p:txBody>
      </p:sp>
      <p:sp>
        <p:nvSpPr>
          <p:cNvPr id="3" name="TextBox 2"/>
          <p:cNvSpPr txBox="1"/>
          <p:nvPr/>
        </p:nvSpPr>
        <p:spPr>
          <a:xfrm>
            <a:off x="179512" y="1628800"/>
            <a:ext cx="4968604" cy="2031325"/>
          </a:xfrm>
          <a:prstGeom prst="rect">
            <a:avLst/>
          </a:prstGeom>
          <a:noFill/>
        </p:spPr>
        <p:txBody>
          <a:bodyPr wrap="none" rtlCol="0">
            <a:spAutoFit/>
          </a:bodyPr>
          <a:lstStyle/>
          <a:p>
            <a:r>
              <a:rPr lang="en-US" b="1" dirty="0" smtClean="0"/>
              <a:t>Software Requirement Specification</a:t>
            </a:r>
          </a:p>
          <a:p>
            <a:endParaRPr lang="en-US" b="1" dirty="0"/>
          </a:p>
          <a:p>
            <a:pPr marL="285750" indent="-285750">
              <a:buFont typeface="Arial" panose="020B0604020202020204" pitchFamily="34" charset="0"/>
              <a:buChar char="•"/>
            </a:pPr>
            <a:r>
              <a:rPr lang="en-US" dirty="0" smtClean="0"/>
              <a:t>Definition of the Problem and Need for Solution</a:t>
            </a:r>
          </a:p>
          <a:p>
            <a:pPr marL="285750" indent="-285750">
              <a:buFont typeface="Arial" panose="020B0604020202020204" pitchFamily="34" charset="0"/>
              <a:buChar char="•"/>
            </a:pPr>
            <a:r>
              <a:rPr lang="en-US" dirty="0" smtClean="0"/>
              <a:t>Modules</a:t>
            </a:r>
          </a:p>
          <a:p>
            <a:pPr marL="285750" indent="-285750">
              <a:buFont typeface="Arial" panose="020B0604020202020204" pitchFamily="34" charset="0"/>
              <a:buChar char="•"/>
            </a:pPr>
            <a:r>
              <a:rPr lang="en-US" dirty="0" smtClean="0"/>
              <a:t>Users</a:t>
            </a:r>
          </a:p>
          <a:p>
            <a:pPr marL="285750" indent="-285750">
              <a:buFont typeface="Arial" panose="020B0604020202020204" pitchFamily="34" charset="0"/>
              <a:buChar char="•"/>
            </a:pPr>
            <a:r>
              <a:rPr lang="en-US" dirty="0" smtClean="0"/>
              <a:t>Time</a:t>
            </a:r>
          </a:p>
          <a:p>
            <a:endParaRPr lang="en-US" b="1" dirty="0"/>
          </a:p>
        </p:txBody>
      </p:sp>
      <p:sp>
        <p:nvSpPr>
          <p:cNvPr id="4" name="Rectangle 3"/>
          <p:cNvSpPr/>
          <p:nvPr/>
        </p:nvSpPr>
        <p:spPr>
          <a:xfrm>
            <a:off x="5198305" y="1628800"/>
            <a:ext cx="3694176" cy="2308324"/>
          </a:xfrm>
          <a:prstGeom prst="rect">
            <a:avLst/>
          </a:prstGeom>
        </p:spPr>
        <p:txBody>
          <a:bodyPr wrap="square">
            <a:spAutoFit/>
          </a:bodyPr>
          <a:lstStyle/>
          <a:p>
            <a:r>
              <a:rPr lang="en-US" b="1" dirty="0"/>
              <a:t>Safety Requirement </a:t>
            </a:r>
            <a:r>
              <a:rPr lang="en-US" b="1" dirty="0" smtClean="0"/>
              <a:t>Specification</a:t>
            </a:r>
          </a:p>
          <a:p>
            <a:pPr marL="285750" indent="-285750">
              <a:buFont typeface="Arial" panose="020B0604020202020204" pitchFamily="34" charset="0"/>
              <a:buChar char="•"/>
            </a:pPr>
            <a:r>
              <a:rPr lang="en-US" dirty="0" smtClean="0"/>
              <a:t>Programming Language</a:t>
            </a:r>
            <a:endParaRPr lang="en-US" dirty="0"/>
          </a:p>
          <a:p>
            <a:pPr marL="285750" indent="-285750">
              <a:buFont typeface="Arial" panose="020B0604020202020204" pitchFamily="34" charset="0"/>
              <a:buChar char="•"/>
            </a:pPr>
            <a:r>
              <a:rPr lang="en-US" dirty="0" smtClean="0"/>
              <a:t>Data Type</a:t>
            </a:r>
          </a:p>
          <a:p>
            <a:pPr marL="285750" indent="-285750">
              <a:buFont typeface="Arial" panose="020B0604020202020204" pitchFamily="34" charset="0"/>
              <a:buChar char="•"/>
            </a:pPr>
            <a:r>
              <a:rPr lang="en-US" dirty="0" smtClean="0"/>
              <a:t>Expressions</a:t>
            </a:r>
          </a:p>
          <a:p>
            <a:pPr marL="285750" indent="-285750">
              <a:buFont typeface="Arial" panose="020B0604020202020204" pitchFamily="34" charset="0"/>
              <a:buChar char="•"/>
            </a:pPr>
            <a:r>
              <a:rPr lang="en-US" dirty="0" smtClean="0"/>
              <a:t>Input / Output</a:t>
            </a:r>
          </a:p>
          <a:p>
            <a:pPr marL="285750" indent="-285750">
              <a:buFont typeface="Arial" panose="020B0604020202020204" pitchFamily="34" charset="0"/>
              <a:buChar char="•"/>
            </a:pPr>
            <a:r>
              <a:rPr lang="en-US" dirty="0" smtClean="0"/>
              <a:t>Functions</a:t>
            </a:r>
          </a:p>
          <a:p>
            <a:pPr marL="285750" indent="-285750">
              <a:buFont typeface="Arial" panose="020B0604020202020204" pitchFamily="34" charset="0"/>
              <a:buChar char="•"/>
            </a:pPr>
            <a:r>
              <a:rPr lang="en-US" dirty="0" smtClean="0"/>
              <a:t>List the recommendations required in your project</a:t>
            </a:r>
            <a:endParaRPr lang="en-US" dirty="0"/>
          </a:p>
        </p:txBody>
      </p:sp>
    </p:spTree>
    <p:extLst>
      <p:ext uri="{BB962C8B-B14F-4D97-AF65-F5344CB8AC3E}">
        <p14:creationId xmlns:p14="http://schemas.microsoft.com/office/powerpoint/2010/main" val="4171833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1960" y="332656"/>
            <a:ext cx="1184940" cy="523220"/>
          </a:xfrm>
          <a:prstGeom prst="rect">
            <a:avLst/>
          </a:prstGeom>
          <a:noFill/>
        </p:spPr>
        <p:txBody>
          <a:bodyPr wrap="none" rtlCol="0">
            <a:spAutoFit/>
          </a:bodyPr>
          <a:lstStyle/>
          <a:p>
            <a:r>
              <a:rPr lang="en-US" sz="2800" b="1" dirty="0" smtClean="0">
                <a:solidFill>
                  <a:srgbClr val="C00000"/>
                </a:solidFill>
              </a:rPr>
              <a:t>Design</a:t>
            </a:r>
            <a:endParaRPr lang="en-US" sz="2800" b="1" dirty="0">
              <a:solidFill>
                <a:srgbClr val="C00000"/>
              </a:solidFill>
            </a:endParaRPr>
          </a:p>
        </p:txBody>
      </p:sp>
      <p:pic>
        <p:nvPicPr>
          <p:cNvPr id="5" name="Picture 4"/>
          <p:cNvPicPr>
            <a:picLocks noChangeAspect="1"/>
          </p:cNvPicPr>
          <p:nvPr/>
        </p:nvPicPr>
        <p:blipFill>
          <a:blip r:embed="rId2"/>
          <a:stretch>
            <a:fillRect/>
          </a:stretch>
        </p:blipFill>
        <p:spPr>
          <a:xfrm>
            <a:off x="141232" y="980728"/>
            <a:ext cx="8966974" cy="2350566"/>
          </a:xfrm>
          <a:prstGeom prst="rect">
            <a:avLst/>
          </a:prstGeom>
        </p:spPr>
      </p:pic>
      <p:sp>
        <p:nvSpPr>
          <p:cNvPr id="6" name="Rectangle 5"/>
          <p:cNvSpPr/>
          <p:nvPr/>
        </p:nvSpPr>
        <p:spPr>
          <a:xfrm>
            <a:off x="250487" y="3284984"/>
            <a:ext cx="8748464" cy="3354765"/>
          </a:xfrm>
          <a:prstGeom prst="rect">
            <a:avLst/>
          </a:prstGeom>
        </p:spPr>
        <p:txBody>
          <a:bodyPr wrap="square">
            <a:spAutoFit/>
          </a:bodyPr>
          <a:lstStyle/>
          <a:p>
            <a:r>
              <a:rPr lang="en-US" b="1" dirty="0">
                <a:solidFill>
                  <a:srgbClr val="9A9A9A"/>
                </a:solidFill>
                <a:latin typeface="Tahoma-Bold"/>
              </a:rPr>
              <a:t>Define and document security architecture, identify security critical</a:t>
            </a:r>
          </a:p>
          <a:p>
            <a:r>
              <a:rPr lang="en-US" b="1" dirty="0">
                <a:solidFill>
                  <a:srgbClr val="9A9A9A"/>
                </a:solidFill>
                <a:latin typeface="Tahoma-Bold"/>
              </a:rPr>
              <a:t>components</a:t>
            </a:r>
          </a:p>
          <a:p>
            <a:pPr marL="285750" indent="-285750">
              <a:buFont typeface="Arial" panose="020B0604020202020204" pitchFamily="34" charset="0"/>
              <a:buChar char="•"/>
            </a:pPr>
            <a:r>
              <a:rPr lang="en-US" dirty="0"/>
              <a:t>Give the pictorial diagram of layout of your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Give the Workflow of the application, Make sure security issues are highlighted.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Relate, Justify how you design the application to meet the requirement specified in the previous section</a:t>
            </a:r>
          </a:p>
          <a:p>
            <a:pPr marL="285750" indent="-285750">
              <a:buFont typeface="Arial" panose="020B0604020202020204" pitchFamily="34" charset="0"/>
              <a:buChar char="•"/>
            </a:pPr>
            <a:r>
              <a:rPr lang="en-US" dirty="0" smtClean="0">
                <a:solidFill>
                  <a:srgbClr val="000000"/>
                </a:solidFill>
                <a:latin typeface="Webdings" panose="05030102010509060703" pitchFamily="18" charset="2"/>
              </a:rPr>
              <a:t> </a:t>
            </a:r>
          </a:p>
          <a:p>
            <a:pPr marL="285750" indent="-285750">
              <a:buFont typeface="Arial" panose="020B0604020202020204" pitchFamily="34" charset="0"/>
              <a:buChar char="•"/>
            </a:pPr>
            <a:r>
              <a:rPr lang="en-US" dirty="0" smtClean="0">
                <a:solidFill>
                  <a:srgbClr val="000000"/>
                </a:solidFill>
                <a:latin typeface="Tahoma" panose="020B0604030504040204" pitchFamily="34" charset="0"/>
              </a:rPr>
              <a:t>Threat </a:t>
            </a:r>
            <a:r>
              <a:rPr lang="en-US" dirty="0">
                <a:solidFill>
                  <a:srgbClr val="000000"/>
                </a:solidFill>
                <a:latin typeface="Tahoma" panose="020B0604030504040204" pitchFamily="34" charset="0"/>
              </a:rPr>
              <a:t>Modeling</a:t>
            </a:r>
          </a:p>
          <a:p>
            <a:r>
              <a:rPr lang="en-US" sz="1600" dirty="0" smtClean="0">
                <a:solidFill>
                  <a:srgbClr val="000000"/>
                </a:solidFill>
                <a:latin typeface="Webdings" panose="05030102010509060703" pitchFamily="18" charset="2"/>
              </a:rPr>
              <a:t>	 </a:t>
            </a:r>
            <a:r>
              <a:rPr lang="en-US" sz="1600" dirty="0">
                <a:solidFill>
                  <a:srgbClr val="000000"/>
                </a:solidFill>
                <a:latin typeface="Tahoma" panose="020B0604030504040204" pitchFamily="34" charset="0"/>
              </a:rPr>
              <a:t>Structured, component-level analysis of the security implications of a proposed </a:t>
            </a:r>
            <a:r>
              <a:rPr lang="en-US" sz="1600" dirty="0" smtClean="0">
                <a:solidFill>
                  <a:srgbClr val="000000"/>
                </a:solidFill>
                <a:latin typeface="Tahoma" panose="020B0604030504040204" pitchFamily="34" charset="0"/>
              </a:rPr>
              <a:t>	design</a:t>
            </a:r>
            <a:r>
              <a:rPr lang="en-US" sz="1600" dirty="0">
                <a:solidFill>
                  <a:srgbClr val="000000"/>
                </a:solidFill>
                <a:latin typeface="Tahoma" panose="020B0604030504040204" pitchFamily="34" charset="0"/>
              </a:rPr>
              <a:t>.</a:t>
            </a:r>
            <a:endParaRPr lang="en-US" sz="1600" dirty="0"/>
          </a:p>
        </p:txBody>
      </p:sp>
    </p:spTree>
    <p:extLst>
      <p:ext uri="{BB962C8B-B14F-4D97-AF65-F5344CB8AC3E}">
        <p14:creationId xmlns:p14="http://schemas.microsoft.com/office/powerpoint/2010/main" val="3331620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332656"/>
            <a:ext cx="2590196" cy="523220"/>
          </a:xfrm>
          <a:prstGeom prst="rect">
            <a:avLst/>
          </a:prstGeom>
          <a:noFill/>
        </p:spPr>
        <p:txBody>
          <a:bodyPr wrap="none" rtlCol="0">
            <a:spAutoFit/>
          </a:bodyPr>
          <a:lstStyle/>
          <a:p>
            <a:r>
              <a:rPr lang="en-US" sz="2800" b="1" dirty="0" smtClean="0">
                <a:solidFill>
                  <a:srgbClr val="C00000"/>
                </a:solidFill>
              </a:rPr>
              <a:t>Implementation</a:t>
            </a:r>
            <a:endParaRPr lang="en-US" sz="2800" b="1" dirty="0">
              <a:solidFill>
                <a:srgbClr val="C00000"/>
              </a:solidFill>
            </a:endParaRPr>
          </a:p>
        </p:txBody>
      </p:sp>
      <p:sp>
        <p:nvSpPr>
          <p:cNvPr id="3" name="TextBox 2"/>
          <p:cNvSpPr txBox="1"/>
          <p:nvPr/>
        </p:nvSpPr>
        <p:spPr>
          <a:xfrm>
            <a:off x="1763688" y="2852936"/>
            <a:ext cx="5661102" cy="369332"/>
          </a:xfrm>
          <a:prstGeom prst="rect">
            <a:avLst/>
          </a:prstGeom>
          <a:noFill/>
        </p:spPr>
        <p:txBody>
          <a:bodyPr wrap="none" rtlCol="0">
            <a:spAutoFit/>
          </a:bodyPr>
          <a:lstStyle/>
          <a:p>
            <a:r>
              <a:rPr lang="en-US" dirty="0" smtClean="0"/>
              <a:t>Add Your Code with file name has heading and highlighted</a:t>
            </a:r>
            <a:endParaRPr lang="en-US" dirty="0"/>
          </a:p>
        </p:txBody>
      </p:sp>
    </p:spTree>
    <p:extLst>
      <p:ext uri="{BB962C8B-B14F-4D97-AF65-F5344CB8AC3E}">
        <p14:creationId xmlns:p14="http://schemas.microsoft.com/office/powerpoint/2010/main" val="2726451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332656"/>
            <a:ext cx="3168624" cy="461665"/>
          </a:xfrm>
          <a:prstGeom prst="rect">
            <a:avLst/>
          </a:prstGeom>
          <a:noFill/>
        </p:spPr>
        <p:txBody>
          <a:bodyPr wrap="none" rtlCol="0">
            <a:spAutoFit/>
          </a:bodyPr>
          <a:lstStyle/>
          <a:p>
            <a:r>
              <a:rPr lang="en-US" sz="2400" b="1" dirty="0" smtClean="0">
                <a:solidFill>
                  <a:srgbClr val="C00000"/>
                </a:solidFill>
              </a:rPr>
              <a:t>Testing and Verification</a:t>
            </a:r>
            <a:endParaRPr lang="en-US" sz="2400" b="1" dirty="0">
              <a:solidFill>
                <a:srgbClr val="C00000"/>
              </a:solidFill>
            </a:endParaRPr>
          </a:p>
        </p:txBody>
      </p:sp>
      <p:sp>
        <p:nvSpPr>
          <p:cNvPr id="3" name="TextBox 2"/>
          <p:cNvSpPr txBox="1"/>
          <p:nvPr/>
        </p:nvSpPr>
        <p:spPr>
          <a:xfrm>
            <a:off x="2123728" y="1916832"/>
            <a:ext cx="4849982" cy="2031325"/>
          </a:xfrm>
          <a:prstGeom prst="rect">
            <a:avLst/>
          </a:prstGeom>
          <a:noFill/>
        </p:spPr>
        <p:txBody>
          <a:bodyPr wrap="none" rtlCol="0">
            <a:spAutoFit/>
          </a:bodyPr>
          <a:lstStyle/>
          <a:p>
            <a:r>
              <a:rPr lang="en-US" dirty="0" smtClean="0"/>
              <a:t>List the test cases</a:t>
            </a:r>
          </a:p>
          <a:p>
            <a:endParaRPr lang="en-US" dirty="0"/>
          </a:p>
          <a:p>
            <a:endParaRPr lang="en-US" dirty="0" smtClean="0"/>
          </a:p>
          <a:p>
            <a:pPr marL="285750" indent="-285750">
              <a:buFont typeface="Arial" panose="020B0604020202020204" pitchFamily="34" charset="0"/>
              <a:buChar char="•"/>
            </a:pPr>
            <a:r>
              <a:rPr lang="en-US" dirty="0" smtClean="0"/>
              <a:t>Show the output for correct test cases</a:t>
            </a:r>
          </a:p>
          <a:p>
            <a:pPr marL="285750" indent="-285750">
              <a:buFont typeface="Arial" panose="020B0604020202020204" pitchFamily="34" charset="0"/>
              <a:buChar char="•"/>
            </a:pPr>
            <a:r>
              <a:rPr lang="en-US" dirty="0" smtClean="0"/>
              <a:t>Show the output for Legal test cases</a:t>
            </a:r>
          </a:p>
          <a:p>
            <a:pPr marL="285750" indent="-285750">
              <a:buFont typeface="Arial" panose="020B0604020202020204" pitchFamily="34" charset="0"/>
              <a:buChar char="•"/>
            </a:pPr>
            <a:r>
              <a:rPr lang="en-US" dirty="0" smtClean="0"/>
              <a:t>Show the out put for illegal or misuse test case</a:t>
            </a:r>
          </a:p>
          <a:p>
            <a:endParaRPr lang="en-US" dirty="0"/>
          </a:p>
        </p:txBody>
      </p:sp>
    </p:spTree>
    <p:extLst>
      <p:ext uri="{BB962C8B-B14F-4D97-AF65-F5344CB8AC3E}">
        <p14:creationId xmlns:p14="http://schemas.microsoft.com/office/powerpoint/2010/main" val="1898246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3848" y="332656"/>
            <a:ext cx="1806905" cy="523220"/>
          </a:xfrm>
          <a:prstGeom prst="rect">
            <a:avLst/>
          </a:prstGeom>
          <a:noFill/>
        </p:spPr>
        <p:txBody>
          <a:bodyPr wrap="none" rtlCol="0">
            <a:spAutoFit/>
          </a:bodyPr>
          <a:lstStyle/>
          <a:p>
            <a:r>
              <a:rPr lang="en-US" sz="2800" b="1" dirty="0" smtClean="0">
                <a:solidFill>
                  <a:srgbClr val="C00000"/>
                </a:solidFill>
              </a:rPr>
              <a:t>Conclusion</a:t>
            </a:r>
            <a:endParaRPr lang="en-US" sz="2800" b="1" dirty="0">
              <a:solidFill>
                <a:srgbClr val="C00000"/>
              </a:solidFill>
            </a:endParaRPr>
          </a:p>
        </p:txBody>
      </p:sp>
      <p:sp>
        <p:nvSpPr>
          <p:cNvPr id="3" name="TextBox 2"/>
          <p:cNvSpPr txBox="1"/>
          <p:nvPr/>
        </p:nvSpPr>
        <p:spPr>
          <a:xfrm>
            <a:off x="899592" y="2060848"/>
            <a:ext cx="7390485" cy="1200329"/>
          </a:xfrm>
          <a:prstGeom prst="rect">
            <a:avLst/>
          </a:prstGeom>
          <a:noFill/>
        </p:spPr>
        <p:txBody>
          <a:bodyPr wrap="none" rtlCol="0">
            <a:spAutoFit/>
          </a:bodyPr>
          <a:lstStyle/>
          <a:p>
            <a:r>
              <a:rPr lang="en-US" dirty="0" smtClean="0"/>
              <a:t>Your Conclusion should be </a:t>
            </a:r>
            <a:r>
              <a:rPr lang="en-US" dirty="0" err="1" smtClean="0"/>
              <a:t>inlined</a:t>
            </a:r>
            <a:r>
              <a:rPr lang="en-US" dirty="0" smtClean="0"/>
              <a:t> with your abstract and introduction.</a:t>
            </a:r>
          </a:p>
          <a:p>
            <a:endParaRPr lang="en-US" dirty="0"/>
          </a:p>
          <a:p>
            <a:r>
              <a:rPr lang="en-US" dirty="0" smtClean="0"/>
              <a:t>Highlight the purpose of recommendations implemented in your application.</a:t>
            </a:r>
          </a:p>
          <a:p>
            <a:endParaRPr lang="en-US" dirty="0"/>
          </a:p>
        </p:txBody>
      </p:sp>
    </p:spTree>
    <p:extLst>
      <p:ext uri="{BB962C8B-B14F-4D97-AF65-F5344CB8AC3E}">
        <p14:creationId xmlns:p14="http://schemas.microsoft.com/office/powerpoint/2010/main" val="3825893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1880" y="260648"/>
            <a:ext cx="931665" cy="584775"/>
          </a:xfrm>
          <a:prstGeom prst="rect">
            <a:avLst/>
          </a:prstGeom>
          <a:noFill/>
        </p:spPr>
        <p:txBody>
          <a:bodyPr wrap="none" rtlCol="0">
            <a:spAutoFit/>
          </a:bodyPr>
          <a:lstStyle/>
          <a:p>
            <a:r>
              <a:rPr lang="en-US" sz="3200" b="1" dirty="0" smtClean="0">
                <a:solidFill>
                  <a:srgbClr val="C00000"/>
                </a:solidFill>
              </a:rPr>
              <a:t>Blog</a:t>
            </a:r>
            <a:endParaRPr lang="en-US" sz="3200" b="1" dirty="0">
              <a:solidFill>
                <a:srgbClr val="C00000"/>
              </a:solidFill>
            </a:endParaRPr>
          </a:p>
        </p:txBody>
      </p:sp>
      <p:sp>
        <p:nvSpPr>
          <p:cNvPr id="3" name="TextBox 2"/>
          <p:cNvSpPr txBox="1"/>
          <p:nvPr/>
        </p:nvSpPr>
        <p:spPr>
          <a:xfrm>
            <a:off x="899592" y="2276872"/>
            <a:ext cx="7171130" cy="2031325"/>
          </a:xfrm>
          <a:prstGeom prst="rect">
            <a:avLst/>
          </a:prstGeom>
          <a:noFill/>
        </p:spPr>
        <p:txBody>
          <a:bodyPr wrap="none" rtlCol="0">
            <a:spAutoFit/>
          </a:bodyPr>
          <a:lstStyle/>
          <a:p>
            <a:r>
              <a:rPr lang="en-US" dirty="0" smtClean="0"/>
              <a:t>This is for 4 Marks</a:t>
            </a:r>
          </a:p>
          <a:p>
            <a:endParaRPr lang="en-US" dirty="0"/>
          </a:p>
          <a:p>
            <a:r>
              <a:rPr lang="en-US" dirty="0" smtClean="0"/>
              <a:t>I wish you create an personal online Blog and upload your experience here</a:t>
            </a:r>
          </a:p>
          <a:p>
            <a:endParaRPr lang="en-US" dirty="0" smtClean="0"/>
          </a:p>
          <a:p>
            <a:r>
              <a:rPr lang="en-US" dirty="0" smtClean="0"/>
              <a:t>The list of blog sites</a:t>
            </a:r>
          </a:p>
          <a:p>
            <a:endParaRPr lang="en-US" dirty="0"/>
          </a:p>
          <a:p>
            <a:r>
              <a:rPr lang="en-US" dirty="0">
                <a:hlinkClick r:id="rId2"/>
              </a:rPr>
              <a:t>https://www.grafdom.com/blog/top-20-best-tech-websites-and-blogs/</a:t>
            </a:r>
            <a:endParaRPr lang="en-US" dirty="0"/>
          </a:p>
        </p:txBody>
      </p:sp>
    </p:spTree>
    <p:extLst>
      <p:ext uri="{BB962C8B-B14F-4D97-AF65-F5344CB8AC3E}">
        <p14:creationId xmlns:p14="http://schemas.microsoft.com/office/powerpoint/2010/main" val="1074835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91680" y="3212976"/>
            <a:ext cx="5704382" cy="584775"/>
          </a:xfrm>
          <a:prstGeom prst="rect">
            <a:avLst/>
          </a:prstGeom>
        </p:spPr>
        <p:txBody>
          <a:bodyPr wrap="none">
            <a:spAutoFit/>
          </a:bodyPr>
          <a:lstStyle/>
          <a:p>
            <a:r>
              <a:rPr lang="en-US" sz="3200" b="1" dirty="0" smtClean="0">
                <a:solidFill>
                  <a:srgbClr val="C00000"/>
                </a:solidFill>
                <a:latin typeface="Verdana,Bold"/>
              </a:rPr>
              <a:t>How To Write Project Report</a:t>
            </a:r>
            <a:endParaRPr lang="en-US" sz="3200" dirty="0">
              <a:solidFill>
                <a:srgbClr val="C00000"/>
              </a:solidFill>
            </a:endParaRPr>
          </a:p>
        </p:txBody>
      </p:sp>
    </p:spTree>
    <p:extLst>
      <p:ext uri="{BB962C8B-B14F-4D97-AF65-F5344CB8AC3E}">
        <p14:creationId xmlns:p14="http://schemas.microsoft.com/office/powerpoint/2010/main" val="3748921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3848" y="260648"/>
            <a:ext cx="1902509" cy="523220"/>
          </a:xfrm>
          <a:prstGeom prst="rect">
            <a:avLst/>
          </a:prstGeom>
          <a:noFill/>
        </p:spPr>
        <p:txBody>
          <a:bodyPr wrap="none" rtlCol="0">
            <a:spAutoFit/>
          </a:bodyPr>
          <a:lstStyle/>
          <a:p>
            <a:r>
              <a:rPr lang="en-US" sz="2800" b="1" dirty="0" smtClean="0">
                <a:solidFill>
                  <a:srgbClr val="C00000"/>
                </a:solidFill>
              </a:rPr>
              <a:t>References </a:t>
            </a:r>
            <a:endParaRPr lang="en-US" sz="2800" b="1" dirty="0">
              <a:solidFill>
                <a:srgbClr val="C00000"/>
              </a:solidFill>
            </a:endParaRPr>
          </a:p>
        </p:txBody>
      </p:sp>
      <p:pic>
        <p:nvPicPr>
          <p:cNvPr id="3" name="Picture 2"/>
          <p:cNvPicPr>
            <a:picLocks noChangeAspect="1"/>
          </p:cNvPicPr>
          <p:nvPr/>
        </p:nvPicPr>
        <p:blipFill>
          <a:blip r:embed="rId2"/>
          <a:stretch>
            <a:fillRect/>
          </a:stretch>
        </p:blipFill>
        <p:spPr>
          <a:xfrm>
            <a:off x="4128625" y="1196752"/>
            <a:ext cx="3672408" cy="5082408"/>
          </a:xfrm>
          <a:prstGeom prst="rect">
            <a:avLst/>
          </a:prstGeom>
        </p:spPr>
      </p:pic>
      <p:sp>
        <p:nvSpPr>
          <p:cNvPr id="4" name="TextBox 3"/>
          <p:cNvSpPr txBox="1"/>
          <p:nvPr/>
        </p:nvSpPr>
        <p:spPr>
          <a:xfrm>
            <a:off x="539552" y="2348880"/>
            <a:ext cx="2925929" cy="2585323"/>
          </a:xfrm>
          <a:prstGeom prst="rect">
            <a:avLst/>
          </a:prstGeom>
          <a:noFill/>
        </p:spPr>
        <p:txBody>
          <a:bodyPr wrap="none" rtlCol="0">
            <a:spAutoFit/>
          </a:bodyPr>
          <a:lstStyle/>
          <a:p>
            <a:r>
              <a:rPr lang="en-US" dirty="0" smtClean="0"/>
              <a:t>Give </a:t>
            </a:r>
            <a:r>
              <a:rPr lang="en-US" dirty="0" err="1" smtClean="0"/>
              <a:t>atleast</a:t>
            </a:r>
            <a:r>
              <a:rPr lang="en-US" dirty="0" smtClean="0"/>
              <a:t> 5 reference</a:t>
            </a:r>
          </a:p>
          <a:p>
            <a:endParaRPr lang="en-US" dirty="0"/>
          </a:p>
          <a:p>
            <a:r>
              <a:rPr lang="en-US" dirty="0" smtClean="0"/>
              <a:t>1: Text book</a:t>
            </a:r>
          </a:p>
          <a:p>
            <a:r>
              <a:rPr lang="en-US" dirty="0" smtClean="0"/>
              <a:t>2: CERT document</a:t>
            </a:r>
          </a:p>
          <a:p>
            <a:r>
              <a:rPr lang="en-US" dirty="0" smtClean="0"/>
              <a:t>3: Any other technical papers</a:t>
            </a:r>
          </a:p>
          <a:p>
            <a:endParaRPr lang="en-US" dirty="0"/>
          </a:p>
          <a:p>
            <a:endParaRPr lang="en-US" dirty="0" smtClean="0"/>
          </a:p>
          <a:p>
            <a:r>
              <a:rPr lang="en-US" dirty="0" smtClean="0"/>
              <a:t>Follow the format </a:t>
            </a:r>
          </a:p>
          <a:p>
            <a:endParaRPr lang="en-US" dirty="0"/>
          </a:p>
        </p:txBody>
      </p:sp>
      <p:sp>
        <p:nvSpPr>
          <p:cNvPr id="5" name="Right Arrow 4"/>
          <p:cNvSpPr/>
          <p:nvPr/>
        </p:nvSpPr>
        <p:spPr>
          <a:xfrm>
            <a:off x="2627784" y="4437112"/>
            <a:ext cx="115212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5434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79712" y="4509120"/>
            <a:ext cx="5023723" cy="2093218"/>
          </a:xfrm>
          <a:prstGeom prst="rect">
            <a:avLst/>
          </a:prstGeom>
        </p:spPr>
      </p:pic>
      <p:pic>
        <p:nvPicPr>
          <p:cNvPr id="3" name="Picture 2"/>
          <p:cNvPicPr>
            <a:picLocks noChangeAspect="1"/>
          </p:cNvPicPr>
          <p:nvPr/>
        </p:nvPicPr>
        <p:blipFill>
          <a:blip r:embed="rId4"/>
          <a:stretch>
            <a:fillRect/>
          </a:stretch>
        </p:blipFill>
        <p:spPr>
          <a:xfrm>
            <a:off x="2668689" y="1124744"/>
            <a:ext cx="3645768" cy="3279564"/>
          </a:xfrm>
          <a:prstGeom prst="rect">
            <a:avLst/>
          </a:prstGeom>
        </p:spPr>
      </p:pic>
      <p:sp>
        <p:nvSpPr>
          <p:cNvPr id="4" name="TextBox 3"/>
          <p:cNvSpPr txBox="1"/>
          <p:nvPr/>
        </p:nvSpPr>
        <p:spPr>
          <a:xfrm>
            <a:off x="683568" y="260648"/>
            <a:ext cx="6696744" cy="523220"/>
          </a:xfrm>
          <a:prstGeom prst="rect">
            <a:avLst/>
          </a:prstGeom>
          <a:noFill/>
        </p:spPr>
        <p:txBody>
          <a:bodyPr wrap="square" rtlCol="0">
            <a:spAutoFit/>
          </a:bodyPr>
          <a:lstStyle/>
          <a:p>
            <a:r>
              <a:rPr lang="en-US" sz="2800" b="1" dirty="0" smtClean="0">
                <a:solidFill>
                  <a:srgbClr val="C00000"/>
                </a:solidFill>
              </a:rPr>
              <a:t>Software Development Life Cycle: SDLC</a:t>
            </a:r>
            <a:endParaRPr lang="en-US" sz="2800" b="1" dirty="0">
              <a:solidFill>
                <a:srgbClr val="C00000"/>
              </a:solidFill>
            </a:endParaRPr>
          </a:p>
        </p:txBody>
      </p:sp>
    </p:spTree>
    <p:extLst>
      <p:ext uri="{BB962C8B-B14F-4D97-AF65-F5344CB8AC3E}">
        <p14:creationId xmlns:p14="http://schemas.microsoft.com/office/powerpoint/2010/main" val="386512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9512" y="1772816"/>
            <a:ext cx="8609417" cy="2383843"/>
          </a:xfrm>
          <a:prstGeom prst="rect">
            <a:avLst/>
          </a:prstGeom>
        </p:spPr>
      </p:pic>
      <p:pic>
        <p:nvPicPr>
          <p:cNvPr id="6" name="Picture 5"/>
          <p:cNvPicPr>
            <a:picLocks noChangeAspect="1"/>
          </p:cNvPicPr>
          <p:nvPr/>
        </p:nvPicPr>
        <p:blipFill>
          <a:blip r:embed="rId3"/>
          <a:stretch>
            <a:fillRect/>
          </a:stretch>
        </p:blipFill>
        <p:spPr>
          <a:xfrm>
            <a:off x="186976" y="4156659"/>
            <a:ext cx="7887246" cy="1642396"/>
          </a:xfrm>
          <a:prstGeom prst="rect">
            <a:avLst/>
          </a:prstGeom>
        </p:spPr>
      </p:pic>
      <p:sp>
        <p:nvSpPr>
          <p:cNvPr id="7" name="TextBox 6"/>
          <p:cNvSpPr txBox="1"/>
          <p:nvPr/>
        </p:nvSpPr>
        <p:spPr>
          <a:xfrm>
            <a:off x="2411760" y="188640"/>
            <a:ext cx="2122504" cy="584775"/>
          </a:xfrm>
          <a:prstGeom prst="rect">
            <a:avLst/>
          </a:prstGeom>
          <a:noFill/>
        </p:spPr>
        <p:txBody>
          <a:bodyPr wrap="none" rtlCol="0">
            <a:spAutoFit/>
          </a:bodyPr>
          <a:lstStyle/>
          <a:p>
            <a:r>
              <a:rPr lang="en-US" sz="3200" b="1" dirty="0" smtClean="0">
                <a:solidFill>
                  <a:srgbClr val="C00000"/>
                </a:solidFill>
              </a:rPr>
              <a:t>SDLC &amp; SDL</a:t>
            </a:r>
            <a:endParaRPr lang="en-US" sz="3200" b="1" dirty="0">
              <a:solidFill>
                <a:srgbClr val="C00000"/>
              </a:solidFill>
            </a:endParaRPr>
          </a:p>
        </p:txBody>
      </p:sp>
      <p:sp>
        <p:nvSpPr>
          <p:cNvPr id="2" name="TextBox 1"/>
          <p:cNvSpPr txBox="1"/>
          <p:nvPr/>
        </p:nvSpPr>
        <p:spPr>
          <a:xfrm>
            <a:off x="1619672" y="1124744"/>
            <a:ext cx="5526065" cy="400110"/>
          </a:xfrm>
          <a:prstGeom prst="rect">
            <a:avLst/>
          </a:prstGeom>
          <a:noFill/>
        </p:spPr>
        <p:txBody>
          <a:bodyPr wrap="none" rtlCol="0">
            <a:spAutoFit/>
          </a:bodyPr>
          <a:lstStyle/>
          <a:p>
            <a:r>
              <a:rPr lang="en-US" sz="2000" b="1" dirty="0" smtClean="0">
                <a:solidFill>
                  <a:srgbClr val="2318F6"/>
                </a:solidFill>
              </a:rPr>
              <a:t>Microsoft Secure Software Development Lifecycle </a:t>
            </a:r>
            <a:endParaRPr lang="en-US" sz="2000" b="1" dirty="0">
              <a:solidFill>
                <a:srgbClr val="2318F6"/>
              </a:solidFill>
            </a:endParaRPr>
          </a:p>
        </p:txBody>
      </p:sp>
    </p:spTree>
    <p:extLst>
      <p:ext uri="{BB962C8B-B14F-4D97-AF65-F5344CB8AC3E}">
        <p14:creationId xmlns:p14="http://schemas.microsoft.com/office/powerpoint/2010/main" val="2862827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96752"/>
            <a:ext cx="8280920" cy="4524315"/>
          </a:xfrm>
          <a:prstGeom prst="rect">
            <a:avLst/>
          </a:prstGeom>
        </p:spPr>
        <p:txBody>
          <a:bodyPr wrap="square">
            <a:spAutoFit/>
          </a:bodyPr>
          <a:lstStyle/>
          <a:p>
            <a:r>
              <a:rPr lang="en-US" dirty="0"/>
              <a:t>I suggest the following plan for writing a report. </a:t>
            </a:r>
            <a:endParaRPr lang="en-US" dirty="0" smtClean="0"/>
          </a:p>
          <a:p>
            <a:pPr marL="342900" indent="-342900">
              <a:buAutoNum type="arabicParenR"/>
            </a:pPr>
            <a:r>
              <a:rPr lang="en-US" dirty="0" smtClean="0"/>
              <a:t>Identify </a:t>
            </a:r>
            <a:r>
              <a:rPr lang="en-US" dirty="0"/>
              <a:t>the story you wish to tell. Often this can be simply done by deciding which diagrams and graphs of data you wish to include. </a:t>
            </a:r>
            <a:endParaRPr lang="en-US" dirty="0" smtClean="0"/>
          </a:p>
          <a:p>
            <a:pPr marL="342900" indent="-342900">
              <a:buAutoNum type="arabicParenR"/>
            </a:pPr>
            <a:r>
              <a:rPr lang="en-US" dirty="0" smtClean="0"/>
              <a:t>Draw </a:t>
            </a:r>
            <a:r>
              <a:rPr lang="en-US" dirty="0"/>
              <a:t>up a plan of what you want to say and how this fits around the diagrams/graphs you want to use. </a:t>
            </a:r>
            <a:endParaRPr lang="en-US" dirty="0" smtClean="0"/>
          </a:p>
          <a:p>
            <a:pPr marL="342900" indent="-342900">
              <a:buAutoNum type="arabicParenR"/>
            </a:pPr>
            <a:r>
              <a:rPr lang="en-US" dirty="0" smtClean="0"/>
              <a:t>Extend </a:t>
            </a:r>
            <a:r>
              <a:rPr lang="en-US" dirty="0"/>
              <a:t>you plan to an outline that includes all the section headings you will need. </a:t>
            </a:r>
            <a:endParaRPr lang="en-US" dirty="0" smtClean="0"/>
          </a:p>
          <a:p>
            <a:pPr marL="342900" indent="-342900">
              <a:buAutoNum type="arabicParenR"/>
            </a:pPr>
            <a:r>
              <a:rPr lang="en-US" dirty="0" smtClean="0"/>
              <a:t>Check </a:t>
            </a:r>
            <a:r>
              <a:rPr lang="en-US" dirty="0"/>
              <a:t>through the outline to see that sequence is sensible and that nothing vital has been ignored</a:t>
            </a:r>
            <a:r>
              <a:rPr lang="en-US" dirty="0" smtClean="0"/>
              <a:t>.</a:t>
            </a:r>
          </a:p>
          <a:p>
            <a:pPr marL="342900" indent="-342900">
              <a:buAutoNum type="arabicParenR"/>
            </a:pPr>
            <a:r>
              <a:rPr lang="en-US" dirty="0" smtClean="0"/>
              <a:t>Check </a:t>
            </a:r>
            <a:r>
              <a:rPr lang="en-US" dirty="0"/>
              <a:t>your outline through with someone else e.g. fellow student, tutor or demonstrator</a:t>
            </a:r>
            <a:r>
              <a:rPr lang="en-US" dirty="0" smtClean="0"/>
              <a:t>.</a:t>
            </a:r>
          </a:p>
          <a:p>
            <a:pPr marL="342900" indent="-342900">
              <a:buAutoNum type="arabicParenR"/>
            </a:pPr>
            <a:r>
              <a:rPr lang="en-US" dirty="0" smtClean="0"/>
              <a:t>Write </a:t>
            </a:r>
            <a:r>
              <a:rPr lang="en-US" dirty="0"/>
              <a:t>a first full draft of the report. </a:t>
            </a:r>
            <a:endParaRPr lang="en-US" dirty="0" smtClean="0"/>
          </a:p>
          <a:p>
            <a:pPr marL="342900" indent="-342900">
              <a:buAutoNum type="arabicParenR"/>
            </a:pPr>
            <a:r>
              <a:rPr lang="en-US" dirty="0" smtClean="0"/>
              <a:t>Check </a:t>
            </a:r>
            <a:r>
              <a:rPr lang="en-US" dirty="0"/>
              <a:t>the first draft through for consistency, obvious errors and omissions (e.g. figure captions missing? References still to do?) If you can get a friend to read through it critically so much the better</a:t>
            </a:r>
            <a:r>
              <a:rPr lang="en-US" dirty="0" smtClean="0"/>
              <a:t>.</a:t>
            </a:r>
          </a:p>
          <a:p>
            <a:pPr marL="342900" indent="-342900">
              <a:buAutoNum type="arabicParenR"/>
            </a:pPr>
            <a:r>
              <a:rPr lang="en-US" dirty="0" smtClean="0"/>
              <a:t>Revise </a:t>
            </a:r>
            <a:r>
              <a:rPr lang="en-US" dirty="0"/>
              <a:t>the draft and re-check until satisfied. </a:t>
            </a:r>
            <a:endParaRPr lang="en-US" dirty="0" smtClean="0"/>
          </a:p>
          <a:p>
            <a:pPr marL="342900" indent="-342900">
              <a:buAutoNum type="arabicParenR"/>
            </a:pPr>
            <a:r>
              <a:rPr lang="en-US" dirty="0" smtClean="0"/>
              <a:t>Submit </a:t>
            </a:r>
            <a:r>
              <a:rPr lang="en-US" dirty="0"/>
              <a:t>report.</a:t>
            </a:r>
          </a:p>
        </p:txBody>
      </p:sp>
      <p:sp>
        <p:nvSpPr>
          <p:cNvPr id="3" name="Rectangle 2"/>
          <p:cNvSpPr/>
          <p:nvPr/>
        </p:nvSpPr>
        <p:spPr>
          <a:xfrm>
            <a:off x="2771800" y="188640"/>
            <a:ext cx="2698239" cy="523220"/>
          </a:xfrm>
          <a:prstGeom prst="rect">
            <a:avLst/>
          </a:prstGeom>
        </p:spPr>
        <p:txBody>
          <a:bodyPr wrap="none">
            <a:spAutoFit/>
          </a:bodyPr>
          <a:lstStyle/>
          <a:p>
            <a:r>
              <a:rPr lang="en-US" sz="2800" dirty="0">
                <a:solidFill>
                  <a:srgbClr val="C00000"/>
                </a:solidFill>
              </a:rPr>
              <a:t>Doing the report.</a:t>
            </a:r>
          </a:p>
        </p:txBody>
      </p:sp>
    </p:spTree>
    <p:extLst>
      <p:ext uri="{BB962C8B-B14F-4D97-AF65-F5344CB8AC3E}">
        <p14:creationId xmlns:p14="http://schemas.microsoft.com/office/powerpoint/2010/main" val="418992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3848" y="260648"/>
            <a:ext cx="1325363" cy="584775"/>
          </a:xfrm>
          <a:prstGeom prst="rect">
            <a:avLst/>
          </a:prstGeom>
          <a:noFill/>
        </p:spPr>
        <p:txBody>
          <a:bodyPr wrap="none" rtlCol="0">
            <a:spAutoFit/>
          </a:bodyPr>
          <a:lstStyle/>
          <a:p>
            <a:r>
              <a:rPr lang="en-US" sz="3200" b="1" dirty="0" smtClean="0">
                <a:solidFill>
                  <a:srgbClr val="C00000"/>
                </a:solidFill>
              </a:rPr>
              <a:t>Layout</a:t>
            </a:r>
            <a:endParaRPr lang="en-US" sz="3200" b="1" dirty="0">
              <a:solidFill>
                <a:srgbClr val="C00000"/>
              </a:solidFill>
            </a:endParaRPr>
          </a:p>
        </p:txBody>
      </p:sp>
      <p:sp>
        <p:nvSpPr>
          <p:cNvPr id="3" name="Rectangle 2"/>
          <p:cNvSpPr/>
          <p:nvPr/>
        </p:nvSpPr>
        <p:spPr>
          <a:xfrm>
            <a:off x="2174341" y="2132856"/>
            <a:ext cx="3384376" cy="3139321"/>
          </a:xfrm>
          <a:prstGeom prst="rect">
            <a:avLst/>
          </a:prstGeom>
        </p:spPr>
        <p:txBody>
          <a:bodyPr wrap="square">
            <a:spAutoFit/>
          </a:bodyPr>
          <a:lstStyle/>
          <a:p>
            <a:r>
              <a:rPr lang="en-US" dirty="0"/>
              <a:t>• </a:t>
            </a:r>
            <a:r>
              <a:rPr lang="en-US" dirty="0" smtClean="0"/>
              <a:t>Title </a:t>
            </a:r>
          </a:p>
          <a:p>
            <a:r>
              <a:rPr lang="en-US" dirty="0" smtClean="0"/>
              <a:t>• </a:t>
            </a:r>
            <a:r>
              <a:rPr lang="en-US" dirty="0"/>
              <a:t>Authors </a:t>
            </a:r>
            <a:endParaRPr lang="en-US" dirty="0" smtClean="0"/>
          </a:p>
          <a:p>
            <a:r>
              <a:rPr lang="en-US" dirty="0" smtClean="0"/>
              <a:t>• Abstract</a:t>
            </a:r>
          </a:p>
          <a:p>
            <a:r>
              <a:rPr lang="en-US" dirty="0" smtClean="0"/>
              <a:t> </a:t>
            </a:r>
            <a:r>
              <a:rPr lang="en-US" dirty="0"/>
              <a:t>• Table of </a:t>
            </a:r>
            <a:r>
              <a:rPr lang="en-US" dirty="0" smtClean="0"/>
              <a:t>contents</a:t>
            </a:r>
          </a:p>
          <a:p>
            <a:r>
              <a:rPr lang="en-US" dirty="0" smtClean="0"/>
              <a:t> </a:t>
            </a:r>
            <a:r>
              <a:rPr lang="en-US" dirty="0"/>
              <a:t>• Introduction </a:t>
            </a:r>
            <a:endParaRPr lang="en-US" dirty="0" smtClean="0"/>
          </a:p>
          <a:p>
            <a:r>
              <a:rPr lang="en-US" dirty="0" smtClean="0"/>
              <a:t>• Requirement Specification</a:t>
            </a:r>
          </a:p>
          <a:p>
            <a:r>
              <a:rPr lang="en-US" dirty="0" smtClean="0"/>
              <a:t>• Implementation</a:t>
            </a:r>
          </a:p>
          <a:p>
            <a:r>
              <a:rPr lang="en-US" dirty="0" smtClean="0"/>
              <a:t>• Results </a:t>
            </a:r>
            <a:r>
              <a:rPr lang="en-US" dirty="0"/>
              <a:t>and discussion </a:t>
            </a:r>
            <a:endParaRPr lang="en-US" dirty="0" smtClean="0"/>
          </a:p>
          <a:p>
            <a:r>
              <a:rPr lang="en-US" dirty="0" smtClean="0"/>
              <a:t>• </a:t>
            </a:r>
            <a:r>
              <a:rPr lang="en-US" dirty="0"/>
              <a:t>Summary/conclusions </a:t>
            </a:r>
            <a:endParaRPr lang="en-US" dirty="0" smtClean="0"/>
          </a:p>
          <a:p>
            <a:r>
              <a:rPr lang="en-US" dirty="0" smtClean="0"/>
              <a:t>• References</a:t>
            </a:r>
          </a:p>
          <a:p>
            <a:r>
              <a:rPr lang="en-US" dirty="0" smtClean="0"/>
              <a:t> </a:t>
            </a:r>
            <a:r>
              <a:rPr lang="en-US" dirty="0"/>
              <a:t>• Appendices (if used)</a:t>
            </a:r>
          </a:p>
        </p:txBody>
      </p:sp>
    </p:spTree>
    <p:extLst>
      <p:ext uri="{BB962C8B-B14F-4D97-AF65-F5344CB8AC3E}">
        <p14:creationId xmlns:p14="http://schemas.microsoft.com/office/powerpoint/2010/main" val="2983858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136339"/>
            <a:ext cx="7632848" cy="2585323"/>
          </a:xfrm>
          <a:prstGeom prst="rect">
            <a:avLst/>
          </a:prstGeom>
        </p:spPr>
        <p:txBody>
          <a:bodyPr wrap="square">
            <a:spAutoFit/>
          </a:bodyPr>
          <a:lstStyle/>
          <a:p>
            <a:pPr algn="just"/>
            <a:r>
              <a:rPr lang="en-US" dirty="0" smtClean="0"/>
              <a:t>This </a:t>
            </a:r>
            <a:r>
              <a:rPr lang="en-US" dirty="0"/>
              <a:t>should convey the area and scope of the project. </a:t>
            </a:r>
            <a:endParaRPr lang="en-US" dirty="0" smtClean="0"/>
          </a:p>
          <a:p>
            <a:pPr algn="just"/>
            <a:r>
              <a:rPr lang="en-US" dirty="0" smtClean="0"/>
              <a:t>For </a:t>
            </a:r>
            <a:r>
              <a:rPr lang="en-US" dirty="0"/>
              <a:t>example, </a:t>
            </a:r>
            <a:r>
              <a:rPr lang="en-US" b="1" dirty="0">
                <a:solidFill>
                  <a:srgbClr val="2318F6"/>
                </a:solidFill>
              </a:rPr>
              <a:t>“Rainbows”</a:t>
            </a:r>
            <a:r>
              <a:rPr lang="en-US" dirty="0"/>
              <a:t> is poor – is this an investigation of the occurrence of rainbows in medieval illuminated manuscripts? or their use as metaphors in popular art? Or what? </a:t>
            </a:r>
            <a:endParaRPr lang="en-US" dirty="0" smtClean="0"/>
          </a:p>
          <a:p>
            <a:pPr algn="just"/>
            <a:endParaRPr lang="en-US" dirty="0"/>
          </a:p>
          <a:p>
            <a:pPr algn="just"/>
            <a:endParaRPr lang="en-US" dirty="0" smtClean="0"/>
          </a:p>
          <a:p>
            <a:pPr algn="just"/>
            <a:r>
              <a:rPr lang="en-US" dirty="0" smtClean="0"/>
              <a:t>A </a:t>
            </a:r>
            <a:r>
              <a:rPr lang="en-US" dirty="0"/>
              <a:t>better choice might be </a:t>
            </a:r>
            <a:r>
              <a:rPr lang="en-US" b="1" dirty="0">
                <a:solidFill>
                  <a:srgbClr val="2318F6"/>
                </a:solidFill>
              </a:rPr>
              <a:t>“Rainbows: the deflection of light by liquid droplets and the determination of droplet refractive index from measurements of rainbow phenomena”</a:t>
            </a:r>
          </a:p>
        </p:txBody>
      </p:sp>
      <p:sp>
        <p:nvSpPr>
          <p:cNvPr id="3" name="Rectangle 2"/>
          <p:cNvSpPr/>
          <p:nvPr/>
        </p:nvSpPr>
        <p:spPr>
          <a:xfrm>
            <a:off x="2555776" y="260648"/>
            <a:ext cx="2539478" cy="523220"/>
          </a:xfrm>
          <a:prstGeom prst="rect">
            <a:avLst/>
          </a:prstGeom>
        </p:spPr>
        <p:txBody>
          <a:bodyPr wrap="none">
            <a:spAutoFit/>
          </a:bodyPr>
          <a:lstStyle/>
          <a:p>
            <a:r>
              <a:rPr lang="en-US" sz="2800" b="1" dirty="0" smtClean="0">
                <a:solidFill>
                  <a:srgbClr val="C00000"/>
                </a:solidFill>
              </a:rPr>
              <a:t>First Page: Title </a:t>
            </a:r>
            <a:endParaRPr lang="en-US" sz="2800" b="1" dirty="0">
              <a:solidFill>
                <a:srgbClr val="C00000"/>
              </a:solidFill>
            </a:endParaRPr>
          </a:p>
        </p:txBody>
      </p:sp>
    </p:spTree>
    <p:extLst>
      <p:ext uri="{BB962C8B-B14F-4D97-AF65-F5344CB8AC3E}">
        <p14:creationId xmlns:p14="http://schemas.microsoft.com/office/powerpoint/2010/main" val="2791879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0503"/>
            <a:ext cx="8820472" cy="1477328"/>
          </a:xfrm>
          <a:prstGeom prst="rect">
            <a:avLst/>
          </a:prstGeom>
        </p:spPr>
        <p:txBody>
          <a:bodyPr wrap="square">
            <a:spAutoFit/>
          </a:bodyPr>
          <a:lstStyle/>
          <a:p>
            <a:r>
              <a:rPr lang="en-US" dirty="0"/>
              <a:t>The second page should consist only of the abstract. The idea of the abstract is to provide a brief summary of the report. The reader should be able to pick up from the abstract what the abstract entailed, how it was undertaken and an indication of what was found out. An abstract should not review the report, but should rather act as a sampler of the contents of the report. Typically the abstract should be less than 200 words.</a:t>
            </a:r>
          </a:p>
        </p:txBody>
      </p:sp>
      <p:sp>
        <p:nvSpPr>
          <p:cNvPr id="3" name="Rectangle 2"/>
          <p:cNvSpPr/>
          <p:nvPr/>
        </p:nvSpPr>
        <p:spPr>
          <a:xfrm>
            <a:off x="2483768" y="260648"/>
            <a:ext cx="3074816" cy="461665"/>
          </a:xfrm>
          <a:prstGeom prst="rect">
            <a:avLst/>
          </a:prstGeom>
        </p:spPr>
        <p:txBody>
          <a:bodyPr wrap="none">
            <a:spAutoFit/>
          </a:bodyPr>
          <a:lstStyle/>
          <a:p>
            <a:r>
              <a:rPr lang="en-US" sz="2400" b="1" dirty="0" smtClean="0">
                <a:solidFill>
                  <a:srgbClr val="C00000"/>
                </a:solidFill>
              </a:rPr>
              <a:t>Second Page : Abstract</a:t>
            </a:r>
            <a:endParaRPr lang="en-US" sz="2400" b="1" dirty="0">
              <a:solidFill>
                <a:srgbClr val="C00000"/>
              </a:solidFill>
            </a:endParaRPr>
          </a:p>
        </p:txBody>
      </p:sp>
      <p:sp>
        <p:nvSpPr>
          <p:cNvPr id="4" name="Rectangle 3"/>
          <p:cNvSpPr/>
          <p:nvPr/>
        </p:nvSpPr>
        <p:spPr>
          <a:xfrm>
            <a:off x="249884" y="2776021"/>
            <a:ext cx="8570588" cy="2862322"/>
          </a:xfrm>
          <a:prstGeom prst="rect">
            <a:avLst/>
          </a:prstGeom>
        </p:spPr>
        <p:txBody>
          <a:bodyPr wrap="square">
            <a:spAutoFit/>
          </a:bodyPr>
          <a:lstStyle/>
          <a:p>
            <a:r>
              <a:rPr lang="en-US" dirty="0"/>
              <a:t>A poor example of title and abstract might be, </a:t>
            </a:r>
            <a:endParaRPr lang="en-US" dirty="0" smtClean="0"/>
          </a:p>
          <a:p>
            <a:r>
              <a:rPr lang="en-US" b="1" dirty="0" smtClean="0">
                <a:solidFill>
                  <a:srgbClr val="2318F6"/>
                </a:solidFill>
              </a:rPr>
              <a:t>“</a:t>
            </a:r>
            <a:r>
              <a:rPr lang="en-US" b="1" dirty="0">
                <a:solidFill>
                  <a:srgbClr val="2318F6"/>
                </a:solidFill>
              </a:rPr>
              <a:t>The length of a piece of wood</a:t>
            </a:r>
            <a:r>
              <a:rPr lang="en-US" b="1" dirty="0" smtClean="0">
                <a:solidFill>
                  <a:srgbClr val="2318F6"/>
                </a:solidFill>
              </a:rPr>
              <a:t>.”</a:t>
            </a:r>
          </a:p>
          <a:p>
            <a:r>
              <a:rPr lang="en-US" dirty="0" smtClean="0"/>
              <a:t> </a:t>
            </a:r>
            <a:r>
              <a:rPr lang="en-US" dirty="0"/>
              <a:t>The length of the piece of wood was found to be shorter than it should have been. We had problems with our measuring device and could not obtain good results. With better equipment we could have got better results</a:t>
            </a:r>
            <a:r>
              <a:rPr lang="en-US" dirty="0" smtClean="0"/>
              <a:t>.</a:t>
            </a:r>
          </a:p>
          <a:p>
            <a:r>
              <a:rPr lang="en-US" b="1" dirty="0" smtClean="0">
                <a:solidFill>
                  <a:srgbClr val="FF0000"/>
                </a:solidFill>
              </a:rPr>
              <a:t> </a:t>
            </a:r>
            <a:r>
              <a:rPr lang="en-US" b="1" dirty="0">
                <a:solidFill>
                  <a:srgbClr val="FF0000"/>
                </a:solidFill>
              </a:rPr>
              <a:t>It is poor because,</a:t>
            </a:r>
            <a:r>
              <a:rPr lang="en-US" dirty="0"/>
              <a:t> </a:t>
            </a:r>
            <a:endParaRPr lang="en-US" dirty="0" smtClean="0"/>
          </a:p>
          <a:p>
            <a:r>
              <a:rPr lang="en-US" dirty="0" smtClean="0"/>
              <a:t>The </a:t>
            </a:r>
            <a:r>
              <a:rPr lang="en-US" dirty="0"/>
              <a:t>length of the piece of wood was found (how was it measured?) to be shorter (by how much?) than it should (should? – say’s who?) have been. We had problems (what sort of problems?) with our measuring device and could not obtain good (what is meant by good?) results. With better equipment we could have got better results (a cop out</a:t>
            </a:r>
            <a:r>
              <a:rPr lang="en-US" dirty="0" smtClean="0"/>
              <a:t>!).</a:t>
            </a:r>
            <a:endParaRPr lang="en-US" dirty="0"/>
          </a:p>
        </p:txBody>
      </p:sp>
    </p:spTree>
    <p:extLst>
      <p:ext uri="{BB962C8B-B14F-4D97-AF65-F5344CB8AC3E}">
        <p14:creationId xmlns:p14="http://schemas.microsoft.com/office/powerpoint/2010/main" val="2614191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859340"/>
            <a:ext cx="8352928" cy="2585323"/>
          </a:xfrm>
          <a:prstGeom prst="rect">
            <a:avLst/>
          </a:prstGeom>
        </p:spPr>
        <p:txBody>
          <a:bodyPr wrap="square">
            <a:spAutoFit/>
          </a:bodyPr>
          <a:lstStyle/>
          <a:p>
            <a:r>
              <a:rPr lang="en-US" dirty="0"/>
              <a:t> A better title and abstract might be, </a:t>
            </a:r>
            <a:endParaRPr lang="en-US" dirty="0" smtClean="0"/>
          </a:p>
          <a:p>
            <a:pPr algn="ctr"/>
            <a:r>
              <a:rPr lang="en-US" b="1" dirty="0" smtClean="0">
                <a:solidFill>
                  <a:srgbClr val="2318F6"/>
                </a:solidFill>
              </a:rPr>
              <a:t>“</a:t>
            </a:r>
            <a:r>
              <a:rPr lang="en-US" b="1" dirty="0" err="1">
                <a:solidFill>
                  <a:srgbClr val="2318F6"/>
                </a:solidFill>
              </a:rPr>
              <a:t>Interferometric</a:t>
            </a:r>
            <a:r>
              <a:rPr lang="en-US" b="1" dirty="0">
                <a:solidFill>
                  <a:srgbClr val="2318F6"/>
                </a:solidFill>
              </a:rPr>
              <a:t> measurements of the length of a piece of wood and discrepancies with previous spectroscopic measurements</a:t>
            </a:r>
            <a:r>
              <a:rPr lang="en-US" b="1" dirty="0" smtClean="0">
                <a:solidFill>
                  <a:srgbClr val="2318F6"/>
                </a:solidFill>
              </a:rPr>
              <a:t>”</a:t>
            </a:r>
          </a:p>
          <a:p>
            <a:r>
              <a:rPr lang="en-US" dirty="0" smtClean="0"/>
              <a:t> </a:t>
            </a:r>
            <a:r>
              <a:rPr lang="en-US" dirty="0"/>
              <a:t>The length of a piece of wood was measured using an </a:t>
            </a:r>
            <a:r>
              <a:rPr lang="en-US" dirty="0" err="1"/>
              <a:t>interferometric</a:t>
            </a:r>
            <a:r>
              <a:rPr lang="en-US" dirty="0"/>
              <a:t> technique. Our results gave a length shorter by 1.5% than that found by Hamel et al [1] who used a spectroscopic technique. However, our measurements suffered from a large random error (2%), which we attribute to the use of a lamp as the source of light. An alternative </a:t>
            </a:r>
            <a:r>
              <a:rPr lang="en-US" dirty="0" err="1"/>
              <a:t>interferometric</a:t>
            </a:r>
            <a:r>
              <a:rPr lang="en-US" dirty="0"/>
              <a:t> measurement strategy employing a laser is suggested that should overcome this problem.</a:t>
            </a:r>
          </a:p>
        </p:txBody>
      </p:sp>
      <p:sp>
        <p:nvSpPr>
          <p:cNvPr id="3" name="Rectangle 2"/>
          <p:cNvSpPr/>
          <p:nvPr/>
        </p:nvSpPr>
        <p:spPr>
          <a:xfrm>
            <a:off x="2483768" y="260648"/>
            <a:ext cx="3074816" cy="461665"/>
          </a:xfrm>
          <a:prstGeom prst="rect">
            <a:avLst/>
          </a:prstGeom>
        </p:spPr>
        <p:txBody>
          <a:bodyPr wrap="none">
            <a:spAutoFit/>
          </a:bodyPr>
          <a:lstStyle/>
          <a:p>
            <a:r>
              <a:rPr lang="en-US" sz="2400" b="1" dirty="0" smtClean="0">
                <a:solidFill>
                  <a:srgbClr val="C00000"/>
                </a:solidFill>
              </a:rPr>
              <a:t>Second Page : Abstract</a:t>
            </a:r>
            <a:endParaRPr lang="en-US" sz="2400" b="1" dirty="0">
              <a:solidFill>
                <a:srgbClr val="C00000"/>
              </a:solidFill>
            </a:endParaRPr>
          </a:p>
        </p:txBody>
      </p:sp>
    </p:spTree>
    <p:extLst>
      <p:ext uri="{BB962C8B-B14F-4D97-AF65-F5344CB8AC3E}">
        <p14:creationId xmlns:p14="http://schemas.microsoft.com/office/powerpoint/2010/main" val="2763849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46527</TotalTime>
  <Words>942</Words>
  <Application>Microsoft Office PowerPoint</Application>
  <PresentationFormat>On-screen Show (4:3)</PresentationFormat>
  <Paragraphs>122</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Tahoma</vt:lpstr>
      <vt:lpstr>Tahoma-Bold</vt:lpstr>
      <vt:lpstr>TimesNewRomanPS-BoldMT</vt:lpstr>
      <vt:lpstr>TimesNewRomanPSMT</vt:lpstr>
      <vt:lpstr>Verdana,Bold</vt:lpstr>
      <vt:lpstr>Webdings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Windows User</cp:lastModifiedBy>
  <cp:revision>877</cp:revision>
  <dcterms:created xsi:type="dcterms:W3CDTF">2016-08-07T06:42:46Z</dcterms:created>
  <dcterms:modified xsi:type="dcterms:W3CDTF">2020-04-24T07:46:52Z</dcterms:modified>
</cp:coreProperties>
</file>