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338" r:id="rId4"/>
    <p:sldId id="257" r:id="rId5"/>
    <p:sldId id="339" r:id="rId6"/>
    <p:sldId id="340" r:id="rId7"/>
    <p:sldId id="332" r:id="rId8"/>
    <p:sldId id="343" r:id="rId9"/>
    <p:sldId id="335" r:id="rId10"/>
    <p:sldId id="341" r:id="rId11"/>
    <p:sldId id="344" r:id="rId12"/>
    <p:sldId id="342" r:id="rId13"/>
    <p:sldId id="263" r:id="rId14"/>
    <p:sldId id="337" r:id="rId15"/>
    <p:sldId id="346" r:id="rId16"/>
    <p:sldId id="345" r:id="rId17"/>
    <p:sldId id="347" r:id="rId18"/>
    <p:sldId id="348" r:id="rId19"/>
    <p:sldId id="266" r:id="rId20"/>
  </p:sldIdLst>
  <p:sldSz cx="9144000" cy="6858000" type="screen4x3"/>
  <p:notesSz cx="7559675" cy="10691813"/>
  <p:defaultTextStyle>
    <a:defPPr>
      <a:defRPr lang="en-US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3A6CD20-CA3A-4033-9979-470BBD99ADE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1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670E4BD-9031-4CCF-B370-02F09B1EAC32}" type="slidenum">
              <a:rPr lang="en-IN"/>
              <a:pPr/>
              <a:t>1</a:t>
            </a:fld>
            <a:endParaRPr lang="en-IN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13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14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15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16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17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18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8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19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20F711-38EE-4C96-A697-EFA0C12320BD}" type="slidenum">
              <a:rPr lang="en-IN"/>
              <a:pPr/>
              <a:t>2</a:t>
            </a:fld>
            <a:endParaRPr lang="en-IN"/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4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7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8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9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10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11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D8C964-9224-40D7-B030-CEA00D6D36E8}" type="slidenum">
              <a:rPr lang="en-IN"/>
              <a:pPr/>
              <a:t>12</a:t>
            </a:fld>
            <a:endParaRPr lang="en-IN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0E3A-75A1-46CD-B431-066FBCA831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EF83E-8BAC-4960-A7B8-BB6D6FB470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1513" cy="3506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6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C3A8-B91E-403D-9D48-3154F0652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15BC-4B90-4B97-9640-9282B5078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805C-019D-4BE9-8175-0A58AEB44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FA43-8541-4A4B-8892-86D92E04DE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05942-314B-4DA2-860B-1531CBFA83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6662B-253F-40A2-A811-BBF538F9E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37A85-D3AF-47CE-81E3-61082A38CF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4DE30-3B88-46E7-9645-645F293B2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E3630-CEA1-4D9D-AD16-E9C7B855B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8575-0EB5-433D-8F31-609466684C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subtitle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12/07/12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C9AB7-932B-4FCF-A3B2-4BB671DB1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dt="0"/>
  <p:txStyles>
    <p:titleStyle>
      <a:lvl1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2pPr>
      <a:lvl3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3pPr>
      <a:lvl4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4pPr>
      <a:lvl5pPr algn="l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oodereader.com/blog/e-book-news/san-francisco-public-library-is-leading-the-charge-on-digita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765175"/>
          </a:xfrm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dirty="0"/>
              <a:t>Public Library Dataset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rgbClr val="8B8B8B"/>
                </a:solidFill>
              </a:rPr>
              <a:t>Project team members: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rgbClr val="8B8B8B"/>
                </a:solidFill>
              </a:rPr>
              <a:t>Anant Vaid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>
                <a:solidFill>
                  <a:srgbClr val="8B8B8B"/>
                </a:solidFill>
              </a:rPr>
              <a:t>R Harish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IN" dirty="0" err="1">
                <a:solidFill>
                  <a:srgbClr val="8B8B8B"/>
                </a:solidFill>
              </a:rPr>
              <a:t>Tejeshwar</a:t>
            </a:r>
            <a:r>
              <a:rPr lang="en-IN" dirty="0">
                <a:solidFill>
                  <a:srgbClr val="8B8B8B"/>
                </a:solidFill>
              </a:rPr>
              <a:t> U</a:t>
            </a: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  <a:p>
            <a:pPr algn="ctr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dirty="0">
              <a:solidFill>
                <a:srgbClr val="8B8B8B"/>
              </a:solidFill>
            </a:endParaRP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64D8D069-45B2-40EE-AD2D-C08A719D560D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D5EBD101-7421-4BDE-A1A5-62DB40112627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752056" cy="363538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Introduction to Data Science  Section: D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5B727-33EF-2447-AF34-246B9215E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6632"/>
            <a:ext cx="3416300" cy="76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10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500" y="1009404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4. Graph visualization: </a:t>
            </a:r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A/D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0423D-6CE1-464F-9537-DBE20B4AB5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5"/>
          <a:stretch/>
        </p:blipFill>
        <p:spPr>
          <a:xfrm>
            <a:off x="4446984" y="1617552"/>
            <a:ext cx="3494719" cy="2366759"/>
          </a:xfrm>
          <a:prstGeom prst="rect">
            <a:avLst/>
          </a:pr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A35369C-9623-4D7D-9A25-1095C606F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1522259"/>
            <a:ext cx="3627909" cy="266875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233F02-68C3-4524-8E95-F3261BC10317}"/>
              </a:ext>
            </a:extLst>
          </p:cNvPr>
          <p:cNvSpPr/>
          <p:nvPr/>
        </p:nvSpPr>
        <p:spPr>
          <a:xfrm>
            <a:off x="4716016" y="4592459"/>
            <a:ext cx="4309615" cy="514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Shows E-Mail is the preferred choice people use for library notices</a:t>
            </a:r>
          </a:p>
        </p:txBody>
      </p:sp>
      <p:sp>
        <p:nvSpPr>
          <p:cNvPr id="20" name="Scroll: Horizontal 19">
            <a:extLst>
              <a:ext uri="{FF2B5EF4-FFF2-40B4-BE49-F238E27FC236}">
                <a16:creationId xmlns:a16="http://schemas.microsoft.com/office/drawing/2014/main" id="{3FF5093A-39E8-4922-915A-EA0041C0EE45}"/>
              </a:ext>
            </a:extLst>
          </p:cNvPr>
          <p:cNvSpPr/>
          <p:nvPr/>
        </p:nvSpPr>
        <p:spPr>
          <a:xfrm>
            <a:off x="171635" y="4554588"/>
            <a:ext cx="3923930" cy="719091"/>
          </a:xfrm>
          <a:prstGeom prst="horizontalScroll">
            <a:avLst/>
          </a:prstGeom>
          <a:solidFill>
            <a:srgbClr val="4590B8"/>
          </a:solidFill>
          <a:ln w="22225" cap="rnd" cmpd="sng" algn="ctr">
            <a:solidFill>
              <a:srgbClr val="4590B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This insight will be proven in the hypothesis testing as well</a:t>
            </a:r>
          </a:p>
        </p:txBody>
      </p:sp>
    </p:spTree>
    <p:extLst>
      <p:ext uri="{BB962C8B-B14F-4D97-AF65-F5344CB8AC3E}">
        <p14:creationId xmlns:p14="http://schemas.microsoft.com/office/powerpoint/2010/main" val="222865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11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500" y="1009404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4. Graph visualization: </a:t>
            </a:r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A/D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0423D-6CE1-464F-9537-DBE20B4AB5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5"/>
          <a:stretch/>
        </p:blipFill>
        <p:spPr>
          <a:xfrm>
            <a:off x="2157445" y="1408577"/>
            <a:ext cx="4684539" cy="317255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233F02-68C3-4524-8E95-F3261BC10317}"/>
              </a:ext>
            </a:extLst>
          </p:cNvPr>
          <p:cNvSpPr/>
          <p:nvPr/>
        </p:nvSpPr>
        <p:spPr>
          <a:xfrm>
            <a:off x="2264792" y="5229200"/>
            <a:ext cx="4309615" cy="6193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Shows E-Mail is the preferred choice people use for library notices</a:t>
            </a:r>
          </a:p>
        </p:txBody>
      </p:sp>
    </p:spTree>
    <p:extLst>
      <p:ext uri="{BB962C8B-B14F-4D97-AF65-F5344CB8AC3E}">
        <p14:creationId xmlns:p14="http://schemas.microsoft.com/office/powerpoint/2010/main" val="2378750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12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500" y="1009404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4. Graph visualization: </a:t>
            </a:r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A/D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D379BC9-82C7-4E6B-99FF-66FDA932A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26705"/>
            <a:ext cx="4456888" cy="30203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1FF9D6-E8F1-44CF-A1E5-933E443B5EF9}"/>
              </a:ext>
            </a:extLst>
          </p:cNvPr>
          <p:cNvSpPr/>
          <p:nvPr/>
        </p:nvSpPr>
        <p:spPr>
          <a:xfrm>
            <a:off x="-148093" y="1490770"/>
            <a:ext cx="483074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5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A2C777"/>
                </a:solidFill>
                <a:effectLst>
                  <a:outerShdw blurRad="12700" dist="38100" dir="2700000" algn="tl" rotWithShape="0">
                    <a:srgbClr val="A2C777">
                      <a:lumMod val="60000"/>
                      <a:lumOff val="40000"/>
                    </a:srgbClr>
                  </a:outerShdw>
                </a:effectLst>
                <a:latin typeface="Gill Sans MT" panose="020B0502020104020203"/>
                <a:cs typeface="+mn-cs"/>
              </a:rPr>
              <a:t>Shows the younger generation registered Recently..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60B1F6-BB40-464B-BB91-F33FF8F5C543}"/>
              </a:ext>
            </a:extLst>
          </p:cNvPr>
          <p:cNvSpPr/>
          <p:nvPr/>
        </p:nvSpPr>
        <p:spPr>
          <a:xfrm>
            <a:off x="73644" y="2898060"/>
            <a:ext cx="4152555" cy="723502"/>
          </a:xfrm>
          <a:prstGeom prst="roundRect">
            <a:avLst/>
          </a:prstGeom>
          <a:solidFill>
            <a:srgbClr val="45CBE8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 w="0"/>
                <a:solidFill>
                  <a:srgbClr val="1A32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This may be because of Digitalization. The younger generation look forward to easier access such as </a:t>
            </a:r>
            <a:r>
              <a:rPr kumimoji="0" lang="en-IN" sz="1800" b="0" i="0" u="none" strike="noStrike" kern="0" cap="none" spc="0" normalizeH="0" baseline="0" noProof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Ebooks</a:t>
            </a:r>
            <a:r>
              <a:rPr kumimoji="0" lang="en-IN" sz="1800" b="0" i="0" u="none" strike="noStrike" kern="0" cap="none" spc="0" normalizeH="0" baseline="0" noProof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/</a:t>
            </a:r>
            <a:r>
              <a:rPr kumimoji="0" lang="en-IN" sz="1800" b="0" i="0" u="none" strike="noStrike" kern="0" cap="none" spc="0" normalizeH="0" baseline="0" noProof="0" dirty="0" err="1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Elibrary</a:t>
            </a:r>
            <a:endParaRPr kumimoji="0" lang="en-IN" sz="1800" b="0" i="0" u="none" strike="noStrike" kern="0" cap="none" spc="0" normalizeH="0" baseline="0" noProof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CB384D-6A4A-4E44-97CA-902121B207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3926" y="3923424"/>
            <a:ext cx="956057" cy="592081"/>
          </a:xfrm>
          <a:prstGeom prst="bentConnector3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F45EE6-94DB-40FF-AD1E-E12501B62C06}"/>
              </a:ext>
            </a:extLst>
          </p:cNvPr>
          <p:cNvSpPr txBox="1"/>
          <p:nvPr/>
        </p:nvSpPr>
        <p:spPr>
          <a:xfrm>
            <a:off x="251198" y="4726862"/>
            <a:ext cx="4408589" cy="640368"/>
          </a:xfrm>
          <a:prstGeom prst="rect">
            <a:avLst/>
          </a:prstGeom>
          <a:solidFill>
            <a:sysClr val="window" lastClr="FFFFFF"/>
          </a:solidFill>
          <a:ln w="22225" cap="rnd" cmpd="sng" algn="ctr">
            <a:solidFill>
              <a:srgbClr val="45CBE8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6"/>
              </a:rPr>
              <a:t>San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6"/>
              </a:rPr>
              <a:t>Fransisco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6"/>
              </a:rPr>
              <a:t> library leading 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6"/>
              </a:rPr>
              <a:t>zeniths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6"/>
              </a:rPr>
              <a:t> of digital race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1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13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457200" y="990600"/>
            <a:ext cx="7912224" cy="26669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2000" u="sng" dirty="0"/>
              <a:t>5. Hypothesis Testing:</a:t>
            </a:r>
          </a:p>
          <a:p>
            <a:endParaRPr lang="en-US" sz="2000" u="sng" dirty="0"/>
          </a:p>
          <a:p>
            <a:r>
              <a:rPr lang="en-US" sz="2000" dirty="0"/>
              <a:t>We hypothesize that Adults read more than Others that is the proportion of Adults checkout/renewal is Always greater than or equal to 0.5.</a:t>
            </a:r>
          </a:p>
          <a:p>
            <a:r>
              <a:rPr lang="en-US" sz="2000" dirty="0"/>
              <a:t>H0 : Proportion of Adult Checkout &gt;=0.5</a:t>
            </a:r>
          </a:p>
          <a:p>
            <a:r>
              <a:rPr lang="en-US" sz="2000" dirty="0"/>
              <a:t>H1 : Proportion of Adult Checkout &lt;0.5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Dataset.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C2AE6779-77C0-4868-B382-741E6ECF7264}"/>
              </a:ext>
            </a:extLst>
          </p:cNvPr>
          <p:cNvSpPr/>
          <p:nvPr/>
        </p:nvSpPr>
        <p:spPr>
          <a:xfrm>
            <a:off x="5384912" y="2327984"/>
            <a:ext cx="3759088" cy="559293"/>
          </a:xfrm>
          <a:prstGeom prst="borderCallout2">
            <a:avLst>
              <a:gd name="adj1" fmla="val 104856"/>
              <a:gd name="adj2" fmla="val 10802"/>
              <a:gd name="adj3" fmla="val 136465"/>
              <a:gd name="adj4" fmla="val -612"/>
              <a:gd name="adj5" fmla="val 204935"/>
              <a:gd name="adj6" fmla="val -12986"/>
            </a:avLst>
          </a:prstGeom>
          <a:solidFill>
            <a:srgbClr val="45CBE8"/>
          </a:solidFill>
          <a:ln w="22225" cap="rnd" cmpd="sng" algn="ctr">
            <a:solidFill>
              <a:srgbClr val="45CBE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SHOWS ADULTS READ A LOT MORE THAN OTHERS!!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14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2094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u="sng" dirty="0"/>
              <a:t>6. Correlation:</a:t>
            </a:r>
          </a:p>
          <a:p>
            <a:endParaRPr lang="en-US" sz="2000" u="sng" dirty="0"/>
          </a:p>
          <a:p>
            <a:r>
              <a:rPr lang="en-US" sz="2000" dirty="0">
                <a:solidFill>
                  <a:srgbClr val="000000"/>
                </a:solidFill>
              </a:rPr>
              <a:t>We try to get a relativity between the columns -&gt; Total Checkouts and Total Renewals and the Year of Registration and Year of Circulation Active.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obtain a correlation coefficient of -0.81x.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F1F48A-3E05-4CE4-A236-9D1147AFE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106" y="3140968"/>
            <a:ext cx="3764107" cy="29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33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15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u="sng" dirty="0"/>
              <a:t>6. Correlation: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F1F48A-3E05-4CE4-A236-9D1147AFE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39" y="795338"/>
            <a:ext cx="3764107" cy="297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11FC75-FBD9-4BAF-A6FE-C252D8BB8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830752"/>
            <a:ext cx="8064895" cy="2735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6CA8-173A-45C7-A8BE-4152F0C167D4}"/>
              </a:ext>
            </a:extLst>
          </p:cNvPr>
          <p:cNvSpPr txBox="1"/>
          <p:nvPr/>
        </p:nvSpPr>
        <p:spPr>
          <a:xfrm>
            <a:off x="863394" y="2034943"/>
            <a:ext cx="244827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the outliers has to be removed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FBD25-CACF-43EA-B124-79F0F65AB982}"/>
              </a:ext>
            </a:extLst>
          </p:cNvPr>
          <p:cNvSpPr/>
          <p:nvPr/>
        </p:nvSpPr>
        <p:spPr bwMode="auto">
          <a:xfrm>
            <a:off x="1043608" y="2924944"/>
            <a:ext cx="2880320" cy="6633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Why is the regression incorrect here?</a:t>
            </a:r>
          </a:p>
        </p:txBody>
      </p:sp>
    </p:spTree>
    <p:extLst>
      <p:ext uri="{BB962C8B-B14F-4D97-AF65-F5344CB8AC3E}">
        <p14:creationId xmlns:p14="http://schemas.microsoft.com/office/powerpoint/2010/main" val="37682474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16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2094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u="sng" dirty="0"/>
              <a:t>6. Correlation:</a:t>
            </a:r>
          </a:p>
          <a:p>
            <a:endParaRPr lang="en-US" sz="2000" u="sng" dirty="0"/>
          </a:p>
          <a:p>
            <a:r>
              <a:rPr lang="en-US" sz="2000" dirty="0">
                <a:solidFill>
                  <a:srgbClr val="000000"/>
                </a:solidFill>
              </a:rPr>
              <a:t>We try to get a relativity between the columns -&gt; Total Checkouts and Total Renewals and the Year of Registration and Year of Circulation Active.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obtain a correlation coefficient of -0.58x.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BDE25-24E5-46B6-AC59-39B2C2F64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3198650"/>
            <a:ext cx="3764107" cy="32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2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17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u="sng" dirty="0"/>
              <a:t>6. Correlation: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6CA8-173A-45C7-A8BE-4152F0C167D4}"/>
              </a:ext>
            </a:extLst>
          </p:cNvPr>
          <p:cNvSpPr txBox="1"/>
          <p:nvPr/>
        </p:nvSpPr>
        <p:spPr>
          <a:xfrm>
            <a:off x="863394" y="2034943"/>
            <a:ext cx="244827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the outliers has to be removed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58BBA-12D0-48B7-B83E-79F9CDBDC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565" y="934437"/>
            <a:ext cx="3764107" cy="3261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BC7339-3615-46CC-923E-A7C52AEC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830752"/>
            <a:ext cx="8064895" cy="27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18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u="sng" dirty="0"/>
              <a:t>6. Correlation Code &amp; Regression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6CA8-173A-45C7-A8BE-4152F0C167D4}"/>
              </a:ext>
            </a:extLst>
          </p:cNvPr>
          <p:cNvSpPr txBox="1"/>
          <p:nvPr/>
        </p:nvSpPr>
        <p:spPr>
          <a:xfrm>
            <a:off x="5628928" y="1095669"/>
            <a:ext cx="244827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the outliers has to be removed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1A816-8CD1-4693-8275-9FAA7E505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44825"/>
            <a:ext cx="9144000" cy="43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92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19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611560" y="2708920"/>
            <a:ext cx="7696200" cy="11212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3600" dirty="0"/>
              <a:t>Thank you </a:t>
            </a: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810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1FC87B65-3878-4FF3-8FA4-A2FF3711126A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2</a:t>
            </a:fld>
            <a:endParaRPr lang="en-IN" sz="1400" b="1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83568" y="1052736"/>
            <a:ext cx="7696200" cy="378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5000" rIns="90000" bIns="45000">
            <a:spAutoFit/>
          </a:bodyPr>
          <a:lstStyle/>
          <a:p>
            <a:pPr marL="457200" indent="-457200">
              <a:lnSpc>
                <a:spcPct val="100000"/>
              </a:lnSpc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000" u="sng" dirty="0">
                <a:solidFill>
                  <a:srgbClr val="000000"/>
                </a:solidFill>
              </a:rPr>
              <a:t>Describe your Dataset </a:t>
            </a:r>
          </a:p>
          <a:p>
            <a:pPr marL="457200" indent="-457200">
              <a:lnSpc>
                <a:spcPct val="100000"/>
              </a:lnSpc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u="sng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2000" b="1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624840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896072" cy="363538"/>
          </a:xfrm>
        </p:spPr>
        <p:txBody>
          <a:bodyPr/>
          <a:lstStyle/>
          <a:p>
            <a:pPr>
              <a:defRPr/>
            </a:pPr>
            <a:r>
              <a:rPr lang="en-US" sz="1400" b="1" dirty="0"/>
              <a:t>Introduction to Data Science  Section</a:t>
            </a:r>
            <a:r>
              <a:rPr lang="en-US" sz="1400" b="1"/>
              <a:t>: D </a:t>
            </a:r>
            <a:r>
              <a:rPr lang="en-US" sz="1400" b="1" dirty="0"/>
              <a:t>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260648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3058F-8D0F-436E-8617-D29F9522B4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3" t="24746" r="15350" b="9960"/>
          <a:stretch/>
        </p:blipFill>
        <p:spPr>
          <a:xfrm>
            <a:off x="683568" y="1957554"/>
            <a:ext cx="7560840" cy="33583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4861B2-B8BB-47D6-9E0A-EF6A95C24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D sec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B49CB-15C2-4E82-97A0-41AD0BCA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" t="24801" r="9839" b="9400"/>
          <a:stretch/>
        </p:blipFill>
        <p:spPr>
          <a:xfrm>
            <a:off x="251520" y="188640"/>
            <a:ext cx="8064896" cy="3384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77C35-876A-4064-AB8D-A45ACE14C68A}"/>
              </a:ext>
            </a:extLst>
          </p:cNvPr>
          <p:cNvSpPr txBox="1"/>
          <p:nvPr/>
        </p:nvSpPr>
        <p:spPr>
          <a:xfrm>
            <a:off x="397996" y="4752284"/>
            <a:ext cx="791842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dataset consists of 423448 rows and 15 columns with 6 numerical columns and 10 categorical columns.  </a:t>
            </a:r>
          </a:p>
          <a:p>
            <a:r>
              <a:rPr lang="en-IN" dirty="0"/>
              <a:t>It is a library dataset and basically shows the number of books checked out</a:t>
            </a:r>
          </a:p>
          <a:p>
            <a:r>
              <a:rPr lang="en-IN" dirty="0"/>
              <a:t>Or renewed and the data related to the number of checkouts.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B9FF1-DA3D-4B93-B8E2-EFDD51F43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5" t="54200" r="36613" b="28932"/>
          <a:stretch/>
        </p:blipFill>
        <p:spPr>
          <a:xfrm>
            <a:off x="1995970" y="3728853"/>
            <a:ext cx="4248472" cy="8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25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4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D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320316"/>
            <a:ext cx="522007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	DATA CLEANING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83E697-F697-4B45-94A9-2CB29D2A2C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38" t="22000" r="16925" b="10801"/>
          <a:stretch/>
        </p:blipFill>
        <p:spPr>
          <a:xfrm>
            <a:off x="1359497" y="990600"/>
            <a:ext cx="5544616" cy="3456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1948B4-6390-4243-9534-7EC53510E325}"/>
              </a:ext>
            </a:extLst>
          </p:cNvPr>
          <p:cNvSpPr txBox="1"/>
          <p:nvPr/>
        </p:nvSpPr>
        <p:spPr>
          <a:xfrm>
            <a:off x="228568" y="4908494"/>
            <a:ext cx="9046131" cy="112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As shown above, we fill the nan values of the Supervisor District with the interpolation </a:t>
            </a:r>
          </a:p>
          <a:p>
            <a:r>
              <a:rPr lang="en-IN" dirty="0"/>
              <a:t>of the average of the column above and below. Since there are a large number of data </a:t>
            </a:r>
          </a:p>
          <a:p>
            <a:r>
              <a:rPr lang="en-IN" dirty="0"/>
              <a:t>in the first and since they cannot be filled with the average values of rows above and </a:t>
            </a:r>
          </a:p>
          <a:p>
            <a:r>
              <a:rPr lang="en-IN" dirty="0"/>
              <a:t>below, thus in our case we fill them with the average of the entire column.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E34389-9F3F-4CB2-899E-B8E2E5583E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D sec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0F0D4-A7E4-4339-9EE0-D67ABE11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6" t="20601" r="32675" b="6600"/>
          <a:stretch/>
        </p:blipFill>
        <p:spPr>
          <a:xfrm>
            <a:off x="133670" y="1268760"/>
            <a:ext cx="4608512" cy="3744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0F9F02-2E4F-4E25-BA81-5C8C9DD0D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8" t="19201" r="30313" b="56459"/>
          <a:stretch/>
        </p:blipFill>
        <p:spPr>
          <a:xfrm>
            <a:off x="4139952" y="2276872"/>
            <a:ext cx="4896544" cy="125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D0A96-F717-4D39-9DF3-7B06D0365EED}"/>
              </a:ext>
            </a:extLst>
          </p:cNvPr>
          <p:cNvSpPr txBox="1"/>
          <p:nvPr/>
        </p:nvSpPr>
        <p:spPr>
          <a:xfrm>
            <a:off x="395536" y="5589240"/>
            <a:ext cx="838344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shows that we removed the ‘None’ values by replacing it with nan and filling</a:t>
            </a:r>
          </a:p>
          <a:p>
            <a:r>
              <a:rPr lang="en-IN" dirty="0"/>
              <a:t>It with the previous row values.</a:t>
            </a:r>
          </a:p>
        </p:txBody>
      </p:sp>
    </p:spTree>
    <p:extLst>
      <p:ext uri="{BB962C8B-B14F-4D97-AF65-F5344CB8AC3E}">
        <p14:creationId xmlns:p14="http://schemas.microsoft.com/office/powerpoint/2010/main" val="55364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958878-243E-453E-9529-89F06F88A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Science  Section: D sec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1EA9A-CD61-43C8-B93A-49E0D38D2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9000" r="17713" b="62600"/>
          <a:stretch/>
        </p:blipFill>
        <p:spPr>
          <a:xfrm>
            <a:off x="682774" y="1340768"/>
            <a:ext cx="7776864" cy="1296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A1153-C4CC-4594-A8E5-7437FD59E5B6}"/>
              </a:ext>
            </a:extLst>
          </p:cNvPr>
          <p:cNvSpPr txBox="1"/>
          <p:nvPr/>
        </p:nvSpPr>
        <p:spPr>
          <a:xfrm>
            <a:off x="178497" y="3931916"/>
            <a:ext cx="8785418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now drop the columns which are repetitive and which have no sense in our data </a:t>
            </a:r>
          </a:p>
          <a:p>
            <a:r>
              <a:rPr lang="en-IN" dirty="0"/>
              <a:t>Analysis further.</a:t>
            </a:r>
          </a:p>
          <a:p>
            <a:r>
              <a:rPr lang="en-IN" dirty="0"/>
              <a:t>Our dataset is reduced to a Column count of 10 and no nan/missing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4021706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7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23106" y="1045019"/>
            <a:ext cx="7696200" cy="377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3. Normalization and Standardization:</a:t>
            </a:r>
            <a:endParaRPr lang="en-US" sz="2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AC12EFE-2428-466F-9AEC-827DB523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1484784"/>
            <a:ext cx="3436062" cy="27824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38DCB4-AA1E-4188-8D2E-D303FC4A5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329902"/>
            <a:ext cx="9144000" cy="15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0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8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23106" y="1045019"/>
            <a:ext cx="7696200" cy="3771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3. Normalization and Standardization:</a:t>
            </a:r>
            <a:endParaRPr lang="en-US" sz="200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 Section: A/D sec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2CA607-ECE9-4DF6-98E5-3984E7E3B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630598"/>
            <a:ext cx="4491551" cy="26719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E1D38-2D32-462D-9E95-BD2F30068918}"/>
              </a:ext>
            </a:extLst>
          </p:cNvPr>
          <p:cNvSpPr/>
          <p:nvPr/>
        </p:nvSpPr>
        <p:spPr>
          <a:xfrm>
            <a:off x="1167318" y="5564562"/>
            <a:ext cx="6538481" cy="64807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INSIGHT :- More people checkout b/w 1-10 books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FBD364-8F32-4B53-9FBA-30E5C7BCC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264801"/>
            <a:ext cx="9036497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68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828800" cy="566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r"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A9EC4A76-798B-4FDB-A783-6C65E36AF2F3}" type="slidenum">
              <a:rPr lang="en-IN" sz="1400" b="1">
                <a:solidFill>
                  <a:srgbClr val="002060"/>
                </a:solidFill>
                <a:latin typeface="Times New Roman" pitchFamily="16" charset="0"/>
              </a:rPr>
              <a:pPr algn="r"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9</a:t>
            </a:fld>
            <a:endParaRPr lang="en-IN" sz="1400" b="1" dirty="0">
              <a:solidFill>
                <a:srgbClr val="002060"/>
              </a:solidFill>
              <a:latin typeface="Times New Roman" pitchFamily="16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71500" y="1009404"/>
            <a:ext cx="7696200" cy="6633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dirty="0"/>
              <a:t>4. Graph visualization: </a:t>
            </a:r>
          </a:p>
          <a:p>
            <a:endParaRPr lang="en-US" sz="2000" b="1" u="sng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6492875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84CD4097-92C9-4AAF-ABD8-8ACB49FE04FA}" type="datetime4">
              <a:rPr lang="en-US" sz="1400" b="1" smtClean="0">
                <a:solidFill>
                  <a:srgbClr val="953735"/>
                </a:solidFill>
                <a:latin typeface="Times New Roman" pitchFamily="16" charset="0"/>
              </a:rPr>
              <a:pPr hangingPunct="0">
                <a:lnSpc>
                  <a:spcPct val="100000"/>
                </a:lnSpc>
                <a:tabLst>
                  <a:tab pos="723900" algn="l"/>
                  <a:tab pos="1447800" algn="l"/>
                </a:tabLst>
              </a:pPr>
              <a:t>November 26, 2019</a:t>
            </a:fld>
            <a:endParaRPr lang="en-IN" sz="1400" b="1" dirty="0">
              <a:solidFill>
                <a:srgbClr val="953735"/>
              </a:solidFill>
              <a:latin typeface="Times New Roman" pitchFamily="16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3248000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Data Science  Section: A/D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04800"/>
            <a:ext cx="45720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Library Dataset</a:t>
            </a:r>
            <a:endParaRPr lang="x-none" dirty="0"/>
          </a:p>
        </p:txBody>
      </p:sp>
      <p:pic>
        <p:nvPicPr>
          <p:cNvPr id="10" name="Picture 9" descr="logo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8804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49D847C4-09BA-4F4F-BCD6-39F2EDD57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593727"/>
            <a:ext cx="4680520" cy="2139240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D5F5526D-B82B-4B8B-91D3-43B3229EB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966" y="1261168"/>
            <a:ext cx="3819506" cy="28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59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theme/theme1.xml><?xml version="1.0" encoding="utf-8"?>
<a:theme xmlns:a="http://schemas.openxmlformats.org/drawingml/2006/main" name="Software Engineering Unit I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Engineering Unit I</Template>
  <TotalTime>0</TotalTime>
  <Words>755</Words>
  <Application>Microsoft Office PowerPoint</Application>
  <PresentationFormat>On-screen Show (4:3)</PresentationFormat>
  <Paragraphs>146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Software Engineering Unit I</vt:lpstr>
      <vt:lpstr>Public Library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review</dc:title>
  <dc:creator>anand</dc:creator>
  <cp:lastModifiedBy>Harish R</cp:lastModifiedBy>
  <cp:revision>535</cp:revision>
  <cp:lastPrinted>1601-01-01T00:00:00Z</cp:lastPrinted>
  <dcterms:created xsi:type="dcterms:W3CDTF">2012-07-13T05:54:24Z</dcterms:created>
  <dcterms:modified xsi:type="dcterms:W3CDTF">2019-11-26T08:04:03Z</dcterms:modified>
</cp:coreProperties>
</file>