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387" r:id="rId10"/>
    <p:sldId id="388" r:id="rId11"/>
    <p:sldId id="265" r:id="rId12"/>
    <p:sldId id="404" r:id="rId13"/>
    <p:sldId id="266" r:id="rId14"/>
    <p:sldId id="267" r:id="rId15"/>
    <p:sldId id="268" r:id="rId16"/>
    <p:sldId id="269" r:id="rId17"/>
    <p:sldId id="270" r:id="rId18"/>
    <p:sldId id="271" r:id="rId19"/>
    <p:sldId id="394" r:id="rId20"/>
    <p:sldId id="395" r:id="rId21"/>
    <p:sldId id="389" r:id="rId22"/>
    <p:sldId id="397" r:id="rId23"/>
    <p:sldId id="398" r:id="rId24"/>
    <p:sldId id="396" r:id="rId25"/>
    <p:sldId id="391" r:id="rId26"/>
    <p:sldId id="392" r:id="rId27"/>
    <p:sldId id="390" r:id="rId28"/>
    <p:sldId id="399" r:id="rId29"/>
    <p:sldId id="400" r:id="rId30"/>
    <p:sldId id="401" r:id="rId31"/>
    <p:sldId id="402" r:id="rId32"/>
    <p:sldId id="403" r:id="rId33"/>
    <p:sldId id="405" r:id="rId3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7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81D4A8E0-C7AC-433F-8CF9-455F7A118DB3}"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8" name="PlaceHolder 2"/>
          <p:cNvSpPr>
            <a:spLocks noGrp="1"/>
          </p:cNvSpPr>
          <p:nvPr>
            <p:ph/>
          </p:nvPr>
        </p:nvSpPr>
        <p:spPr>
          <a:xfrm>
            <a:off x="7976880" y="1085760"/>
            <a:ext cx="336132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9" name="PlaceHolder 3"/>
          <p:cNvSpPr>
            <a:spLocks noGrp="1"/>
          </p:cNvSpPr>
          <p:nvPr>
            <p:ph/>
          </p:nvPr>
        </p:nvSpPr>
        <p:spPr>
          <a:xfrm>
            <a:off x="7976880" y="2678040"/>
            <a:ext cx="336132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5" name="PlaceHolder 4"/>
          <p:cNvSpPr>
            <a:spLocks noGrp="1"/>
          </p:cNvSpPr>
          <p:nvPr>
            <p:ph type="sldNum" idx="1"/>
          </p:nvPr>
        </p:nvSpPr>
        <p:spPr/>
        <p:txBody>
          <a:bodyPr/>
          <a:lstStyle/>
          <a:p>
            <a:fld id="{106ABF5A-3207-4E88-B595-12CAEBF7D48A}"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1" name="PlaceHolder 2"/>
          <p:cNvSpPr>
            <a:spLocks noGrp="1"/>
          </p:cNvSpPr>
          <p:nvPr>
            <p:ph/>
          </p:nvPr>
        </p:nvSpPr>
        <p:spPr>
          <a:xfrm>
            <a:off x="7976880" y="1085760"/>
            <a:ext cx="164016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32" name="PlaceHolder 3"/>
          <p:cNvSpPr>
            <a:spLocks noGrp="1"/>
          </p:cNvSpPr>
          <p:nvPr>
            <p:ph/>
          </p:nvPr>
        </p:nvSpPr>
        <p:spPr>
          <a:xfrm>
            <a:off x="9699480" y="1085760"/>
            <a:ext cx="164016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33" name="PlaceHolder 4"/>
          <p:cNvSpPr>
            <a:spLocks noGrp="1"/>
          </p:cNvSpPr>
          <p:nvPr>
            <p:ph/>
          </p:nvPr>
        </p:nvSpPr>
        <p:spPr>
          <a:xfrm>
            <a:off x="7976880" y="2678040"/>
            <a:ext cx="164016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34" name="PlaceHolder 5"/>
          <p:cNvSpPr>
            <a:spLocks noGrp="1"/>
          </p:cNvSpPr>
          <p:nvPr>
            <p:ph/>
          </p:nvPr>
        </p:nvSpPr>
        <p:spPr>
          <a:xfrm>
            <a:off x="9699480" y="2678040"/>
            <a:ext cx="164016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7" name="PlaceHolder 6"/>
          <p:cNvSpPr>
            <a:spLocks noGrp="1"/>
          </p:cNvSpPr>
          <p:nvPr>
            <p:ph type="sldNum" idx="1"/>
          </p:nvPr>
        </p:nvSpPr>
        <p:spPr/>
        <p:txBody>
          <a:bodyPr/>
          <a:lstStyle/>
          <a:p>
            <a:fld id="{2C6673D0-058E-45D8-9CCE-74B536059681}"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6" name="PlaceHolder 2"/>
          <p:cNvSpPr>
            <a:spLocks noGrp="1"/>
          </p:cNvSpPr>
          <p:nvPr>
            <p:ph/>
          </p:nvPr>
        </p:nvSpPr>
        <p:spPr>
          <a:xfrm>
            <a:off x="7976880" y="1085760"/>
            <a:ext cx="1082160" cy="1453680"/>
          </a:xfrm>
          <a:prstGeom prst="rect">
            <a:avLst/>
          </a:prstGeom>
          <a:noFill/>
          <a:ln w="0">
            <a:noFill/>
          </a:ln>
        </p:spPr>
        <p:txBody>
          <a:bodyPr lIns="0" tIns="0" rIns="0" bIns="0" anchor="t">
            <a:normAutofit fontScale="98000"/>
          </a:bodyPr>
          <a:lstStyle/>
          <a:p>
            <a:pPr>
              <a:lnSpc>
                <a:spcPct val="90000"/>
              </a:lnSpc>
              <a:spcBef>
                <a:spcPts val="1417"/>
              </a:spcBef>
              <a:buNone/>
            </a:pPr>
            <a:endParaRPr lang="en-US" sz="2800" b="0" strike="noStrike" spc="-1">
              <a:solidFill>
                <a:srgbClr val="000000"/>
              </a:solidFill>
              <a:latin typeface="Arial"/>
            </a:endParaRPr>
          </a:p>
        </p:txBody>
      </p:sp>
      <p:sp>
        <p:nvSpPr>
          <p:cNvPr id="37" name="PlaceHolder 3"/>
          <p:cNvSpPr>
            <a:spLocks noGrp="1"/>
          </p:cNvSpPr>
          <p:nvPr>
            <p:ph/>
          </p:nvPr>
        </p:nvSpPr>
        <p:spPr>
          <a:xfrm>
            <a:off x="9113400" y="1085760"/>
            <a:ext cx="1082160" cy="1453680"/>
          </a:xfrm>
          <a:prstGeom prst="rect">
            <a:avLst/>
          </a:prstGeom>
          <a:noFill/>
          <a:ln w="0">
            <a:noFill/>
          </a:ln>
        </p:spPr>
        <p:txBody>
          <a:bodyPr lIns="0" tIns="0" rIns="0" bIns="0" anchor="t">
            <a:normAutofit fontScale="98000"/>
          </a:bodyPr>
          <a:lstStyle/>
          <a:p>
            <a:pPr>
              <a:lnSpc>
                <a:spcPct val="90000"/>
              </a:lnSpc>
              <a:spcBef>
                <a:spcPts val="1417"/>
              </a:spcBef>
              <a:buNone/>
            </a:pPr>
            <a:endParaRPr lang="en-US" sz="2800" b="0" strike="noStrike" spc="-1">
              <a:solidFill>
                <a:srgbClr val="000000"/>
              </a:solidFill>
              <a:latin typeface="Arial"/>
            </a:endParaRPr>
          </a:p>
        </p:txBody>
      </p:sp>
      <p:sp>
        <p:nvSpPr>
          <p:cNvPr id="38" name="PlaceHolder 4"/>
          <p:cNvSpPr>
            <a:spLocks noGrp="1"/>
          </p:cNvSpPr>
          <p:nvPr>
            <p:ph/>
          </p:nvPr>
        </p:nvSpPr>
        <p:spPr>
          <a:xfrm>
            <a:off x="10250280" y="1085760"/>
            <a:ext cx="1082160" cy="1453680"/>
          </a:xfrm>
          <a:prstGeom prst="rect">
            <a:avLst/>
          </a:prstGeom>
          <a:noFill/>
          <a:ln w="0">
            <a:noFill/>
          </a:ln>
        </p:spPr>
        <p:txBody>
          <a:bodyPr lIns="0" tIns="0" rIns="0" bIns="0" anchor="t">
            <a:normAutofit fontScale="98000"/>
          </a:bodyPr>
          <a:lstStyle/>
          <a:p>
            <a:pPr>
              <a:lnSpc>
                <a:spcPct val="90000"/>
              </a:lnSpc>
              <a:spcBef>
                <a:spcPts val="1417"/>
              </a:spcBef>
              <a:buNone/>
            </a:pPr>
            <a:endParaRPr lang="en-US" sz="2800" b="0" strike="noStrike" spc="-1">
              <a:solidFill>
                <a:srgbClr val="000000"/>
              </a:solidFill>
              <a:latin typeface="Arial"/>
            </a:endParaRPr>
          </a:p>
        </p:txBody>
      </p:sp>
      <p:sp>
        <p:nvSpPr>
          <p:cNvPr id="39" name="PlaceHolder 5"/>
          <p:cNvSpPr>
            <a:spLocks noGrp="1"/>
          </p:cNvSpPr>
          <p:nvPr>
            <p:ph/>
          </p:nvPr>
        </p:nvSpPr>
        <p:spPr>
          <a:xfrm>
            <a:off x="7976880" y="2678040"/>
            <a:ext cx="1082160" cy="1453680"/>
          </a:xfrm>
          <a:prstGeom prst="rect">
            <a:avLst/>
          </a:prstGeom>
          <a:noFill/>
          <a:ln w="0">
            <a:noFill/>
          </a:ln>
        </p:spPr>
        <p:txBody>
          <a:bodyPr lIns="0" tIns="0" rIns="0" bIns="0" anchor="t">
            <a:normAutofit fontScale="98000"/>
          </a:bodyPr>
          <a:lstStyle/>
          <a:p>
            <a:pPr>
              <a:lnSpc>
                <a:spcPct val="90000"/>
              </a:lnSpc>
              <a:spcBef>
                <a:spcPts val="1417"/>
              </a:spcBef>
              <a:buNone/>
            </a:pPr>
            <a:endParaRPr lang="en-US" sz="2800" b="0" strike="noStrike" spc="-1">
              <a:solidFill>
                <a:srgbClr val="000000"/>
              </a:solidFill>
              <a:latin typeface="Arial"/>
            </a:endParaRPr>
          </a:p>
        </p:txBody>
      </p:sp>
      <p:sp>
        <p:nvSpPr>
          <p:cNvPr id="40" name="PlaceHolder 6"/>
          <p:cNvSpPr>
            <a:spLocks noGrp="1"/>
          </p:cNvSpPr>
          <p:nvPr>
            <p:ph/>
          </p:nvPr>
        </p:nvSpPr>
        <p:spPr>
          <a:xfrm>
            <a:off x="9113400" y="2678040"/>
            <a:ext cx="1082160" cy="1453680"/>
          </a:xfrm>
          <a:prstGeom prst="rect">
            <a:avLst/>
          </a:prstGeom>
          <a:noFill/>
          <a:ln w="0">
            <a:noFill/>
          </a:ln>
        </p:spPr>
        <p:txBody>
          <a:bodyPr lIns="0" tIns="0" rIns="0" bIns="0" anchor="t">
            <a:normAutofit fontScale="98000"/>
          </a:bodyPr>
          <a:lstStyle/>
          <a:p>
            <a:pPr>
              <a:lnSpc>
                <a:spcPct val="90000"/>
              </a:lnSpc>
              <a:spcBef>
                <a:spcPts val="1417"/>
              </a:spcBef>
              <a:buNone/>
            </a:pPr>
            <a:endParaRPr lang="en-US" sz="2800" b="0" strike="noStrike" spc="-1">
              <a:solidFill>
                <a:srgbClr val="000000"/>
              </a:solidFill>
              <a:latin typeface="Arial"/>
            </a:endParaRPr>
          </a:p>
        </p:txBody>
      </p:sp>
      <p:sp>
        <p:nvSpPr>
          <p:cNvPr id="41" name="PlaceHolder 7"/>
          <p:cNvSpPr>
            <a:spLocks noGrp="1"/>
          </p:cNvSpPr>
          <p:nvPr>
            <p:ph/>
          </p:nvPr>
        </p:nvSpPr>
        <p:spPr>
          <a:xfrm>
            <a:off x="10250280" y="2678040"/>
            <a:ext cx="1082160" cy="1453680"/>
          </a:xfrm>
          <a:prstGeom prst="rect">
            <a:avLst/>
          </a:prstGeom>
          <a:noFill/>
          <a:ln w="0">
            <a:noFill/>
          </a:ln>
        </p:spPr>
        <p:txBody>
          <a:bodyPr lIns="0" tIns="0" rIns="0" bIns="0" anchor="t">
            <a:normAutofit fontScale="98000"/>
          </a:bodyPr>
          <a:lstStyle/>
          <a:p>
            <a:pPr>
              <a:lnSpc>
                <a:spcPct val="90000"/>
              </a:lnSpc>
              <a:spcBef>
                <a:spcPts val="1417"/>
              </a:spcBef>
              <a:buNone/>
            </a:pPr>
            <a:endParaRPr lang="en-US" sz="2800" b="0" strike="noStrike" spc="-1">
              <a:solidFill>
                <a:srgbClr val="000000"/>
              </a:solidFill>
              <a:latin typeface="Arial"/>
            </a:endParaRPr>
          </a:p>
        </p:txBody>
      </p:sp>
      <p:sp>
        <p:nvSpPr>
          <p:cNvPr id="9" name="PlaceHolder 8"/>
          <p:cNvSpPr>
            <a:spLocks noGrp="1"/>
          </p:cNvSpPr>
          <p:nvPr>
            <p:ph type="sldNum" idx="1"/>
          </p:nvPr>
        </p:nvSpPr>
        <p:spPr/>
        <p:txBody>
          <a:bodyPr/>
          <a:lstStyle/>
          <a:p>
            <a:fld id="{0E3653B9-463B-4A8D-8320-BDBFE295DAC4}" type="slidenu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6_Title Slide">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0425E447-9E25-4FB1-9C6F-2E6CDD11A505}"/>
              </a:ext>
            </a:extLst>
          </p:cNvPr>
          <p:cNvSpPr>
            <a:spLocks noGrp="1"/>
          </p:cNvSpPr>
          <p:nvPr>
            <p:ph type="pic" sz="quarter" idx="14"/>
          </p:nvPr>
        </p:nvSpPr>
        <p:spPr>
          <a:xfrm>
            <a:off x="7976930" y="1085851"/>
            <a:ext cx="3361685" cy="3048000"/>
          </a:xfrm>
          <a:custGeom>
            <a:avLst/>
            <a:gdLst>
              <a:gd name="connsiteX0" fmla="*/ 0 w 2581473"/>
              <a:gd name="connsiteY0" fmla="*/ 0 h 2581473"/>
              <a:gd name="connsiteX1" fmla="*/ 2581473 w 2581473"/>
              <a:gd name="connsiteY1" fmla="*/ 0 h 2581473"/>
              <a:gd name="connsiteX2" fmla="*/ 2581473 w 2581473"/>
              <a:gd name="connsiteY2" fmla="*/ 2581473 h 2581473"/>
              <a:gd name="connsiteX3" fmla="*/ 0 w 2581473"/>
              <a:gd name="connsiteY3" fmla="*/ 2581473 h 2581473"/>
            </a:gdLst>
            <a:ahLst/>
            <a:cxnLst>
              <a:cxn ang="0">
                <a:pos x="connsiteX0" y="connsiteY0"/>
              </a:cxn>
              <a:cxn ang="0">
                <a:pos x="connsiteX1" y="connsiteY1"/>
              </a:cxn>
              <a:cxn ang="0">
                <a:pos x="connsiteX2" y="connsiteY2"/>
              </a:cxn>
              <a:cxn ang="0">
                <a:pos x="connsiteX3" y="connsiteY3"/>
              </a:cxn>
            </a:cxnLst>
            <a:rect l="l" t="t" r="r" b="b"/>
            <a:pathLst>
              <a:path w="2581473" h="2581473">
                <a:moveTo>
                  <a:pt x="0" y="0"/>
                </a:moveTo>
                <a:lnTo>
                  <a:pt x="2581473" y="0"/>
                </a:lnTo>
                <a:lnTo>
                  <a:pt x="2581473" y="2581473"/>
                </a:lnTo>
                <a:lnTo>
                  <a:pt x="0" y="2581473"/>
                </a:lnTo>
                <a:close/>
              </a:path>
            </a:pathLst>
          </a:custGeom>
          <a:pattFill prst="pct5">
            <a:fgClr>
              <a:schemeClr val="accent1"/>
            </a:fgClr>
            <a:bgClr>
              <a:schemeClr val="bg1"/>
            </a:bgClr>
          </a:pattFill>
          <a:ln w="82550">
            <a:noFill/>
          </a:ln>
        </p:spPr>
        <p:txBody>
          <a:bodyPr wrap="square">
            <a:noAutofit/>
          </a:bodyPr>
          <a:lstStyle>
            <a:lvl1pPr>
              <a:defRPr sz="2000"/>
            </a:lvl1pPr>
          </a:lstStyle>
          <a:p>
            <a:endParaRPr lang="en-ID"/>
          </a:p>
        </p:txBody>
      </p:sp>
      <p:sp>
        <p:nvSpPr>
          <p:cNvPr id="15" name="Picture Placeholder 14">
            <a:extLst>
              <a:ext uri="{FF2B5EF4-FFF2-40B4-BE49-F238E27FC236}">
                <a16:creationId xmlns:a16="http://schemas.microsoft.com/office/drawing/2014/main" id="{CE1C1E63-D9C7-4CBF-A8C5-035317C54AD4}"/>
              </a:ext>
            </a:extLst>
          </p:cNvPr>
          <p:cNvSpPr>
            <a:spLocks noGrp="1"/>
          </p:cNvSpPr>
          <p:nvPr>
            <p:ph type="pic" sz="quarter" idx="13"/>
          </p:nvPr>
        </p:nvSpPr>
        <p:spPr>
          <a:xfrm>
            <a:off x="4408226" y="1085851"/>
            <a:ext cx="3361685" cy="3048000"/>
          </a:xfrm>
          <a:custGeom>
            <a:avLst/>
            <a:gdLst>
              <a:gd name="connsiteX0" fmla="*/ 0 w 2581473"/>
              <a:gd name="connsiteY0" fmla="*/ 0 h 2581473"/>
              <a:gd name="connsiteX1" fmla="*/ 2581473 w 2581473"/>
              <a:gd name="connsiteY1" fmla="*/ 0 h 2581473"/>
              <a:gd name="connsiteX2" fmla="*/ 2581473 w 2581473"/>
              <a:gd name="connsiteY2" fmla="*/ 2581473 h 2581473"/>
              <a:gd name="connsiteX3" fmla="*/ 0 w 2581473"/>
              <a:gd name="connsiteY3" fmla="*/ 2581473 h 2581473"/>
            </a:gdLst>
            <a:ahLst/>
            <a:cxnLst>
              <a:cxn ang="0">
                <a:pos x="connsiteX0" y="connsiteY0"/>
              </a:cxn>
              <a:cxn ang="0">
                <a:pos x="connsiteX1" y="connsiteY1"/>
              </a:cxn>
              <a:cxn ang="0">
                <a:pos x="connsiteX2" y="connsiteY2"/>
              </a:cxn>
              <a:cxn ang="0">
                <a:pos x="connsiteX3" y="connsiteY3"/>
              </a:cxn>
            </a:cxnLst>
            <a:rect l="l" t="t" r="r" b="b"/>
            <a:pathLst>
              <a:path w="2581473" h="2581473">
                <a:moveTo>
                  <a:pt x="0" y="0"/>
                </a:moveTo>
                <a:lnTo>
                  <a:pt x="2581473" y="0"/>
                </a:lnTo>
                <a:lnTo>
                  <a:pt x="2581473" y="2581473"/>
                </a:lnTo>
                <a:lnTo>
                  <a:pt x="0" y="2581473"/>
                </a:lnTo>
                <a:close/>
              </a:path>
            </a:pathLst>
          </a:custGeom>
          <a:pattFill prst="pct5">
            <a:fgClr>
              <a:schemeClr val="accent1"/>
            </a:fgClr>
            <a:bgClr>
              <a:schemeClr val="bg1"/>
            </a:bgClr>
          </a:pattFill>
          <a:ln w="82550">
            <a:noFill/>
          </a:ln>
        </p:spPr>
        <p:txBody>
          <a:bodyPr wrap="square">
            <a:noAutofit/>
          </a:bodyPr>
          <a:lstStyle>
            <a:lvl1pPr>
              <a:defRPr sz="2000"/>
            </a:lvl1pPr>
          </a:lstStyle>
          <a:p>
            <a:endParaRPr lang="en-ID"/>
          </a:p>
        </p:txBody>
      </p:sp>
      <p:sp>
        <p:nvSpPr>
          <p:cNvPr id="6" name="Slide Number Placeholder 5">
            <a:extLst>
              <a:ext uri="{FF2B5EF4-FFF2-40B4-BE49-F238E27FC236}">
                <a16:creationId xmlns:a16="http://schemas.microsoft.com/office/drawing/2014/main" id="{F0AA873C-9557-4EC2-9437-ED64E0C1E11A}"/>
              </a:ext>
            </a:extLst>
          </p:cNvPr>
          <p:cNvSpPr>
            <a:spLocks noGrp="1"/>
          </p:cNvSpPr>
          <p:nvPr>
            <p:ph type="sldNum" sz="quarter" idx="12"/>
          </p:nvPr>
        </p:nvSpPr>
        <p:spPr>
          <a:xfrm>
            <a:off x="9661793" y="6246564"/>
            <a:ext cx="2286918" cy="397793"/>
          </a:xfrm>
        </p:spPr>
        <p:txBody>
          <a:bodyPr/>
          <a:lstStyle/>
          <a:p>
            <a:fld id="{63E2AEF2-DE30-4869-B3A0-9E4575C7E9B1}" type="slidenum">
              <a:rPr lang="en-ID" smtClean="0"/>
              <a:t>‹#›</a:t>
            </a:fld>
            <a:endParaRPr lang="en-ID"/>
          </a:p>
        </p:txBody>
      </p:sp>
      <p:sp>
        <p:nvSpPr>
          <p:cNvPr id="13" name="Freeform: Shape 12">
            <a:extLst>
              <a:ext uri="{FF2B5EF4-FFF2-40B4-BE49-F238E27FC236}">
                <a16:creationId xmlns:a16="http://schemas.microsoft.com/office/drawing/2014/main" id="{40F85939-A61B-4815-8CC1-31E852E0FCDC}"/>
              </a:ext>
            </a:extLst>
          </p:cNvPr>
          <p:cNvSpPr/>
          <p:nvPr userDrawn="1"/>
        </p:nvSpPr>
        <p:spPr>
          <a:xfrm rot="10800000">
            <a:off x="0" y="6035948"/>
            <a:ext cx="1476466" cy="839320"/>
          </a:xfrm>
          <a:custGeom>
            <a:avLst/>
            <a:gdLst>
              <a:gd name="connsiteX0" fmla="*/ 0 w 3090808"/>
              <a:gd name="connsiteY0" fmla="*/ 0 h 1757016"/>
              <a:gd name="connsiteX1" fmla="*/ 3090808 w 3090808"/>
              <a:gd name="connsiteY1" fmla="*/ 0 h 1757016"/>
              <a:gd name="connsiteX2" fmla="*/ 3090808 w 3090808"/>
              <a:gd name="connsiteY2" fmla="*/ 1757016 h 1757016"/>
              <a:gd name="connsiteX3" fmla="*/ 101985 w 3090808"/>
              <a:gd name="connsiteY3" fmla="*/ 167871 h 1757016"/>
            </a:gdLst>
            <a:ahLst/>
            <a:cxnLst>
              <a:cxn ang="0">
                <a:pos x="connsiteX0" y="connsiteY0"/>
              </a:cxn>
              <a:cxn ang="0">
                <a:pos x="connsiteX1" y="connsiteY1"/>
              </a:cxn>
              <a:cxn ang="0">
                <a:pos x="connsiteX2" y="connsiteY2"/>
              </a:cxn>
              <a:cxn ang="0">
                <a:pos x="connsiteX3" y="connsiteY3"/>
              </a:cxn>
            </a:cxnLst>
            <a:rect l="l" t="t" r="r" b="b"/>
            <a:pathLst>
              <a:path w="3090808" h="1757016">
                <a:moveTo>
                  <a:pt x="0" y="0"/>
                </a:moveTo>
                <a:lnTo>
                  <a:pt x="3090808" y="0"/>
                </a:lnTo>
                <a:lnTo>
                  <a:pt x="3090808" y="1757016"/>
                </a:lnTo>
                <a:cubicBezTo>
                  <a:pt x="1846649" y="1757016"/>
                  <a:pt x="749721" y="1126647"/>
                  <a:pt x="101985" y="167871"/>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4" name="Freeform: Shape 13">
            <a:extLst>
              <a:ext uri="{FF2B5EF4-FFF2-40B4-BE49-F238E27FC236}">
                <a16:creationId xmlns:a16="http://schemas.microsoft.com/office/drawing/2014/main" id="{7E31B81A-94E6-435C-8403-B7C1623857AA}"/>
              </a:ext>
            </a:extLst>
          </p:cNvPr>
          <p:cNvSpPr/>
          <p:nvPr userDrawn="1"/>
        </p:nvSpPr>
        <p:spPr>
          <a:xfrm rot="10800000">
            <a:off x="-1" y="6297548"/>
            <a:ext cx="1897039" cy="577719"/>
          </a:xfrm>
          <a:custGeom>
            <a:avLst/>
            <a:gdLst>
              <a:gd name="connsiteX0" fmla="*/ 0 w 3090808"/>
              <a:gd name="connsiteY0" fmla="*/ 0 h 1757016"/>
              <a:gd name="connsiteX1" fmla="*/ 3090808 w 3090808"/>
              <a:gd name="connsiteY1" fmla="*/ 0 h 1757016"/>
              <a:gd name="connsiteX2" fmla="*/ 3090808 w 3090808"/>
              <a:gd name="connsiteY2" fmla="*/ 1757016 h 1757016"/>
              <a:gd name="connsiteX3" fmla="*/ 101985 w 3090808"/>
              <a:gd name="connsiteY3" fmla="*/ 167871 h 1757016"/>
            </a:gdLst>
            <a:ahLst/>
            <a:cxnLst>
              <a:cxn ang="0">
                <a:pos x="connsiteX0" y="connsiteY0"/>
              </a:cxn>
              <a:cxn ang="0">
                <a:pos x="connsiteX1" y="connsiteY1"/>
              </a:cxn>
              <a:cxn ang="0">
                <a:pos x="connsiteX2" y="connsiteY2"/>
              </a:cxn>
              <a:cxn ang="0">
                <a:pos x="connsiteX3" y="connsiteY3"/>
              </a:cxn>
            </a:cxnLst>
            <a:rect l="l" t="t" r="r" b="b"/>
            <a:pathLst>
              <a:path w="3090808" h="1757016">
                <a:moveTo>
                  <a:pt x="0" y="0"/>
                </a:moveTo>
                <a:lnTo>
                  <a:pt x="3090808" y="0"/>
                </a:lnTo>
                <a:lnTo>
                  <a:pt x="3090808" y="1757016"/>
                </a:lnTo>
                <a:cubicBezTo>
                  <a:pt x="1846649" y="1757016"/>
                  <a:pt x="749721" y="1126647"/>
                  <a:pt x="101985" y="167871"/>
                </a:cubicBezTo>
                <a:close/>
              </a:path>
            </a:pathLst>
          </a:cu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Tree>
    <p:extLst>
      <p:ext uri="{BB962C8B-B14F-4D97-AF65-F5344CB8AC3E}">
        <p14:creationId xmlns:p14="http://schemas.microsoft.com/office/powerpoint/2010/main" val="3724382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 name="PlaceHolder 2"/>
          <p:cNvSpPr>
            <a:spLocks noGrp="1"/>
          </p:cNvSpPr>
          <p:nvPr>
            <p:ph type="subTitle"/>
          </p:nvPr>
        </p:nvSpPr>
        <p:spPr>
          <a:xfrm>
            <a:off x="7976880" y="1085760"/>
            <a:ext cx="3361320" cy="30477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sldNum" idx="1"/>
          </p:nvPr>
        </p:nvSpPr>
        <p:spPr/>
        <p:txBody>
          <a:bodyPr/>
          <a:lstStyle/>
          <a:p>
            <a:fld id="{3BE2B764-7B25-4AAA-9CA6-2C8DF4C12C59}"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9" name="PlaceHolder 2"/>
          <p:cNvSpPr>
            <a:spLocks noGrp="1"/>
          </p:cNvSpPr>
          <p:nvPr>
            <p:ph/>
          </p:nvPr>
        </p:nvSpPr>
        <p:spPr>
          <a:xfrm>
            <a:off x="7976880" y="1085760"/>
            <a:ext cx="3361320" cy="3047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4" name="PlaceHolder 3"/>
          <p:cNvSpPr>
            <a:spLocks noGrp="1"/>
          </p:cNvSpPr>
          <p:nvPr>
            <p:ph type="sldNum" idx="1"/>
          </p:nvPr>
        </p:nvSpPr>
        <p:spPr/>
        <p:txBody>
          <a:bodyPr/>
          <a:lstStyle/>
          <a:p>
            <a:fld id="{D02AA8C3-B37F-4E3E-A82E-EB26DEE6E2AD}"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1" name="PlaceHolder 2"/>
          <p:cNvSpPr>
            <a:spLocks noGrp="1"/>
          </p:cNvSpPr>
          <p:nvPr>
            <p:ph/>
          </p:nvPr>
        </p:nvSpPr>
        <p:spPr>
          <a:xfrm>
            <a:off x="7976880" y="1085760"/>
            <a:ext cx="1640160" cy="3047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2" name="PlaceHolder 3"/>
          <p:cNvSpPr>
            <a:spLocks noGrp="1"/>
          </p:cNvSpPr>
          <p:nvPr>
            <p:ph/>
          </p:nvPr>
        </p:nvSpPr>
        <p:spPr>
          <a:xfrm>
            <a:off x="9699480" y="1085760"/>
            <a:ext cx="1640160" cy="3047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5" name="PlaceHolder 4"/>
          <p:cNvSpPr>
            <a:spLocks noGrp="1"/>
          </p:cNvSpPr>
          <p:nvPr>
            <p:ph type="sldNum" idx="1"/>
          </p:nvPr>
        </p:nvSpPr>
        <p:spPr/>
        <p:txBody>
          <a:bodyPr/>
          <a:lstStyle/>
          <a:p>
            <a:fld id="{B70140B4-2F9E-4245-9FDD-2673AEA975C4}"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sldNum" idx="1"/>
          </p:nvPr>
        </p:nvSpPr>
        <p:spPr/>
        <p:txBody>
          <a:bodyPr/>
          <a:lstStyle/>
          <a:p>
            <a:fld id="{A035033B-0247-43FB-AF63-C7984512265A}"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sldNum" idx="1"/>
          </p:nvPr>
        </p:nvSpPr>
        <p:spPr/>
        <p:txBody>
          <a:bodyPr/>
          <a:lstStyle/>
          <a:p>
            <a:fld id="{6898BA15-D6A9-41A1-9C68-6E81639DDFDB}"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6" name="PlaceHolder 2"/>
          <p:cNvSpPr>
            <a:spLocks noGrp="1"/>
          </p:cNvSpPr>
          <p:nvPr>
            <p:ph/>
          </p:nvPr>
        </p:nvSpPr>
        <p:spPr>
          <a:xfrm>
            <a:off x="7976880" y="1085760"/>
            <a:ext cx="164016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7" name="PlaceHolder 3"/>
          <p:cNvSpPr>
            <a:spLocks noGrp="1"/>
          </p:cNvSpPr>
          <p:nvPr>
            <p:ph/>
          </p:nvPr>
        </p:nvSpPr>
        <p:spPr>
          <a:xfrm>
            <a:off x="9699480" y="1085760"/>
            <a:ext cx="1640160" cy="3047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8" name="PlaceHolder 4"/>
          <p:cNvSpPr>
            <a:spLocks noGrp="1"/>
          </p:cNvSpPr>
          <p:nvPr>
            <p:ph/>
          </p:nvPr>
        </p:nvSpPr>
        <p:spPr>
          <a:xfrm>
            <a:off x="7976880" y="2678040"/>
            <a:ext cx="164016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sldNum" idx="1"/>
          </p:nvPr>
        </p:nvSpPr>
        <p:spPr/>
        <p:txBody>
          <a:bodyPr/>
          <a:lstStyle/>
          <a:p>
            <a:fld id="{7F77E37A-2166-4CF9-A0F3-0A1FC7DF6BD5}"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0" name="PlaceHolder 2"/>
          <p:cNvSpPr>
            <a:spLocks noGrp="1"/>
          </p:cNvSpPr>
          <p:nvPr>
            <p:ph/>
          </p:nvPr>
        </p:nvSpPr>
        <p:spPr>
          <a:xfrm>
            <a:off x="7976880" y="1085760"/>
            <a:ext cx="1640160" cy="3047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1" name="PlaceHolder 3"/>
          <p:cNvSpPr>
            <a:spLocks noGrp="1"/>
          </p:cNvSpPr>
          <p:nvPr>
            <p:ph/>
          </p:nvPr>
        </p:nvSpPr>
        <p:spPr>
          <a:xfrm>
            <a:off x="9699480" y="1085760"/>
            <a:ext cx="164016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2" name="PlaceHolder 4"/>
          <p:cNvSpPr>
            <a:spLocks noGrp="1"/>
          </p:cNvSpPr>
          <p:nvPr>
            <p:ph/>
          </p:nvPr>
        </p:nvSpPr>
        <p:spPr>
          <a:xfrm>
            <a:off x="9699480" y="2678040"/>
            <a:ext cx="164016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sldNum" idx="1"/>
          </p:nvPr>
        </p:nvSpPr>
        <p:spPr/>
        <p:txBody>
          <a:bodyPr/>
          <a:lstStyle/>
          <a:p>
            <a:fld id="{ED5BCD9F-AADE-4086-8BD0-5DC0318479E5}"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4" name="PlaceHolder 2"/>
          <p:cNvSpPr>
            <a:spLocks noGrp="1"/>
          </p:cNvSpPr>
          <p:nvPr>
            <p:ph/>
          </p:nvPr>
        </p:nvSpPr>
        <p:spPr>
          <a:xfrm>
            <a:off x="7976880" y="1085760"/>
            <a:ext cx="164016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5" name="PlaceHolder 3"/>
          <p:cNvSpPr>
            <a:spLocks noGrp="1"/>
          </p:cNvSpPr>
          <p:nvPr>
            <p:ph/>
          </p:nvPr>
        </p:nvSpPr>
        <p:spPr>
          <a:xfrm>
            <a:off x="9699480" y="1085760"/>
            <a:ext cx="164016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6" name="PlaceHolder 4"/>
          <p:cNvSpPr>
            <a:spLocks noGrp="1"/>
          </p:cNvSpPr>
          <p:nvPr>
            <p:ph/>
          </p:nvPr>
        </p:nvSpPr>
        <p:spPr>
          <a:xfrm>
            <a:off x="7976880" y="2678040"/>
            <a:ext cx="3361320" cy="14536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sldNum" idx="1"/>
          </p:nvPr>
        </p:nvSpPr>
        <p:spPr/>
        <p:txBody>
          <a:bodyPr/>
          <a:lstStyle/>
          <a:p>
            <a:fld id="{7310B67C-B284-43A1-AC89-917E6CA669F1}"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PlaceHolder 1"/>
          <p:cNvSpPr>
            <a:spLocks noGrp="1"/>
          </p:cNvSpPr>
          <p:nvPr>
            <p:ph type="body"/>
          </p:nvPr>
        </p:nvSpPr>
        <p:spPr>
          <a:xfrm>
            <a:off x="7976880" y="1085760"/>
            <a:ext cx="3361320" cy="3047760"/>
          </a:xfrm>
          <a:prstGeom prst="rect">
            <a:avLst/>
          </a:prstGeom>
          <a:pattFill prst="wdUpDiag">
            <a:fgClr>
              <a:srgbClr val="4472C4"/>
            </a:fgClr>
            <a:bgClr>
              <a:srgbClr val="FFFFFF"/>
            </a:bgClr>
          </a:pattFill>
          <a:ln w="82440">
            <a:noFill/>
          </a:ln>
        </p:spPr>
        <p:txBody>
          <a:bodyPr lIns="90000" tIns="45000" rIns="90000" bIns="45000" anchor="t">
            <a:noAutofit/>
          </a:bodyPr>
          <a:lstStyle/>
          <a:p>
            <a:pPr marL="432000" indent="-324000">
              <a:lnSpc>
                <a:spcPct val="90000"/>
              </a:lnSpc>
              <a:spcBef>
                <a:spcPts val="1417"/>
              </a:spcBef>
              <a:buClr>
                <a:srgbClr val="000000"/>
              </a:buClr>
              <a:buSzPct val="45000"/>
              <a:buFont typeface="Wingdings" charset="2"/>
              <a:buChar char=""/>
            </a:pPr>
            <a:r>
              <a:rPr lang="en-US" sz="2000" b="0" strike="noStrike" spc="-1">
                <a:solidFill>
                  <a:srgbClr val="000000"/>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2000" b="0" strike="noStrike" spc="-1">
                <a:solidFill>
                  <a:srgbClr val="000000"/>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7" name="PlaceHolder 2"/>
          <p:cNvSpPr>
            <a:spLocks noGrp="1"/>
          </p:cNvSpPr>
          <p:nvPr>
            <p:ph type="body"/>
          </p:nvPr>
        </p:nvSpPr>
        <p:spPr>
          <a:xfrm>
            <a:off x="4408200" y="1085760"/>
            <a:ext cx="3361320" cy="3047760"/>
          </a:xfrm>
          <a:prstGeom prst="rect">
            <a:avLst/>
          </a:prstGeom>
          <a:pattFill prst="wdUpDiag">
            <a:fgClr>
              <a:srgbClr val="4472C4"/>
            </a:fgClr>
            <a:bgClr>
              <a:srgbClr val="FFFFFF"/>
            </a:bgClr>
          </a:pattFill>
          <a:ln w="82440">
            <a:noFill/>
          </a:ln>
        </p:spPr>
        <p:txBody>
          <a:bodyPr lIns="90000" tIns="45000" rIns="90000" bIns="45000" anchor="t">
            <a:noAutofit/>
          </a:bodyPr>
          <a:lstStyle/>
          <a:p>
            <a:pPr marL="432000" indent="-324000">
              <a:lnSpc>
                <a:spcPct val="90000"/>
              </a:lnSpc>
              <a:spcBef>
                <a:spcPts val="1417"/>
              </a:spcBef>
              <a:buClr>
                <a:srgbClr val="000000"/>
              </a:buClr>
              <a:buSzPct val="45000"/>
              <a:buFont typeface="Wingdings" charset="2"/>
              <a:buChar char=""/>
            </a:pPr>
            <a:r>
              <a:rPr lang="en-US" sz="2000" b="0" strike="noStrike" spc="-1">
                <a:solidFill>
                  <a:srgbClr val="000000"/>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2000" b="0" strike="noStrike" spc="-1">
                <a:solidFill>
                  <a:srgbClr val="000000"/>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2" name="PlaceHolder 3"/>
          <p:cNvSpPr>
            <a:spLocks noGrp="1"/>
          </p:cNvSpPr>
          <p:nvPr>
            <p:ph type="sldNum" idx="1"/>
          </p:nvPr>
        </p:nvSpPr>
        <p:spPr>
          <a:xfrm>
            <a:off x="9661680" y="6246720"/>
            <a:ext cx="2286720" cy="397440"/>
          </a:xfrm>
          <a:prstGeom prst="rect">
            <a:avLst/>
          </a:prstGeom>
          <a:noFill/>
          <a:ln w="0">
            <a:noFill/>
          </a:ln>
        </p:spPr>
        <p:txBody>
          <a:bodyPr anchor="ctr">
            <a:noAutofit/>
          </a:bodyPr>
          <a:lstStyle>
            <a:lvl1pPr algn="r">
              <a:lnSpc>
                <a:spcPct val="100000"/>
              </a:lnSpc>
              <a:buNone/>
              <a:defRPr lang="en-ID" sz="1200" b="0" strike="noStrike" spc="-1">
                <a:solidFill>
                  <a:srgbClr val="8B8B8B"/>
                </a:solidFill>
                <a:latin typeface="Arial"/>
              </a:defRPr>
            </a:lvl1pPr>
          </a:lstStyle>
          <a:p>
            <a:pPr algn="r">
              <a:lnSpc>
                <a:spcPct val="100000"/>
              </a:lnSpc>
              <a:buNone/>
            </a:pPr>
            <a:fld id="{73EA36E9-12D0-4D86-8049-8F2D3C8285EA}" type="slidenum">
              <a:rPr lang="en-ID" sz="1200" b="0" strike="noStrike" spc="-1">
                <a:solidFill>
                  <a:srgbClr val="8B8B8B"/>
                </a:solidFill>
                <a:latin typeface="Arial"/>
              </a:rPr>
              <a:t>‹#›</a:t>
            </a:fld>
            <a:endParaRPr lang="en-IN" sz="1200" b="0" strike="noStrike" spc="-1">
              <a:latin typeface="Times New Roman"/>
            </a:endParaRPr>
          </a:p>
        </p:txBody>
      </p:sp>
      <p:sp>
        <p:nvSpPr>
          <p:cNvPr id="3" name="Freeform: Shape 12"/>
          <p:cNvSpPr/>
          <p:nvPr/>
        </p:nvSpPr>
        <p:spPr>
          <a:xfrm rot="10800000">
            <a:off x="360" y="6036480"/>
            <a:ext cx="1476000" cy="838800"/>
          </a:xfrm>
          <a:custGeom>
            <a:avLst/>
            <a:gdLst/>
            <a:ahLst/>
            <a:cxnLst/>
            <a:rect l="l" t="t" r="r" b="b"/>
            <a:pathLst>
              <a:path w="3090808" h="1757016">
                <a:moveTo>
                  <a:pt x="0" y="0"/>
                </a:moveTo>
                <a:lnTo>
                  <a:pt x="3090808" y="0"/>
                </a:lnTo>
                <a:lnTo>
                  <a:pt x="3090808" y="1757016"/>
                </a:lnTo>
                <a:cubicBezTo>
                  <a:pt x="1846649" y="1757016"/>
                  <a:pt x="749721" y="1126647"/>
                  <a:pt x="101985" y="167871"/>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p:style>
      </p:sp>
      <p:sp>
        <p:nvSpPr>
          <p:cNvPr id="4" name="Freeform: Shape 13"/>
          <p:cNvSpPr/>
          <p:nvPr/>
        </p:nvSpPr>
        <p:spPr>
          <a:xfrm rot="10800000">
            <a:off x="360" y="6297840"/>
            <a:ext cx="1896840" cy="577440"/>
          </a:xfrm>
          <a:custGeom>
            <a:avLst/>
            <a:gdLst/>
            <a:ahLst/>
            <a:cxnLst/>
            <a:rect l="l" t="t" r="r" b="b"/>
            <a:pathLst>
              <a:path w="3090808" h="1757016">
                <a:moveTo>
                  <a:pt x="0" y="0"/>
                </a:moveTo>
                <a:lnTo>
                  <a:pt x="3090808" y="0"/>
                </a:lnTo>
                <a:lnTo>
                  <a:pt x="3090808" y="1757016"/>
                </a:lnTo>
                <a:cubicBezTo>
                  <a:pt x="1846649" y="1757016"/>
                  <a:pt x="749721" y="1126647"/>
                  <a:pt x="101985" y="167871"/>
                </a:cubicBezTo>
                <a:close/>
              </a:path>
            </a:pathLst>
          </a:custGeom>
          <a:solidFill>
            <a:srgbClr val="003399"/>
          </a:solidFill>
          <a:ln>
            <a:noFill/>
          </a:ln>
        </p:spPr>
        <p:style>
          <a:lnRef idx="2">
            <a:schemeClr val="accent1">
              <a:shade val="50000"/>
            </a:schemeClr>
          </a:lnRef>
          <a:fillRef idx="1">
            <a:schemeClr val="accent1"/>
          </a:fillRef>
          <a:effectRef idx="0">
            <a:schemeClr val="accent1"/>
          </a:effectRef>
          <a:fontRef idx="minor"/>
        </p:style>
      </p:sp>
      <p:sp>
        <p:nvSpPr>
          <p:cNvPr id="5"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hyperlink" Target="https://archive.ics.uci.edu/dataset/53/iris"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5"/>
          <p:cNvSpPr/>
          <p:nvPr/>
        </p:nvSpPr>
        <p:spPr>
          <a:xfrm>
            <a:off x="841320" y="826920"/>
            <a:ext cx="955656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a:solidFill>
                  <a:srgbClr val="003399"/>
                </a:solidFill>
                <a:latin typeface="Trebuchet MS"/>
              </a:rPr>
              <a:t>Introduction to Clustering</a:t>
            </a:r>
            <a:endParaRPr lang="en-IN" sz="2800" b="0" strike="noStrike" spc="-1">
              <a:latin typeface="Arial"/>
            </a:endParaRPr>
          </a:p>
        </p:txBody>
      </p:sp>
      <p:sp>
        <p:nvSpPr>
          <p:cNvPr id="43" name="Google Shape;82;p4"/>
          <p:cNvSpPr/>
          <p:nvPr/>
        </p:nvSpPr>
        <p:spPr>
          <a:xfrm>
            <a:off x="1394640" y="1868760"/>
            <a:ext cx="9748080" cy="1754326"/>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pPr>
            <a:endParaRPr lang="en-US" spc="-1" dirty="0">
              <a:solidFill>
                <a:srgbClr val="000000"/>
              </a:solidFill>
              <a:latin typeface="Source Sans"/>
              <a:ea typeface="Open Sans"/>
            </a:endParaRPr>
          </a:p>
          <a:p>
            <a:pPr>
              <a:lnSpc>
                <a:spcPct val="100000"/>
              </a:lnSpc>
              <a:buNone/>
            </a:pPr>
            <a:r>
              <a:rPr lang="en-US" sz="1800" b="0" strike="noStrike" spc="-1" dirty="0">
                <a:solidFill>
                  <a:srgbClr val="000000"/>
                </a:solidFill>
                <a:latin typeface="Source Sans"/>
                <a:ea typeface="Open Sans"/>
              </a:rPr>
              <a:t>Clustering involves grouping a set of objects in such a way that objects in the same group (called a cluster) are more similar to each other than to those in other groups. </a:t>
            </a:r>
          </a:p>
          <a:p>
            <a:pPr>
              <a:lnSpc>
                <a:spcPct val="100000"/>
              </a:lnSpc>
              <a:buNone/>
            </a:pPr>
            <a:endParaRPr lang="en-US" spc="-1" dirty="0">
              <a:solidFill>
                <a:srgbClr val="000000"/>
              </a:solidFill>
              <a:latin typeface="Source Sans"/>
              <a:ea typeface="Open Sans"/>
            </a:endParaRPr>
          </a:p>
          <a:p>
            <a:pPr>
              <a:lnSpc>
                <a:spcPct val="100000"/>
              </a:lnSpc>
              <a:buNone/>
            </a:pPr>
            <a:r>
              <a:rPr lang="en-US" sz="1800" b="0" strike="noStrike" spc="-1" dirty="0">
                <a:solidFill>
                  <a:srgbClr val="000000"/>
                </a:solidFill>
                <a:latin typeface="Source Sans"/>
                <a:ea typeface="Open Sans"/>
              </a:rPr>
              <a:t>Unlike supervised learning where the algorithm learns from labeled data, clustering is a type of unsupervised learning where the algorithm learns from unlabeled data</a:t>
            </a:r>
            <a:endParaRPr lang="en-IN" sz="1800" b="0" strike="noStrike" spc="-1" dirty="0">
              <a:latin typeface="Arial"/>
            </a:endParaRPr>
          </a:p>
        </p:txBody>
      </p:sp>
      <p:sp>
        <p:nvSpPr>
          <p:cNvPr id="44" name="Straight Connector 34"/>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2F021E-2CD6-E6B6-E39A-ABDEC1710DED}"/>
              </a:ext>
            </a:extLst>
          </p:cNvPr>
          <p:cNvPicPr>
            <a:picLocks noChangeAspect="1"/>
          </p:cNvPicPr>
          <p:nvPr/>
        </p:nvPicPr>
        <p:blipFill>
          <a:blip r:embed="rId2"/>
          <a:stretch>
            <a:fillRect/>
          </a:stretch>
        </p:blipFill>
        <p:spPr>
          <a:xfrm>
            <a:off x="1568321" y="948343"/>
            <a:ext cx="8664648" cy="5415405"/>
          </a:xfrm>
          <a:prstGeom prst="rect">
            <a:avLst/>
          </a:prstGeom>
        </p:spPr>
      </p:pic>
    </p:spTree>
    <p:extLst>
      <p:ext uri="{BB962C8B-B14F-4D97-AF65-F5344CB8AC3E}">
        <p14:creationId xmlns:p14="http://schemas.microsoft.com/office/powerpoint/2010/main" val="3754819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Box 10"/>
          <p:cNvSpPr/>
          <p:nvPr/>
        </p:nvSpPr>
        <p:spPr>
          <a:xfrm>
            <a:off x="841320" y="826920"/>
            <a:ext cx="9556560" cy="516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a:solidFill>
                  <a:srgbClr val="003399"/>
                </a:solidFill>
                <a:latin typeface="Trebuchet MS"/>
              </a:rPr>
              <a:t>IRIS dataset </a:t>
            </a:r>
            <a:endParaRPr lang="en-IN" sz="2800" b="0" strike="noStrike" spc="-1" dirty="0">
              <a:latin typeface="Arial"/>
            </a:endParaRPr>
          </a:p>
        </p:txBody>
      </p:sp>
      <p:sp>
        <p:nvSpPr>
          <p:cNvPr id="70" name="Google Shape;82;p 9"/>
          <p:cNvSpPr/>
          <p:nvPr/>
        </p:nvSpPr>
        <p:spPr>
          <a:xfrm>
            <a:off x="830160" y="1461240"/>
            <a:ext cx="10980000" cy="1754326"/>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pPr>
            <a:r>
              <a:rPr lang="en-US" b="1" spc="-1" dirty="0">
                <a:solidFill>
                  <a:srgbClr val="000000"/>
                </a:solidFill>
                <a:latin typeface="Source Sans"/>
                <a:ea typeface="Open Sans"/>
              </a:rPr>
              <a:t>The dataset we will use is – </a:t>
            </a:r>
            <a:endParaRPr lang="en-US" b="1" spc="-1" dirty="0">
              <a:solidFill>
                <a:srgbClr val="000000"/>
              </a:solidFill>
              <a:latin typeface="Source Sans"/>
              <a:ea typeface="Open Sans"/>
              <a:hlinkClick r:id="rId2"/>
            </a:endParaRPr>
          </a:p>
          <a:p>
            <a:pPr>
              <a:lnSpc>
                <a:spcPct val="100000"/>
              </a:lnSpc>
              <a:buNone/>
            </a:pPr>
            <a:endParaRPr lang="en-US" sz="1800" b="1" strike="noStrike" spc="-1" dirty="0">
              <a:solidFill>
                <a:srgbClr val="000000"/>
              </a:solidFill>
              <a:latin typeface="Source Sans"/>
              <a:ea typeface="Open Sans"/>
              <a:hlinkClick r:id="rId2"/>
            </a:endParaRPr>
          </a:p>
          <a:p>
            <a:pPr>
              <a:lnSpc>
                <a:spcPct val="100000"/>
              </a:lnSpc>
              <a:buNone/>
            </a:pPr>
            <a:endParaRPr lang="en-US" b="1" spc="-1" dirty="0">
              <a:solidFill>
                <a:srgbClr val="000000"/>
              </a:solidFill>
              <a:latin typeface="Source Sans"/>
              <a:ea typeface="Open Sans"/>
              <a:hlinkClick r:id="rId2"/>
            </a:endParaRPr>
          </a:p>
          <a:p>
            <a:pPr>
              <a:lnSpc>
                <a:spcPct val="100000"/>
              </a:lnSpc>
              <a:buNone/>
            </a:pPr>
            <a:r>
              <a:rPr lang="en-US" sz="1800" b="1" strike="noStrike" spc="-1" dirty="0">
                <a:solidFill>
                  <a:srgbClr val="000000"/>
                </a:solidFill>
                <a:latin typeface="Source Sans"/>
                <a:ea typeface="Open Sans"/>
                <a:hlinkClick r:id="rId2"/>
              </a:rPr>
              <a:t>https://archive.ics.uci.edu/dataset/53/iris</a:t>
            </a:r>
            <a:endParaRPr lang="en-US" sz="1800" b="1" strike="noStrike" spc="-1" dirty="0">
              <a:solidFill>
                <a:srgbClr val="000000"/>
              </a:solidFill>
              <a:latin typeface="Source Sans"/>
              <a:ea typeface="Open Sans"/>
            </a:endParaRPr>
          </a:p>
          <a:p>
            <a:pPr>
              <a:lnSpc>
                <a:spcPct val="100000"/>
              </a:lnSpc>
              <a:buNone/>
            </a:pPr>
            <a:endParaRPr lang="en-US" b="1" spc="-1" dirty="0">
              <a:solidFill>
                <a:srgbClr val="000000"/>
              </a:solidFill>
              <a:latin typeface="Source Sans"/>
              <a:ea typeface="Open Sans"/>
            </a:endParaRPr>
          </a:p>
          <a:p>
            <a:pPr>
              <a:lnSpc>
                <a:spcPct val="100000"/>
              </a:lnSpc>
              <a:buNone/>
            </a:pPr>
            <a:endParaRPr lang="en-IN" sz="1800" b="0" strike="noStrike" spc="-1" dirty="0">
              <a:latin typeface="Arial"/>
            </a:endParaRPr>
          </a:p>
        </p:txBody>
      </p:sp>
      <p:sp>
        <p:nvSpPr>
          <p:cNvPr id="71" name="Straight Connector 9"/>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Box 10"/>
          <p:cNvSpPr/>
          <p:nvPr/>
        </p:nvSpPr>
        <p:spPr>
          <a:xfrm>
            <a:off x="841320" y="826920"/>
            <a:ext cx="9556560" cy="516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a:solidFill>
                  <a:srgbClr val="003399"/>
                </a:solidFill>
                <a:latin typeface="Trebuchet MS"/>
              </a:rPr>
              <a:t>How does k-means Clustering work?</a:t>
            </a:r>
            <a:endParaRPr lang="en-IN" sz="2800" b="0" strike="noStrike" spc="-1">
              <a:latin typeface="Arial"/>
            </a:endParaRPr>
          </a:p>
        </p:txBody>
      </p:sp>
      <p:sp>
        <p:nvSpPr>
          <p:cNvPr id="70" name="Google Shape;82;p 9"/>
          <p:cNvSpPr/>
          <p:nvPr/>
        </p:nvSpPr>
        <p:spPr>
          <a:xfrm>
            <a:off x="830160" y="1461240"/>
            <a:ext cx="10980000" cy="502884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pPr>
            <a:r>
              <a:rPr lang="en-US" sz="1800" b="1" strike="noStrike" spc="-1">
                <a:solidFill>
                  <a:srgbClr val="000000"/>
                </a:solidFill>
                <a:latin typeface="Source Sans"/>
                <a:ea typeface="Open Sans"/>
              </a:rPr>
              <a:t>Choosing the number of clusters </a:t>
            </a:r>
            <a:endParaRPr lang="en-IN" sz="1800" b="0" strike="noStrike" spc="-1">
              <a:latin typeface="Arial"/>
            </a:endParaRPr>
          </a:p>
          <a:p>
            <a:pPr>
              <a:lnSpc>
                <a:spcPct val="100000"/>
              </a:lnSpc>
              <a:buNone/>
            </a:pPr>
            <a:r>
              <a:rPr lang="en-US" sz="1800" b="0" strike="noStrike" spc="-1">
                <a:solidFill>
                  <a:srgbClr val="000000"/>
                </a:solidFill>
                <a:latin typeface="Source Sans"/>
                <a:ea typeface="Open Sans"/>
              </a:rPr>
              <a:t>The first step is to define the K number of clusters in which we will group the data. Let’s select K=3.</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00000"/>
                </a:solidFill>
                <a:latin typeface="Source Sans"/>
                <a:ea typeface="Open Sans"/>
              </a:rPr>
              <a:t>Initializing centroids</a:t>
            </a:r>
            <a:endParaRPr lang="en-IN" sz="1800" b="0" strike="noStrike" spc="-1">
              <a:latin typeface="Arial"/>
            </a:endParaRPr>
          </a:p>
          <a:p>
            <a:pPr>
              <a:lnSpc>
                <a:spcPct val="100000"/>
              </a:lnSpc>
              <a:buNone/>
            </a:pPr>
            <a:r>
              <a:rPr lang="en-US" sz="1800" b="0" strike="noStrike" spc="-1">
                <a:solidFill>
                  <a:srgbClr val="000000"/>
                </a:solidFill>
                <a:latin typeface="Source Sans"/>
                <a:ea typeface="Open Sans"/>
              </a:rPr>
              <a:t>Centroid is the center of a cluster but initially, the exact center of data points will be unknown so, we select random data points and define them as centroids for each cluster. We will initialize 3 centroids in the dataset.</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00000"/>
                </a:solidFill>
                <a:latin typeface="Source Sans"/>
                <a:ea typeface="Open Sans"/>
              </a:rPr>
              <a:t>Assign data points to the nearest cluster</a:t>
            </a:r>
            <a:endParaRPr lang="en-IN" sz="1800" b="0" strike="noStrike" spc="-1">
              <a:latin typeface="Arial"/>
            </a:endParaRPr>
          </a:p>
          <a:p>
            <a:pPr>
              <a:lnSpc>
                <a:spcPct val="100000"/>
              </a:lnSpc>
              <a:buNone/>
            </a:pPr>
            <a:r>
              <a:rPr lang="en-US" sz="1800" b="0" strike="noStrike" spc="-1">
                <a:solidFill>
                  <a:srgbClr val="000000"/>
                </a:solidFill>
                <a:latin typeface="Source Sans"/>
                <a:ea typeface="Open Sans"/>
              </a:rPr>
              <a:t>Now that centroids are initialized, </a:t>
            </a:r>
            <a:endParaRPr lang="en-IN" sz="1800" b="0" strike="noStrike" spc="-1">
              <a:latin typeface="Arial"/>
            </a:endParaRPr>
          </a:p>
          <a:p>
            <a:pPr>
              <a:lnSpc>
                <a:spcPct val="100000"/>
              </a:lnSpc>
              <a:buNone/>
            </a:pPr>
            <a:r>
              <a:rPr lang="en-US" sz="1800" b="0" strike="noStrike" spc="-1">
                <a:solidFill>
                  <a:srgbClr val="000000"/>
                </a:solidFill>
                <a:latin typeface="Source Sans"/>
                <a:ea typeface="Open Sans"/>
              </a:rPr>
              <a:t>the next step is to assign </a:t>
            </a:r>
            <a:endParaRPr lang="en-IN" sz="1800" b="0" strike="noStrike" spc="-1">
              <a:latin typeface="Arial"/>
            </a:endParaRPr>
          </a:p>
          <a:p>
            <a:pPr>
              <a:lnSpc>
                <a:spcPct val="100000"/>
              </a:lnSpc>
              <a:buNone/>
            </a:pPr>
            <a:r>
              <a:rPr lang="en-US" sz="1800" b="0" strike="noStrike" spc="-1">
                <a:solidFill>
                  <a:srgbClr val="000000"/>
                </a:solidFill>
                <a:latin typeface="Source Sans"/>
                <a:ea typeface="Open Sans"/>
              </a:rPr>
              <a:t>data points Xn to their closest cluster centroid Ck</a:t>
            </a:r>
            <a:endParaRPr lang="en-IN" sz="1800" b="0" strike="noStrike" spc="-1">
              <a:latin typeface="Arial"/>
            </a:endParaRPr>
          </a:p>
          <a:p>
            <a:pPr>
              <a:lnSpc>
                <a:spcPct val="100000"/>
              </a:lnSpc>
              <a:buNone/>
            </a:pPr>
            <a:endParaRPr lang="en-IN" sz="1800" b="0" strike="noStrike" spc="-1">
              <a:latin typeface="Arial"/>
            </a:endParaRPr>
          </a:p>
        </p:txBody>
      </p:sp>
      <p:sp>
        <p:nvSpPr>
          <p:cNvPr id="71" name="Straight Connector 9"/>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pic>
        <p:nvPicPr>
          <p:cNvPr id="72" name="Picture 71"/>
          <p:cNvPicPr/>
          <p:nvPr/>
        </p:nvPicPr>
        <p:blipFill>
          <a:blip r:embed="rId2"/>
          <a:stretch/>
        </p:blipFill>
        <p:spPr>
          <a:xfrm>
            <a:off x="5967000" y="3456000"/>
            <a:ext cx="2607840" cy="1896120"/>
          </a:xfrm>
          <a:prstGeom prst="rect">
            <a:avLst/>
          </a:prstGeom>
          <a:ln w="0">
            <a:noFill/>
          </a:ln>
        </p:spPr>
      </p:pic>
      <p:pic>
        <p:nvPicPr>
          <p:cNvPr id="73" name="Picture 72"/>
          <p:cNvPicPr/>
          <p:nvPr/>
        </p:nvPicPr>
        <p:blipFill>
          <a:blip r:embed="rId3"/>
          <a:stretch/>
        </p:blipFill>
        <p:spPr>
          <a:xfrm>
            <a:off x="8991360" y="5154480"/>
            <a:ext cx="2240640" cy="1662480"/>
          </a:xfrm>
          <a:prstGeom prst="rect">
            <a:avLst/>
          </a:prstGeom>
          <a:ln w="0">
            <a:noFill/>
          </a:ln>
        </p:spPr>
      </p:pic>
    </p:spTree>
    <p:extLst>
      <p:ext uri="{BB962C8B-B14F-4D97-AF65-F5344CB8AC3E}">
        <p14:creationId xmlns:p14="http://schemas.microsoft.com/office/powerpoint/2010/main" val="2460240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Box 12"/>
          <p:cNvSpPr/>
          <p:nvPr/>
        </p:nvSpPr>
        <p:spPr>
          <a:xfrm>
            <a:off x="841320" y="826920"/>
            <a:ext cx="9556560" cy="516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a:solidFill>
                  <a:srgbClr val="003399"/>
                </a:solidFill>
                <a:latin typeface="Trebuchet MS"/>
              </a:rPr>
              <a:t>How does k-means Clustering work?</a:t>
            </a:r>
            <a:endParaRPr lang="en-IN" sz="2800" b="0" strike="noStrike" spc="-1">
              <a:latin typeface="Arial"/>
            </a:endParaRPr>
          </a:p>
        </p:txBody>
      </p:sp>
      <p:sp>
        <p:nvSpPr>
          <p:cNvPr id="75" name="Google Shape;82;p 11"/>
          <p:cNvSpPr/>
          <p:nvPr/>
        </p:nvSpPr>
        <p:spPr>
          <a:xfrm>
            <a:off x="830160" y="1461240"/>
            <a:ext cx="10980000" cy="3382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pPr>
            <a:r>
              <a:rPr lang="en-US" sz="1800" b="0" strike="noStrike" spc="-1">
                <a:solidFill>
                  <a:srgbClr val="000000"/>
                </a:solidFill>
                <a:latin typeface="Source Sans"/>
                <a:ea typeface="Open Sans"/>
              </a:rPr>
              <a:t>In this step, we will first calculate the distance between data point X and centroid C using Euclidean Distance metric.</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0" strike="noStrike" spc="-1">
                <a:solidFill>
                  <a:srgbClr val="000000"/>
                </a:solidFill>
                <a:latin typeface="Source Sans"/>
                <a:ea typeface="Open Sans"/>
              </a:rPr>
              <a:t>And then choose the cluster for data points where the distance between the data point and the centroid is minimum. </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endParaRPr lang="en-IN" sz="1800" b="0" strike="noStrike" spc="-1">
              <a:latin typeface="Arial"/>
            </a:endParaRPr>
          </a:p>
        </p:txBody>
      </p:sp>
      <p:sp>
        <p:nvSpPr>
          <p:cNvPr id="76" name="Straight Connector 11"/>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pic>
        <p:nvPicPr>
          <p:cNvPr id="77" name="Picture 76"/>
          <p:cNvPicPr/>
          <p:nvPr/>
        </p:nvPicPr>
        <p:blipFill>
          <a:blip r:embed="rId2"/>
          <a:stretch/>
        </p:blipFill>
        <p:spPr>
          <a:xfrm>
            <a:off x="4295085" y="1690503"/>
            <a:ext cx="2847600" cy="1399680"/>
          </a:xfrm>
          <a:prstGeom prst="rect">
            <a:avLst/>
          </a:prstGeom>
          <a:ln w="0">
            <a:noFill/>
          </a:ln>
        </p:spPr>
      </p:pic>
      <p:pic>
        <p:nvPicPr>
          <p:cNvPr id="78" name="Picture 77"/>
          <p:cNvPicPr/>
          <p:nvPr/>
        </p:nvPicPr>
        <p:blipFill>
          <a:blip r:embed="rId3"/>
          <a:stretch/>
        </p:blipFill>
        <p:spPr>
          <a:xfrm>
            <a:off x="4049745" y="3642586"/>
            <a:ext cx="3338280" cy="2507760"/>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Box 11"/>
          <p:cNvSpPr/>
          <p:nvPr/>
        </p:nvSpPr>
        <p:spPr>
          <a:xfrm>
            <a:off x="841320" y="826920"/>
            <a:ext cx="9556560" cy="516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a:solidFill>
                  <a:srgbClr val="003399"/>
                </a:solidFill>
                <a:latin typeface="Trebuchet MS"/>
              </a:rPr>
              <a:t>How does k-means Clustering work?</a:t>
            </a:r>
            <a:endParaRPr lang="en-IN" sz="2800" b="0" strike="noStrike" spc="-1">
              <a:latin typeface="Arial"/>
            </a:endParaRPr>
          </a:p>
        </p:txBody>
      </p:sp>
      <p:sp>
        <p:nvSpPr>
          <p:cNvPr id="80" name="Google Shape;82;p 10"/>
          <p:cNvSpPr/>
          <p:nvPr/>
        </p:nvSpPr>
        <p:spPr>
          <a:xfrm>
            <a:off x="830160" y="1461240"/>
            <a:ext cx="10980000" cy="31086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pPr>
            <a:r>
              <a:rPr lang="en-US" sz="1800" b="1" strike="noStrike" spc="-1">
                <a:solidFill>
                  <a:srgbClr val="000000"/>
                </a:solidFill>
                <a:latin typeface="Source Sans"/>
                <a:ea typeface="Open Sans"/>
              </a:rPr>
              <a:t>Re-initialize centroids </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0" strike="noStrike" spc="-1">
                <a:solidFill>
                  <a:srgbClr val="000000"/>
                </a:solidFill>
                <a:latin typeface="Source Sans"/>
                <a:ea typeface="Open Sans"/>
              </a:rPr>
              <a:t>Next, we will re-initialize the centroids by calculating the average of all data points of that cluster.</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endParaRPr lang="en-IN" sz="1800" b="0" strike="noStrike" spc="-1">
              <a:latin typeface="Arial"/>
            </a:endParaRPr>
          </a:p>
        </p:txBody>
      </p:sp>
      <p:sp>
        <p:nvSpPr>
          <p:cNvPr id="81" name="Straight Connector 10"/>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pic>
        <p:nvPicPr>
          <p:cNvPr id="82" name="Picture 81"/>
          <p:cNvPicPr/>
          <p:nvPr/>
        </p:nvPicPr>
        <p:blipFill>
          <a:blip r:embed="rId2"/>
          <a:stretch/>
        </p:blipFill>
        <p:spPr>
          <a:xfrm>
            <a:off x="4843940" y="2534040"/>
            <a:ext cx="2152440" cy="894960"/>
          </a:xfrm>
          <a:prstGeom prst="rect">
            <a:avLst/>
          </a:prstGeom>
          <a:ln w="0">
            <a:noFill/>
          </a:ln>
        </p:spPr>
      </p:pic>
      <p:pic>
        <p:nvPicPr>
          <p:cNvPr id="83" name="Picture 82"/>
          <p:cNvPicPr/>
          <p:nvPr/>
        </p:nvPicPr>
        <p:blipFill>
          <a:blip r:embed="rId3"/>
          <a:stretch/>
        </p:blipFill>
        <p:spPr>
          <a:xfrm>
            <a:off x="4500000" y="3790800"/>
            <a:ext cx="3011400" cy="2258280"/>
          </a:xfrm>
          <a:prstGeom prst="rect">
            <a:avLst/>
          </a:prstGeom>
          <a:ln w="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Box 13"/>
          <p:cNvSpPr/>
          <p:nvPr/>
        </p:nvSpPr>
        <p:spPr>
          <a:xfrm>
            <a:off x="841320" y="826920"/>
            <a:ext cx="9556560" cy="516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a:solidFill>
                  <a:srgbClr val="003399"/>
                </a:solidFill>
                <a:latin typeface="Trebuchet MS"/>
              </a:rPr>
              <a:t>How does k-means Clustering work?</a:t>
            </a:r>
            <a:endParaRPr lang="en-IN" sz="2800" b="0" strike="noStrike" spc="-1">
              <a:latin typeface="Arial"/>
            </a:endParaRPr>
          </a:p>
        </p:txBody>
      </p:sp>
      <p:sp>
        <p:nvSpPr>
          <p:cNvPr id="85" name="Google Shape;82;p 12"/>
          <p:cNvSpPr/>
          <p:nvPr/>
        </p:nvSpPr>
        <p:spPr>
          <a:xfrm>
            <a:off x="830160" y="1461240"/>
            <a:ext cx="10980000" cy="28350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pPr>
            <a:r>
              <a:rPr lang="en-US" sz="1800" b="1" strike="noStrike" spc="-1">
                <a:solidFill>
                  <a:srgbClr val="000000"/>
                </a:solidFill>
                <a:latin typeface="Source Sans"/>
                <a:ea typeface="Open Sans"/>
              </a:rPr>
              <a:t>Repeat steps last 2 steps</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endParaRPr lang="en-IN" sz="1800" b="0" strike="noStrike" spc="-1">
              <a:latin typeface="Arial"/>
            </a:endParaRPr>
          </a:p>
        </p:txBody>
      </p:sp>
      <p:sp>
        <p:nvSpPr>
          <p:cNvPr id="86" name="Straight Connector 12"/>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pic>
        <p:nvPicPr>
          <p:cNvPr id="87" name="Picture 86"/>
          <p:cNvPicPr/>
          <p:nvPr/>
        </p:nvPicPr>
        <p:blipFill>
          <a:blip r:embed="rId2"/>
          <a:stretch/>
        </p:blipFill>
        <p:spPr>
          <a:xfrm>
            <a:off x="3577680" y="2225880"/>
            <a:ext cx="3904920" cy="2933280"/>
          </a:xfrm>
          <a:prstGeom prst="rect">
            <a:avLst/>
          </a:prstGeom>
          <a:ln w="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14"/>
          <p:cNvSpPr/>
          <p:nvPr/>
        </p:nvSpPr>
        <p:spPr>
          <a:xfrm>
            <a:off x="841320" y="826920"/>
            <a:ext cx="955656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1" i="1" strike="noStrike" spc="-1">
                <a:solidFill>
                  <a:srgbClr val="003399"/>
                </a:solidFill>
                <a:latin typeface="Trebuchet MS"/>
              </a:rPr>
              <a:t>Pros and Cons of K-Means</a:t>
            </a:r>
            <a:endParaRPr lang="en-IN" sz="2400" b="0" strike="noStrike" spc="-1">
              <a:latin typeface="Arial"/>
            </a:endParaRPr>
          </a:p>
        </p:txBody>
      </p:sp>
      <p:sp>
        <p:nvSpPr>
          <p:cNvPr id="89" name="Google Shape;82;p 13"/>
          <p:cNvSpPr/>
          <p:nvPr/>
        </p:nvSpPr>
        <p:spPr>
          <a:xfrm>
            <a:off x="900000" y="1440000"/>
            <a:ext cx="10980000" cy="502884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pPr>
            <a:r>
              <a:rPr lang="en-US" sz="1800" b="1" strike="noStrike" spc="-1">
                <a:solidFill>
                  <a:srgbClr val="000000"/>
                </a:solidFill>
                <a:latin typeface="Source Sans"/>
                <a:ea typeface="Open Sans"/>
              </a:rPr>
              <a:t>Advantages of K-Means</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0" strike="noStrike" spc="-1">
                <a:solidFill>
                  <a:srgbClr val="000000"/>
                </a:solidFill>
                <a:latin typeface="Source Sans"/>
                <a:ea typeface="Open Sans"/>
              </a:rPr>
              <a:t>K-Means is simple to implement and computationally efficient.</a:t>
            </a:r>
            <a:endParaRPr lang="en-IN" sz="1800" b="0" strike="noStrike" spc="-1">
              <a:latin typeface="Arial"/>
            </a:endParaRPr>
          </a:p>
          <a:p>
            <a:pPr>
              <a:lnSpc>
                <a:spcPct val="100000"/>
              </a:lnSpc>
              <a:buNone/>
            </a:pPr>
            <a:r>
              <a:rPr lang="en-US" sz="1800" b="0" strike="noStrike" spc="-1">
                <a:solidFill>
                  <a:srgbClr val="000000"/>
                </a:solidFill>
                <a:latin typeface="Source Sans"/>
                <a:ea typeface="Open Sans"/>
              </a:rPr>
              <a:t>It handles large datasets well.</a:t>
            </a:r>
            <a:endParaRPr lang="en-IN" sz="1800" b="0" strike="noStrike" spc="-1">
              <a:latin typeface="Arial"/>
            </a:endParaRPr>
          </a:p>
          <a:p>
            <a:pPr>
              <a:lnSpc>
                <a:spcPct val="100000"/>
              </a:lnSpc>
              <a:buNone/>
            </a:pPr>
            <a:r>
              <a:rPr lang="en-US" sz="1800" b="0" strike="noStrike" spc="-1">
                <a:solidFill>
                  <a:srgbClr val="000000"/>
                </a:solidFill>
                <a:latin typeface="Source Sans"/>
                <a:ea typeface="Open Sans"/>
              </a:rPr>
              <a:t>It's effective in high dimensional spaces.</a:t>
            </a:r>
            <a:endParaRPr lang="en-IN" sz="1800" b="0" strike="noStrike" spc="-1">
              <a:latin typeface="Arial"/>
            </a:endParaRPr>
          </a:p>
          <a:p>
            <a:pPr>
              <a:lnSpc>
                <a:spcPct val="100000"/>
              </a:lnSpc>
              <a:buNone/>
            </a:pPr>
            <a:r>
              <a:rPr lang="en-US" sz="1800" b="0" strike="noStrike" spc="-1">
                <a:solidFill>
                  <a:srgbClr val="000000"/>
                </a:solidFill>
                <a:latin typeface="Source Sans"/>
                <a:ea typeface="Open Sans"/>
              </a:rPr>
              <a:t>It's easy to interpret and visualize.</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00000"/>
                </a:solidFill>
                <a:latin typeface="Source Sans"/>
                <a:ea typeface="Open Sans"/>
              </a:rPr>
              <a:t>Disadvantages of K-Means</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0" strike="noStrike" spc="-1">
                <a:solidFill>
                  <a:srgbClr val="000000"/>
                </a:solidFill>
                <a:latin typeface="Source Sans"/>
                <a:ea typeface="Open Sans"/>
              </a:rPr>
              <a:t>Requires the user to specify the number of clusters in advance.</a:t>
            </a:r>
            <a:endParaRPr lang="en-IN" sz="1800" b="0" strike="noStrike" spc="-1">
              <a:latin typeface="Arial"/>
            </a:endParaRPr>
          </a:p>
          <a:p>
            <a:pPr>
              <a:lnSpc>
                <a:spcPct val="100000"/>
              </a:lnSpc>
              <a:buNone/>
            </a:pPr>
            <a:r>
              <a:rPr lang="en-US" sz="1800" b="0" strike="noStrike" spc="-1">
                <a:solidFill>
                  <a:srgbClr val="000000"/>
                </a:solidFill>
                <a:latin typeface="Source Sans"/>
                <a:ea typeface="Open Sans"/>
              </a:rPr>
              <a:t>Assumes that clusters are convex and isotropic.</a:t>
            </a:r>
            <a:endParaRPr lang="en-IN" sz="1800" b="0" strike="noStrike" spc="-1">
              <a:latin typeface="Arial"/>
            </a:endParaRPr>
          </a:p>
          <a:p>
            <a:pPr>
              <a:lnSpc>
                <a:spcPct val="100000"/>
              </a:lnSpc>
              <a:buNone/>
            </a:pPr>
            <a:r>
              <a:rPr lang="en-US" sz="1800" b="0" strike="noStrike" spc="-1">
                <a:solidFill>
                  <a:srgbClr val="000000"/>
                </a:solidFill>
                <a:latin typeface="Source Sans"/>
                <a:ea typeface="Open Sans"/>
              </a:rPr>
              <a:t>Sensitive to the initial positioning of centroids.</a:t>
            </a:r>
            <a:endParaRPr lang="en-IN" sz="1800" b="0" strike="noStrike" spc="-1">
              <a:latin typeface="Arial"/>
            </a:endParaRPr>
          </a:p>
          <a:p>
            <a:pPr>
              <a:lnSpc>
                <a:spcPct val="100000"/>
              </a:lnSpc>
              <a:buNone/>
            </a:pPr>
            <a:r>
              <a:rPr lang="en-US" sz="1800" b="0" strike="noStrike" spc="-1">
                <a:solidFill>
                  <a:srgbClr val="000000"/>
                </a:solidFill>
                <a:latin typeface="Source Sans"/>
                <a:ea typeface="Open Sans"/>
              </a:rPr>
              <a:t>Can be affected by the presence of outliers.</a:t>
            </a:r>
            <a:endParaRPr lang="en-IN" sz="1800" b="0" strike="noStrike" spc="-1">
              <a:latin typeface="Arial"/>
            </a:endParaRPr>
          </a:p>
          <a:p>
            <a:pPr>
              <a:lnSpc>
                <a:spcPct val="100000"/>
              </a:lnSpc>
              <a:buNone/>
            </a:pPr>
            <a:r>
              <a:rPr lang="en-US" sz="1800" b="0" strike="noStrike" spc="-1">
                <a:solidFill>
                  <a:srgbClr val="000000"/>
                </a:solidFill>
                <a:latin typeface="Source Sans"/>
                <a:ea typeface="Open Sans"/>
              </a:rPr>
              <a:t>Not suitable for clusters of different sizes and densitie</a:t>
            </a:r>
            <a:endParaRPr lang="en-IN" sz="1800" b="0" strike="noStrike" spc="-1">
              <a:latin typeface="Arial"/>
            </a:endParaRPr>
          </a:p>
          <a:p>
            <a:pPr>
              <a:lnSpc>
                <a:spcPct val="100000"/>
              </a:lnSpc>
              <a:buNone/>
            </a:pPr>
            <a:r>
              <a:rPr lang="en-US" sz="1800" b="0" strike="noStrike" spc="-1">
                <a:solidFill>
                  <a:srgbClr val="000000"/>
                </a:solidFill>
                <a:latin typeface="Source Sans"/>
                <a:ea typeface="Open Sans"/>
              </a:rPr>
              <a:t>Time complexity of</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0" i="1" strike="noStrike" spc="-1">
                <a:solidFill>
                  <a:srgbClr val="000000"/>
                </a:solidFill>
                <a:latin typeface="Source Sans"/>
                <a:ea typeface="Open Sans"/>
              </a:rPr>
              <a:t>where K is the number of clusters, n is the number of data points, D is the number of dimensions, and M is the number of iterations.</a:t>
            </a:r>
            <a:r>
              <a:rPr lang="en-US" sz="1800" b="0" strike="noStrike" spc="-1">
                <a:solidFill>
                  <a:srgbClr val="000000"/>
                </a:solidFill>
                <a:latin typeface="Source Sans"/>
                <a:ea typeface="Open Sans"/>
              </a:rPr>
              <a:t> </a:t>
            </a:r>
            <a:endParaRPr lang="en-IN" sz="1800" b="0" strike="noStrike" spc="-1">
              <a:latin typeface="Arial"/>
            </a:endParaRPr>
          </a:p>
        </p:txBody>
      </p:sp>
      <p:sp>
        <p:nvSpPr>
          <p:cNvPr id="90" name="Straight Connector 13"/>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pic>
        <p:nvPicPr>
          <p:cNvPr id="91" name="Picture 90"/>
          <p:cNvPicPr/>
          <p:nvPr/>
        </p:nvPicPr>
        <p:blipFill>
          <a:blip r:embed="rId2"/>
          <a:stretch/>
        </p:blipFill>
        <p:spPr>
          <a:xfrm>
            <a:off x="3382920" y="5400000"/>
            <a:ext cx="2197080" cy="26100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Box 15"/>
          <p:cNvSpPr/>
          <p:nvPr/>
        </p:nvSpPr>
        <p:spPr>
          <a:xfrm>
            <a:off x="841320" y="826920"/>
            <a:ext cx="955656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1" i="1" strike="noStrike" spc="-1">
                <a:solidFill>
                  <a:srgbClr val="003399"/>
                </a:solidFill>
                <a:latin typeface="Trebuchet MS"/>
              </a:rPr>
              <a:t>Uses of K-Means</a:t>
            </a:r>
            <a:endParaRPr lang="en-IN" sz="2400" b="0" strike="noStrike" spc="-1">
              <a:latin typeface="Arial"/>
            </a:endParaRPr>
          </a:p>
        </p:txBody>
      </p:sp>
      <p:sp>
        <p:nvSpPr>
          <p:cNvPr id="93" name="Google Shape;82;p 14"/>
          <p:cNvSpPr/>
          <p:nvPr/>
        </p:nvSpPr>
        <p:spPr>
          <a:xfrm>
            <a:off x="900000" y="1440000"/>
            <a:ext cx="10980000" cy="9147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pPr>
            <a:r>
              <a:rPr lang="en-US" sz="1800" b="0" strike="noStrike" spc="-1">
                <a:solidFill>
                  <a:srgbClr val="000000"/>
                </a:solidFill>
                <a:latin typeface="Source Sans"/>
                <a:ea typeface="Open Sans"/>
              </a:rPr>
              <a:t>K-Means is widely used in image segmentation, document clustering, market research, customer segmentation, etc.</a:t>
            </a:r>
            <a:endParaRPr lang="en-IN" sz="1800" b="0" strike="noStrike" spc="-1">
              <a:latin typeface="Arial"/>
            </a:endParaRPr>
          </a:p>
          <a:p>
            <a:pPr>
              <a:lnSpc>
                <a:spcPct val="100000"/>
              </a:lnSpc>
              <a:buNone/>
            </a:pPr>
            <a:endParaRPr lang="en-IN" sz="1800" b="0" strike="noStrike" spc="-1">
              <a:latin typeface="Arial"/>
            </a:endParaRPr>
          </a:p>
        </p:txBody>
      </p:sp>
      <p:sp>
        <p:nvSpPr>
          <p:cNvPr id="94" name="Straight Connector 14"/>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pic>
        <p:nvPicPr>
          <p:cNvPr id="95" name="Picture 94"/>
          <p:cNvPicPr/>
          <p:nvPr/>
        </p:nvPicPr>
        <p:blipFill>
          <a:blip r:embed="rId2"/>
          <a:stretch/>
        </p:blipFill>
        <p:spPr>
          <a:xfrm>
            <a:off x="3129352" y="4561993"/>
            <a:ext cx="5718960" cy="2160000"/>
          </a:xfrm>
          <a:prstGeom prst="rect">
            <a:avLst/>
          </a:prstGeom>
          <a:ln w="0">
            <a:noFill/>
          </a:ln>
        </p:spPr>
      </p:pic>
      <p:pic>
        <p:nvPicPr>
          <p:cNvPr id="96" name="Picture 95"/>
          <p:cNvPicPr/>
          <p:nvPr/>
        </p:nvPicPr>
        <p:blipFill>
          <a:blip r:embed="rId3"/>
          <a:stretch/>
        </p:blipFill>
        <p:spPr>
          <a:xfrm>
            <a:off x="2985193" y="1768727"/>
            <a:ext cx="5609880" cy="2609640"/>
          </a:xfrm>
          <a:prstGeom prst="rect">
            <a:avLst/>
          </a:prstGeom>
          <a:ln w="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Box 16"/>
          <p:cNvSpPr/>
          <p:nvPr/>
        </p:nvSpPr>
        <p:spPr>
          <a:xfrm>
            <a:off x="841320" y="826920"/>
            <a:ext cx="9556560" cy="46021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1" i="1" strike="noStrike" spc="-1" dirty="0">
                <a:solidFill>
                  <a:srgbClr val="003399"/>
                </a:solidFill>
                <a:latin typeface="Trebuchet MS"/>
              </a:rPr>
              <a:t>WCSS (Within cluster sum of square)</a:t>
            </a:r>
            <a:endParaRPr lang="en-IN" sz="2400" b="0" strike="noStrike" spc="-1" dirty="0">
              <a:latin typeface="Arial"/>
            </a:endParaRPr>
          </a:p>
        </p:txBody>
      </p:sp>
      <p:sp>
        <p:nvSpPr>
          <p:cNvPr id="98" name="Google Shape;82;p 15"/>
          <p:cNvSpPr/>
          <p:nvPr/>
        </p:nvSpPr>
        <p:spPr>
          <a:xfrm>
            <a:off x="900000" y="1440000"/>
            <a:ext cx="10980000" cy="34163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0000"/>
              </a:lnSpc>
              <a:buFont typeface="Arial" panose="020B0604020202020204" pitchFamily="34" charset="0"/>
              <a:buChar char="•"/>
            </a:pPr>
            <a:r>
              <a:rPr lang="en-US" sz="1800" b="0" strike="noStrike" spc="-1" dirty="0">
                <a:latin typeface="Arial"/>
              </a:rPr>
              <a:t>Within Cluster Sum of Squares (WCSS) is a key metric used in clustering, especially in methods like k-means, to measure the compactness of the clusters formed. </a:t>
            </a: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r>
              <a:rPr lang="en-US" sz="1800" b="0" strike="noStrike" spc="-1" dirty="0">
                <a:latin typeface="Arial"/>
              </a:rPr>
              <a:t>It quantifies the variance or spread of the data points within each cluster, with a lower WCSS indicating that the data points are closer to their respective cluster centroids, thus forming tighter clusters.</a:t>
            </a: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r>
              <a:rPr lang="en-US" sz="1800" b="0" strike="noStrike" spc="-1" dirty="0">
                <a:latin typeface="Arial"/>
              </a:rPr>
              <a:t>WCSS is defined as the sum of the squared distances between each data point in a cluster and the centroid of that cluster. The formula for calculating WCSS for a single cluster is:</a:t>
            </a:r>
          </a:p>
          <a:p>
            <a:pPr marL="285750" indent="-285750">
              <a:lnSpc>
                <a:spcPct val="100000"/>
              </a:lnSpc>
              <a:buFont typeface="Arial" panose="020B0604020202020204" pitchFamily="34" charset="0"/>
              <a:buChar char="•"/>
            </a:pPr>
            <a:endParaRPr lang="en-IN" sz="1800" b="0" strike="noStrike" spc="-1" dirty="0">
              <a:latin typeface="Arial"/>
            </a:endParaRPr>
          </a:p>
          <a:p>
            <a:pPr marL="285750" indent="-285750">
              <a:lnSpc>
                <a:spcPct val="100000"/>
              </a:lnSpc>
              <a:buFont typeface="Arial" panose="020B0604020202020204" pitchFamily="34" charset="0"/>
              <a:buChar char="•"/>
            </a:pPr>
            <a:endParaRPr lang="en-IN" spc="-1" dirty="0">
              <a:latin typeface="Arial"/>
            </a:endParaRPr>
          </a:p>
          <a:p>
            <a:pPr marL="285750" indent="-285750">
              <a:lnSpc>
                <a:spcPct val="100000"/>
              </a:lnSpc>
              <a:buFont typeface="Arial" panose="020B0604020202020204" pitchFamily="34" charset="0"/>
              <a:buChar char="•"/>
            </a:pPr>
            <a:endParaRPr lang="en-IN" sz="1800" b="0" strike="noStrike" spc="-1" dirty="0">
              <a:latin typeface="Arial"/>
            </a:endParaRPr>
          </a:p>
          <a:p>
            <a:pPr marL="285750" indent="-285750">
              <a:lnSpc>
                <a:spcPct val="100000"/>
              </a:lnSpc>
              <a:buFont typeface="Arial" panose="020B0604020202020204" pitchFamily="34" charset="0"/>
              <a:buChar char="•"/>
            </a:pPr>
            <a:endParaRPr lang="en-IN" sz="1800" b="0" strike="noStrike" spc="-1" dirty="0">
              <a:latin typeface="Arial"/>
            </a:endParaRPr>
          </a:p>
        </p:txBody>
      </p:sp>
      <p:sp>
        <p:nvSpPr>
          <p:cNvPr id="99" name="Straight Connector 15"/>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pic>
        <p:nvPicPr>
          <p:cNvPr id="3" name="Picture 2">
            <a:extLst>
              <a:ext uri="{FF2B5EF4-FFF2-40B4-BE49-F238E27FC236}">
                <a16:creationId xmlns:a16="http://schemas.microsoft.com/office/drawing/2014/main" id="{57FA60AC-A67C-2A9B-2DC8-0037F4B8E33D}"/>
              </a:ext>
            </a:extLst>
          </p:cNvPr>
          <p:cNvPicPr>
            <a:picLocks noChangeAspect="1"/>
          </p:cNvPicPr>
          <p:nvPr/>
        </p:nvPicPr>
        <p:blipFill>
          <a:blip r:embed="rId2"/>
          <a:stretch>
            <a:fillRect/>
          </a:stretch>
        </p:blipFill>
        <p:spPr>
          <a:xfrm>
            <a:off x="3922605" y="3777645"/>
            <a:ext cx="2125368" cy="495355"/>
          </a:xfrm>
          <a:prstGeom prst="rect">
            <a:avLst/>
          </a:prstGeom>
        </p:spPr>
      </p:pic>
      <p:pic>
        <p:nvPicPr>
          <p:cNvPr id="5" name="Picture 4">
            <a:extLst>
              <a:ext uri="{FF2B5EF4-FFF2-40B4-BE49-F238E27FC236}">
                <a16:creationId xmlns:a16="http://schemas.microsoft.com/office/drawing/2014/main" id="{1093E3E6-A042-AE5B-FA6E-D7DE4025FC8D}"/>
              </a:ext>
            </a:extLst>
          </p:cNvPr>
          <p:cNvPicPr>
            <a:picLocks noChangeAspect="1"/>
          </p:cNvPicPr>
          <p:nvPr/>
        </p:nvPicPr>
        <p:blipFill>
          <a:blip r:embed="rId3"/>
          <a:stretch>
            <a:fillRect/>
          </a:stretch>
        </p:blipFill>
        <p:spPr>
          <a:xfrm>
            <a:off x="3376445" y="4530344"/>
            <a:ext cx="3217688" cy="13929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Box 16"/>
          <p:cNvSpPr/>
          <p:nvPr/>
        </p:nvSpPr>
        <p:spPr>
          <a:xfrm>
            <a:off x="841320" y="826920"/>
            <a:ext cx="9556560" cy="46021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1" i="1" strike="noStrike" spc="-1" dirty="0">
                <a:solidFill>
                  <a:srgbClr val="003399"/>
                </a:solidFill>
                <a:latin typeface="Trebuchet MS"/>
              </a:rPr>
              <a:t>WCSS (Within cluster sum of square)</a:t>
            </a:r>
            <a:endParaRPr lang="en-IN" sz="2400" b="0" strike="noStrike" spc="-1" dirty="0">
              <a:latin typeface="Arial"/>
            </a:endParaRPr>
          </a:p>
        </p:txBody>
      </p:sp>
      <p:sp>
        <p:nvSpPr>
          <p:cNvPr id="98" name="Google Shape;82;p 15"/>
          <p:cNvSpPr/>
          <p:nvPr/>
        </p:nvSpPr>
        <p:spPr>
          <a:xfrm>
            <a:off x="900000" y="1440000"/>
            <a:ext cx="10980000" cy="4524315"/>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0000"/>
              </a:lnSpc>
              <a:buFont typeface="Arial" panose="020B0604020202020204" pitchFamily="34" charset="0"/>
              <a:buChar char="•"/>
            </a:pPr>
            <a:r>
              <a:rPr lang="en-US" sz="1600" b="0" strike="noStrike" spc="-1" dirty="0">
                <a:latin typeface="Arial"/>
              </a:rPr>
              <a:t>For all clusters in the dataset, the total WCSS is the sum of the WCSS values of all individual clusters.</a:t>
            </a:r>
          </a:p>
          <a:p>
            <a:pPr marL="285750" indent="-285750">
              <a:lnSpc>
                <a:spcPct val="100000"/>
              </a:lnSpc>
              <a:buFont typeface="Arial" panose="020B0604020202020204" pitchFamily="34" charset="0"/>
              <a:buChar char="•"/>
            </a:pPr>
            <a:endParaRPr lang="en-US" sz="1600" spc="-1" dirty="0">
              <a:latin typeface="Arial"/>
            </a:endParaRPr>
          </a:p>
          <a:p>
            <a:pPr marL="285750" indent="-285750">
              <a:lnSpc>
                <a:spcPct val="100000"/>
              </a:lnSpc>
              <a:buFont typeface="Arial" panose="020B0604020202020204" pitchFamily="34" charset="0"/>
              <a:buChar char="•"/>
            </a:pPr>
            <a:endParaRPr lang="en-US" sz="1600" b="0" strike="noStrike" spc="-1" dirty="0">
              <a:latin typeface="Arial"/>
            </a:endParaRPr>
          </a:p>
          <a:p>
            <a:pPr>
              <a:lnSpc>
                <a:spcPct val="100000"/>
              </a:lnSpc>
            </a:pPr>
            <a:r>
              <a:rPr lang="en-US" sz="1600" b="1" strike="noStrike" spc="-1" dirty="0">
                <a:latin typeface="Arial"/>
              </a:rPr>
              <a:t>Importance in Clustering</a:t>
            </a:r>
          </a:p>
          <a:p>
            <a:pPr marL="285750" indent="-285750">
              <a:lnSpc>
                <a:spcPct val="100000"/>
              </a:lnSpc>
              <a:buFont typeface="Arial" panose="020B0604020202020204" pitchFamily="34" charset="0"/>
              <a:buChar char="•"/>
            </a:pPr>
            <a:endParaRPr lang="en-US" sz="1600" b="0" strike="noStrike" spc="-1" dirty="0">
              <a:latin typeface="Arial"/>
            </a:endParaRPr>
          </a:p>
          <a:p>
            <a:pPr marL="285750" indent="-285750">
              <a:lnSpc>
                <a:spcPct val="100000"/>
              </a:lnSpc>
              <a:buFont typeface="Arial" panose="020B0604020202020204" pitchFamily="34" charset="0"/>
              <a:buChar char="•"/>
            </a:pPr>
            <a:r>
              <a:rPr lang="en-US" sz="1600" b="1" strike="noStrike" spc="-1" dirty="0">
                <a:latin typeface="Arial"/>
              </a:rPr>
              <a:t>Cluster Evaluation</a:t>
            </a:r>
            <a:r>
              <a:rPr lang="en-US" sz="1600" b="0" strike="noStrike" spc="-1" dirty="0">
                <a:latin typeface="Arial"/>
              </a:rPr>
              <a:t>: WCSS is primarily used to evaluate the quality of the clusters formed by a clustering algorithm. Lower WCSS values indicate that the members of each cluster are closer to each other, suggesting better clustering where each cluster is more homogeneous.</a:t>
            </a:r>
          </a:p>
          <a:p>
            <a:pPr marL="285750" indent="-285750">
              <a:lnSpc>
                <a:spcPct val="100000"/>
              </a:lnSpc>
              <a:buFont typeface="Arial" panose="020B0604020202020204" pitchFamily="34" charset="0"/>
              <a:buChar char="•"/>
            </a:pPr>
            <a:endParaRPr lang="en-US" sz="1600" b="0" strike="noStrike" spc="-1" dirty="0">
              <a:latin typeface="Arial"/>
            </a:endParaRPr>
          </a:p>
          <a:p>
            <a:pPr marL="285750" indent="-285750">
              <a:lnSpc>
                <a:spcPct val="100000"/>
              </a:lnSpc>
              <a:buFont typeface="Arial" panose="020B0604020202020204" pitchFamily="34" charset="0"/>
              <a:buChar char="•"/>
            </a:pPr>
            <a:r>
              <a:rPr lang="en-US" sz="1600" b="1" strike="noStrike" spc="-1" dirty="0">
                <a:latin typeface="Arial"/>
              </a:rPr>
              <a:t>Determining Optimal Number of Clusters:</a:t>
            </a:r>
            <a:r>
              <a:rPr lang="en-US" sz="1600" b="0" strike="noStrike" spc="-1" dirty="0">
                <a:latin typeface="Arial"/>
              </a:rPr>
              <a:t> In the context of the k-means algorithm, WCSS is crucial for the elbow method, a technique used to determine the optimal number of clusters. By plotting the WCSS against the number of clusters, one can observe where the rate of decrease in WCSS significantly slows down (forming an "elbow" shape in the plot), indicating a suitable number of clusters beyond which the improvement in compactness is minimal.</a:t>
            </a:r>
          </a:p>
          <a:p>
            <a:pPr marL="285750" indent="-285750">
              <a:lnSpc>
                <a:spcPct val="100000"/>
              </a:lnSpc>
              <a:buFont typeface="Arial" panose="020B0604020202020204" pitchFamily="34" charset="0"/>
              <a:buChar char="•"/>
            </a:pPr>
            <a:endParaRPr lang="en-US" sz="1600" spc="-1" dirty="0">
              <a:latin typeface="Arial"/>
            </a:endParaRPr>
          </a:p>
          <a:p>
            <a:pPr marL="285750" indent="-285750">
              <a:lnSpc>
                <a:spcPct val="100000"/>
              </a:lnSpc>
              <a:buFont typeface="Arial" panose="020B0604020202020204" pitchFamily="34" charset="0"/>
              <a:buChar char="•"/>
            </a:pPr>
            <a:endParaRPr lang="en-US" sz="1600" b="0" strike="noStrike" spc="-1" dirty="0">
              <a:latin typeface="Arial"/>
            </a:endParaRPr>
          </a:p>
          <a:p>
            <a:pPr marL="285750" indent="-285750">
              <a:lnSpc>
                <a:spcPct val="100000"/>
              </a:lnSpc>
              <a:buFont typeface="Arial" panose="020B0604020202020204" pitchFamily="34" charset="0"/>
              <a:buChar char="•"/>
            </a:pPr>
            <a:r>
              <a:rPr lang="en-US" sz="1600" b="1" strike="noStrike" spc="-1" dirty="0">
                <a:latin typeface="Arial"/>
              </a:rPr>
              <a:t>Algorithm Objective</a:t>
            </a:r>
            <a:r>
              <a:rPr lang="en-US" sz="1600" b="0" strike="noStrike" spc="-1" dirty="0">
                <a:latin typeface="Arial"/>
              </a:rPr>
              <a:t>: In k-means clustering, the objective is to minimize the WCSS. The algorithm iteratively assigns data points to the nearest cluster centroid, then recalculates the centroids based on the current cluster memberships, with the goal of reducing the WCSS.</a:t>
            </a:r>
            <a:endParaRPr lang="en-IN" sz="1600" b="0" strike="noStrike" spc="-1" dirty="0">
              <a:latin typeface="Arial"/>
            </a:endParaRPr>
          </a:p>
        </p:txBody>
      </p:sp>
      <p:sp>
        <p:nvSpPr>
          <p:cNvPr id="99" name="Straight Connector 15"/>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1986888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2"/>
          <p:cNvSpPr/>
          <p:nvPr/>
        </p:nvSpPr>
        <p:spPr>
          <a:xfrm>
            <a:off x="841320" y="826920"/>
            <a:ext cx="9556560" cy="942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a:solidFill>
                  <a:srgbClr val="003399"/>
                </a:solidFill>
                <a:latin typeface="Trebuchet MS"/>
              </a:rPr>
              <a:t>Importance of Unsupervised Learning and Clustering</a:t>
            </a:r>
            <a:endParaRPr lang="en-IN" sz="2800" b="0" strike="noStrike" spc="-1">
              <a:latin typeface="Arial"/>
            </a:endParaRPr>
          </a:p>
        </p:txBody>
      </p:sp>
      <p:sp>
        <p:nvSpPr>
          <p:cNvPr id="49" name="Google Shape;82;p 2"/>
          <p:cNvSpPr/>
          <p:nvPr/>
        </p:nvSpPr>
        <p:spPr>
          <a:xfrm>
            <a:off x="1394640" y="1868760"/>
            <a:ext cx="9748080" cy="3139321"/>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0000"/>
              </a:lnSpc>
              <a:buFont typeface="Arial" panose="020B0604020202020204" pitchFamily="34" charset="0"/>
              <a:buChar char="•"/>
            </a:pPr>
            <a:endParaRPr lang="en-IN" sz="1800" b="0" strike="noStrike" spc="-1" dirty="0">
              <a:latin typeface="Arial"/>
            </a:endParaRPr>
          </a:p>
          <a:p>
            <a:pPr marL="285750" indent="-285750">
              <a:lnSpc>
                <a:spcPct val="100000"/>
              </a:lnSpc>
              <a:buFont typeface="Arial" panose="020B0604020202020204" pitchFamily="34" charset="0"/>
              <a:buChar char="•"/>
            </a:pPr>
            <a:r>
              <a:rPr lang="en-US" sz="1800" b="0" strike="noStrike" spc="-1" dirty="0">
                <a:solidFill>
                  <a:srgbClr val="000000"/>
                </a:solidFill>
                <a:latin typeface="Source Sans"/>
                <a:ea typeface="Open Sans"/>
              </a:rPr>
              <a:t>Unsupervised learning is a type of machine learning that works by identifying patterns in data without the need for labeled outcomes. It is particularly useful when dealing with large amounts of unlabeled data.</a:t>
            </a:r>
            <a:endParaRPr lang="en-IN" sz="1800" b="0" strike="noStrike" spc="-1" dirty="0">
              <a:latin typeface="Arial"/>
            </a:endParaRPr>
          </a:p>
          <a:p>
            <a:pPr marL="285750" indent="-285750">
              <a:lnSpc>
                <a:spcPct val="100000"/>
              </a:lnSpc>
              <a:buFont typeface="Arial" panose="020B0604020202020204" pitchFamily="34" charset="0"/>
              <a:buChar char="•"/>
            </a:pPr>
            <a:endParaRPr lang="en-IN" sz="1800" b="0" strike="noStrike" spc="-1" dirty="0">
              <a:latin typeface="Arial"/>
            </a:endParaRPr>
          </a:p>
          <a:p>
            <a:pPr marL="285750" indent="-285750">
              <a:lnSpc>
                <a:spcPct val="100000"/>
              </a:lnSpc>
              <a:buFont typeface="Arial" panose="020B0604020202020204" pitchFamily="34" charset="0"/>
              <a:buChar char="•"/>
            </a:pPr>
            <a:r>
              <a:rPr lang="en-US" sz="1800" b="0" strike="noStrike" spc="-1" dirty="0">
                <a:solidFill>
                  <a:srgbClr val="000000"/>
                </a:solidFill>
                <a:latin typeface="Source Sans"/>
                <a:ea typeface="Open Sans"/>
              </a:rPr>
              <a:t>Clustering is one of the main techniques used in unsupervised learning. It involves grouping similar instances together based on their characteristics.</a:t>
            </a:r>
            <a:endParaRPr lang="en-IN" sz="1800" b="0" strike="noStrike" spc="-1" dirty="0">
              <a:latin typeface="Arial"/>
            </a:endParaRPr>
          </a:p>
          <a:p>
            <a:pPr marL="285750" indent="-285750">
              <a:lnSpc>
                <a:spcPct val="100000"/>
              </a:lnSpc>
              <a:buFont typeface="Arial" panose="020B0604020202020204" pitchFamily="34" charset="0"/>
              <a:buChar char="•"/>
            </a:pPr>
            <a:endParaRPr lang="en-IN" sz="1800" b="0" strike="noStrike" spc="-1" dirty="0">
              <a:latin typeface="Arial"/>
            </a:endParaRPr>
          </a:p>
          <a:p>
            <a:pPr marL="285750" indent="-285750">
              <a:lnSpc>
                <a:spcPct val="100000"/>
              </a:lnSpc>
              <a:buFont typeface="Arial" panose="020B0604020202020204" pitchFamily="34" charset="0"/>
              <a:buChar char="•"/>
            </a:pPr>
            <a:r>
              <a:rPr lang="en-US" sz="1800" b="0" strike="noStrike" spc="-1" dirty="0">
                <a:solidFill>
                  <a:srgbClr val="000000"/>
                </a:solidFill>
                <a:latin typeface="Source Sans"/>
                <a:ea typeface="Open Sans"/>
              </a:rPr>
              <a:t>Clustering can be used in various fields like market segmentation, document clustering, image segmentation, etc. It helps in understanding the structure of data and extracting meaningful insights</a:t>
            </a:r>
            <a:endParaRPr lang="en-IN" sz="1800" b="0" strike="noStrike" spc="-1" dirty="0">
              <a:latin typeface="Arial"/>
            </a:endParaRPr>
          </a:p>
        </p:txBody>
      </p:sp>
      <p:sp>
        <p:nvSpPr>
          <p:cNvPr id="50" name="Straight Connector 2"/>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Box 16"/>
          <p:cNvSpPr/>
          <p:nvPr/>
        </p:nvSpPr>
        <p:spPr>
          <a:xfrm>
            <a:off x="841320" y="826920"/>
            <a:ext cx="9556560" cy="46021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1" i="1" strike="noStrike" spc="-1" dirty="0">
                <a:solidFill>
                  <a:srgbClr val="003399"/>
                </a:solidFill>
                <a:latin typeface="Trebuchet MS"/>
              </a:rPr>
              <a:t>Limitations of WCSS (Within cluster sum of squares)</a:t>
            </a:r>
            <a:endParaRPr lang="en-IN" sz="2400" b="0" strike="noStrike" spc="-1" dirty="0">
              <a:latin typeface="Arial"/>
            </a:endParaRPr>
          </a:p>
        </p:txBody>
      </p:sp>
      <p:sp>
        <p:nvSpPr>
          <p:cNvPr id="98" name="Google Shape;82;p 15"/>
          <p:cNvSpPr/>
          <p:nvPr/>
        </p:nvSpPr>
        <p:spPr>
          <a:xfrm>
            <a:off x="900000" y="1440000"/>
            <a:ext cx="10980000" cy="2554545"/>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0000"/>
              </a:lnSpc>
              <a:buFont typeface="Arial" panose="020B0604020202020204" pitchFamily="34" charset="0"/>
              <a:buChar char="•"/>
            </a:pPr>
            <a:r>
              <a:rPr lang="en-US" sz="1600" b="1" strike="noStrike" spc="-1" dirty="0">
                <a:latin typeface="Arial"/>
              </a:rPr>
              <a:t>Sensitivity to Outliers</a:t>
            </a:r>
            <a:r>
              <a:rPr lang="en-US" sz="1600" b="0" strike="noStrike" spc="-1" dirty="0">
                <a:latin typeface="Arial"/>
              </a:rPr>
              <a:t>: WCSS can be heavily influenced by outliers since it involves squaring the distances. A few data points that are far away from the cluster centroid can significantly increase the WCSS.</a:t>
            </a:r>
          </a:p>
          <a:p>
            <a:pPr marL="285750" indent="-285750">
              <a:lnSpc>
                <a:spcPct val="100000"/>
              </a:lnSpc>
              <a:buFont typeface="Arial" panose="020B0604020202020204" pitchFamily="34" charset="0"/>
              <a:buChar char="•"/>
            </a:pPr>
            <a:endParaRPr lang="en-US" sz="1600" spc="-1" dirty="0">
              <a:latin typeface="Arial"/>
            </a:endParaRPr>
          </a:p>
          <a:p>
            <a:pPr marL="285750" indent="-285750">
              <a:lnSpc>
                <a:spcPct val="100000"/>
              </a:lnSpc>
              <a:buFont typeface="Arial" panose="020B0604020202020204" pitchFamily="34" charset="0"/>
              <a:buChar char="•"/>
            </a:pPr>
            <a:endParaRPr lang="en-US" sz="1600" b="0" strike="noStrike" spc="-1" dirty="0">
              <a:latin typeface="Arial"/>
            </a:endParaRPr>
          </a:p>
          <a:p>
            <a:pPr marL="285750" indent="-285750">
              <a:lnSpc>
                <a:spcPct val="100000"/>
              </a:lnSpc>
              <a:buFont typeface="Arial" panose="020B0604020202020204" pitchFamily="34" charset="0"/>
              <a:buChar char="•"/>
            </a:pPr>
            <a:r>
              <a:rPr lang="en-US" sz="1600" b="1" strike="noStrike" spc="-1" dirty="0">
                <a:latin typeface="Arial"/>
              </a:rPr>
              <a:t>Not a Comparative Metric Across Datasets</a:t>
            </a:r>
            <a:r>
              <a:rPr lang="en-US" sz="1600" b="0" strike="noStrike" spc="-1" dirty="0">
                <a:latin typeface="Arial"/>
              </a:rPr>
              <a:t>: WCSS is useful for comparing clustering configurations within the same dataset but not across different datasets, as the scale of the data influences the WCSS value.</a:t>
            </a:r>
          </a:p>
          <a:p>
            <a:pPr marL="285750" indent="-285750">
              <a:lnSpc>
                <a:spcPct val="100000"/>
              </a:lnSpc>
              <a:buFont typeface="Arial" panose="020B0604020202020204" pitchFamily="34" charset="0"/>
              <a:buChar char="•"/>
            </a:pPr>
            <a:endParaRPr lang="en-US" sz="1600" b="0" strike="noStrike" spc="-1" dirty="0">
              <a:latin typeface="Arial"/>
            </a:endParaRPr>
          </a:p>
          <a:p>
            <a:pPr marL="285750" indent="-285750">
              <a:lnSpc>
                <a:spcPct val="100000"/>
              </a:lnSpc>
              <a:buFont typeface="Arial" panose="020B0604020202020204" pitchFamily="34" charset="0"/>
              <a:buChar char="•"/>
            </a:pPr>
            <a:r>
              <a:rPr lang="en-US" sz="1600" b="1" strike="noStrike" spc="-1" dirty="0">
                <a:latin typeface="Arial"/>
              </a:rPr>
              <a:t>Diminishing Returns with More Clusters</a:t>
            </a:r>
            <a:r>
              <a:rPr lang="en-US" sz="1600" b="0" strike="noStrike" spc="-1" dirty="0">
                <a:latin typeface="Arial"/>
              </a:rPr>
              <a:t>: As the number of clusters increases, the WCSS naturally decreases because there are fewer data points per cluster. This can lead to overfitting, where adding more clusters doesn't necessarily provide more meaningful segmentation but continues to lower the WCSS.</a:t>
            </a:r>
            <a:endParaRPr lang="en-IN" sz="1600" b="0" strike="noStrike" spc="-1" dirty="0">
              <a:latin typeface="Arial"/>
            </a:endParaRPr>
          </a:p>
        </p:txBody>
      </p:sp>
      <p:sp>
        <p:nvSpPr>
          <p:cNvPr id="99" name="Straight Connector 15"/>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512148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Box 16"/>
          <p:cNvSpPr/>
          <p:nvPr/>
        </p:nvSpPr>
        <p:spPr>
          <a:xfrm>
            <a:off x="841320" y="826920"/>
            <a:ext cx="9556560" cy="46021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1" i="1" strike="noStrike" spc="-1" dirty="0">
                <a:solidFill>
                  <a:srgbClr val="003399"/>
                </a:solidFill>
                <a:latin typeface="Trebuchet MS"/>
              </a:rPr>
              <a:t>Hierarchical Clustering</a:t>
            </a:r>
            <a:endParaRPr lang="en-IN" sz="2400" b="0" strike="noStrike" spc="-1" dirty="0">
              <a:latin typeface="Arial"/>
            </a:endParaRPr>
          </a:p>
        </p:txBody>
      </p:sp>
      <p:sp>
        <p:nvSpPr>
          <p:cNvPr id="98" name="Google Shape;82;p 15"/>
          <p:cNvSpPr/>
          <p:nvPr/>
        </p:nvSpPr>
        <p:spPr>
          <a:xfrm>
            <a:off x="900000" y="1440000"/>
            <a:ext cx="10980000" cy="3293209"/>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0000"/>
              </a:lnSpc>
              <a:buFont typeface="Arial" panose="020B0604020202020204" pitchFamily="34" charset="0"/>
              <a:buChar char="•"/>
            </a:pPr>
            <a:r>
              <a:rPr lang="en-US" sz="1600" spc="-1" dirty="0">
                <a:latin typeface="Arial"/>
              </a:rPr>
              <a:t>H</a:t>
            </a:r>
            <a:r>
              <a:rPr lang="en-US" sz="1600" b="0" strike="noStrike" spc="-1" dirty="0">
                <a:latin typeface="Arial"/>
              </a:rPr>
              <a:t>ierarchical clustering is a method of cluster analysis which seeks to build a hierarchy of clusters.</a:t>
            </a:r>
          </a:p>
          <a:p>
            <a:pPr marL="285750" indent="-285750">
              <a:lnSpc>
                <a:spcPct val="100000"/>
              </a:lnSpc>
              <a:buFont typeface="Arial" panose="020B0604020202020204" pitchFamily="34" charset="0"/>
              <a:buChar char="•"/>
            </a:pPr>
            <a:endParaRPr lang="en-US" sz="1600" spc="-1" dirty="0">
              <a:latin typeface="Arial"/>
            </a:endParaRPr>
          </a:p>
          <a:p>
            <a:pPr marL="285750" indent="-285750">
              <a:lnSpc>
                <a:spcPct val="100000"/>
              </a:lnSpc>
              <a:buFont typeface="Arial" panose="020B0604020202020204" pitchFamily="34" charset="0"/>
              <a:buChar char="•"/>
            </a:pPr>
            <a:endParaRPr lang="en-US" sz="1600" spc="-1" dirty="0">
              <a:latin typeface="Arial"/>
            </a:endParaRPr>
          </a:p>
          <a:p>
            <a:pPr marL="285750" indent="-285750">
              <a:lnSpc>
                <a:spcPct val="100000"/>
              </a:lnSpc>
              <a:buFont typeface="Arial" panose="020B0604020202020204" pitchFamily="34" charset="0"/>
              <a:buChar char="•"/>
            </a:pPr>
            <a:r>
              <a:rPr lang="en-US" sz="1600" b="1" spc="-1" dirty="0">
                <a:latin typeface="Arial"/>
              </a:rPr>
              <a:t>Agglomerative</a:t>
            </a:r>
            <a:r>
              <a:rPr lang="en-US" sz="1600" spc="-1" dirty="0">
                <a:latin typeface="Arial"/>
              </a:rPr>
              <a:t> (Bottom-Up): This is the more common type of hierarchical clustering. It starts by treating each data point as a single cluster. Then, iteratively, the two closest clusters are merged into a single cluster. This process continues until all data points are merged into a single cluster or a stopping criterion is met. The result can be visualized as a dendrogram - a tree-like diagram that shows the sequence of cluster merges and the distance at which each merge occurred.</a:t>
            </a:r>
          </a:p>
          <a:p>
            <a:pPr marL="285750" indent="-285750">
              <a:lnSpc>
                <a:spcPct val="100000"/>
              </a:lnSpc>
              <a:buFont typeface="Arial" panose="020B0604020202020204" pitchFamily="34" charset="0"/>
              <a:buChar char="•"/>
            </a:pPr>
            <a:endParaRPr lang="en-US" sz="1600" spc="-1" dirty="0">
              <a:latin typeface="Arial"/>
            </a:endParaRPr>
          </a:p>
          <a:p>
            <a:pPr marL="285750" indent="-285750">
              <a:lnSpc>
                <a:spcPct val="100000"/>
              </a:lnSpc>
              <a:buFont typeface="Arial" panose="020B0604020202020204" pitchFamily="34" charset="0"/>
              <a:buChar char="•"/>
            </a:pPr>
            <a:r>
              <a:rPr lang="en-US" sz="1600" b="1" spc="-1" dirty="0">
                <a:latin typeface="Arial"/>
              </a:rPr>
              <a:t>Divisive</a:t>
            </a:r>
            <a:r>
              <a:rPr lang="en-US" sz="1600" spc="-1" dirty="0">
                <a:latin typeface="Arial"/>
              </a:rPr>
              <a:t> (Top-Down): This approach starts with all data points in a single cluster. At each step, a cluster is divided into smaller clusters, typically using a flat clustering method like K-Means. This process continues until each data point forms a cluster on its own or until a stopping criterion is met. Divisive clustering is less common due to its higher computational complexity compared to agglomerative clustering.</a:t>
            </a:r>
          </a:p>
        </p:txBody>
      </p:sp>
      <p:sp>
        <p:nvSpPr>
          <p:cNvPr id="99" name="Straight Connector 15"/>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3205706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Box 16"/>
          <p:cNvSpPr/>
          <p:nvPr/>
        </p:nvSpPr>
        <p:spPr>
          <a:xfrm>
            <a:off x="841320" y="826920"/>
            <a:ext cx="9556560" cy="46021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1" i="1" strike="noStrike" spc="-1" dirty="0">
                <a:solidFill>
                  <a:srgbClr val="003399"/>
                </a:solidFill>
                <a:latin typeface="Trebuchet MS"/>
              </a:rPr>
              <a:t>How Hierarchical Clustering Works </a:t>
            </a:r>
            <a:endParaRPr lang="en-IN" sz="2400" b="0" strike="noStrike" spc="-1" dirty="0">
              <a:latin typeface="Arial"/>
            </a:endParaRPr>
          </a:p>
        </p:txBody>
      </p:sp>
      <p:sp>
        <p:nvSpPr>
          <p:cNvPr id="98" name="Google Shape;82;p 15"/>
          <p:cNvSpPr/>
          <p:nvPr/>
        </p:nvSpPr>
        <p:spPr>
          <a:xfrm>
            <a:off x="900000" y="1440000"/>
            <a:ext cx="10980000" cy="3293209"/>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0000"/>
              </a:lnSpc>
              <a:buFont typeface="Arial" panose="020B0604020202020204" pitchFamily="34" charset="0"/>
              <a:buChar char="•"/>
            </a:pPr>
            <a:r>
              <a:rPr lang="en-US" sz="1600" b="1" spc="-1" dirty="0">
                <a:latin typeface="Arial"/>
              </a:rPr>
              <a:t>Distance Metrics</a:t>
            </a:r>
            <a:r>
              <a:rPr lang="en-US" sz="1600" spc="-1" dirty="0">
                <a:latin typeface="Arial"/>
              </a:rPr>
              <a:t>: It uses distance metrics like Euclidean, Manhattan, or Cosine distance to compute the similarity between data points. The choice of distance metric can significantly affect the clustering results.</a:t>
            </a:r>
          </a:p>
          <a:p>
            <a:pPr marL="285750" indent="-285750">
              <a:lnSpc>
                <a:spcPct val="100000"/>
              </a:lnSpc>
              <a:buFont typeface="Arial" panose="020B0604020202020204" pitchFamily="34" charset="0"/>
              <a:buChar char="•"/>
            </a:pPr>
            <a:endParaRPr lang="en-US" sz="1600" spc="-1" dirty="0">
              <a:latin typeface="Arial"/>
            </a:endParaRPr>
          </a:p>
          <a:p>
            <a:pPr marL="285750" indent="-285750">
              <a:lnSpc>
                <a:spcPct val="100000"/>
              </a:lnSpc>
              <a:buFont typeface="Arial" panose="020B0604020202020204" pitchFamily="34" charset="0"/>
              <a:buChar char="•"/>
            </a:pPr>
            <a:r>
              <a:rPr lang="en-US" sz="1600" b="1" spc="-1" dirty="0">
                <a:latin typeface="Arial"/>
              </a:rPr>
              <a:t>Linkage Criteria</a:t>
            </a:r>
            <a:r>
              <a:rPr lang="en-US" sz="1600" spc="-1" dirty="0">
                <a:latin typeface="Arial"/>
              </a:rPr>
              <a:t>: It determines how the distance between clusters is calculated. Common linkage criteria include:</a:t>
            </a:r>
          </a:p>
          <a:p>
            <a:pPr marL="285750" indent="-285750">
              <a:lnSpc>
                <a:spcPct val="100000"/>
              </a:lnSpc>
              <a:buFont typeface="Arial" panose="020B0604020202020204" pitchFamily="34" charset="0"/>
              <a:buChar char="•"/>
            </a:pPr>
            <a:endParaRPr lang="en-US" sz="1600" spc="-1" dirty="0">
              <a:latin typeface="Arial"/>
            </a:endParaRPr>
          </a:p>
          <a:p>
            <a:pPr marL="742950" lvl="1" indent="-285750">
              <a:buFont typeface="Wingdings" panose="05000000000000000000" pitchFamily="2" charset="2"/>
              <a:buChar char="§"/>
            </a:pPr>
            <a:r>
              <a:rPr lang="en-US" sz="1600" b="1" spc="-1" dirty="0">
                <a:latin typeface="Arial"/>
              </a:rPr>
              <a:t>Single Linkage:</a:t>
            </a:r>
            <a:r>
              <a:rPr lang="en-US" sz="1600" spc="-1" dirty="0">
                <a:latin typeface="Arial"/>
              </a:rPr>
              <a:t> The distance between two clusters is defined as the shortest distance from any member of one cluster to any member of the other cluster.</a:t>
            </a:r>
          </a:p>
          <a:p>
            <a:pPr marL="742950" lvl="1" indent="-285750">
              <a:buFont typeface="Wingdings" panose="05000000000000000000" pitchFamily="2" charset="2"/>
              <a:buChar char="§"/>
            </a:pPr>
            <a:r>
              <a:rPr lang="en-US" sz="1600" b="1" spc="-1" dirty="0">
                <a:latin typeface="Arial"/>
              </a:rPr>
              <a:t>Complete Linkage: </a:t>
            </a:r>
            <a:r>
              <a:rPr lang="en-US" sz="1600" spc="-1" dirty="0">
                <a:latin typeface="Arial"/>
              </a:rPr>
              <a:t>The distance between two clusters is defined as the longest distance from any member of one cluster to any member of the other cluster.</a:t>
            </a:r>
          </a:p>
          <a:p>
            <a:pPr marL="742950" lvl="1" indent="-285750">
              <a:buFont typeface="Wingdings" panose="05000000000000000000" pitchFamily="2" charset="2"/>
              <a:buChar char="§"/>
            </a:pPr>
            <a:r>
              <a:rPr lang="en-US" sz="1600" b="1" spc="-1" dirty="0">
                <a:latin typeface="Arial"/>
              </a:rPr>
              <a:t>Average Linkage:</a:t>
            </a:r>
            <a:r>
              <a:rPr lang="en-US" sz="1600" spc="-1" dirty="0">
                <a:latin typeface="Arial"/>
              </a:rPr>
              <a:t> The distance between two clusters is defined as the average distance between each member of one cluster to every member of the other cluster.</a:t>
            </a:r>
          </a:p>
          <a:p>
            <a:pPr marL="742950" lvl="1" indent="-285750">
              <a:buFont typeface="Wingdings" panose="05000000000000000000" pitchFamily="2" charset="2"/>
              <a:buChar char="§"/>
            </a:pPr>
            <a:r>
              <a:rPr lang="en-US" sz="1600" b="1" spc="-1" dirty="0">
                <a:latin typeface="Arial"/>
              </a:rPr>
              <a:t>Ward’s Method:</a:t>
            </a:r>
            <a:r>
              <a:rPr lang="en-US" sz="1600" spc="-1" dirty="0">
                <a:latin typeface="Arial"/>
              </a:rPr>
              <a:t> The distance between two clusters is defined by the increase in the sum of squares as a result of merging them.</a:t>
            </a:r>
          </a:p>
        </p:txBody>
      </p:sp>
      <p:sp>
        <p:nvSpPr>
          <p:cNvPr id="99" name="Straight Connector 15"/>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1324438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Box 16"/>
          <p:cNvSpPr/>
          <p:nvPr/>
        </p:nvSpPr>
        <p:spPr>
          <a:xfrm>
            <a:off x="841320" y="826920"/>
            <a:ext cx="9556560" cy="46021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1" i="1" strike="noStrike" spc="-1" dirty="0">
                <a:solidFill>
                  <a:srgbClr val="003399"/>
                </a:solidFill>
                <a:latin typeface="Trebuchet MS"/>
              </a:rPr>
              <a:t>Pros and Cons of Hierarchical Clustering</a:t>
            </a:r>
            <a:endParaRPr lang="en-IN" sz="2400" b="0" strike="noStrike" spc="-1" dirty="0">
              <a:latin typeface="Arial"/>
            </a:endParaRPr>
          </a:p>
        </p:txBody>
      </p:sp>
      <p:sp>
        <p:nvSpPr>
          <p:cNvPr id="98" name="Google Shape;82;p 15"/>
          <p:cNvSpPr/>
          <p:nvPr/>
        </p:nvSpPr>
        <p:spPr>
          <a:xfrm>
            <a:off x="900000" y="1440000"/>
            <a:ext cx="10980000" cy="4524315"/>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sz="1600" b="1" spc="-1" dirty="0">
                <a:latin typeface="Arial"/>
              </a:rPr>
              <a:t>Advantages:</a:t>
            </a:r>
          </a:p>
          <a:p>
            <a:pPr marL="285750" indent="-285750">
              <a:lnSpc>
                <a:spcPct val="100000"/>
              </a:lnSpc>
              <a:buFont typeface="Arial" panose="020B0604020202020204" pitchFamily="34" charset="0"/>
              <a:buChar char="•"/>
            </a:pPr>
            <a:endParaRPr lang="en-US" sz="1600" spc="-1" dirty="0">
              <a:latin typeface="Arial"/>
            </a:endParaRPr>
          </a:p>
          <a:p>
            <a:pPr marL="285750" indent="-285750">
              <a:lnSpc>
                <a:spcPct val="100000"/>
              </a:lnSpc>
              <a:buFont typeface="Arial" panose="020B0604020202020204" pitchFamily="34" charset="0"/>
              <a:buChar char="•"/>
            </a:pPr>
            <a:r>
              <a:rPr lang="en-US" sz="1600" spc="-1" dirty="0">
                <a:latin typeface="Arial"/>
              </a:rPr>
              <a:t>No Need to Specify Number of Clusters: Unlike K-Means, hierarchical clustering does not require the user to specify the number of clusters beforehand.</a:t>
            </a:r>
          </a:p>
          <a:p>
            <a:pPr marL="285750" indent="-285750">
              <a:lnSpc>
                <a:spcPct val="100000"/>
              </a:lnSpc>
              <a:buFont typeface="Arial" panose="020B0604020202020204" pitchFamily="34" charset="0"/>
              <a:buChar char="•"/>
            </a:pPr>
            <a:r>
              <a:rPr lang="en-US" sz="1600" spc="-1" dirty="0">
                <a:latin typeface="Arial"/>
              </a:rPr>
              <a:t>Flexibility in Shapes and Sizes of Clusters: Hierarchical clustering can identify clusters of various shapes and sizes, making it suitable for complex datasets.</a:t>
            </a:r>
          </a:p>
          <a:p>
            <a:pPr marL="285750" indent="-285750">
              <a:lnSpc>
                <a:spcPct val="100000"/>
              </a:lnSpc>
              <a:buFont typeface="Arial" panose="020B0604020202020204" pitchFamily="34" charset="0"/>
              <a:buChar char="•"/>
            </a:pPr>
            <a:r>
              <a:rPr lang="en-US" sz="1600" spc="-1" dirty="0">
                <a:latin typeface="Arial"/>
              </a:rPr>
              <a:t>Dendrogram: The dendrogram provides a visual summary of the clustering process, offering insights into the data structure and the relationships between clusters.</a:t>
            </a:r>
          </a:p>
          <a:p>
            <a:pPr marL="285750" indent="-285750">
              <a:lnSpc>
                <a:spcPct val="100000"/>
              </a:lnSpc>
              <a:buFont typeface="Arial" panose="020B0604020202020204" pitchFamily="34" charset="0"/>
              <a:buChar char="•"/>
            </a:pPr>
            <a:endParaRPr lang="en-US" sz="1600" b="1" spc="-1" dirty="0">
              <a:latin typeface="Arial"/>
            </a:endParaRPr>
          </a:p>
          <a:p>
            <a:pPr marL="285750" indent="-285750">
              <a:lnSpc>
                <a:spcPct val="100000"/>
              </a:lnSpc>
              <a:buFont typeface="Arial" panose="020B0604020202020204" pitchFamily="34" charset="0"/>
              <a:buChar char="•"/>
            </a:pPr>
            <a:endParaRPr lang="en-US" sz="1600" b="1" spc="-1" dirty="0">
              <a:latin typeface="Arial"/>
            </a:endParaRPr>
          </a:p>
          <a:p>
            <a:pPr>
              <a:lnSpc>
                <a:spcPct val="100000"/>
              </a:lnSpc>
            </a:pPr>
            <a:r>
              <a:rPr lang="en-US" sz="1600" b="1" spc="-1" dirty="0">
                <a:latin typeface="Arial"/>
              </a:rPr>
              <a:t>Disadvantages:</a:t>
            </a:r>
          </a:p>
          <a:p>
            <a:pPr marL="285750" indent="-285750">
              <a:lnSpc>
                <a:spcPct val="100000"/>
              </a:lnSpc>
              <a:buFont typeface="Arial" panose="020B0604020202020204" pitchFamily="34" charset="0"/>
              <a:buChar char="•"/>
            </a:pPr>
            <a:endParaRPr lang="en-US" sz="1600" spc="-1" dirty="0">
              <a:latin typeface="Arial"/>
            </a:endParaRPr>
          </a:p>
          <a:p>
            <a:pPr marL="285750" indent="-285750">
              <a:lnSpc>
                <a:spcPct val="100000"/>
              </a:lnSpc>
              <a:buFont typeface="Arial" panose="020B0604020202020204" pitchFamily="34" charset="0"/>
              <a:buChar char="•"/>
            </a:pPr>
            <a:r>
              <a:rPr lang="en-US" sz="1600" spc="-1" dirty="0">
                <a:latin typeface="Arial"/>
              </a:rPr>
              <a:t>Scalability: Hierarchical clustering can be computationally intensive, especially for large datasets, due to the need to compute and update distances between all pairs of clusters in each iteration.</a:t>
            </a:r>
          </a:p>
          <a:p>
            <a:pPr marL="285750" indent="-285750">
              <a:lnSpc>
                <a:spcPct val="100000"/>
              </a:lnSpc>
              <a:buFont typeface="Arial" panose="020B0604020202020204" pitchFamily="34" charset="0"/>
              <a:buChar char="•"/>
            </a:pPr>
            <a:r>
              <a:rPr lang="en-US" sz="1600" spc="-1" dirty="0">
                <a:latin typeface="Arial"/>
              </a:rPr>
              <a:t>Sensitivity to Outliers: The presence of outliers can significantly distort the distance calculations, affecting the overall clustering structure.</a:t>
            </a:r>
          </a:p>
          <a:p>
            <a:pPr marL="285750" indent="-285750">
              <a:lnSpc>
                <a:spcPct val="100000"/>
              </a:lnSpc>
              <a:buFont typeface="Arial" panose="020B0604020202020204" pitchFamily="34" charset="0"/>
              <a:buChar char="•"/>
            </a:pPr>
            <a:r>
              <a:rPr lang="en-US" sz="1600" spc="-1" dirty="0">
                <a:latin typeface="Arial"/>
              </a:rPr>
              <a:t>Irreversibility: Once a step (merge or split) is done, it cannot be undone, which may lead to suboptimal clustering if early steps are not ideal.</a:t>
            </a:r>
          </a:p>
        </p:txBody>
      </p:sp>
      <p:sp>
        <p:nvSpPr>
          <p:cNvPr id="99" name="Straight Connector 15"/>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437549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Box 16"/>
          <p:cNvSpPr/>
          <p:nvPr/>
        </p:nvSpPr>
        <p:spPr>
          <a:xfrm>
            <a:off x="841320" y="826920"/>
            <a:ext cx="9556560" cy="46021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1" i="1" strike="noStrike" spc="-1" dirty="0">
                <a:solidFill>
                  <a:srgbClr val="003399"/>
                </a:solidFill>
                <a:latin typeface="Trebuchet MS"/>
              </a:rPr>
              <a:t>Hierarchical Clustering</a:t>
            </a:r>
            <a:endParaRPr lang="en-IN" sz="2400" b="0" strike="noStrike" spc="-1" dirty="0">
              <a:latin typeface="Arial"/>
            </a:endParaRPr>
          </a:p>
        </p:txBody>
      </p:sp>
      <p:sp>
        <p:nvSpPr>
          <p:cNvPr id="98" name="Google Shape;82;p 15"/>
          <p:cNvSpPr/>
          <p:nvPr/>
        </p:nvSpPr>
        <p:spPr>
          <a:xfrm>
            <a:off x="900000" y="1440000"/>
            <a:ext cx="10980000" cy="4031873"/>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0000"/>
              </a:lnSpc>
              <a:buFont typeface="Arial" panose="020B0604020202020204" pitchFamily="34" charset="0"/>
              <a:buChar char="•"/>
            </a:pPr>
            <a:r>
              <a:rPr lang="en-US" sz="1600" spc="-1" dirty="0">
                <a:latin typeface="Arial"/>
              </a:rPr>
              <a:t>H</a:t>
            </a:r>
            <a:r>
              <a:rPr lang="en-US" sz="1600" b="0" strike="noStrike" spc="-1" dirty="0">
                <a:latin typeface="Arial"/>
              </a:rPr>
              <a:t>ierarchical clustering is a method of cluster analysis which seeks to build a hierarchy of clusters.</a:t>
            </a:r>
          </a:p>
          <a:p>
            <a:pPr marL="285750" indent="-285750">
              <a:lnSpc>
                <a:spcPct val="100000"/>
              </a:lnSpc>
              <a:buFont typeface="Arial" panose="020B0604020202020204" pitchFamily="34" charset="0"/>
              <a:buChar char="•"/>
            </a:pPr>
            <a:r>
              <a:rPr lang="en-US" sz="1600" b="0" strike="noStrike" spc="-1" dirty="0">
                <a:latin typeface="Arial"/>
              </a:rPr>
              <a:t>Imagine sorting friends into groups: Hierarchical clustering starts with everyone alone, then gradually merges similar groups based on how close they are (like shared interests). You keep merging until you have the desired number of big groups, like "music lovers" or "sports fanatics." It's like building a family tree of data!</a:t>
            </a:r>
          </a:p>
          <a:p>
            <a:pPr marL="285750" indent="-285750">
              <a:lnSpc>
                <a:spcPct val="100000"/>
              </a:lnSpc>
              <a:buFont typeface="Arial" panose="020B0604020202020204" pitchFamily="34" charset="0"/>
              <a:buChar char="•"/>
            </a:pPr>
            <a:endParaRPr lang="en-US" sz="1600" spc="-1" dirty="0">
              <a:latin typeface="Arial"/>
            </a:endParaRPr>
          </a:p>
          <a:p>
            <a:pPr marL="285750" indent="-285750">
              <a:lnSpc>
                <a:spcPct val="100000"/>
              </a:lnSpc>
              <a:buFont typeface="Arial" panose="020B0604020202020204" pitchFamily="34" charset="0"/>
              <a:buChar char="•"/>
            </a:pPr>
            <a:r>
              <a:rPr lang="en-US" sz="1600" spc="-1" dirty="0">
                <a:latin typeface="Arial"/>
              </a:rPr>
              <a:t>T</a:t>
            </a:r>
            <a:r>
              <a:rPr lang="en-US" sz="1600" b="0" strike="noStrike" spc="-1" dirty="0">
                <a:latin typeface="Arial"/>
              </a:rPr>
              <a:t>wo types (Agglomerative and Divisive).</a:t>
            </a:r>
          </a:p>
          <a:p>
            <a:pPr marL="285750" indent="-285750">
              <a:lnSpc>
                <a:spcPct val="100000"/>
              </a:lnSpc>
              <a:buFont typeface="Arial" panose="020B0604020202020204" pitchFamily="34" charset="0"/>
              <a:buChar char="•"/>
            </a:pPr>
            <a:endParaRPr lang="en-US" sz="1600" b="0" strike="noStrike" spc="-1" dirty="0">
              <a:latin typeface="Arial"/>
            </a:endParaRPr>
          </a:p>
          <a:p>
            <a:pPr marL="285750" indent="-285750">
              <a:lnSpc>
                <a:spcPct val="100000"/>
              </a:lnSpc>
              <a:buFont typeface="Arial" panose="020B0604020202020204" pitchFamily="34" charset="0"/>
              <a:buChar char="•"/>
            </a:pPr>
            <a:r>
              <a:rPr lang="en-US" sz="1600" b="0" strike="noStrike" spc="-1" dirty="0">
                <a:latin typeface="Arial"/>
              </a:rPr>
              <a:t>Agglomerative is a bottom-up approach starting with each data point as a single cluster and merging them until one cluster remains</a:t>
            </a:r>
          </a:p>
          <a:p>
            <a:pPr marL="285750" indent="-285750">
              <a:lnSpc>
                <a:spcPct val="100000"/>
              </a:lnSpc>
              <a:buFont typeface="Arial" panose="020B0604020202020204" pitchFamily="34" charset="0"/>
              <a:buChar char="•"/>
            </a:pPr>
            <a:endParaRPr lang="en-US" sz="1600" spc="-1" dirty="0">
              <a:latin typeface="Arial"/>
            </a:endParaRPr>
          </a:p>
          <a:p>
            <a:pPr marL="285750" indent="-285750">
              <a:lnSpc>
                <a:spcPct val="100000"/>
              </a:lnSpc>
              <a:buFont typeface="Arial" panose="020B0604020202020204" pitchFamily="34" charset="0"/>
              <a:buChar char="•"/>
            </a:pPr>
            <a:r>
              <a:rPr lang="en-US" sz="1600" spc="-1" dirty="0">
                <a:latin typeface="Arial"/>
              </a:rPr>
              <a:t>Divisive hierarchical clustering is a "top-down" approach to cluster analysis that starts with all observations in a single cluster and iteratively splits the cluster into smaller clusters. This process continues until each observation ends up in its own cluster or a termination condition is met, such as a desired number of clusters is reached</a:t>
            </a:r>
          </a:p>
          <a:p>
            <a:pPr marL="285750" indent="-285750">
              <a:lnSpc>
                <a:spcPct val="100000"/>
              </a:lnSpc>
              <a:buFont typeface="Arial" panose="020B0604020202020204" pitchFamily="34" charset="0"/>
              <a:buChar char="•"/>
            </a:pPr>
            <a:endParaRPr lang="en-US" sz="1600" b="0" strike="noStrike" spc="-1" dirty="0">
              <a:latin typeface="Arial"/>
            </a:endParaRPr>
          </a:p>
          <a:p>
            <a:pPr marL="285750" indent="-285750">
              <a:lnSpc>
                <a:spcPct val="100000"/>
              </a:lnSpc>
              <a:buFont typeface="Arial" panose="020B0604020202020204" pitchFamily="34" charset="0"/>
              <a:buChar char="•"/>
            </a:pPr>
            <a:endParaRPr lang="en-US" sz="1600" b="0" strike="noStrike" spc="-1" dirty="0">
              <a:latin typeface="Arial"/>
            </a:endParaRPr>
          </a:p>
          <a:p>
            <a:pPr marL="285750" indent="-285750">
              <a:lnSpc>
                <a:spcPct val="100000"/>
              </a:lnSpc>
              <a:buFont typeface="Arial" panose="020B0604020202020204" pitchFamily="34" charset="0"/>
              <a:buChar char="•"/>
            </a:pPr>
            <a:r>
              <a:rPr lang="en-US" sz="1600" spc="-1" dirty="0">
                <a:latin typeface="Arial"/>
              </a:rPr>
              <a:t>D</a:t>
            </a:r>
            <a:r>
              <a:rPr lang="en-US" sz="1600" b="0" strike="noStrike" spc="-1" dirty="0">
                <a:latin typeface="Arial"/>
              </a:rPr>
              <a:t>endrograms in hierarchical clustering to visualize the process of cluster agglomeration.</a:t>
            </a:r>
            <a:endParaRPr lang="en-IN" sz="1600" b="0" strike="noStrike" spc="-1" dirty="0">
              <a:latin typeface="Arial"/>
            </a:endParaRPr>
          </a:p>
        </p:txBody>
      </p:sp>
      <p:sp>
        <p:nvSpPr>
          <p:cNvPr id="99" name="Straight Connector 15"/>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668210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Box 16"/>
          <p:cNvSpPr/>
          <p:nvPr/>
        </p:nvSpPr>
        <p:spPr>
          <a:xfrm>
            <a:off x="841320" y="826920"/>
            <a:ext cx="9556560" cy="46021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1" i="1" strike="noStrike" spc="-1" dirty="0">
                <a:solidFill>
                  <a:srgbClr val="003399"/>
                </a:solidFill>
                <a:latin typeface="Trebuchet MS"/>
              </a:rPr>
              <a:t>Dendrogram  Interpretation</a:t>
            </a:r>
            <a:endParaRPr lang="en-IN" sz="2400" b="0" strike="noStrike" spc="-1" dirty="0">
              <a:latin typeface="Arial"/>
            </a:endParaRPr>
          </a:p>
        </p:txBody>
      </p:sp>
      <p:sp>
        <p:nvSpPr>
          <p:cNvPr id="98" name="Google Shape;82;p 15"/>
          <p:cNvSpPr/>
          <p:nvPr/>
        </p:nvSpPr>
        <p:spPr>
          <a:xfrm>
            <a:off x="900000" y="1440000"/>
            <a:ext cx="10980000" cy="1569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0000"/>
              </a:lnSpc>
              <a:buFont typeface="Arial" panose="020B0604020202020204" pitchFamily="34" charset="0"/>
              <a:buChar char="•"/>
            </a:pPr>
            <a:r>
              <a:rPr lang="en-US" sz="1600" b="0" strike="noStrike" spc="-1" dirty="0">
                <a:latin typeface="Arial"/>
              </a:rPr>
              <a:t>Vertical lines represent clusters being merged</a:t>
            </a:r>
          </a:p>
          <a:p>
            <a:pPr marL="285750" indent="-285750">
              <a:lnSpc>
                <a:spcPct val="100000"/>
              </a:lnSpc>
              <a:buFont typeface="Arial" panose="020B0604020202020204" pitchFamily="34" charset="0"/>
              <a:buChar char="•"/>
            </a:pPr>
            <a:endParaRPr lang="en-US" sz="1600" b="0" strike="noStrike" spc="-1" dirty="0">
              <a:latin typeface="Arial"/>
            </a:endParaRPr>
          </a:p>
          <a:p>
            <a:pPr marL="285750" indent="-285750">
              <a:lnSpc>
                <a:spcPct val="100000"/>
              </a:lnSpc>
              <a:buFont typeface="Arial" panose="020B0604020202020204" pitchFamily="34" charset="0"/>
              <a:buChar char="•"/>
            </a:pPr>
            <a:r>
              <a:rPr lang="en-US" sz="1600" b="0" strike="noStrike" spc="-1" dirty="0">
                <a:latin typeface="Arial"/>
              </a:rPr>
              <a:t>The height of the merge (y-axis) indicates the distance between merging clusters</a:t>
            </a:r>
          </a:p>
          <a:p>
            <a:pPr marL="285750" indent="-285750">
              <a:lnSpc>
                <a:spcPct val="100000"/>
              </a:lnSpc>
              <a:buFont typeface="Arial" panose="020B0604020202020204" pitchFamily="34" charset="0"/>
              <a:buChar char="•"/>
            </a:pPr>
            <a:endParaRPr lang="en-US" sz="1600" b="0" strike="noStrike" spc="-1" dirty="0">
              <a:latin typeface="Arial"/>
            </a:endParaRPr>
          </a:p>
          <a:p>
            <a:pPr marL="285750" indent="-285750">
              <a:lnSpc>
                <a:spcPct val="100000"/>
              </a:lnSpc>
              <a:buFont typeface="Arial" panose="020B0604020202020204" pitchFamily="34" charset="0"/>
              <a:buChar char="•"/>
            </a:pPr>
            <a:r>
              <a:rPr lang="en-US" sz="1600" b="0" strike="noStrike" spc="-1" dirty="0">
                <a:latin typeface="Arial"/>
              </a:rPr>
              <a:t>The color threshold (if applied) indicating the suggested number </a:t>
            </a:r>
            <a:r>
              <a:rPr lang="en-US" sz="1600" b="0" strike="noStrike" spc="-1">
                <a:latin typeface="Arial"/>
              </a:rPr>
              <a:t>of clusters</a:t>
            </a:r>
            <a:endParaRPr lang="en-US" sz="1600" spc="-1" dirty="0">
              <a:latin typeface="Arial"/>
            </a:endParaRPr>
          </a:p>
          <a:p>
            <a:pPr marL="285750" indent="-285750">
              <a:lnSpc>
                <a:spcPct val="100000"/>
              </a:lnSpc>
              <a:buFont typeface="Arial" panose="020B0604020202020204" pitchFamily="34" charset="0"/>
              <a:buChar char="•"/>
            </a:pPr>
            <a:endParaRPr lang="en-US" sz="1600" b="0" strike="noStrike" spc="-1" dirty="0">
              <a:latin typeface="Arial"/>
            </a:endParaRPr>
          </a:p>
        </p:txBody>
      </p:sp>
      <p:sp>
        <p:nvSpPr>
          <p:cNvPr id="99" name="Straight Connector 15"/>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1605936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Box 16"/>
          <p:cNvSpPr/>
          <p:nvPr/>
        </p:nvSpPr>
        <p:spPr>
          <a:xfrm>
            <a:off x="841320" y="826920"/>
            <a:ext cx="9556560" cy="46021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1" i="1" strike="noStrike" spc="-1" dirty="0">
                <a:solidFill>
                  <a:srgbClr val="003399"/>
                </a:solidFill>
                <a:latin typeface="Trebuchet MS"/>
              </a:rPr>
              <a:t>Dendrogram  Interpretation</a:t>
            </a:r>
            <a:endParaRPr lang="en-IN" sz="2400" b="0" strike="noStrike" spc="-1" dirty="0">
              <a:latin typeface="Arial"/>
            </a:endParaRPr>
          </a:p>
        </p:txBody>
      </p:sp>
      <p:sp>
        <p:nvSpPr>
          <p:cNvPr id="98" name="Google Shape;82;p 15"/>
          <p:cNvSpPr/>
          <p:nvPr/>
        </p:nvSpPr>
        <p:spPr>
          <a:xfrm>
            <a:off x="900000" y="1440000"/>
            <a:ext cx="10980000" cy="2554545"/>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0000"/>
              </a:lnSpc>
              <a:buFont typeface="Arial" panose="020B0604020202020204" pitchFamily="34" charset="0"/>
              <a:buChar char="•"/>
            </a:pPr>
            <a:r>
              <a:rPr lang="en-US" sz="1600" spc="-1" dirty="0">
                <a:latin typeface="Arial"/>
              </a:rPr>
              <a:t>P</a:t>
            </a:r>
            <a:r>
              <a:rPr lang="en-US" sz="1600" b="0" strike="noStrike" spc="-1" dirty="0">
                <a:latin typeface="Arial"/>
              </a:rPr>
              <a:t>otential applications of hierarchical clustering include – </a:t>
            </a:r>
          </a:p>
          <a:p>
            <a:pPr marL="742950" lvl="1" indent="-285750">
              <a:buFont typeface="Arial" panose="020B0604020202020204" pitchFamily="34" charset="0"/>
              <a:buChar char="•"/>
            </a:pPr>
            <a:r>
              <a:rPr lang="en-US" sz="1600" b="0" strike="noStrike" spc="-1" dirty="0">
                <a:latin typeface="Arial"/>
              </a:rPr>
              <a:t>customer segmentation</a:t>
            </a:r>
          </a:p>
          <a:p>
            <a:pPr marL="742950" lvl="1" indent="-285750">
              <a:buFont typeface="Arial" panose="020B0604020202020204" pitchFamily="34" charset="0"/>
              <a:buChar char="•"/>
            </a:pPr>
            <a:r>
              <a:rPr lang="en-US" sz="1600" b="0" strike="noStrike" spc="-1" dirty="0">
                <a:latin typeface="Arial"/>
              </a:rPr>
              <a:t>biological taxonomy </a:t>
            </a:r>
          </a:p>
          <a:p>
            <a:pPr marL="742950" lvl="1" indent="-285750">
              <a:buFont typeface="Arial" panose="020B0604020202020204" pitchFamily="34" charset="0"/>
              <a:buChar char="•"/>
            </a:pPr>
            <a:r>
              <a:rPr lang="en-US" sz="1600" b="0" strike="noStrike" spc="-1" dirty="0">
                <a:latin typeface="Arial"/>
              </a:rPr>
              <a:t>document clustering</a:t>
            </a:r>
          </a:p>
          <a:p>
            <a:pPr lvl="1"/>
            <a:endParaRPr lang="en-US" sz="1600" b="0" strike="noStrike" spc="-1" dirty="0">
              <a:latin typeface="Arial"/>
            </a:endParaRPr>
          </a:p>
          <a:p>
            <a:pPr marL="285750" indent="-285750">
              <a:lnSpc>
                <a:spcPct val="100000"/>
              </a:lnSpc>
              <a:buFont typeface="Arial" panose="020B0604020202020204" pitchFamily="34" charset="0"/>
              <a:buChar char="•"/>
            </a:pPr>
            <a:r>
              <a:rPr lang="en-US" sz="1600" b="0" strike="noStrike" spc="-1" dirty="0">
                <a:latin typeface="Arial"/>
              </a:rPr>
              <a:t>Key considerations:</a:t>
            </a:r>
          </a:p>
          <a:p>
            <a:pPr marL="742950" lvl="1" indent="-285750">
              <a:buFont typeface="Arial" panose="020B0604020202020204" pitchFamily="34" charset="0"/>
              <a:buChar char="•"/>
            </a:pPr>
            <a:r>
              <a:rPr lang="en-US" sz="1600" b="0" strike="noStrike" spc="-1" dirty="0">
                <a:latin typeface="Arial"/>
              </a:rPr>
              <a:t>The choice of distance metric (Euclidean, Manhattan, etc.) and linkage criterion (Ward, complete, average) can significantly affect the results</a:t>
            </a:r>
          </a:p>
          <a:p>
            <a:pPr marL="742950" lvl="1" indent="-285750">
              <a:buFont typeface="Arial" panose="020B0604020202020204" pitchFamily="34" charset="0"/>
              <a:buChar char="•"/>
            </a:pPr>
            <a:r>
              <a:rPr lang="en-US" sz="1600" b="0" strike="noStrike" spc="-1" dirty="0">
                <a:latin typeface="Arial"/>
              </a:rPr>
              <a:t>Hierarchical clustering is computationally intensive for large datasets</a:t>
            </a:r>
          </a:p>
          <a:p>
            <a:pPr marL="742950" lvl="1" indent="-285750">
              <a:buFont typeface="Arial" panose="020B0604020202020204" pitchFamily="34" charset="0"/>
              <a:buChar char="•"/>
            </a:pPr>
            <a:r>
              <a:rPr lang="en-US" sz="1600" b="0" strike="noStrike" spc="-1" dirty="0">
                <a:latin typeface="Arial"/>
              </a:rPr>
              <a:t>Interpretation of dendrograms can be subjective, especially in complex datasets</a:t>
            </a:r>
            <a:endParaRPr lang="en-IN" sz="1600" b="0" strike="noStrike" spc="-1" dirty="0">
              <a:latin typeface="Arial"/>
            </a:endParaRPr>
          </a:p>
        </p:txBody>
      </p:sp>
      <p:sp>
        <p:nvSpPr>
          <p:cNvPr id="99" name="Straight Connector 15"/>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446298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Box 16"/>
          <p:cNvSpPr/>
          <p:nvPr/>
        </p:nvSpPr>
        <p:spPr>
          <a:xfrm>
            <a:off x="841320" y="826920"/>
            <a:ext cx="9556560" cy="46021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1" i="1" strike="noStrike" spc="-1" dirty="0">
                <a:solidFill>
                  <a:srgbClr val="003399"/>
                </a:solidFill>
                <a:latin typeface="Trebuchet MS"/>
              </a:rPr>
              <a:t>Divisive Clustering with Python</a:t>
            </a:r>
            <a:endParaRPr lang="en-IN" sz="2400" b="0" strike="noStrike" spc="-1" dirty="0">
              <a:latin typeface="Arial"/>
            </a:endParaRPr>
          </a:p>
        </p:txBody>
      </p:sp>
      <p:sp>
        <p:nvSpPr>
          <p:cNvPr id="98" name="Google Shape;82;p 15"/>
          <p:cNvSpPr/>
          <p:nvPr/>
        </p:nvSpPr>
        <p:spPr>
          <a:xfrm>
            <a:off x="900000" y="1440000"/>
            <a:ext cx="10980000" cy="2800767"/>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sz="1600" b="1" strike="noStrike" spc="-1" dirty="0">
                <a:latin typeface="Arial"/>
              </a:rPr>
              <a:t>How Divisive Hierarchical Clustering Works:</a:t>
            </a:r>
          </a:p>
          <a:p>
            <a:pPr marL="285750" indent="-285750">
              <a:lnSpc>
                <a:spcPct val="100000"/>
              </a:lnSpc>
              <a:buFont typeface="Arial" panose="020B0604020202020204" pitchFamily="34" charset="0"/>
              <a:buChar char="•"/>
            </a:pPr>
            <a:endParaRPr lang="en-US" sz="1600" spc="-1" dirty="0">
              <a:latin typeface="Arial"/>
            </a:endParaRPr>
          </a:p>
          <a:p>
            <a:pPr marL="285750" indent="-285750">
              <a:lnSpc>
                <a:spcPct val="100000"/>
              </a:lnSpc>
              <a:buFont typeface="Arial" panose="020B0604020202020204" pitchFamily="34" charset="0"/>
              <a:buChar char="•"/>
            </a:pPr>
            <a:endParaRPr lang="en-US" sz="1600" b="0" strike="noStrike" spc="-1" dirty="0">
              <a:latin typeface="Arial"/>
            </a:endParaRPr>
          </a:p>
          <a:p>
            <a:pPr marL="285750" indent="-285750">
              <a:lnSpc>
                <a:spcPct val="100000"/>
              </a:lnSpc>
              <a:buFont typeface="Arial" panose="020B0604020202020204" pitchFamily="34" charset="0"/>
              <a:buChar char="•"/>
            </a:pPr>
            <a:r>
              <a:rPr lang="en-US" sz="1600" b="1" strike="noStrike" spc="-1" dirty="0">
                <a:latin typeface="Arial"/>
              </a:rPr>
              <a:t>Initialization</a:t>
            </a:r>
            <a:r>
              <a:rPr lang="en-US" sz="1600" b="0" strike="noStrike" spc="-1" dirty="0">
                <a:latin typeface="Arial"/>
              </a:rPr>
              <a:t>: Start with one cluster that includes all the data points.</a:t>
            </a:r>
          </a:p>
          <a:p>
            <a:pPr marL="285750" indent="-285750">
              <a:lnSpc>
                <a:spcPct val="100000"/>
              </a:lnSpc>
              <a:buFont typeface="Arial" panose="020B0604020202020204" pitchFamily="34" charset="0"/>
              <a:buChar char="•"/>
            </a:pPr>
            <a:endParaRPr lang="en-US" sz="1600" b="0" strike="noStrike" spc="-1" dirty="0">
              <a:latin typeface="Arial"/>
            </a:endParaRPr>
          </a:p>
          <a:p>
            <a:pPr marL="285750" indent="-285750">
              <a:lnSpc>
                <a:spcPct val="100000"/>
              </a:lnSpc>
              <a:buFont typeface="Arial" panose="020B0604020202020204" pitchFamily="34" charset="0"/>
              <a:buChar char="•"/>
            </a:pPr>
            <a:r>
              <a:rPr lang="en-US" sz="1600" b="1" strike="noStrike" spc="-1" dirty="0">
                <a:latin typeface="Arial"/>
              </a:rPr>
              <a:t>Splitting</a:t>
            </a:r>
            <a:r>
              <a:rPr lang="en-US" sz="1600" b="0" strike="noStrike" spc="-1" dirty="0">
                <a:latin typeface="Arial"/>
              </a:rPr>
              <a:t>: At each step, split a cluster into smaller clusters. The choice of which cluster to split and how to split it can vary. A common approach is to use a flat clustering method like k-means to split a single cluster into two at each step.</a:t>
            </a:r>
          </a:p>
          <a:p>
            <a:pPr marL="285750" indent="-285750">
              <a:lnSpc>
                <a:spcPct val="100000"/>
              </a:lnSpc>
              <a:buFont typeface="Arial" panose="020B0604020202020204" pitchFamily="34" charset="0"/>
              <a:buChar char="•"/>
            </a:pPr>
            <a:endParaRPr lang="en-US" sz="1600" b="0" strike="noStrike" spc="-1" dirty="0">
              <a:latin typeface="Arial"/>
            </a:endParaRPr>
          </a:p>
          <a:p>
            <a:pPr marL="285750" indent="-285750">
              <a:lnSpc>
                <a:spcPct val="100000"/>
              </a:lnSpc>
              <a:buFont typeface="Arial" panose="020B0604020202020204" pitchFamily="34" charset="0"/>
              <a:buChar char="•"/>
            </a:pPr>
            <a:r>
              <a:rPr lang="en-US" sz="1600" b="1" strike="noStrike" spc="-1" dirty="0">
                <a:latin typeface="Arial"/>
              </a:rPr>
              <a:t>Recursion</a:t>
            </a:r>
            <a:r>
              <a:rPr lang="en-US" sz="1600" b="0" strike="noStrike" spc="-1" dirty="0">
                <a:latin typeface="Arial"/>
              </a:rPr>
              <a:t>: Repeat the splitting process recursively on each newly created cluster until each data point is its own cluster or another stopping criterion is met.</a:t>
            </a:r>
            <a:endParaRPr lang="en-IN" sz="1600" b="0" strike="noStrike" spc="-1" dirty="0">
              <a:latin typeface="Arial"/>
            </a:endParaRPr>
          </a:p>
        </p:txBody>
      </p:sp>
      <p:sp>
        <p:nvSpPr>
          <p:cNvPr id="99" name="Straight Connector 15"/>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14692335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Box 16"/>
          <p:cNvSpPr/>
          <p:nvPr/>
        </p:nvSpPr>
        <p:spPr>
          <a:xfrm>
            <a:off x="841320" y="826920"/>
            <a:ext cx="9556560" cy="46021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1" i="1" strike="noStrike" spc="-1" dirty="0">
                <a:solidFill>
                  <a:srgbClr val="003399"/>
                </a:solidFill>
                <a:latin typeface="Trebuchet MS"/>
              </a:rPr>
              <a:t>DBSCAN clustering</a:t>
            </a:r>
            <a:endParaRPr lang="en-IN" sz="2400" b="0" strike="noStrike" spc="-1" dirty="0">
              <a:latin typeface="Arial"/>
            </a:endParaRPr>
          </a:p>
        </p:txBody>
      </p:sp>
      <p:sp>
        <p:nvSpPr>
          <p:cNvPr id="98" name="Google Shape;82;p 15"/>
          <p:cNvSpPr/>
          <p:nvPr/>
        </p:nvSpPr>
        <p:spPr>
          <a:xfrm>
            <a:off x="900000" y="1440000"/>
            <a:ext cx="10980000" cy="2308324"/>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0000"/>
              </a:lnSpc>
              <a:buFont typeface="Arial" panose="020B0604020202020204" pitchFamily="34" charset="0"/>
              <a:buChar char="•"/>
            </a:pPr>
            <a:r>
              <a:rPr lang="en-US" sz="1600" b="1" strike="noStrike" spc="-1" dirty="0">
                <a:latin typeface="Arial"/>
              </a:rPr>
              <a:t>DBSCAN (Density-Based Spatial Clustering of Applications with Noise) is a popular clustering algorithm that is primarily used in machine learning and data mining. </a:t>
            </a:r>
          </a:p>
          <a:p>
            <a:pPr marL="285750" indent="-285750">
              <a:lnSpc>
                <a:spcPct val="100000"/>
              </a:lnSpc>
              <a:buFont typeface="Arial" panose="020B0604020202020204" pitchFamily="34" charset="0"/>
              <a:buChar char="•"/>
            </a:pPr>
            <a:endParaRPr lang="en-US" sz="1600" b="1" spc="-1" dirty="0">
              <a:latin typeface="Arial"/>
            </a:endParaRPr>
          </a:p>
          <a:p>
            <a:pPr marL="285750" indent="-285750">
              <a:lnSpc>
                <a:spcPct val="100000"/>
              </a:lnSpc>
              <a:buFont typeface="Arial" panose="020B0604020202020204" pitchFamily="34" charset="0"/>
              <a:buChar char="•"/>
            </a:pPr>
            <a:r>
              <a:rPr lang="en-US" sz="1600" b="1" strike="noStrike" spc="-1" dirty="0">
                <a:latin typeface="Arial"/>
              </a:rPr>
              <a:t>Unlike partitioning methods like k-means, DBSCAN is a density-based clustering algorithm that can find arbitrarily shaped clusters and identify outliers in the data. </a:t>
            </a:r>
          </a:p>
          <a:p>
            <a:pPr marL="285750" indent="-285750">
              <a:lnSpc>
                <a:spcPct val="100000"/>
              </a:lnSpc>
              <a:buFont typeface="Arial" panose="020B0604020202020204" pitchFamily="34" charset="0"/>
              <a:buChar char="•"/>
            </a:pPr>
            <a:endParaRPr lang="en-US" sz="1600" b="1" spc="-1" dirty="0">
              <a:latin typeface="Arial"/>
            </a:endParaRPr>
          </a:p>
          <a:p>
            <a:pPr marL="285750" indent="-285750">
              <a:lnSpc>
                <a:spcPct val="100000"/>
              </a:lnSpc>
              <a:buFont typeface="Arial" panose="020B0604020202020204" pitchFamily="34" charset="0"/>
              <a:buChar char="•"/>
            </a:pPr>
            <a:endParaRPr lang="en-US" sz="1600" b="1" strike="noStrike" spc="-1" dirty="0">
              <a:latin typeface="Arial"/>
            </a:endParaRPr>
          </a:p>
          <a:p>
            <a:pPr marL="285750" indent="-285750">
              <a:lnSpc>
                <a:spcPct val="100000"/>
              </a:lnSpc>
              <a:buFont typeface="Arial" panose="020B0604020202020204" pitchFamily="34" charset="0"/>
              <a:buChar char="•"/>
            </a:pPr>
            <a:r>
              <a:rPr lang="en-US" sz="1600" b="1" strike="noStrike" spc="-1" dirty="0">
                <a:latin typeface="Arial"/>
              </a:rPr>
              <a:t>This makes DBSCAN particularly well-suited for applications where the clusters are not spherical or have varying densities.</a:t>
            </a:r>
            <a:endParaRPr lang="en-IN" sz="1600" b="1" strike="noStrike" spc="-1" dirty="0">
              <a:latin typeface="Arial"/>
            </a:endParaRPr>
          </a:p>
        </p:txBody>
      </p:sp>
      <p:sp>
        <p:nvSpPr>
          <p:cNvPr id="99" name="Straight Connector 15"/>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681547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Box 16"/>
          <p:cNvSpPr/>
          <p:nvPr/>
        </p:nvSpPr>
        <p:spPr>
          <a:xfrm>
            <a:off x="841320" y="826920"/>
            <a:ext cx="9556560" cy="46021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1" i="1" strike="noStrike" spc="-1" dirty="0">
                <a:solidFill>
                  <a:srgbClr val="003399"/>
                </a:solidFill>
                <a:latin typeface="Trebuchet MS"/>
              </a:rPr>
              <a:t>DBSCAN clustering</a:t>
            </a:r>
            <a:endParaRPr lang="en-IN" sz="2400" b="0" strike="noStrike" spc="-1" dirty="0">
              <a:latin typeface="Arial"/>
            </a:endParaRPr>
          </a:p>
        </p:txBody>
      </p:sp>
      <p:sp>
        <p:nvSpPr>
          <p:cNvPr id="98" name="Google Shape;82;p 15"/>
          <p:cNvSpPr/>
          <p:nvPr/>
        </p:nvSpPr>
        <p:spPr>
          <a:xfrm>
            <a:off x="900000" y="1440000"/>
            <a:ext cx="10980000" cy="4031873"/>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sz="1600" b="1" strike="noStrike" spc="-1" dirty="0">
                <a:latin typeface="Arial"/>
              </a:rPr>
              <a:t>Key Concepts of DBSCAN:</a:t>
            </a:r>
          </a:p>
          <a:p>
            <a:pPr>
              <a:lnSpc>
                <a:spcPct val="100000"/>
              </a:lnSpc>
            </a:pPr>
            <a:endParaRPr lang="en-US" sz="1600" b="0" strike="noStrike" spc="-1" dirty="0">
              <a:latin typeface="Arial"/>
            </a:endParaRPr>
          </a:p>
          <a:p>
            <a:pPr>
              <a:lnSpc>
                <a:spcPct val="100000"/>
              </a:lnSpc>
            </a:pPr>
            <a:r>
              <a:rPr lang="en-US" sz="1600" b="1" strike="noStrike" spc="-1" dirty="0">
                <a:latin typeface="Arial"/>
              </a:rPr>
              <a:t>Density</a:t>
            </a:r>
            <a:r>
              <a:rPr lang="en-US" sz="1600" b="0" strike="noStrike" spc="-1" dirty="0">
                <a:latin typeface="Arial"/>
              </a:rPr>
              <a:t>: The algorithm defines a cluster as a high-density area surrounded by a low-density region. It relies on a density-based notion of clusters and is designed to discover clusters of varying shapes and sizes.</a:t>
            </a:r>
          </a:p>
          <a:p>
            <a:pPr>
              <a:lnSpc>
                <a:spcPct val="100000"/>
              </a:lnSpc>
            </a:pPr>
            <a:endParaRPr lang="en-US" sz="1600" b="0" strike="noStrike" spc="-1" dirty="0">
              <a:latin typeface="Arial"/>
            </a:endParaRPr>
          </a:p>
          <a:p>
            <a:pPr>
              <a:lnSpc>
                <a:spcPct val="100000"/>
              </a:lnSpc>
            </a:pPr>
            <a:r>
              <a:rPr lang="en-US" sz="1600" b="1" strike="noStrike" spc="-1" dirty="0">
                <a:latin typeface="Arial"/>
              </a:rPr>
              <a:t>Core Points</a:t>
            </a:r>
            <a:r>
              <a:rPr lang="en-US" sz="1600" b="0" strike="noStrike" spc="-1" dirty="0">
                <a:latin typeface="Arial"/>
              </a:rPr>
              <a:t>: A point is considered a core point if it has more than a specified number of points (</a:t>
            </a:r>
            <a:r>
              <a:rPr lang="en-US" sz="1600" b="0" strike="noStrike" spc="-1" dirty="0" err="1">
                <a:latin typeface="Arial"/>
              </a:rPr>
              <a:t>MinPts</a:t>
            </a:r>
            <a:r>
              <a:rPr lang="en-US" sz="1600" b="0" strike="noStrike" spc="-1" dirty="0">
                <a:latin typeface="Arial"/>
              </a:rPr>
              <a:t>) within a given radius (ε or "epsilon"). This radius defines the neighborhood around a point.</a:t>
            </a:r>
          </a:p>
          <a:p>
            <a:pPr>
              <a:lnSpc>
                <a:spcPct val="100000"/>
              </a:lnSpc>
            </a:pPr>
            <a:endParaRPr lang="en-US" sz="1600" b="0" strike="noStrike" spc="-1" dirty="0">
              <a:latin typeface="Arial"/>
            </a:endParaRPr>
          </a:p>
          <a:p>
            <a:pPr>
              <a:lnSpc>
                <a:spcPct val="100000"/>
              </a:lnSpc>
            </a:pPr>
            <a:r>
              <a:rPr lang="en-US" sz="1600" b="1" strike="noStrike" spc="-1" dirty="0">
                <a:latin typeface="Arial"/>
              </a:rPr>
              <a:t>Border Points</a:t>
            </a:r>
            <a:r>
              <a:rPr lang="en-US" sz="1600" b="0" strike="noStrike" spc="-1" dirty="0">
                <a:latin typeface="Arial"/>
              </a:rPr>
              <a:t>: A border point is not a core point but falls within the neighborhood of a core point. Border points are included in the cluster of the neighboring core point but do not possess enough density to be considered core points themselves.</a:t>
            </a:r>
          </a:p>
          <a:p>
            <a:pPr>
              <a:lnSpc>
                <a:spcPct val="100000"/>
              </a:lnSpc>
            </a:pPr>
            <a:endParaRPr lang="en-US" sz="1600" b="0" strike="noStrike" spc="-1" dirty="0">
              <a:latin typeface="Arial"/>
            </a:endParaRPr>
          </a:p>
          <a:p>
            <a:pPr>
              <a:lnSpc>
                <a:spcPct val="100000"/>
              </a:lnSpc>
            </a:pPr>
            <a:r>
              <a:rPr lang="en-US" sz="1600" b="1" strike="noStrike" spc="-1" dirty="0">
                <a:latin typeface="Arial"/>
              </a:rPr>
              <a:t>Noise Points</a:t>
            </a:r>
            <a:r>
              <a:rPr lang="en-US" sz="1600" b="0" strike="noStrike" spc="-1" dirty="0">
                <a:latin typeface="Arial"/>
              </a:rPr>
              <a:t>: Points that are neither core points nor border points are considered noise points or outliers. These points do not belong to any cluster.</a:t>
            </a:r>
          </a:p>
          <a:p>
            <a:pPr>
              <a:lnSpc>
                <a:spcPct val="100000"/>
              </a:lnSpc>
            </a:pPr>
            <a:endParaRPr lang="en-US" sz="1600" spc="-1" dirty="0">
              <a:latin typeface="Arial"/>
            </a:endParaRPr>
          </a:p>
          <a:p>
            <a:pPr>
              <a:lnSpc>
                <a:spcPct val="100000"/>
              </a:lnSpc>
            </a:pPr>
            <a:r>
              <a:rPr lang="en-US" sz="1600" b="0" strike="noStrike" spc="-1" dirty="0">
                <a:latin typeface="Arial"/>
              </a:rPr>
              <a:t>Please </a:t>
            </a:r>
            <a:r>
              <a:rPr lang="en-US" sz="1600" spc="-1" dirty="0">
                <a:latin typeface="Arial"/>
              </a:rPr>
              <a:t>o</a:t>
            </a:r>
            <a:r>
              <a:rPr lang="en-US" sz="1600" b="0" strike="noStrike" spc="-1" dirty="0">
                <a:latin typeface="Arial"/>
              </a:rPr>
              <a:t>pen notebook </a:t>
            </a:r>
            <a:r>
              <a:rPr lang="en-US" sz="1600" b="0" strike="noStrike" spc="-1" dirty="0" err="1">
                <a:latin typeface="Arial"/>
              </a:rPr>
              <a:t>DBSCAN.ipynb</a:t>
            </a:r>
            <a:endParaRPr lang="en-IN" sz="1600" b="0" strike="noStrike" spc="-1" dirty="0">
              <a:latin typeface="Arial"/>
            </a:endParaRPr>
          </a:p>
        </p:txBody>
      </p:sp>
      <p:sp>
        <p:nvSpPr>
          <p:cNvPr id="99" name="Straight Connector 15"/>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1406380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3"/>
          <p:cNvSpPr/>
          <p:nvPr/>
        </p:nvSpPr>
        <p:spPr>
          <a:xfrm>
            <a:off x="841320" y="826920"/>
            <a:ext cx="9556560" cy="516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a:solidFill>
                  <a:srgbClr val="003399"/>
                </a:solidFill>
                <a:latin typeface="Trebuchet MS"/>
              </a:rPr>
              <a:t>Definition and purpose of clustering</a:t>
            </a:r>
            <a:endParaRPr lang="en-IN" sz="2800" b="0" strike="noStrike" spc="-1">
              <a:latin typeface="Arial"/>
            </a:endParaRPr>
          </a:p>
        </p:txBody>
      </p:sp>
      <p:sp>
        <p:nvSpPr>
          <p:cNvPr id="52" name="Google Shape;82;p 3"/>
          <p:cNvSpPr/>
          <p:nvPr/>
        </p:nvSpPr>
        <p:spPr>
          <a:xfrm>
            <a:off x="1394640" y="1868760"/>
            <a:ext cx="9748080" cy="2862322"/>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0000"/>
              </a:lnSpc>
              <a:buFont typeface="Arial" panose="020B0604020202020204" pitchFamily="34" charset="0"/>
              <a:buChar char="•"/>
            </a:pPr>
            <a:r>
              <a:rPr lang="en-US" sz="1800" b="0" strike="noStrike" spc="-1" dirty="0">
                <a:solidFill>
                  <a:srgbClr val="000000"/>
                </a:solidFill>
                <a:latin typeface="Source Sans"/>
                <a:ea typeface="Open Sans"/>
              </a:rPr>
              <a:t>Clustering is a technique used to group similar instances together.</a:t>
            </a:r>
            <a:endParaRPr lang="en-IN" sz="1800" b="0" strike="noStrike" spc="-1" dirty="0">
              <a:latin typeface="Arial"/>
            </a:endParaRPr>
          </a:p>
          <a:p>
            <a:pPr marL="285750" indent="-285750">
              <a:lnSpc>
                <a:spcPct val="100000"/>
              </a:lnSpc>
              <a:buFont typeface="Arial" panose="020B0604020202020204" pitchFamily="34" charset="0"/>
              <a:buChar char="•"/>
            </a:pPr>
            <a:endParaRPr lang="en-IN" sz="1800" b="0" strike="noStrike" spc="-1" dirty="0">
              <a:latin typeface="Arial"/>
            </a:endParaRPr>
          </a:p>
          <a:p>
            <a:pPr marL="285750" indent="-285750">
              <a:lnSpc>
                <a:spcPct val="100000"/>
              </a:lnSpc>
              <a:buFont typeface="Arial" panose="020B0604020202020204" pitchFamily="34" charset="0"/>
              <a:buChar char="•"/>
            </a:pPr>
            <a:r>
              <a:rPr lang="en-US" sz="1800" b="0" strike="noStrike" spc="-1" dirty="0">
                <a:solidFill>
                  <a:srgbClr val="000000"/>
                </a:solidFill>
                <a:latin typeface="Source Sans"/>
                <a:ea typeface="Open Sans"/>
              </a:rPr>
              <a:t>The purpose of clustering is to identify structures or patterns in unlabeled data.</a:t>
            </a:r>
            <a:endParaRPr lang="en-IN" sz="1800" b="0" strike="noStrike" spc="-1" dirty="0">
              <a:latin typeface="Arial"/>
            </a:endParaRPr>
          </a:p>
          <a:p>
            <a:pPr marL="285750" indent="-285750">
              <a:lnSpc>
                <a:spcPct val="100000"/>
              </a:lnSpc>
              <a:buFont typeface="Arial" panose="020B0604020202020204" pitchFamily="34" charset="0"/>
              <a:buChar char="•"/>
            </a:pPr>
            <a:endParaRPr lang="en-IN" sz="1800" b="0" strike="noStrike" spc="-1" dirty="0">
              <a:latin typeface="Arial"/>
            </a:endParaRPr>
          </a:p>
          <a:p>
            <a:pPr marL="285750" indent="-285750">
              <a:lnSpc>
                <a:spcPct val="100000"/>
              </a:lnSpc>
              <a:buFont typeface="Arial" panose="020B0604020202020204" pitchFamily="34" charset="0"/>
              <a:buChar char="•"/>
            </a:pPr>
            <a:r>
              <a:rPr lang="en-US" sz="1800" b="0" strike="noStrike" spc="-1" dirty="0">
                <a:solidFill>
                  <a:srgbClr val="000000"/>
                </a:solidFill>
                <a:latin typeface="Source Sans"/>
                <a:ea typeface="Open Sans"/>
              </a:rPr>
              <a:t>Clustering algorithms create clusters, where each instance belongs to the cluster with the nearest mean</a:t>
            </a:r>
          </a:p>
          <a:p>
            <a:pPr marL="285750" indent="-285750">
              <a:lnSpc>
                <a:spcPct val="100000"/>
              </a:lnSpc>
              <a:buFont typeface="Arial" panose="020B0604020202020204" pitchFamily="34" charset="0"/>
              <a:buChar char="•"/>
            </a:pPr>
            <a:endParaRPr lang="en-US" spc="-1" dirty="0">
              <a:solidFill>
                <a:srgbClr val="000000"/>
              </a:solidFill>
              <a:latin typeface="Source Sans"/>
              <a:ea typeface="Open Sans"/>
            </a:endParaRPr>
          </a:p>
          <a:p>
            <a:pPr>
              <a:lnSpc>
                <a:spcPct val="100000"/>
              </a:lnSpc>
            </a:pPr>
            <a:endParaRPr lang="en-US" spc="-1" dirty="0">
              <a:solidFill>
                <a:srgbClr val="000000"/>
              </a:solidFill>
              <a:latin typeface="Source Sans"/>
              <a:ea typeface="Open Sans"/>
            </a:endParaRPr>
          </a:p>
          <a:p>
            <a:pPr>
              <a:lnSpc>
                <a:spcPct val="100000"/>
              </a:lnSpc>
            </a:pPr>
            <a:endParaRPr lang="en-US" spc="-1" dirty="0">
              <a:solidFill>
                <a:srgbClr val="000000"/>
              </a:solidFill>
              <a:latin typeface="Source Sans"/>
              <a:ea typeface="Open Sans"/>
            </a:endParaRPr>
          </a:p>
          <a:p>
            <a:pPr>
              <a:lnSpc>
                <a:spcPct val="100000"/>
              </a:lnSpc>
            </a:pPr>
            <a:r>
              <a:rPr lang="en-US" spc="-1" dirty="0">
                <a:solidFill>
                  <a:srgbClr val="000000"/>
                </a:solidFill>
                <a:latin typeface="Source Sans"/>
                <a:ea typeface="Open Sans"/>
              </a:rPr>
              <a:t>Why is it important that similar data points are grouped together ?</a:t>
            </a:r>
            <a:endParaRPr lang="en-IN" sz="1800" b="0" strike="noStrike" spc="-1" dirty="0">
              <a:latin typeface="Arial"/>
            </a:endParaRPr>
          </a:p>
        </p:txBody>
      </p:sp>
      <p:sp>
        <p:nvSpPr>
          <p:cNvPr id="53" name="Straight Connector 3"/>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Box 16"/>
          <p:cNvSpPr/>
          <p:nvPr/>
        </p:nvSpPr>
        <p:spPr>
          <a:xfrm>
            <a:off x="841320" y="826920"/>
            <a:ext cx="9556560" cy="46021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1" i="1" strike="noStrike" spc="-1" dirty="0">
                <a:solidFill>
                  <a:srgbClr val="003399"/>
                </a:solidFill>
                <a:latin typeface="Trebuchet MS"/>
              </a:rPr>
              <a:t>How DBSCAN works </a:t>
            </a:r>
            <a:endParaRPr lang="en-IN" sz="2400" b="0" strike="noStrike" spc="-1" dirty="0">
              <a:latin typeface="Arial"/>
            </a:endParaRPr>
          </a:p>
        </p:txBody>
      </p:sp>
      <p:sp>
        <p:nvSpPr>
          <p:cNvPr id="98" name="Google Shape;82;p 15"/>
          <p:cNvSpPr/>
          <p:nvPr/>
        </p:nvSpPr>
        <p:spPr>
          <a:xfrm>
            <a:off x="900000" y="1440000"/>
            <a:ext cx="10980000" cy="3046988"/>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2900" indent="-342900">
              <a:lnSpc>
                <a:spcPct val="100000"/>
              </a:lnSpc>
              <a:buFont typeface="+mj-lt"/>
              <a:buAutoNum type="arabicPeriod"/>
            </a:pPr>
            <a:r>
              <a:rPr lang="en-US" sz="1600" b="0" strike="noStrike" spc="-1" dirty="0">
                <a:latin typeface="Arial"/>
              </a:rPr>
              <a:t>Start with an arbitrary point not visited yet: Determine if it is a core point by checking if there are </a:t>
            </a:r>
            <a:r>
              <a:rPr lang="en-US" sz="1600" b="0" strike="noStrike" spc="-1" dirty="0" err="1">
                <a:latin typeface="Arial"/>
              </a:rPr>
              <a:t>MinPts</a:t>
            </a:r>
            <a:r>
              <a:rPr lang="en-US" sz="1600" b="0" strike="noStrike" spc="-1" dirty="0">
                <a:latin typeface="Arial"/>
              </a:rPr>
              <a:t> within ε distance.</a:t>
            </a:r>
          </a:p>
          <a:p>
            <a:pPr marL="342900" indent="-342900">
              <a:lnSpc>
                <a:spcPct val="100000"/>
              </a:lnSpc>
              <a:buFont typeface="+mj-lt"/>
              <a:buAutoNum type="arabicPeriod"/>
            </a:pPr>
            <a:endParaRPr lang="en-US" sz="1600" b="0" strike="noStrike" spc="-1" dirty="0">
              <a:latin typeface="Arial"/>
            </a:endParaRPr>
          </a:p>
          <a:p>
            <a:pPr marL="342900" indent="-342900">
              <a:lnSpc>
                <a:spcPct val="100000"/>
              </a:lnSpc>
              <a:buFont typeface="+mj-lt"/>
              <a:buAutoNum type="arabicPeriod"/>
            </a:pPr>
            <a:r>
              <a:rPr lang="en-US" sz="1600" b="0" strike="noStrike" spc="-1" dirty="0">
                <a:latin typeface="Arial"/>
              </a:rPr>
              <a:t>Expand Cluster: If the point is a core point, form a cluster around it by recursively adding all directly reachable points in the neighborhood. Directly reachable points include core points and border points within ε distance. This process continues until no new points can be added to the cluster.</a:t>
            </a:r>
          </a:p>
          <a:p>
            <a:pPr marL="342900" indent="-342900">
              <a:lnSpc>
                <a:spcPct val="100000"/>
              </a:lnSpc>
              <a:buFont typeface="+mj-lt"/>
              <a:buAutoNum type="arabicPeriod"/>
            </a:pPr>
            <a:endParaRPr lang="en-US" sz="1600" b="0" strike="noStrike" spc="-1" dirty="0">
              <a:latin typeface="Arial"/>
            </a:endParaRPr>
          </a:p>
          <a:p>
            <a:pPr marL="342900" indent="-342900">
              <a:lnSpc>
                <a:spcPct val="100000"/>
              </a:lnSpc>
              <a:buFont typeface="+mj-lt"/>
              <a:buAutoNum type="arabicPeriod"/>
            </a:pPr>
            <a:r>
              <a:rPr lang="en-US" sz="1600" b="0" strike="noStrike" spc="-1" dirty="0">
                <a:latin typeface="Arial"/>
              </a:rPr>
              <a:t>Handle Noise and Border Points: If the initial point is not a core point, it's either marked as noise (temporarily) or later found to be a border point of another cluster.</a:t>
            </a:r>
          </a:p>
          <a:p>
            <a:pPr marL="342900" indent="-342900">
              <a:lnSpc>
                <a:spcPct val="100000"/>
              </a:lnSpc>
              <a:buFont typeface="+mj-lt"/>
              <a:buAutoNum type="arabicPeriod"/>
            </a:pPr>
            <a:endParaRPr lang="en-US" sz="1600" b="0" strike="noStrike" spc="-1" dirty="0">
              <a:latin typeface="Arial"/>
            </a:endParaRPr>
          </a:p>
          <a:p>
            <a:pPr marL="342900" indent="-342900">
              <a:lnSpc>
                <a:spcPct val="100000"/>
              </a:lnSpc>
              <a:buFont typeface="+mj-lt"/>
              <a:buAutoNum type="arabicPeriod"/>
            </a:pPr>
            <a:r>
              <a:rPr lang="en-US" sz="1600" b="0" strike="noStrike" spc="-1" dirty="0">
                <a:latin typeface="Arial"/>
              </a:rPr>
              <a:t>Iterate: Repeat the process for all points in the dataset until every point has been processed, belongs to a cluster, or is marked as noise.</a:t>
            </a:r>
            <a:endParaRPr lang="en-IN" sz="1600" b="0" strike="noStrike" spc="-1" dirty="0">
              <a:latin typeface="Arial"/>
            </a:endParaRPr>
          </a:p>
        </p:txBody>
      </p:sp>
      <p:sp>
        <p:nvSpPr>
          <p:cNvPr id="99" name="Straight Connector 15"/>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1047606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Box 16"/>
          <p:cNvSpPr/>
          <p:nvPr/>
        </p:nvSpPr>
        <p:spPr>
          <a:xfrm>
            <a:off x="841320" y="826920"/>
            <a:ext cx="9556560" cy="46021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1" i="1" strike="noStrike" spc="-1" dirty="0">
                <a:solidFill>
                  <a:srgbClr val="003399"/>
                </a:solidFill>
                <a:latin typeface="Trebuchet MS"/>
              </a:rPr>
              <a:t>Advantages of  DBSCAN</a:t>
            </a:r>
            <a:endParaRPr lang="en-IN" sz="2400" b="0" strike="noStrike" spc="-1" dirty="0">
              <a:latin typeface="Arial"/>
            </a:endParaRPr>
          </a:p>
        </p:txBody>
      </p:sp>
      <p:sp>
        <p:nvSpPr>
          <p:cNvPr id="98" name="Google Shape;82;p 15"/>
          <p:cNvSpPr/>
          <p:nvPr/>
        </p:nvSpPr>
        <p:spPr>
          <a:xfrm>
            <a:off x="900000" y="1440000"/>
            <a:ext cx="10980000" cy="353943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sz="1600" b="1" strike="noStrike" spc="-1" dirty="0">
                <a:latin typeface="Arial"/>
              </a:rPr>
              <a:t>Advantages of DBSCAN – </a:t>
            </a:r>
          </a:p>
          <a:p>
            <a:pPr marL="285750" indent="-285750">
              <a:lnSpc>
                <a:spcPct val="100000"/>
              </a:lnSpc>
              <a:buFont typeface="Arial" panose="020B0604020202020204" pitchFamily="34" charset="0"/>
              <a:buChar char="•"/>
            </a:pPr>
            <a:endParaRPr lang="en-US" sz="1600" spc="-1" dirty="0">
              <a:latin typeface="Arial"/>
            </a:endParaRPr>
          </a:p>
          <a:p>
            <a:pPr marL="285750" indent="-285750">
              <a:lnSpc>
                <a:spcPct val="100000"/>
              </a:lnSpc>
              <a:buFont typeface="Arial" panose="020B0604020202020204" pitchFamily="34" charset="0"/>
              <a:buChar char="•"/>
            </a:pPr>
            <a:endParaRPr lang="en-US" sz="1600" b="0" strike="noStrike" spc="-1" dirty="0">
              <a:latin typeface="Arial"/>
            </a:endParaRPr>
          </a:p>
          <a:p>
            <a:pPr marL="285750" indent="-285750">
              <a:lnSpc>
                <a:spcPct val="100000"/>
              </a:lnSpc>
              <a:buFont typeface="Arial" panose="020B0604020202020204" pitchFamily="34" charset="0"/>
              <a:buChar char="•"/>
            </a:pPr>
            <a:r>
              <a:rPr lang="en-US" sz="1600" b="0" strike="noStrike" spc="-1" dirty="0">
                <a:latin typeface="Arial"/>
              </a:rPr>
              <a:t>No Need to Specify Number of Clusters: Unlike k-means, DBSCAN does not require pre-specifying the number of clusters to find.</a:t>
            </a:r>
          </a:p>
          <a:p>
            <a:pPr marL="285750" indent="-285750">
              <a:lnSpc>
                <a:spcPct val="100000"/>
              </a:lnSpc>
              <a:buFont typeface="Arial" panose="020B0604020202020204" pitchFamily="34" charset="0"/>
              <a:buChar char="•"/>
            </a:pPr>
            <a:endParaRPr lang="en-US" sz="1600" b="0" strike="noStrike" spc="-1" dirty="0">
              <a:latin typeface="Arial"/>
            </a:endParaRPr>
          </a:p>
          <a:p>
            <a:pPr marL="285750" indent="-285750">
              <a:lnSpc>
                <a:spcPct val="100000"/>
              </a:lnSpc>
              <a:buFont typeface="Arial" panose="020B0604020202020204" pitchFamily="34" charset="0"/>
              <a:buChar char="•"/>
            </a:pPr>
            <a:r>
              <a:rPr lang="en-US" sz="1600" b="0" strike="noStrike" spc="-1" dirty="0">
                <a:latin typeface="Arial"/>
              </a:rPr>
              <a:t>Flexibility in Cluster Shapes: DBSCAN can find clusters of arbitrary shapes, making it suitable for datasets where the cluster structure is not spherical or is irregular.</a:t>
            </a:r>
          </a:p>
          <a:p>
            <a:pPr marL="285750" indent="-285750">
              <a:lnSpc>
                <a:spcPct val="100000"/>
              </a:lnSpc>
              <a:buFont typeface="Arial" panose="020B0604020202020204" pitchFamily="34" charset="0"/>
              <a:buChar char="•"/>
            </a:pPr>
            <a:endParaRPr lang="en-US" sz="1600" b="0" strike="noStrike" spc="-1" dirty="0">
              <a:latin typeface="Arial"/>
            </a:endParaRPr>
          </a:p>
          <a:p>
            <a:pPr marL="285750" indent="-285750">
              <a:lnSpc>
                <a:spcPct val="100000"/>
              </a:lnSpc>
              <a:buFont typeface="Arial" panose="020B0604020202020204" pitchFamily="34" charset="0"/>
              <a:buChar char="•"/>
            </a:pPr>
            <a:r>
              <a:rPr lang="en-US" sz="1600" b="0" strike="noStrike" spc="-1" dirty="0">
                <a:latin typeface="Arial"/>
              </a:rPr>
              <a:t>Handling of Noise: DBSCAN is capable of identifying and separating noise or outlier points, which is a significant advantage in many real-world datasets where outliers are common.</a:t>
            </a:r>
          </a:p>
          <a:p>
            <a:pPr marL="285750" indent="-285750">
              <a:lnSpc>
                <a:spcPct val="100000"/>
              </a:lnSpc>
              <a:buFont typeface="Arial" panose="020B0604020202020204" pitchFamily="34" charset="0"/>
              <a:buChar char="•"/>
            </a:pPr>
            <a:endParaRPr lang="en-US" sz="1600" b="0" strike="noStrike" spc="-1" dirty="0">
              <a:latin typeface="Arial"/>
            </a:endParaRPr>
          </a:p>
          <a:p>
            <a:pPr marL="285750" indent="-285750">
              <a:lnSpc>
                <a:spcPct val="100000"/>
              </a:lnSpc>
              <a:buFont typeface="Arial" panose="020B0604020202020204" pitchFamily="34" charset="0"/>
              <a:buChar char="•"/>
            </a:pPr>
            <a:r>
              <a:rPr lang="en-US" sz="1600" b="0" strike="noStrike" spc="-1" dirty="0">
                <a:latin typeface="Arial"/>
              </a:rPr>
              <a:t>Minimal Assumptions: The algorithm makes minimal assumptions about the form and structure of the clusters, making it versatile across various applications.</a:t>
            </a:r>
            <a:endParaRPr lang="en-IN" sz="1600" b="0" strike="noStrike" spc="-1" dirty="0">
              <a:latin typeface="Arial"/>
            </a:endParaRPr>
          </a:p>
        </p:txBody>
      </p:sp>
      <p:sp>
        <p:nvSpPr>
          <p:cNvPr id="99" name="Straight Connector 15"/>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30499376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Box 16"/>
          <p:cNvSpPr/>
          <p:nvPr/>
        </p:nvSpPr>
        <p:spPr>
          <a:xfrm>
            <a:off x="841320" y="826920"/>
            <a:ext cx="9556560" cy="46021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1" i="1" strike="noStrike" spc="-1" dirty="0">
                <a:solidFill>
                  <a:srgbClr val="003399"/>
                </a:solidFill>
                <a:latin typeface="Trebuchet MS"/>
              </a:rPr>
              <a:t>Disadvantages of DBSCAN</a:t>
            </a:r>
            <a:endParaRPr lang="en-IN" sz="2400" b="0" strike="noStrike" spc="-1" dirty="0">
              <a:latin typeface="Arial"/>
            </a:endParaRPr>
          </a:p>
        </p:txBody>
      </p:sp>
      <p:sp>
        <p:nvSpPr>
          <p:cNvPr id="98" name="Google Shape;82;p 15"/>
          <p:cNvSpPr/>
          <p:nvPr/>
        </p:nvSpPr>
        <p:spPr>
          <a:xfrm>
            <a:off x="900000" y="1440000"/>
            <a:ext cx="10980000" cy="3785652"/>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sz="1600" b="1" strike="noStrike" spc="-1" dirty="0">
                <a:latin typeface="Arial"/>
              </a:rPr>
              <a:t>Disadvantages of DBSCAN:</a:t>
            </a:r>
          </a:p>
          <a:p>
            <a:pPr>
              <a:lnSpc>
                <a:spcPct val="100000"/>
              </a:lnSpc>
            </a:pPr>
            <a:endParaRPr lang="en-US" sz="1600" spc="-1" dirty="0">
              <a:latin typeface="Arial"/>
            </a:endParaRPr>
          </a:p>
          <a:p>
            <a:pPr>
              <a:lnSpc>
                <a:spcPct val="100000"/>
              </a:lnSpc>
            </a:pPr>
            <a:endParaRPr lang="en-US" sz="1600" b="0" strike="noStrike" spc="-1" dirty="0">
              <a:latin typeface="Arial"/>
            </a:endParaRPr>
          </a:p>
          <a:p>
            <a:pPr marL="285750" indent="-285750">
              <a:lnSpc>
                <a:spcPct val="100000"/>
              </a:lnSpc>
              <a:buFont typeface="Arial" panose="020B0604020202020204" pitchFamily="34" charset="0"/>
              <a:buChar char="•"/>
            </a:pPr>
            <a:r>
              <a:rPr lang="en-US" sz="1600" b="0" strike="noStrike" spc="-1" dirty="0">
                <a:latin typeface="Arial"/>
              </a:rPr>
              <a:t>Parameter Sensitivity: The results of DBSCAN depend heavily on the distance threshold (ε) and the minimum number of points (</a:t>
            </a:r>
            <a:r>
              <a:rPr lang="en-US" sz="1600" b="0" strike="noStrike" spc="-1" dirty="0" err="1">
                <a:latin typeface="Arial"/>
              </a:rPr>
              <a:t>MinPts</a:t>
            </a:r>
            <a:r>
              <a:rPr lang="en-US" sz="1600" b="0" strike="noStrike" spc="-1" dirty="0">
                <a:latin typeface="Arial"/>
              </a:rPr>
              <a:t>) parameters. Choosing appropriate values for these parameters can be challenging without domain knowledge.</a:t>
            </a:r>
          </a:p>
          <a:p>
            <a:pPr marL="285750" indent="-285750">
              <a:lnSpc>
                <a:spcPct val="100000"/>
              </a:lnSpc>
              <a:buFont typeface="Arial" panose="020B0604020202020204" pitchFamily="34" charset="0"/>
              <a:buChar char="•"/>
            </a:pPr>
            <a:endParaRPr lang="en-US" sz="1600" b="0" strike="noStrike" spc="-1" dirty="0">
              <a:latin typeface="Arial"/>
            </a:endParaRPr>
          </a:p>
          <a:p>
            <a:pPr marL="285750" indent="-285750">
              <a:lnSpc>
                <a:spcPct val="100000"/>
              </a:lnSpc>
              <a:buFont typeface="Arial" panose="020B0604020202020204" pitchFamily="34" charset="0"/>
              <a:buChar char="•"/>
            </a:pPr>
            <a:r>
              <a:rPr lang="en-US" sz="1600" b="0" strike="noStrike" spc="-1" dirty="0">
                <a:latin typeface="Arial"/>
              </a:rPr>
              <a:t>Density Variation: In cases where clusters have varying densities, DBSCAN might not perform well since a single ε and </a:t>
            </a:r>
            <a:r>
              <a:rPr lang="en-US" sz="1600" b="0" strike="noStrike" spc="-1" dirty="0" err="1">
                <a:latin typeface="Arial"/>
              </a:rPr>
              <a:t>MinPts</a:t>
            </a:r>
            <a:r>
              <a:rPr lang="en-US" sz="1600" b="0" strike="noStrike" spc="-1" dirty="0">
                <a:latin typeface="Arial"/>
              </a:rPr>
              <a:t> setting might not be suitable for all clusters.</a:t>
            </a:r>
          </a:p>
          <a:p>
            <a:pPr marL="285750" indent="-285750">
              <a:lnSpc>
                <a:spcPct val="100000"/>
              </a:lnSpc>
              <a:buFont typeface="Arial" panose="020B0604020202020204" pitchFamily="34" charset="0"/>
              <a:buChar char="•"/>
            </a:pPr>
            <a:endParaRPr lang="en-US" sz="1600" b="0" strike="noStrike" spc="-1" dirty="0">
              <a:latin typeface="Arial"/>
            </a:endParaRPr>
          </a:p>
          <a:p>
            <a:pPr marL="285750" indent="-285750">
              <a:lnSpc>
                <a:spcPct val="100000"/>
              </a:lnSpc>
              <a:buFont typeface="Arial" panose="020B0604020202020204" pitchFamily="34" charset="0"/>
              <a:buChar char="•"/>
            </a:pPr>
            <a:r>
              <a:rPr lang="en-US" sz="1600" b="0" strike="noStrike" spc="-1" dirty="0">
                <a:latin typeface="Arial"/>
              </a:rPr>
              <a:t>High-Dimensional Data: In high-dimensional spaces, distance metrics can become less meaningful due to the curse of dimensionality, potentially reducing the effectiveness of DBSCAN in such contexts.</a:t>
            </a:r>
          </a:p>
          <a:p>
            <a:pPr>
              <a:lnSpc>
                <a:spcPct val="100000"/>
              </a:lnSpc>
            </a:pPr>
            <a:endParaRPr lang="en-US" sz="1600" spc="-1" dirty="0">
              <a:latin typeface="Arial"/>
            </a:endParaRPr>
          </a:p>
          <a:p>
            <a:pPr>
              <a:lnSpc>
                <a:spcPct val="100000"/>
              </a:lnSpc>
            </a:pPr>
            <a:r>
              <a:rPr lang="en-US" sz="1600" b="0" strike="noStrike" spc="-1" dirty="0">
                <a:latin typeface="Arial"/>
              </a:rPr>
              <a:t>DBSCAN is widely used in anomaly detection, spatial data analysis, image segmentation, and many other areas where the data exhibits complex structures and the presence of noise</a:t>
            </a:r>
            <a:endParaRPr lang="en-IN" sz="1600" b="0" strike="noStrike" spc="-1" dirty="0">
              <a:latin typeface="Arial"/>
            </a:endParaRPr>
          </a:p>
        </p:txBody>
      </p:sp>
      <p:sp>
        <p:nvSpPr>
          <p:cNvPr id="99" name="Straight Connector 15"/>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42503980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Box 16"/>
          <p:cNvSpPr/>
          <p:nvPr/>
        </p:nvSpPr>
        <p:spPr>
          <a:xfrm>
            <a:off x="841320" y="826920"/>
            <a:ext cx="9556560" cy="46021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1" i="1" strike="noStrike" spc="-1" dirty="0">
                <a:solidFill>
                  <a:srgbClr val="003399"/>
                </a:solidFill>
                <a:latin typeface="Trebuchet MS"/>
              </a:rPr>
              <a:t>DBSCAN in IRIS example</a:t>
            </a:r>
            <a:endParaRPr lang="en-IN" sz="2400" b="0" strike="noStrike" spc="-1" dirty="0">
              <a:latin typeface="Arial"/>
            </a:endParaRPr>
          </a:p>
        </p:txBody>
      </p:sp>
      <p:sp>
        <p:nvSpPr>
          <p:cNvPr id="98" name="Google Shape;82;p 15"/>
          <p:cNvSpPr/>
          <p:nvPr/>
        </p:nvSpPr>
        <p:spPr>
          <a:xfrm>
            <a:off x="900000" y="1440000"/>
            <a:ext cx="10980000" cy="4278094"/>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sz="1600" b="1" strike="noStrike" spc="-1" dirty="0">
                <a:latin typeface="Arial"/>
              </a:rPr>
              <a:t>Code Logic:</a:t>
            </a:r>
          </a:p>
          <a:p>
            <a:pPr marL="285750" indent="-285750">
              <a:lnSpc>
                <a:spcPct val="100000"/>
              </a:lnSpc>
              <a:buFont typeface="Arial" panose="020B0604020202020204" pitchFamily="34" charset="0"/>
              <a:buChar char="•"/>
            </a:pPr>
            <a:r>
              <a:rPr lang="en-US" sz="1600" b="1" strike="noStrike" spc="-1" dirty="0">
                <a:latin typeface="Arial"/>
              </a:rPr>
              <a:t>Data Loading</a:t>
            </a:r>
            <a:r>
              <a:rPr lang="en-US" sz="1600" strike="noStrike" spc="-1" dirty="0">
                <a:latin typeface="Arial"/>
              </a:rPr>
              <a:t>: The Iris dataset is loaded from Scikit-</a:t>
            </a:r>
            <a:r>
              <a:rPr lang="en-US" sz="1600" strike="noStrike" spc="-1" dirty="0" err="1">
                <a:latin typeface="Arial"/>
              </a:rPr>
              <a:t>learn's</a:t>
            </a:r>
            <a:r>
              <a:rPr lang="en-US" sz="1600" strike="noStrike" spc="-1" dirty="0">
                <a:latin typeface="Arial"/>
              </a:rPr>
              <a:t> dataset library.</a:t>
            </a:r>
          </a:p>
          <a:p>
            <a:pPr marL="285750" indent="-285750">
              <a:lnSpc>
                <a:spcPct val="100000"/>
              </a:lnSpc>
              <a:buFont typeface="Arial" panose="020B0604020202020204" pitchFamily="34" charset="0"/>
              <a:buChar char="•"/>
            </a:pPr>
            <a:r>
              <a:rPr lang="en-US" sz="1600" b="1" strike="noStrike" spc="-1" dirty="0">
                <a:latin typeface="Arial"/>
              </a:rPr>
              <a:t>DBSCAN Clustering</a:t>
            </a:r>
            <a:r>
              <a:rPr lang="en-US" sz="1600" strike="noStrike" spc="-1" dirty="0">
                <a:latin typeface="Arial"/>
              </a:rPr>
              <a:t>: DBSCAN is applied to the dataset with an eps value of 0.5 and </a:t>
            </a:r>
            <a:r>
              <a:rPr lang="en-US" sz="1600" strike="noStrike" spc="-1" dirty="0" err="1">
                <a:latin typeface="Arial"/>
              </a:rPr>
              <a:t>min_samples</a:t>
            </a:r>
            <a:r>
              <a:rPr lang="en-US" sz="1600" strike="noStrike" spc="-1" dirty="0">
                <a:latin typeface="Arial"/>
              </a:rPr>
              <a:t> set to 5. </a:t>
            </a:r>
          </a:p>
          <a:p>
            <a:pPr>
              <a:lnSpc>
                <a:spcPct val="100000"/>
              </a:lnSpc>
            </a:pPr>
            <a:r>
              <a:rPr lang="en-US" sz="1600" strike="noStrike" spc="-1" dirty="0">
                <a:latin typeface="Arial"/>
              </a:rPr>
              <a:t>     These parameters may need to be adjusted based on the dataset and the distance metric used.</a:t>
            </a:r>
          </a:p>
          <a:p>
            <a:pPr marL="285750" indent="-285750">
              <a:lnSpc>
                <a:spcPct val="100000"/>
              </a:lnSpc>
              <a:buFont typeface="Arial" panose="020B0604020202020204" pitchFamily="34" charset="0"/>
              <a:buChar char="•"/>
            </a:pPr>
            <a:r>
              <a:rPr lang="en-US" sz="1600" b="1" strike="noStrike" spc="-1" dirty="0">
                <a:latin typeface="Arial"/>
              </a:rPr>
              <a:t>Dimensionality Reduction: </a:t>
            </a:r>
            <a:r>
              <a:rPr lang="en-US" sz="1600" strike="noStrike" spc="-1" dirty="0">
                <a:latin typeface="Arial"/>
              </a:rPr>
              <a:t>Since the Iris dataset has four features, and we want to visualize the clusters, </a:t>
            </a:r>
          </a:p>
          <a:p>
            <a:pPr>
              <a:lnSpc>
                <a:spcPct val="100000"/>
              </a:lnSpc>
            </a:pPr>
            <a:r>
              <a:rPr lang="en-US" sz="1600" strike="noStrike" spc="-1" dirty="0">
                <a:latin typeface="Arial"/>
              </a:rPr>
              <a:t>     we use PCA (Principal Component Analysis) to reduce the dataset to two dimensions.</a:t>
            </a:r>
          </a:p>
          <a:p>
            <a:pPr marL="285750" indent="-285750">
              <a:lnSpc>
                <a:spcPct val="100000"/>
              </a:lnSpc>
              <a:buFont typeface="Arial" panose="020B0604020202020204" pitchFamily="34" charset="0"/>
              <a:buChar char="•"/>
            </a:pPr>
            <a:r>
              <a:rPr lang="en-US" sz="1600" b="1" strike="noStrike" spc="-1" dirty="0">
                <a:latin typeface="Arial"/>
              </a:rPr>
              <a:t>Visualization:</a:t>
            </a:r>
            <a:r>
              <a:rPr lang="en-US" sz="1600" strike="noStrike" spc="-1" dirty="0">
                <a:latin typeface="Arial"/>
              </a:rPr>
              <a:t> The clusters are plotted using Matplotlib, with different colors representing different clusters. Points labeled as '-1' are considered noise by DBSCAN.</a:t>
            </a:r>
          </a:p>
          <a:p>
            <a:pPr>
              <a:lnSpc>
                <a:spcPct val="100000"/>
              </a:lnSpc>
            </a:pPr>
            <a:endParaRPr lang="en-US" sz="1600" b="1" strike="noStrike" spc="-1" dirty="0">
              <a:latin typeface="Arial"/>
            </a:endParaRPr>
          </a:p>
          <a:p>
            <a:pPr>
              <a:lnSpc>
                <a:spcPct val="100000"/>
              </a:lnSpc>
            </a:pPr>
            <a:endParaRPr lang="en-US" sz="1600" b="1" spc="-1" dirty="0">
              <a:latin typeface="Arial"/>
            </a:endParaRPr>
          </a:p>
          <a:p>
            <a:pPr>
              <a:lnSpc>
                <a:spcPct val="100000"/>
              </a:lnSpc>
            </a:pPr>
            <a:r>
              <a:rPr lang="en-US" sz="1600" b="1" strike="noStrike" spc="-1" dirty="0">
                <a:latin typeface="Arial"/>
              </a:rPr>
              <a:t>Notes:</a:t>
            </a:r>
          </a:p>
          <a:p>
            <a:pPr marL="285750" indent="-285750">
              <a:lnSpc>
                <a:spcPct val="100000"/>
              </a:lnSpc>
              <a:buFont typeface="Arial" panose="020B0604020202020204" pitchFamily="34" charset="0"/>
              <a:buChar char="•"/>
            </a:pPr>
            <a:r>
              <a:rPr lang="en-US" sz="1600" strike="noStrike" spc="-1" dirty="0">
                <a:latin typeface="Arial"/>
              </a:rPr>
              <a:t>The choice of eps and </a:t>
            </a:r>
            <a:r>
              <a:rPr lang="en-US" sz="1600" strike="noStrike" spc="-1" dirty="0" err="1">
                <a:latin typeface="Arial"/>
              </a:rPr>
              <a:t>min_samples</a:t>
            </a:r>
            <a:r>
              <a:rPr lang="en-US" sz="1600" strike="noStrike" spc="-1" dirty="0">
                <a:latin typeface="Arial"/>
              </a:rPr>
              <a:t> can greatly affect the resulting clusters. Finding the right values often requires experimentation and domain knowledge.</a:t>
            </a:r>
          </a:p>
          <a:p>
            <a:pPr marL="285750" indent="-285750">
              <a:lnSpc>
                <a:spcPct val="100000"/>
              </a:lnSpc>
              <a:buFont typeface="Arial" panose="020B0604020202020204" pitchFamily="34" charset="0"/>
              <a:buChar char="•"/>
            </a:pPr>
            <a:r>
              <a:rPr lang="en-US" sz="1600" strike="noStrike" spc="-1" dirty="0">
                <a:latin typeface="Arial"/>
              </a:rPr>
              <a:t>DBSCAN might identify some points as outliers (noise), which are not assigned to any cluster. In the visualization, these can be seen as points colored differently (if present).</a:t>
            </a:r>
          </a:p>
          <a:p>
            <a:pPr marL="285750" indent="-285750">
              <a:lnSpc>
                <a:spcPct val="100000"/>
              </a:lnSpc>
              <a:buFont typeface="Arial" panose="020B0604020202020204" pitchFamily="34" charset="0"/>
              <a:buChar char="•"/>
            </a:pPr>
            <a:r>
              <a:rPr lang="en-US" sz="1600" strike="noStrike" spc="-1" dirty="0">
                <a:latin typeface="Arial"/>
              </a:rPr>
              <a:t>Since PCA is used for visualization, the axes of the plot represent principal components and do not correspond to specific features of the Iris dataset.</a:t>
            </a:r>
            <a:endParaRPr lang="en-IN" sz="1600" strike="noStrike" spc="-1" dirty="0">
              <a:latin typeface="Arial"/>
            </a:endParaRPr>
          </a:p>
        </p:txBody>
      </p:sp>
      <p:sp>
        <p:nvSpPr>
          <p:cNvPr id="99" name="Straight Connector 15"/>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extLst>
      <p:ext uri="{BB962C8B-B14F-4D97-AF65-F5344CB8AC3E}">
        <p14:creationId xmlns:p14="http://schemas.microsoft.com/office/powerpoint/2010/main" val="3101333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8"/>
          <p:cNvSpPr/>
          <p:nvPr/>
        </p:nvSpPr>
        <p:spPr>
          <a:xfrm>
            <a:off x="841320" y="826920"/>
            <a:ext cx="9556560" cy="943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a:solidFill>
                  <a:srgbClr val="003399"/>
                </a:solidFill>
                <a:latin typeface="Trebuchet MS"/>
              </a:rPr>
              <a:t>Key concepts:</a:t>
            </a:r>
            <a:endParaRPr lang="en-IN" sz="2800" b="0" strike="noStrike" spc="-1">
              <a:latin typeface="Arial"/>
            </a:endParaRPr>
          </a:p>
          <a:p>
            <a:pPr>
              <a:lnSpc>
                <a:spcPct val="100000"/>
              </a:lnSpc>
              <a:buNone/>
            </a:pPr>
            <a:endParaRPr lang="en-IN" sz="2800" b="0" strike="noStrike" spc="-1">
              <a:latin typeface="Arial"/>
            </a:endParaRPr>
          </a:p>
        </p:txBody>
      </p:sp>
      <p:sp>
        <p:nvSpPr>
          <p:cNvPr id="55" name="Google Shape;82;p 7"/>
          <p:cNvSpPr/>
          <p:nvPr/>
        </p:nvSpPr>
        <p:spPr>
          <a:xfrm>
            <a:off x="1394640" y="1620000"/>
            <a:ext cx="9748080" cy="4524315"/>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pPr>
            <a:r>
              <a:rPr lang="en-US" sz="1800" b="1" strike="noStrike" spc="-1" dirty="0">
                <a:solidFill>
                  <a:srgbClr val="000000"/>
                </a:solidFill>
                <a:latin typeface="Source Sans"/>
                <a:ea typeface="Open Sans"/>
              </a:rPr>
              <a:t>Distance Metrics:</a:t>
            </a:r>
            <a:endParaRPr lang="en-IN" sz="1800" b="0" strike="noStrike" spc="-1" dirty="0">
              <a:latin typeface="Arial"/>
            </a:endParaRPr>
          </a:p>
          <a:p>
            <a:pPr>
              <a:lnSpc>
                <a:spcPct val="100000"/>
              </a:lnSpc>
              <a:buNone/>
            </a:pPr>
            <a:endParaRPr lang="en-IN" sz="1800" b="0" strike="noStrike" spc="-1" dirty="0">
              <a:latin typeface="Arial"/>
            </a:endParaRPr>
          </a:p>
          <a:p>
            <a:pPr marL="285750" indent="-285750">
              <a:lnSpc>
                <a:spcPct val="100000"/>
              </a:lnSpc>
              <a:buFont typeface="Arial" panose="020B0604020202020204" pitchFamily="34" charset="0"/>
              <a:buChar char="•"/>
            </a:pPr>
            <a:r>
              <a:rPr lang="en-US" sz="1800" b="0" strike="noStrike" spc="-1" dirty="0">
                <a:solidFill>
                  <a:srgbClr val="000000"/>
                </a:solidFill>
                <a:latin typeface="Source Sans"/>
                <a:ea typeface="Open Sans"/>
              </a:rPr>
              <a:t>Distance metrics are crucial in clustering as they determine how close or far apart instances are from each other.</a:t>
            </a:r>
            <a:endParaRPr lang="en-IN" sz="1800" b="0" strike="noStrike" spc="-1" dirty="0">
              <a:latin typeface="Arial"/>
            </a:endParaRPr>
          </a:p>
          <a:p>
            <a:pPr marL="285750" indent="-285750">
              <a:lnSpc>
                <a:spcPct val="100000"/>
              </a:lnSpc>
              <a:buFont typeface="Arial" panose="020B0604020202020204" pitchFamily="34" charset="0"/>
              <a:buChar char="•"/>
            </a:pPr>
            <a:endParaRPr lang="en-IN" sz="1800" b="0" strike="noStrike" spc="-1" dirty="0">
              <a:latin typeface="Arial"/>
            </a:endParaRPr>
          </a:p>
          <a:p>
            <a:pPr marL="285750" indent="-285750">
              <a:lnSpc>
                <a:spcPct val="100000"/>
              </a:lnSpc>
              <a:buFont typeface="Arial" panose="020B0604020202020204" pitchFamily="34" charset="0"/>
              <a:buChar char="•"/>
            </a:pPr>
            <a:r>
              <a:rPr lang="en-US" sz="1800" b="0" strike="noStrike" spc="-1" dirty="0">
                <a:solidFill>
                  <a:srgbClr val="000000"/>
                </a:solidFill>
                <a:latin typeface="Source Sans"/>
                <a:ea typeface="Open Sans"/>
              </a:rPr>
              <a:t>Common distance metrics include Euclidean distance, Manhattan distance, and </a:t>
            </a:r>
            <a:r>
              <a:rPr lang="en-US" sz="1800" b="0" strike="noStrike" spc="-1" dirty="0" err="1">
                <a:solidFill>
                  <a:srgbClr val="000000"/>
                </a:solidFill>
                <a:latin typeface="Source Sans"/>
                <a:ea typeface="Open Sans"/>
              </a:rPr>
              <a:t>Minkowski</a:t>
            </a:r>
            <a:r>
              <a:rPr lang="en-US" sz="1800" b="0" strike="noStrike" spc="-1" dirty="0">
                <a:solidFill>
                  <a:srgbClr val="000000"/>
                </a:solidFill>
                <a:latin typeface="Source Sans"/>
                <a:ea typeface="Open Sans"/>
              </a:rPr>
              <a:t> distance.</a:t>
            </a: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r>
              <a:rPr lang="en-US" sz="1800" b="1" strike="noStrike" spc="-1" dirty="0">
                <a:solidFill>
                  <a:srgbClr val="000000"/>
                </a:solidFill>
                <a:latin typeface="Source Sans"/>
                <a:ea typeface="Open Sans"/>
              </a:rPr>
              <a:t>Centroids:</a:t>
            </a:r>
            <a:endParaRPr lang="en-IN" sz="1800" b="0" strike="noStrike" spc="-1" dirty="0">
              <a:latin typeface="Arial"/>
            </a:endParaRPr>
          </a:p>
          <a:p>
            <a:pPr>
              <a:lnSpc>
                <a:spcPct val="100000"/>
              </a:lnSpc>
              <a:buNone/>
            </a:pPr>
            <a:endParaRPr lang="en-IN" sz="1800" b="0" strike="noStrike" spc="-1" dirty="0">
              <a:latin typeface="Arial"/>
            </a:endParaRPr>
          </a:p>
          <a:p>
            <a:pPr marL="285750" indent="-285750">
              <a:lnSpc>
                <a:spcPct val="100000"/>
              </a:lnSpc>
              <a:buFont typeface="Arial" panose="020B0604020202020204" pitchFamily="34" charset="0"/>
              <a:buChar char="•"/>
            </a:pPr>
            <a:r>
              <a:rPr lang="en-US" sz="1800" b="0" strike="noStrike" spc="-1" dirty="0">
                <a:solidFill>
                  <a:srgbClr val="000000"/>
                </a:solidFill>
                <a:latin typeface="Source Sans"/>
                <a:ea typeface="Open Sans"/>
              </a:rPr>
              <a:t>A centroid is the center point of a cluster.</a:t>
            </a:r>
            <a:endParaRPr lang="en-IN" sz="1800" b="0" strike="noStrike" spc="-1" dirty="0">
              <a:latin typeface="Arial"/>
            </a:endParaRPr>
          </a:p>
          <a:p>
            <a:pPr marL="285750" indent="-285750">
              <a:lnSpc>
                <a:spcPct val="100000"/>
              </a:lnSpc>
              <a:buFont typeface="Arial" panose="020B0604020202020204" pitchFamily="34" charset="0"/>
              <a:buChar char="•"/>
            </a:pPr>
            <a:endParaRPr lang="en-IN" sz="1800" b="0" strike="noStrike" spc="-1" dirty="0">
              <a:latin typeface="Arial"/>
            </a:endParaRPr>
          </a:p>
          <a:p>
            <a:pPr marL="285750" indent="-285750">
              <a:lnSpc>
                <a:spcPct val="100000"/>
              </a:lnSpc>
              <a:buFont typeface="Arial" panose="020B0604020202020204" pitchFamily="34" charset="0"/>
              <a:buChar char="•"/>
            </a:pPr>
            <a:r>
              <a:rPr lang="en-US" sz="1800" b="0" strike="noStrike" spc="-1" dirty="0">
                <a:solidFill>
                  <a:srgbClr val="000000"/>
                </a:solidFill>
                <a:latin typeface="Source Sans"/>
                <a:ea typeface="Open Sans"/>
              </a:rPr>
              <a:t>It is calculated as the mean of all the points in a cluster.</a:t>
            </a:r>
            <a:endParaRPr lang="en-IN" sz="1800" b="0" strike="noStrike" spc="-1" dirty="0">
              <a:latin typeface="Arial"/>
            </a:endParaRPr>
          </a:p>
          <a:p>
            <a:pPr marL="285750" indent="-285750">
              <a:lnSpc>
                <a:spcPct val="100000"/>
              </a:lnSpc>
              <a:buFont typeface="Arial" panose="020B0604020202020204" pitchFamily="34" charset="0"/>
              <a:buChar char="•"/>
            </a:pPr>
            <a:endParaRPr lang="en-IN" sz="1800" b="0" strike="noStrike" spc="-1" dirty="0">
              <a:latin typeface="Arial"/>
            </a:endParaRPr>
          </a:p>
          <a:p>
            <a:pPr marL="285750" indent="-285750">
              <a:lnSpc>
                <a:spcPct val="100000"/>
              </a:lnSpc>
              <a:buFont typeface="Arial" panose="020B0604020202020204" pitchFamily="34" charset="0"/>
              <a:buChar char="•"/>
            </a:pPr>
            <a:r>
              <a:rPr lang="en-US" sz="1800" b="0" strike="noStrike" spc="-1" dirty="0">
                <a:solidFill>
                  <a:srgbClr val="000000"/>
                </a:solidFill>
                <a:latin typeface="Source Sans"/>
                <a:ea typeface="Open Sans"/>
              </a:rPr>
              <a:t>Centroids are used in clustering algorithms like k-means to determine the cluster assignment.</a:t>
            </a: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endParaRPr lang="en-IN" sz="1800" b="0" strike="noStrike" spc="-1" dirty="0">
              <a:latin typeface="Arial"/>
            </a:endParaRPr>
          </a:p>
        </p:txBody>
      </p:sp>
      <p:sp>
        <p:nvSpPr>
          <p:cNvPr id="56" name="Straight Connector 7"/>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9"/>
          <p:cNvSpPr/>
          <p:nvPr/>
        </p:nvSpPr>
        <p:spPr>
          <a:xfrm>
            <a:off x="841320" y="826920"/>
            <a:ext cx="9556560" cy="943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a:solidFill>
                  <a:srgbClr val="003399"/>
                </a:solidFill>
                <a:latin typeface="Trebuchet MS"/>
              </a:rPr>
              <a:t>Key concepts:</a:t>
            </a:r>
            <a:endParaRPr lang="en-IN" sz="2800" b="0" strike="noStrike" spc="-1">
              <a:latin typeface="Arial"/>
            </a:endParaRPr>
          </a:p>
          <a:p>
            <a:pPr>
              <a:lnSpc>
                <a:spcPct val="100000"/>
              </a:lnSpc>
              <a:buNone/>
            </a:pPr>
            <a:endParaRPr lang="en-IN" sz="2800" b="0" strike="noStrike" spc="-1">
              <a:latin typeface="Arial"/>
            </a:endParaRPr>
          </a:p>
        </p:txBody>
      </p:sp>
      <p:sp>
        <p:nvSpPr>
          <p:cNvPr id="58" name="Google Shape;82;p 8"/>
          <p:cNvSpPr/>
          <p:nvPr/>
        </p:nvSpPr>
        <p:spPr>
          <a:xfrm>
            <a:off x="1394640" y="1620000"/>
            <a:ext cx="9748080" cy="2585323"/>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pPr>
            <a:r>
              <a:rPr lang="en-US" sz="1800" b="1" strike="noStrike" spc="-1" dirty="0">
                <a:solidFill>
                  <a:srgbClr val="000000"/>
                </a:solidFill>
                <a:latin typeface="Source Sans"/>
                <a:ea typeface="Open Sans"/>
              </a:rPr>
              <a:t>Clustering Criteria:</a:t>
            </a:r>
            <a:endParaRPr lang="en-IN" sz="1800" b="0" strike="noStrike" spc="-1" dirty="0">
              <a:latin typeface="Arial"/>
            </a:endParaRPr>
          </a:p>
          <a:p>
            <a:pPr>
              <a:lnSpc>
                <a:spcPct val="100000"/>
              </a:lnSpc>
              <a:buNone/>
            </a:pPr>
            <a:endParaRPr lang="en-IN" sz="1800" b="0" strike="noStrike" spc="-1" dirty="0">
              <a:latin typeface="Arial"/>
            </a:endParaRPr>
          </a:p>
          <a:p>
            <a:pPr marL="285750" indent="-285750">
              <a:lnSpc>
                <a:spcPct val="100000"/>
              </a:lnSpc>
              <a:buFont typeface="Arial" panose="020B0604020202020204" pitchFamily="34" charset="0"/>
              <a:buChar char="•"/>
            </a:pPr>
            <a:r>
              <a:rPr lang="en-US" sz="1800" b="0" strike="noStrike" spc="-1" dirty="0">
                <a:solidFill>
                  <a:srgbClr val="000000"/>
                </a:solidFill>
                <a:latin typeface="Source Sans"/>
                <a:ea typeface="Open Sans"/>
              </a:rPr>
              <a:t>Clustering criteria are used to evaluate the quality of a clustering solution.</a:t>
            </a:r>
            <a:endParaRPr lang="en-IN" sz="1800" b="0" strike="noStrike" spc="-1" dirty="0">
              <a:latin typeface="Arial"/>
            </a:endParaRPr>
          </a:p>
          <a:p>
            <a:pPr marL="285750" indent="-285750">
              <a:lnSpc>
                <a:spcPct val="100000"/>
              </a:lnSpc>
              <a:buFont typeface="Arial" panose="020B0604020202020204" pitchFamily="34" charset="0"/>
              <a:buChar char="•"/>
            </a:pPr>
            <a:endParaRPr lang="en-IN" sz="1800" b="0" strike="noStrike" spc="-1" dirty="0">
              <a:latin typeface="Arial"/>
            </a:endParaRPr>
          </a:p>
          <a:p>
            <a:pPr marL="285750" indent="-285750">
              <a:lnSpc>
                <a:spcPct val="100000"/>
              </a:lnSpc>
              <a:buFont typeface="Arial" panose="020B0604020202020204" pitchFamily="34" charset="0"/>
              <a:buChar char="•"/>
            </a:pPr>
            <a:r>
              <a:rPr lang="en-US" sz="1800" b="0" strike="noStrike" spc="-1" dirty="0">
                <a:solidFill>
                  <a:srgbClr val="000000"/>
                </a:solidFill>
                <a:latin typeface="Source Sans"/>
                <a:ea typeface="Open Sans"/>
              </a:rPr>
              <a:t>Commonly used criteria include silhouette score, elbow method, and gap statistic.</a:t>
            </a:r>
            <a:endParaRPr lang="en-IN" sz="1800" b="0" strike="noStrike" spc="-1" dirty="0">
              <a:latin typeface="Arial"/>
            </a:endParaRPr>
          </a:p>
          <a:p>
            <a:pPr marL="285750" indent="-285750">
              <a:lnSpc>
                <a:spcPct val="100000"/>
              </a:lnSpc>
              <a:buFont typeface="Arial" panose="020B0604020202020204" pitchFamily="34" charset="0"/>
              <a:buChar char="•"/>
            </a:pPr>
            <a:endParaRPr lang="en-IN" sz="1800" b="0" strike="noStrike" spc="-1" dirty="0">
              <a:latin typeface="Arial"/>
            </a:endParaRPr>
          </a:p>
          <a:p>
            <a:pPr marL="285750" indent="-285750">
              <a:lnSpc>
                <a:spcPct val="100000"/>
              </a:lnSpc>
              <a:buFont typeface="Arial" panose="020B0604020202020204" pitchFamily="34" charset="0"/>
              <a:buChar char="•"/>
            </a:pPr>
            <a:r>
              <a:rPr lang="en-US" sz="1800" b="0" strike="noStrike" spc="-1" dirty="0">
                <a:solidFill>
                  <a:srgbClr val="000000"/>
                </a:solidFill>
                <a:latin typeface="Source Sans"/>
                <a:ea typeface="Open Sans"/>
              </a:rPr>
              <a:t>These criteria consider factors like compactness (how closely the points in a cluster resemble each other), separation (how far apart different clusters are), and cohesion (how well each cluster contains points that are similar to each other)</a:t>
            </a:r>
            <a:endParaRPr lang="en-IN" sz="1800" b="0" strike="noStrike" spc="-1" dirty="0">
              <a:latin typeface="Arial"/>
            </a:endParaRPr>
          </a:p>
        </p:txBody>
      </p:sp>
      <p:sp>
        <p:nvSpPr>
          <p:cNvPr id="59" name="Straight Connector 8"/>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4"/>
          <p:cNvSpPr/>
          <p:nvPr/>
        </p:nvSpPr>
        <p:spPr>
          <a:xfrm>
            <a:off x="841320" y="826920"/>
            <a:ext cx="955656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a:solidFill>
                  <a:srgbClr val="003399"/>
                </a:solidFill>
                <a:latin typeface="Trebuchet MS"/>
              </a:rPr>
              <a:t>Types of Clustering</a:t>
            </a:r>
            <a:endParaRPr lang="en-IN" sz="2800" b="0" strike="noStrike" spc="-1">
              <a:latin typeface="Arial"/>
            </a:endParaRPr>
          </a:p>
        </p:txBody>
      </p:sp>
      <p:sp>
        <p:nvSpPr>
          <p:cNvPr id="61" name="Google Shape;82;p 4"/>
          <p:cNvSpPr/>
          <p:nvPr/>
        </p:nvSpPr>
        <p:spPr>
          <a:xfrm>
            <a:off x="1394640" y="1868760"/>
            <a:ext cx="9748080" cy="2585323"/>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pPr>
            <a:r>
              <a:rPr lang="en-US" sz="1800" b="0" strike="noStrike" spc="-1" dirty="0">
                <a:solidFill>
                  <a:srgbClr val="000000"/>
                </a:solidFill>
                <a:latin typeface="Source Sans"/>
                <a:ea typeface="Open Sans"/>
              </a:rPr>
              <a:t>Broadly speaking, clustering can be divided into two subgroups:</a:t>
            </a:r>
            <a:endParaRPr lang="en-IN" sz="1800" b="0" strike="noStrike" spc="-1" dirty="0">
              <a:latin typeface="Arial"/>
            </a:endParaRPr>
          </a:p>
          <a:p>
            <a:pPr>
              <a:lnSpc>
                <a:spcPct val="100000"/>
              </a:lnSpc>
              <a:buNone/>
            </a:pPr>
            <a:endParaRPr lang="en-IN" sz="1800" b="0" strike="noStrike" spc="-1" dirty="0">
              <a:latin typeface="Arial"/>
            </a:endParaRPr>
          </a:p>
          <a:p>
            <a:pPr marL="285750" indent="-285750">
              <a:lnSpc>
                <a:spcPct val="100000"/>
              </a:lnSpc>
              <a:buFont typeface="Arial" panose="020B0604020202020204" pitchFamily="34" charset="0"/>
              <a:buChar char="•"/>
            </a:pPr>
            <a:r>
              <a:rPr lang="en-US" sz="1800" b="1" strike="noStrike" spc="-1" dirty="0">
                <a:solidFill>
                  <a:srgbClr val="000000"/>
                </a:solidFill>
                <a:latin typeface="Source Sans"/>
                <a:ea typeface="Open Sans"/>
              </a:rPr>
              <a:t>Hard Clustering:</a:t>
            </a:r>
            <a:r>
              <a:rPr lang="en-US" sz="1800" b="0" strike="noStrike" spc="-1" dirty="0">
                <a:solidFill>
                  <a:srgbClr val="000000"/>
                </a:solidFill>
                <a:latin typeface="Source Sans"/>
                <a:ea typeface="Open Sans"/>
              </a:rPr>
              <a:t> In this, each input data point either belongs to a cluster completely or not. For example, in the above example, each customer is put into one group out of the 10 groups.</a:t>
            </a:r>
            <a:endParaRPr lang="en-IN" sz="1800" b="0" strike="noStrike" spc="-1" dirty="0">
              <a:latin typeface="Arial"/>
            </a:endParaRPr>
          </a:p>
          <a:p>
            <a:pPr marL="285750" indent="-285750">
              <a:lnSpc>
                <a:spcPct val="100000"/>
              </a:lnSpc>
              <a:buFont typeface="Arial" panose="020B0604020202020204" pitchFamily="34" charset="0"/>
              <a:buChar char="•"/>
            </a:pPr>
            <a:endParaRPr lang="en-IN" sz="1800" b="0" strike="noStrike" spc="-1" dirty="0">
              <a:latin typeface="Arial"/>
            </a:endParaRPr>
          </a:p>
          <a:p>
            <a:pPr marL="285750" indent="-285750">
              <a:lnSpc>
                <a:spcPct val="100000"/>
              </a:lnSpc>
              <a:buFont typeface="Arial" panose="020B0604020202020204" pitchFamily="34" charset="0"/>
              <a:buChar char="•"/>
            </a:pPr>
            <a:r>
              <a:rPr lang="en-US" sz="1800" b="1" strike="noStrike" spc="-1" dirty="0">
                <a:solidFill>
                  <a:srgbClr val="000000"/>
                </a:solidFill>
                <a:latin typeface="Source Sans"/>
                <a:ea typeface="Open Sans"/>
              </a:rPr>
              <a:t>Soft Clustering:</a:t>
            </a:r>
            <a:r>
              <a:rPr lang="en-US" sz="1800" b="0" strike="noStrike" spc="-1" dirty="0">
                <a:solidFill>
                  <a:srgbClr val="000000"/>
                </a:solidFill>
                <a:latin typeface="Source Sans"/>
                <a:ea typeface="Open Sans"/>
              </a:rPr>
              <a:t> In this, instead of putting each input data point into a separate cluster, a probability or likelihood of that data point being in those clusters is assigned. For example, from the above scenario, each customer is assigned a probability to be in either of the 10 clusters of the retail store.</a:t>
            </a:r>
            <a:endParaRPr lang="en-IN" sz="1800" b="0" strike="noStrike" spc="-1" dirty="0">
              <a:latin typeface="Arial"/>
            </a:endParaRPr>
          </a:p>
          <a:p>
            <a:pPr>
              <a:lnSpc>
                <a:spcPct val="100000"/>
              </a:lnSpc>
              <a:buNone/>
            </a:pPr>
            <a:endParaRPr lang="en-IN" sz="1800" b="0" strike="noStrike" spc="-1" dirty="0">
              <a:latin typeface="Arial"/>
            </a:endParaRPr>
          </a:p>
        </p:txBody>
      </p:sp>
      <p:sp>
        <p:nvSpPr>
          <p:cNvPr id="62" name="Straight Connector 4"/>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
          <p:cNvSpPr/>
          <p:nvPr/>
        </p:nvSpPr>
        <p:spPr>
          <a:xfrm>
            <a:off x="841320" y="826920"/>
            <a:ext cx="9556560" cy="516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a:solidFill>
                  <a:srgbClr val="003399"/>
                </a:solidFill>
                <a:latin typeface="Trebuchet MS"/>
              </a:rPr>
              <a:t>Different Types of Clustering Models</a:t>
            </a:r>
            <a:endParaRPr lang="en-IN" sz="2800" b="0" strike="noStrike" spc="-1">
              <a:latin typeface="Arial"/>
            </a:endParaRPr>
          </a:p>
        </p:txBody>
      </p:sp>
      <p:sp>
        <p:nvSpPr>
          <p:cNvPr id="64" name="Google Shape;82;p 5"/>
          <p:cNvSpPr/>
          <p:nvPr/>
        </p:nvSpPr>
        <p:spPr>
          <a:xfrm>
            <a:off x="900000" y="1440000"/>
            <a:ext cx="10980000" cy="4801314"/>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0000"/>
              </a:lnSpc>
              <a:buFont typeface="Arial" panose="020B0604020202020204" pitchFamily="34" charset="0"/>
              <a:buChar char="•"/>
            </a:pPr>
            <a:r>
              <a:rPr lang="en-US" sz="1800" b="1" strike="noStrike" spc="-1" dirty="0">
                <a:solidFill>
                  <a:srgbClr val="000000"/>
                </a:solidFill>
                <a:latin typeface="Source Sans"/>
                <a:ea typeface="Open Sans"/>
              </a:rPr>
              <a:t>Connectivity models</a:t>
            </a:r>
            <a:r>
              <a:rPr lang="en-US" sz="1800" b="0" strike="noStrike" spc="-1" dirty="0">
                <a:solidFill>
                  <a:srgbClr val="000000"/>
                </a:solidFill>
                <a:latin typeface="Source Sans"/>
                <a:ea typeface="Open Sans"/>
              </a:rPr>
              <a:t> base their 'similarity' definitions on proximity in data space. They can either start with all data points in separate clusters and aggregate them as distance decreases, or start with all data points in a single cluster and partition them as distance increases. </a:t>
            </a:r>
            <a:r>
              <a:rPr lang="en-US" sz="1800" b="1" strike="noStrike" spc="-1" dirty="0">
                <a:solidFill>
                  <a:srgbClr val="000000"/>
                </a:solidFill>
                <a:latin typeface="Source Sans"/>
                <a:ea typeface="Open Sans"/>
              </a:rPr>
              <a:t>Hierarchical clustering </a:t>
            </a:r>
            <a:r>
              <a:rPr lang="en-US" sz="1800" b="0" strike="noStrike" spc="-1" dirty="0">
                <a:solidFill>
                  <a:srgbClr val="000000"/>
                </a:solidFill>
                <a:latin typeface="Source Sans"/>
                <a:ea typeface="Open Sans"/>
              </a:rPr>
              <a:t>algorithms fall under this category. However, these models lack scalability for large datasets.</a:t>
            </a:r>
            <a:endParaRPr lang="en-IN" sz="1800" b="0" strike="noStrike" spc="-1" dirty="0">
              <a:latin typeface="Arial"/>
            </a:endParaRPr>
          </a:p>
          <a:p>
            <a:pPr marL="285750" indent="-285750">
              <a:lnSpc>
                <a:spcPct val="100000"/>
              </a:lnSpc>
              <a:buFont typeface="Arial" panose="020B0604020202020204" pitchFamily="34" charset="0"/>
              <a:buChar char="•"/>
            </a:pPr>
            <a:endParaRPr lang="en-IN" sz="1800" b="0" strike="noStrike" spc="-1" dirty="0">
              <a:latin typeface="Arial"/>
            </a:endParaRPr>
          </a:p>
          <a:p>
            <a:pPr marL="285750" indent="-285750">
              <a:lnSpc>
                <a:spcPct val="100000"/>
              </a:lnSpc>
              <a:buFont typeface="Arial" panose="020B0604020202020204" pitchFamily="34" charset="0"/>
              <a:buChar char="•"/>
            </a:pPr>
            <a:r>
              <a:rPr lang="en-US" sz="1800" b="1" strike="noStrike" spc="-1" dirty="0">
                <a:solidFill>
                  <a:srgbClr val="000000"/>
                </a:solidFill>
                <a:latin typeface="Source Sans"/>
                <a:ea typeface="Open Sans"/>
              </a:rPr>
              <a:t>Centroid models</a:t>
            </a:r>
            <a:r>
              <a:rPr lang="en-US" sz="1800" b="0" strike="noStrike" spc="-1" dirty="0">
                <a:solidFill>
                  <a:srgbClr val="000000"/>
                </a:solidFill>
                <a:latin typeface="Source Sans"/>
                <a:ea typeface="Open Sans"/>
              </a:rPr>
              <a:t> define similarity through closeness to the centroid or cluster center. </a:t>
            </a:r>
            <a:r>
              <a:rPr lang="en-US" sz="1800" b="1" strike="noStrike" spc="-1" dirty="0">
                <a:solidFill>
                  <a:srgbClr val="000000"/>
                </a:solidFill>
                <a:latin typeface="Source Sans"/>
                <a:ea typeface="Open Sans"/>
              </a:rPr>
              <a:t>K-Means clustering </a:t>
            </a:r>
            <a:r>
              <a:rPr lang="en-US" sz="1800" b="0" strike="noStrike" spc="-1" dirty="0">
                <a:solidFill>
                  <a:srgbClr val="000000"/>
                </a:solidFill>
                <a:latin typeface="Source Sans"/>
                <a:ea typeface="Open Sans"/>
              </a:rPr>
              <a:t>algorithm is a popular example of this type. The number of clusters must be specified beforehand, requiring prior knowledge of the dataset. These models run iteratively to find local optima.</a:t>
            </a:r>
            <a:endParaRPr lang="en-IN" sz="1800" b="0" strike="noStrike" spc="-1" dirty="0">
              <a:latin typeface="Arial"/>
            </a:endParaRPr>
          </a:p>
          <a:p>
            <a:pPr marL="285750" indent="-285750">
              <a:lnSpc>
                <a:spcPct val="100000"/>
              </a:lnSpc>
              <a:buFont typeface="Arial" panose="020B0604020202020204" pitchFamily="34" charset="0"/>
              <a:buChar char="•"/>
            </a:pPr>
            <a:endParaRPr lang="en-IN" sz="1800" b="0" strike="noStrike" spc="-1" dirty="0">
              <a:latin typeface="Arial"/>
            </a:endParaRPr>
          </a:p>
          <a:p>
            <a:pPr marL="285750" indent="-285750">
              <a:lnSpc>
                <a:spcPct val="100000"/>
              </a:lnSpc>
              <a:buFont typeface="Arial" panose="020B0604020202020204" pitchFamily="34" charset="0"/>
              <a:buChar char="•"/>
            </a:pPr>
            <a:r>
              <a:rPr lang="en-US" sz="1800" b="1" strike="noStrike" spc="-1" dirty="0">
                <a:solidFill>
                  <a:srgbClr val="000000"/>
                </a:solidFill>
                <a:latin typeface="Source Sans"/>
                <a:ea typeface="Open Sans"/>
              </a:rPr>
              <a:t>Distribution models</a:t>
            </a:r>
            <a:r>
              <a:rPr lang="en-US" sz="1800" b="0" strike="noStrike" spc="-1" dirty="0">
                <a:solidFill>
                  <a:srgbClr val="000000"/>
                </a:solidFill>
                <a:latin typeface="Source Sans"/>
                <a:ea typeface="Open Sans"/>
              </a:rPr>
              <a:t> base their definitions on the probability that all data points in a cluster belong to the same distribution (e.g., Normal, Gaussian). These models often suffer from overfitting. The </a:t>
            </a:r>
            <a:r>
              <a:rPr lang="en-US" sz="1800" b="1" strike="noStrike" spc="-1" dirty="0">
                <a:solidFill>
                  <a:srgbClr val="000000"/>
                </a:solidFill>
                <a:latin typeface="Source Sans"/>
                <a:ea typeface="Open Sans"/>
              </a:rPr>
              <a:t>Expectation-maximization algorithm </a:t>
            </a:r>
            <a:r>
              <a:rPr lang="en-US" sz="1800" b="0" strike="noStrike" spc="-1" dirty="0">
                <a:solidFill>
                  <a:srgbClr val="000000"/>
                </a:solidFill>
                <a:latin typeface="Source Sans"/>
                <a:ea typeface="Open Sans"/>
              </a:rPr>
              <a:t>is a popular example of this type.</a:t>
            </a:r>
            <a:endParaRPr lang="en-IN" sz="1800" b="0" strike="noStrike" spc="-1" dirty="0">
              <a:latin typeface="Arial"/>
            </a:endParaRPr>
          </a:p>
          <a:p>
            <a:pPr marL="285750" indent="-285750">
              <a:lnSpc>
                <a:spcPct val="100000"/>
              </a:lnSpc>
              <a:buFont typeface="Arial" panose="020B0604020202020204" pitchFamily="34" charset="0"/>
              <a:buChar char="•"/>
            </a:pPr>
            <a:endParaRPr lang="en-IN" sz="1800" b="0" strike="noStrike" spc="-1" dirty="0">
              <a:latin typeface="Arial"/>
            </a:endParaRPr>
          </a:p>
          <a:p>
            <a:pPr marL="285750" indent="-285750">
              <a:lnSpc>
                <a:spcPct val="100000"/>
              </a:lnSpc>
              <a:buFont typeface="Arial" panose="020B0604020202020204" pitchFamily="34" charset="0"/>
              <a:buChar char="•"/>
            </a:pPr>
            <a:r>
              <a:rPr lang="en-US" sz="1800" b="1" strike="noStrike" spc="-1" dirty="0">
                <a:solidFill>
                  <a:srgbClr val="000000"/>
                </a:solidFill>
                <a:latin typeface="Source Sans"/>
                <a:ea typeface="Open Sans"/>
              </a:rPr>
              <a:t>Density models</a:t>
            </a:r>
            <a:r>
              <a:rPr lang="en-US" sz="1800" b="0" strike="noStrike" spc="-1" dirty="0">
                <a:solidFill>
                  <a:srgbClr val="000000"/>
                </a:solidFill>
                <a:latin typeface="Source Sans"/>
                <a:ea typeface="Open Sans"/>
              </a:rPr>
              <a:t> search for areas of varied data point density in the data space. They isolate different dense regions and assign data points within these regions to the same cluster. </a:t>
            </a:r>
            <a:r>
              <a:rPr lang="en-US" sz="1800" b="1" strike="noStrike" spc="-1" dirty="0">
                <a:solidFill>
                  <a:srgbClr val="000000"/>
                </a:solidFill>
                <a:latin typeface="Source Sans"/>
                <a:ea typeface="Open Sans"/>
              </a:rPr>
              <a:t>DBSCAN and OPTICS </a:t>
            </a:r>
            <a:r>
              <a:rPr lang="en-US" sz="1800" b="0" strike="noStrike" spc="-1" dirty="0">
                <a:solidFill>
                  <a:srgbClr val="000000"/>
                </a:solidFill>
                <a:latin typeface="Source Sans"/>
                <a:ea typeface="Open Sans"/>
              </a:rPr>
              <a:t>are popular examples of density models. These models are useful for identifying clusters of arbitrary shape and detecting outliers.</a:t>
            </a:r>
            <a:endParaRPr lang="en-IN" sz="1800" b="0" strike="noStrike" spc="-1" dirty="0">
              <a:latin typeface="Arial"/>
            </a:endParaRPr>
          </a:p>
        </p:txBody>
      </p:sp>
      <p:sp>
        <p:nvSpPr>
          <p:cNvPr id="65" name="Straight Connector 5"/>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7"/>
          <p:cNvSpPr/>
          <p:nvPr/>
        </p:nvSpPr>
        <p:spPr>
          <a:xfrm>
            <a:off x="841320" y="826920"/>
            <a:ext cx="9556560" cy="516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i="1" strike="noStrike" spc="-1">
                <a:solidFill>
                  <a:srgbClr val="003399"/>
                </a:solidFill>
                <a:latin typeface="Trebuchet MS"/>
              </a:rPr>
              <a:t>Clustering Algorithms: K Means Clustering</a:t>
            </a:r>
            <a:endParaRPr lang="en-IN" sz="2800" b="0" strike="noStrike" spc="-1">
              <a:latin typeface="Arial"/>
            </a:endParaRPr>
          </a:p>
        </p:txBody>
      </p:sp>
      <p:sp>
        <p:nvSpPr>
          <p:cNvPr id="67" name="Google Shape;82;p 6"/>
          <p:cNvSpPr/>
          <p:nvPr/>
        </p:nvSpPr>
        <p:spPr>
          <a:xfrm>
            <a:off x="830160" y="1461240"/>
            <a:ext cx="10980000" cy="4801314"/>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285750" indent="-285750">
              <a:lnSpc>
                <a:spcPct val="100000"/>
              </a:lnSpc>
              <a:buFont typeface="Arial" panose="020B0604020202020204" pitchFamily="34" charset="0"/>
              <a:buChar char="•"/>
            </a:pPr>
            <a:r>
              <a:rPr lang="en-US" sz="1800" b="0" strike="noStrike" spc="-1" dirty="0">
                <a:solidFill>
                  <a:srgbClr val="000000"/>
                </a:solidFill>
                <a:latin typeface="Source Sans"/>
                <a:ea typeface="Open Sans"/>
              </a:rPr>
              <a:t>K-Means Clustering is an Unsupervised Learning algorithm, used to group the unlabeled dataset into different clusters/subsets.</a:t>
            </a:r>
            <a:endParaRPr lang="en-IN" sz="1800" b="0" strike="noStrike" spc="-1" dirty="0">
              <a:latin typeface="Arial"/>
            </a:endParaRPr>
          </a:p>
          <a:p>
            <a:pPr marL="285750" indent="-285750">
              <a:lnSpc>
                <a:spcPct val="100000"/>
              </a:lnSpc>
              <a:buFont typeface="Arial" panose="020B0604020202020204" pitchFamily="34" charset="0"/>
              <a:buChar char="•"/>
            </a:pPr>
            <a:endParaRPr lang="en-IN" sz="1800" b="0" strike="noStrike" spc="-1" dirty="0">
              <a:latin typeface="Arial"/>
            </a:endParaRPr>
          </a:p>
          <a:p>
            <a:pPr marL="285750" indent="-285750">
              <a:lnSpc>
                <a:spcPct val="100000"/>
              </a:lnSpc>
              <a:buFont typeface="Arial" panose="020B0604020202020204" pitchFamily="34" charset="0"/>
              <a:buChar char="•"/>
            </a:pPr>
            <a:r>
              <a:rPr lang="en-US" spc="-1" dirty="0">
                <a:solidFill>
                  <a:srgbClr val="000000"/>
                </a:solidFill>
                <a:latin typeface="Source Sans"/>
                <a:ea typeface="Open Sans"/>
              </a:rPr>
              <a:t>W</a:t>
            </a:r>
            <a:r>
              <a:rPr lang="en-US" sz="1800" b="0" strike="noStrike" spc="-1" dirty="0">
                <a:solidFill>
                  <a:srgbClr val="000000"/>
                </a:solidFill>
                <a:latin typeface="Source Sans"/>
                <a:ea typeface="Open Sans"/>
              </a:rPr>
              <a:t>hat does ‘k’ and ‘means’ in the k-means Clustering means?</a:t>
            </a:r>
            <a:endParaRPr lang="en-IN" sz="1800" b="0" strike="noStrike" spc="-1" dirty="0">
              <a:latin typeface="Arial"/>
            </a:endParaRPr>
          </a:p>
          <a:p>
            <a:pPr marL="285750" indent="-285750">
              <a:lnSpc>
                <a:spcPct val="100000"/>
              </a:lnSpc>
              <a:buFont typeface="Arial" panose="020B0604020202020204" pitchFamily="34" charset="0"/>
              <a:buChar char="•"/>
            </a:pPr>
            <a:endParaRPr lang="en-IN" sz="1800" b="0" strike="noStrike" spc="-1" dirty="0">
              <a:latin typeface="Arial"/>
            </a:endParaRPr>
          </a:p>
          <a:p>
            <a:pPr marL="285750" indent="-285750">
              <a:lnSpc>
                <a:spcPct val="100000"/>
              </a:lnSpc>
              <a:buFont typeface="Arial" panose="020B0604020202020204" pitchFamily="34" charset="0"/>
              <a:buChar char="•"/>
            </a:pPr>
            <a:r>
              <a:rPr lang="en-US" sz="1800" b="0" strike="noStrike" spc="-1" dirty="0">
                <a:solidFill>
                  <a:srgbClr val="000000"/>
                </a:solidFill>
                <a:latin typeface="Source Sans"/>
                <a:ea typeface="Open Sans"/>
              </a:rPr>
              <a:t>‘k’ defines the number of pre-defined clusters that need to be created in the process of clustering say if k=2, there will be two clusters, and for k=3, there will be three clusters, and so on. </a:t>
            </a:r>
          </a:p>
          <a:p>
            <a:pPr marL="285750" indent="-285750">
              <a:lnSpc>
                <a:spcPct val="100000"/>
              </a:lnSpc>
              <a:buFont typeface="Arial" panose="020B0604020202020204" pitchFamily="34" charset="0"/>
              <a:buChar char="•"/>
            </a:pPr>
            <a:endParaRPr lang="en-US" spc="-1" dirty="0">
              <a:solidFill>
                <a:srgbClr val="000000"/>
              </a:solidFill>
              <a:latin typeface="Source Sans"/>
              <a:ea typeface="Open Sans"/>
            </a:endParaRPr>
          </a:p>
          <a:p>
            <a:pPr marL="285750" indent="-285750">
              <a:lnSpc>
                <a:spcPct val="100000"/>
              </a:lnSpc>
              <a:buFont typeface="Arial" panose="020B0604020202020204" pitchFamily="34" charset="0"/>
              <a:buChar char="•"/>
            </a:pPr>
            <a:r>
              <a:rPr lang="en-US" sz="1800" b="0" strike="noStrike" spc="-1" dirty="0">
                <a:solidFill>
                  <a:srgbClr val="000000"/>
                </a:solidFill>
                <a:latin typeface="Source Sans"/>
                <a:ea typeface="Open Sans"/>
              </a:rPr>
              <a:t>As it is a centroid-based algorithm, ‘means’ in k-means clustering is related to the centroid of data points where each cluster is associated with a centroid. The concept of a centroid based algorithm will be explained in the working explanation of k-means.</a:t>
            </a:r>
            <a:endParaRPr lang="en-IN" sz="1800" b="0" strike="noStrike" spc="-1" dirty="0">
              <a:latin typeface="Arial"/>
            </a:endParaRPr>
          </a:p>
          <a:p>
            <a:pPr marL="285750" indent="-285750">
              <a:lnSpc>
                <a:spcPct val="100000"/>
              </a:lnSpc>
              <a:buFont typeface="Arial" panose="020B0604020202020204" pitchFamily="34" charset="0"/>
              <a:buChar char="•"/>
            </a:pPr>
            <a:endParaRPr lang="en-IN" sz="1800" b="0" strike="noStrike" spc="-1" dirty="0">
              <a:latin typeface="Arial"/>
            </a:endParaRPr>
          </a:p>
          <a:p>
            <a:pPr marL="285750" indent="-285750">
              <a:lnSpc>
                <a:spcPct val="100000"/>
              </a:lnSpc>
              <a:buFont typeface="Arial" panose="020B0604020202020204" pitchFamily="34" charset="0"/>
              <a:buChar char="•"/>
            </a:pPr>
            <a:r>
              <a:rPr lang="en-US" sz="1800" b="0" strike="noStrike" spc="-1" dirty="0">
                <a:solidFill>
                  <a:srgbClr val="000000"/>
                </a:solidFill>
                <a:latin typeface="Source Sans"/>
                <a:ea typeface="Open Sans"/>
              </a:rPr>
              <a:t>k-means clustering algorithm performs two tasks:</a:t>
            </a:r>
            <a:endParaRPr lang="en-IN" sz="1800" b="0" strike="noStrike" spc="-1" dirty="0">
              <a:latin typeface="Arial"/>
            </a:endParaRPr>
          </a:p>
          <a:p>
            <a:pPr marL="285750" indent="-285750">
              <a:lnSpc>
                <a:spcPct val="100000"/>
              </a:lnSpc>
              <a:buFont typeface="Arial" panose="020B0604020202020204" pitchFamily="34" charset="0"/>
              <a:buChar char="•"/>
            </a:pPr>
            <a:endParaRPr lang="en-IN" sz="1800" b="0" strike="noStrike" spc="-1" dirty="0">
              <a:latin typeface="Arial"/>
            </a:endParaRPr>
          </a:p>
          <a:p>
            <a:pPr lvl="1"/>
            <a:r>
              <a:rPr lang="en-US" b="0" strike="noStrike" spc="-1" dirty="0">
                <a:solidFill>
                  <a:srgbClr val="000000"/>
                </a:solidFill>
                <a:latin typeface="Source Sans"/>
                <a:ea typeface="Open Sans"/>
              </a:rPr>
              <a:t>1. Determines the most optimal value for K center points or centroids by a repetitive process.</a:t>
            </a:r>
            <a:endParaRPr lang="en-IN" b="0" strike="noStrike" spc="-1" dirty="0">
              <a:latin typeface="Arial"/>
            </a:endParaRPr>
          </a:p>
          <a:p>
            <a:pPr lvl="1"/>
            <a:r>
              <a:rPr lang="en-US" b="0" strike="noStrike" spc="-1" dirty="0">
                <a:solidFill>
                  <a:srgbClr val="000000"/>
                </a:solidFill>
                <a:latin typeface="Source Sans"/>
                <a:ea typeface="Open Sans"/>
              </a:rPr>
              <a:t>2. Assigns each data point to its closest k-center. Cluster is created with data points which are near to the particular k-center.</a:t>
            </a:r>
            <a:endParaRPr lang="en-IN" b="0" strike="noStrike" spc="-1" dirty="0">
              <a:latin typeface="Arial"/>
            </a:endParaRPr>
          </a:p>
        </p:txBody>
      </p:sp>
      <p:sp>
        <p:nvSpPr>
          <p:cNvPr id="68" name="Straight Connector 6"/>
          <p:cNvSpPr/>
          <p:nvPr/>
        </p:nvSpPr>
        <p:spPr>
          <a:xfrm>
            <a:off x="924480" y="1350000"/>
            <a:ext cx="939600" cy="360"/>
          </a:xfrm>
          <a:prstGeom prst="line">
            <a:avLst/>
          </a:prstGeom>
          <a:ln w="47625">
            <a:solidFill>
              <a:srgbClr val="FF9933"/>
            </a:solidFill>
          </a:ln>
        </p:spPr>
        <p:style>
          <a:lnRef idx="1">
            <a:schemeClr val="accent1"/>
          </a:lnRef>
          <a:fillRef idx="0">
            <a:schemeClr val="accent1"/>
          </a:fillRef>
          <a:effectRef idx="0">
            <a:schemeClr val="accent1"/>
          </a:effectRef>
          <a:fontRef idx="minor"/>
        </p:style>
        <p:txBody>
          <a:bodyPr/>
          <a:lstStyle/>
          <a:p>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65EEB4D-FCB3-4560-375D-06078DCC6D08}"/>
              </a:ext>
            </a:extLst>
          </p:cNvPr>
          <p:cNvPicPr>
            <a:picLocks noChangeAspect="1"/>
          </p:cNvPicPr>
          <p:nvPr/>
        </p:nvPicPr>
        <p:blipFill>
          <a:blip r:embed="rId2"/>
          <a:stretch>
            <a:fillRect/>
          </a:stretch>
        </p:blipFill>
        <p:spPr>
          <a:xfrm>
            <a:off x="1793966" y="910104"/>
            <a:ext cx="8405578" cy="5783801"/>
          </a:xfrm>
          <a:prstGeom prst="rect">
            <a:avLst/>
          </a:prstGeom>
        </p:spPr>
      </p:pic>
    </p:spTree>
    <p:extLst>
      <p:ext uri="{BB962C8B-B14F-4D97-AF65-F5344CB8AC3E}">
        <p14:creationId xmlns:p14="http://schemas.microsoft.com/office/powerpoint/2010/main" val="3825977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22999</TotalTime>
  <Words>3451</Words>
  <Application>Microsoft Office PowerPoint</Application>
  <PresentationFormat>Widescreen</PresentationFormat>
  <Paragraphs>294</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Source Sans</vt:lpstr>
      <vt:lpstr>Symbol</vt:lpstr>
      <vt:lpstr>Times New 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Robby Fathur Riza</dc:creator>
  <dc:description/>
  <cp:lastModifiedBy>Nitin Saraswat</cp:lastModifiedBy>
  <cp:revision>400</cp:revision>
  <dcterms:created xsi:type="dcterms:W3CDTF">2020-06-02T01:04:08Z</dcterms:created>
  <dcterms:modified xsi:type="dcterms:W3CDTF">2024-01-28T08:09:19Z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5</vt:i4>
  </property>
</Properties>
</file>