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8" r:id="rId4"/>
    <p:sldId id="260" r:id="rId5"/>
    <p:sldId id="271" r:id="rId6"/>
    <p:sldId id="261" r:id="rId7"/>
    <p:sldId id="262" r:id="rId8"/>
    <p:sldId id="264" r:id="rId9"/>
    <p:sldId id="263" r:id="rId10"/>
    <p:sldId id="266" r:id="rId11"/>
    <p:sldId id="267" r:id="rId12"/>
    <p:sldId id="268" r:id="rId13"/>
    <p:sldId id="269" r:id="rId14"/>
    <p:sldId id="270" r:id="rId15"/>
    <p:sldId id="283" r:id="rId16"/>
    <p:sldId id="272" r:id="rId17"/>
    <p:sldId id="273" r:id="rId18"/>
    <p:sldId id="274" r:id="rId19"/>
    <p:sldId id="275" r:id="rId20"/>
    <p:sldId id="277" r:id="rId21"/>
    <p:sldId id="282" r:id="rId22"/>
    <p:sldId id="278" r:id="rId23"/>
    <p:sldId id="279" r:id="rId24"/>
    <p:sldId id="280" r:id="rId25"/>
    <p:sldId id="281" r:id="rId26"/>
    <p:sldId id="291" r:id="rId27"/>
    <p:sldId id="284" r:id="rId28"/>
    <p:sldId id="285" r:id="rId29"/>
    <p:sldId id="286" r:id="rId30"/>
    <p:sldId id="307" r:id="rId31"/>
    <p:sldId id="308" r:id="rId32"/>
    <p:sldId id="287" r:id="rId33"/>
    <p:sldId id="292" r:id="rId34"/>
    <p:sldId id="293" r:id="rId35"/>
    <p:sldId id="303" r:id="rId36"/>
    <p:sldId id="304" r:id="rId37"/>
    <p:sldId id="305" r:id="rId38"/>
    <p:sldId id="306" r:id="rId39"/>
    <p:sldId id="296" r:id="rId40"/>
    <p:sldId id="297" r:id="rId41"/>
    <p:sldId id="301" r:id="rId42"/>
    <p:sldId id="298" r:id="rId43"/>
    <p:sldId id="302" r:id="rId44"/>
    <p:sldId id="299" r:id="rId45"/>
    <p:sldId id="300" r:id="rId46"/>
    <p:sldId id="295" r:id="rId47"/>
    <p:sldId id="294" r:id="rId48"/>
    <p:sldId id="288" r:id="rId49"/>
    <p:sldId id="309" r:id="rId5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3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81D4A8E0-C7AC-433F-8CF9-455F7A118DB3}"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p:nvPr>
        </p:nvSpPr>
        <p:spPr>
          <a:xfrm>
            <a:off x="7976880" y="108576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9" name="PlaceHolder 3"/>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106ABF5A-3207-4E88-B595-12CAEBF7D48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4" name="PlaceHolder 5"/>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sldNum" idx="1"/>
          </p:nvPr>
        </p:nvSpPr>
        <p:spPr/>
        <p:txBody>
          <a:bodyPr/>
          <a:lstStyle/>
          <a:p>
            <a:fld id="{2C6673D0-058E-45D8-9CCE-74B536059681}"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p:nvPr>
        </p:nvSpPr>
        <p:spPr>
          <a:xfrm>
            <a:off x="79768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911340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4"/>
          <p:cNvSpPr>
            <a:spLocks noGrp="1"/>
          </p:cNvSpPr>
          <p:nvPr>
            <p:ph/>
          </p:nvPr>
        </p:nvSpPr>
        <p:spPr>
          <a:xfrm>
            <a:off x="102502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5"/>
          <p:cNvSpPr>
            <a:spLocks noGrp="1"/>
          </p:cNvSpPr>
          <p:nvPr>
            <p:ph/>
          </p:nvPr>
        </p:nvSpPr>
        <p:spPr>
          <a:xfrm>
            <a:off x="79768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6"/>
          <p:cNvSpPr>
            <a:spLocks noGrp="1"/>
          </p:cNvSpPr>
          <p:nvPr>
            <p:ph/>
          </p:nvPr>
        </p:nvSpPr>
        <p:spPr>
          <a:xfrm>
            <a:off x="911340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1" name="PlaceHolder 7"/>
          <p:cNvSpPr>
            <a:spLocks noGrp="1"/>
          </p:cNvSpPr>
          <p:nvPr>
            <p:ph/>
          </p:nvPr>
        </p:nvSpPr>
        <p:spPr>
          <a:xfrm>
            <a:off x="102502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sldNum" idx="1"/>
          </p:nvPr>
        </p:nvSpPr>
        <p:spPr/>
        <p:txBody>
          <a:bodyPr/>
          <a:lstStyle/>
          <a:p>
            <a:fld id="{0E3653B9-463B-4A8D-8320-BDBFE295DAC4}"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7976880" y="1085760"/>
            <a:ext cx="3361320" cy="304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1"/>
          </p:nvPr>
        </p:nvSpPr>
        <p:spPr/>
        <p:txBody>
          <a:bodyPr/>
          <a:lstStyle/>
          <a:p>
            <a:fld id="{3BE2B764-7B25-4AAA-9CA6-2C8DF4C12C59}"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p:nvPr>
        </p:nvSpPr>
        <p:spPr>
          <a:xfrm>
            <a:off x="7976880" y="1085760"/>
            <a:ext cx="336132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D02AA8C3-B37F-4E3E-A82E-EB26DEE6E2AD}"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B70140B4-2F9E-4245-9FDD-2673AEA975C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ldNum" idx="1"/>
          </p:nvPr>
        </p:nvSpPr>
        <p:spPr/>
        <p:txBody>
          <a:bodyPr/>
          <a:lstStyle/>
          <a:p>
            <a:fld id="{A035033B-0247-43FB-AF63-C7984512265A}"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6898BA15-D6A9-41A1-9C68-6E81639DDFDB}"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F77E37A-2166-4CF9-A0F3-0A1FC7DF6BD5}"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2" name="PlaceHolder 4"/>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ED5BCD9F-AADE-4086-8BD0-5DC0318479E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6" name="PlaceHolder 4"/>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310B67C-B284-43A1-AC89-917E6CA669F1}"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body"/>
          </p:nvPr>
        </p:nvSpPr>
        <p:spPr>
          <a:xfrm>
            <a:off x="797688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7" name="PlaceHolder 2"/>
          <p:cNvSpPr>
            <a:spLocks noGrp="1"/>
          </p:cNvSpPr>
          <p:nvPr>
            <p:ph type="body"/>
          </p:nvPr>
        </p:nvSpPr>
        <p:spPr>
          <a:xfrm>
            <a:off x="440820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 name="PlaceHolder 3"/>
          <p:cNvSpPr>
            <a:spLocks noGrp="1"/>
          </p:cNvSpPr>
          <p:nvPr>
            <p:ph type="sldNum" idx="1"/>
          </p:nvPr>
        </p:nvSpPr>
        <p:spPr>
          <a:xfrm>
            <a:off x="9661680" y="6246720"/>
            <a:ext cx="2286720" cy="397440"/>
          </a:xfrm>
          <a:prstGeom prst="rect">
            <a:avLst/>
          </a:prstGeom>
          <a:noFill/>
          <a:ln w="0">
            <a:noFill/>
          </a:ln>
        </p:spPr>
        <p:txBody>
          <a:bodyPr anchor="ctr">
            <a:noAutofit/>
          </a:bodyPr>
          <a:lstStyle>
            <a:lvl1pPr algn="r">
              <a:lnSpc>
                <a:spcPct val="100000"/>
              </a:lnSpc>
              <a:buNone/>
              <a:defRPr lang="en-ID" sz="1200" b="0" strike="noStrike" spc="-1">
                <a:solidFill>
                  <a:srgbClr val="8B8B8B"/>
                </a:solidFill>
                <a:latin typeface="Arial"/>
              </a:defRPr>
            </a:lvl1pPr>
          </a:lstStyle>
          <a:p>
            <a:pPr algn="r">
              <a:lnSpc>
                <a:spcPct val="100000"/>
              </a:lnSpc>
              <a:buNone/>
            </a:pPr>
            <a:fld id="{73EA36E9-12D0-4D86-8049-8F2D3C8285EA}" type="slidenum">
              <a:rPr lang="en-ID" sz="1200" b="0" strike="noStrike" spc="-1">
                <a:solidFill>
                  <a:srgbClr val="8B8B8B"/>
                </a:solidFill>
                <a:latin typeface="Arial"/>
              </a:rPr>
              <a:t>‹#›</a:t>
            </a:fld>
            <a:endParaRPr lang="en-IN" sz="1200" b="0" strike="noStrike" spc="-1">
              <a:latin typeface="Times New Roman"/>
            </a:endParaRPr>
          </a:p>
        </p:txBody>
      </p:sp>
      <p:sp>
        <p:nvSpPr>
          <p:cNvPr id="3" name="Freeform: Shape 12"/>
          <p:cNvSpPr/>
          <p:nvPr/>
        </p:nvSpPr>
        <p:spPr>
          <a:xfrm rot="10800000">
            <a:off x="360" y="6036480"/>
            <a:ext cx="1476000" cy="83880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 name="Freeform: Shape 13"/>
          <p:cNvSpPr/>
          <p:nvPr/>
        </p:nvSpPr>
        <p:spPr>
          <a:xfrm rot="10800000">
            <a:off x="360" y="6297840"/>
            <a:ext cx="1896840" cy="57744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3399"/>
          </a:solidFill>
          <a:ln>
            <a:no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nltk.org/api/nltk.tokenize.punkt.html#module-nltk.tokenize.punkt" TargetMode="External"/><Relationship Id="rId2" Type="http://schemas.openxmlformats.org/officeDocument/2006/relationships/hyperlink" Target="https://spacy.io/usage/linguistic-feature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82;p4"/>
          <p:cNvSpPr/>
          <p:nvPr/>
        </p:nvSpPr>
        <p:spPr>
          <a:xfrm>
            <a:off x="924480" y="2966040"/>
            <a:ext cx="9748080" cy="5232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n-US" sz="2800" b="1" spc="-1" dirty="0">
                <a:solidFill>
                  <a:srgbClr val="000000"/>
                </a:solidFill>
                <a:latin typeface="Source Sans"/>
                <a:ea typeface="Open Sans"/>
              </a:rPr>
              <a:t>Text Analytics using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ABDD0-ACD2-9DF9-D9B0-8015268AEDD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0278180-0B26-28F3-CEAC-FA74ED9CE28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Word Embeddings: Capturing Semantic Relationships</a:t>
            </a:r>
            <a:endParaRPr lang="en-IN" sz="2800" b="0" strike="noStrike" spc="-1" dirty="0">
              <a:latin typeface="Arial"/>
            </a:endParaRPr>
          </a:p>
        </p:txBody>
      </p:sp>
      <p:sp>
        <p:nvSpPr>
          <p:cNvPr id="49" name="Google Shape;82;p 2">
            <a:extLst>
              <a:ext uri="{FF2B5EF4-FFF2-40B4-BE49-F238E27FC236}">
                <a16:creationId xmlns:a16="http://schemas.microsoft.com/office/drawing/2014/main" id="{30572863-926C-DF42-8593-90E6CC28C252}"/>
              </a:ext>
            </a:extLst>
          </p:cNvPr>
          <p:cNvSpPr/>
          <p:nvPr/>
        </p:nvSpPr>
        <p:spPr>
          <a:xfrm>
            <a:off x="1394640" y="1868760"/>
            <a:ext cx="9748080" cy="147732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0" strike="noStrike" spc="-1" dirty="0">
                <a:latin typeface="Arial"/>
              </a:rPr>
              <a:t>Represents words as vectors in a high-dimensional space.</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Captures semantic relationships and nuances.</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Requires pre-trained models or training on large datasets.</a:t>
            </a:r>
            <a:endParaRPr lang="en-IN" b="0" strike="noStrike" spc="-1" dirty="0">
              <a:latin typeface="Arial"/>
            </a:endParaRPr>
          </a:p>
        </p:txBody>
      </p:sp>
      <p:sp>
        <p:nvSpPr>
          <p:cNvPr id="50" name="Straight Connector 2">
            <a:extLst>
              <a:ext uri="{FF2B5EF4-FFF2-40B4-BE49-F238E27FC236}">
                <a16:creationId xmlns:a16="http://schemas.microsoft.com/office/drawing/2014/main" id="{A3E4DA78-D274-6C55-7368-52DAD07918F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74028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86207-FEF9-9CEA-EB28-1265FAAC8CF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E7FA260-7FE8-A050-5BDA-6EE38C74F9B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Word Embeddings: Capturing Semantic Relationships</a:t>
            </a:r>
            <a:endParaRPr lang="en-IN" sz="2800" b="0" strike="noStrike" spc="-1" dirty="0">
              <a:latin typeface="Arial"/>
            </a:endParaRPr>
          </a:p>
        </p:txBody>
      </p:sp>
      <p:sp>
        <p:nvSpPr>
          <p:cNvPr id="49" name="Google Shape;82;p 2">
            <a:extLst>
              <a:ext uri="{FF2B5EF4-FFF2-40B4-BE49-F238E27FC236}">
                <a16:creationId xmlns:a16="http://schemas.microsoft.com/office/drawing/2014/main" id="{A7965D33-9846-3258-4EB4-34F238281EDE}"/>
              </a:ext>
            </a:extLst>
          </p:cNvPr>
          <p:cNvSpPr/>
          <p:nvPr/>
        </p:nvSpPr>
        <p:spPr>
          <a:xfrm>
            <a:off x="1394640" y="1868760"/>
            <a:ext cx="9748080" cy="25853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0" strike="noStrike" spc="-1" dirty="0">
                <a:latin typeface="Arial"/>
              </a:rPr>
              <a:t>Word embeddings go beyond simple word counts by encoding words as vectors in a high-dimensional space.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0" strike="noStrike" spc="-1" dirty="0">
                <a:latin typeface="Arial"/>
              </a:rPr>
              <a:t>This space reflects the semantic relationships between words, allowing models to understand the nuances of language.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Pre-trained models like Word2Vec or </a:t>
            </a:r>
            <a:r>
              <a:rPr lang="en-US" b="0" strike="noStrike" spc="-1" dirty="0" err="1">
                <a:latin typeface="Arial"/>
              </a:rPr>
              <a:t>GloVe</a:t>
            </a:r>
            <a:r>
              <a:rPr lang="en-US" b="0" strike="noStrike" spc="-1" dirty="0">
                <a:latin typeface="Arial"/>
              </a:rPr>
              <a:t> can be used, </a:t>
            </a:r>
            <a:r>
              <a:rPr lang="en-US" b="0" strike="noStrike" spc="-1">
                <a:latin typeface="Arial"/>
              </a:rPr>
              <a:t>or we  </a:t>
            </a:r>
            <a:r>
              <a:rPr lang="en-US" b="0" strike="noStrike" spc="-1" dirty="0">
                <a:latin typeface="Arial"/>
              </a:rPr>
              <a:t>can train your own model on your specific data.</a:t>
            </a:r>
            <a:endParaRPr lang="en-IN" b="0" strike="noStrike" spc="-1" dirty="0">
              <a:latin typeface="Arial"/>
            </a:endParaRPr>
          </a:p>
        </p:txBody>
      </p:sp>
      <p:sp>
        <p:nvSpPr>
          <p:cNvPr id="50" name="Straight Connector 2">
            <a:extLst>
              <a:ext uri="{FF2B5EF4-FFF2-40B4-BE49-F238E27FC236}">
                <a16:creationId xmlns:a16="http://schemas.microsoft.com/office/drawing/2014/main" id="{5613E737-636F-E508-48B5-43B597D7116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06000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0EDE8-86FA-C0B2-50EA-5D7F489B37A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F5C4746-A0AC-A9DC-0D79-7352A9F985F1}"/>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Word Embeddings: </a:t>
            </a:r>
            <a:r>
              <a:rPr lang="en-US" sz="2800" b="1" i="1" strike="noStrike" spc="-1" dirty="0" err="1">
                <a:solidFill>
                  <a:srgbClr val="003399"/>
                </a:solidFill>
                <a:latin typeface="Trebuchet MS"/>
              </a:rPr>
              <a:t>Maths</a:t>
            </a:r>
            <a:r>
              <a:rPr lang="en-US" sz="2800" b="1" i="1" strike="noStrike" spc="-1" dirty="0">
                <a:solidFill>
                  <a:srgbClr val="003399"/>
                </a:solidFill>
                <a:latin typeface="Trebuchet MS"/>
              </a:rPr>
              <a:t> behind it</a:t>
            </a:r>
            <a:endParaRPr lang="en-IN" sz="2800" b="0" strike="noStrike" spc="-1" dirty="0">
              <a:latin typeface="Arial"/>
            </a:endParaRPr>
          </a:p>
        </p:txBody>
      </p:sp>
      <p:sp>
        <p:nvSpPr>
          <p:cNvPr id="49" name="Google Shape;82;p 2">
            <a:extLst>
              <a:ext uri="{FF2B5EF4-FFF2-40B4-BE49-F238E27FC236}">
                <a16:creationId xmlns:a16="http://schemas.microsoft.com/office/drawing/2014/main" id="{0611B43F-A3D4-C3CA-218A-302F2F687B78}"/>
              </a:ext>
            </a:extLst>
          </p:cNvPr>
          <p:cNvSpPr/>
          <p:nvPr/>
        </p:nvSpPr>
        <p:spPr>
          <a:xfrm>
            <a:off x="1394640" y="1868760"/>
            <a:ext cx="9748080" cy="36933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trike="noStrike" spc="-1" dirty="0">
                <a:latin typeface="Arial"/>
              </a:rPr>
              <a:t>Mathematical Concepts:</a:t>
            </a:r>
          </a:p>
          <a:p>
            <a:pPr>
              <a:lnSpc>
                <a:spcPct val="100000"/>
              </a:lnSpc>
            </a:pPr>
            <a:endParaRPr lang="en-US" b="0" strike="noStrike" spc="-1" dirty="0">
              <a:latin typeface="Arial"/>
            </a:endParaRPr>
          </a:p>
          <a:p>
            <a:pPr>
              <a:lnSpc>
                <a:spcPct val="100000"/>
              </a:lnSpc>
            </a:pPr>
            <a:r>
              <a:rPr lang="en-US" b="1" i="1" strike="noStrike" spc="-1" dirty="0">
                <a:latin typeface="Arial"/>
              </a:rPr>
              <a:t>Vector Representation:</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Each word is represented as a dense vector of real numbers (e.g., 300-dimensional in the code).</a:t>
            </a:r>
          </a:p>
          <a:p>
            <a:pPr marL="285750" indent="-285750">
              <a:lnSpc>
                <a:spcPct val="100000"/>
              </a:lnSpc>
              <a:buFont typeface="Arial" panose="020B0604020202020204" pitchFamily="34" charset="0"/>
              <a:buChar char="•"/>
            </a:pPr>
            <a:r>
              <a:rPr lang="en-US" b="0" strike="noStrike" spc="-1" dirty="0">
                <a:latin typeface="Arial"/>
              </a:rPr>
              <a:t>These vectors capture semantic relationships between words, with similar words having vectors that are closer together in the embedding space.</a:t>
            </a:r>
          </a:p>
          <a:p>
            <a:pPr marL="285750" indent="-285750">
              <a:lnSpc>
                <a:spcPct val="100000"/>
              </a:lnSpc>
              <a:buFont typeface="Arial" panose="020B0604020202020204" pitchFamily="34" charset="0"/>
              <a:buChar char="•"/>
            </a:pPr>
            <a:endParaRPr lang="en-US" b="0" strike="noStrike" spc="-1" dirty="0">
              <a:latin typeface="Arial"/>
            </a:endParaRPr>
          </a:p>
          <a:p>
            <a:pPr>
              <a:lnSpc>
                <a:spcPct val="100000"/>
              </a:lnSpc>
            </a:pPr>
            <a:r>
              <a:rPr lang="en-US" b="1" i="1" strike="noStrike" spc="-1" dirty="0">
                <a:latin typeface="Arial"/>
              </a:rPr>
              <a:t>Distributional Hypothesis:</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The model learns word embeddings based on the idea that words that frequently appear in similar contexts tend to have similar meanings.</a:t>
            </a:r>
            <a:endParaRPr lang="en-IN" b="0" strike="noStrike" spc="-1" dirty="0">
              <a:latin typeface="Arial"/>
            </a:endParaRPr>
          </a:p>
        </p:txBody>
      </p:sp>
      <p:sp>
        <p:nvSpPr>
          <p:cNvPr id="50" name="Straight Connector 2">
            <a:extLst>
              <a:ext uri="{FF2B5EF4-FFF2-40B4-BE49-F238E27FC236}">
                <a16:creationId xmlns:a16="http://schemas.microsoft.com/office/drawing/2014/main" id="{03264076-D7B2-B6A3-3C63-87FB4F236D4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40357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DDBA5-F844-961F-E391-ED759A71D4DB}"/>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DE6C6E7-4472-3DE5-D0C5-2B5A5F8D221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Word Embeddings: </a:t>
            </a:r>
            <a:r>
              <a:rPr lang="en-US" sz="2800" b="1" i="1" strike="noStrike" spc="-1" dirty="0" err="1">
                <a:solidFill>
                  <a:srgbClr val="003399"/>
                </a:solidFill>
                <a:latin typeface="Trebuchet MS"/>
              </a:rPr>
              <a:t>Maths</a:t>
            </a:r>
            <a:r>
              <a:rPr lang="en-US" sz="2800" b="1" i="1" strike="noStrike" spc="-1" dirty="0">
                <a:solidFill>
                  <a:srgbClr val="003399"/>
                </a:solidFill>
                <a:latin typeface="Trebuchet MS"/>
              </a:rPr>
              <a:t> behind it</a:t>
            </a:r>
            <a:endParaRPr lang="en-IN" sz="2800" b="0" strike="noStrike" spc="-1" dirty="0">
              <a:latin typeface="Arial"/>
            </a:endParaRPr>
          </a:p>
        </p:txBody>
      </p:sp>
      <p:sp>
        <p:nvSpPr>
          <p:cNvPr id="49" name="Google Shape;82;p 2">
            <a:extLst>
              <a:ext uri="{FF2B5EF4-FFF2-40B4-BE49-F238E27FC236}">
                <a16:creationId xmlns:a16="http://schemas.microsoft.com/office/drawing/2014/main" id="{F38AC1F2-7C65-AE0D-4295-9A7A021CAB6C}"/>
              </a:ext>
            </a:extLst>
          </p:cNvPr>
          <p:cNvSpPr/>
          <p:nvPr/>
        </p:nvSpPr>
        <p:spPr>
          <a:xfrm>
            <a:off x="1394640" y="1868760"/>
            <a:ext cx="9748080" cy="3416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i="1" strike="noStrike" spc="-1" dirty="0">
                <a:latin typeface="Arial"/>
              </a:rPr>
              <a:t>Neural Network Architecture:</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Word2Vec often uses a shallow neural network with two main architectures:</a:t>
            </a:r>
          </a:p>
          <a:p>
            <a:pPr marL="285750" indent="-285750">
              <a:lnSpc>
                <a:spcPct val="100000"/>
              </a:lnSpc>
              <a:buFont typeface="Arial" panose="020B0604020202020204" pitchFamily="34" charset="0"/>
              <a:buChar char="•"/>
            </a:pPr>
            <a:r>
              <a:rPr lang="en-US" b="0" strike="noStrike" spc="-1" dirty="0">
                <a:latin typeface="Arial"/>
              </a:rPr>
              <a:t>Continuous Bag-of-Words (CBOW): Predicts a target word from its surrounding context words.</a:t>
            </a:r>
          </a:p>
          <a:p>
            <a:pPr marL="285750" indent="-285750">
              <a:lnSpc>
                <a:spcPct val="100000"/>
              </a:lnSpc>
              <a:buFont typeface="Arial" panose="020B0604020202020204" pitchFamily="34" charset="0"/>
              <a:buChar char="•"/>
            </a:pPr>
            <a:r>
              <a:rPr lang="en-US" b="0" strike="noStrike" spc="-1" dirty="0">
                <a:latin typeface="Arial"/>
              </a:rPr>
              <a:t>Skip-gram: Predicts the context words surrounding a given target word.</a:t>
            </a:r>
          </a:p>
          <a:p>
            <a:pPr>
              <a:lnSpc>
                <a:spcPct val="100000"/>
              </a:lnSpc>
            </a:pPr>
            <a:br>
              <a:rPr lang="en-US" spc="-1" dirty="0">
                <a:latin typeface="Arial"/>
              </a:rPr>
            </a:br>
            <a:r>
              <a:rPr lang="en-US" b="1" i="1" strike="noStrike" spc="-1" dirty="0">
                <a:latin typeface="Arial"/>
              </a:rPr>
              <a:t>Training:</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The model is trained on a large corpus of text data.</a:t>
            </a:r>
          </a:p>
          <a:p>
            <a:pPr marL="285750" indent="-285750">
              <a:lnSpc>
                <a:spcPct val="100000"/>
              </a:lnSpc>
              <a:buFont typeface="Arial" panose="020B0604020202020204" pitchFamily="34" charset="0"/>
              <a:buChar char="•"/>
            </a:pPr>
            <a:r>
              <a:rPr lang="en-US" b="0" strike="noStrike" spc="-1" dirty="0">
                <a:latin typeface="Arial"/>
              </a:rPr>
              <a:t>It iteratively adjusts the word vectors to minimize a loss function that measures the accuracy of its word predictions.</a:t>
            </a:r>
            <a:endParaRPr lang="en-IN" b="0" strike="noStrike" spc="-1" dirty="0">
              <a:latin typeface="Arial"/>
            </a:endParaRPr>
          </a:p>
        </p:txBody>
      </p:sp>
      <p:sp>
        <p:nvSpPr>
          <p:cNvPr id="50" name="Straight Connector 2">
            <a:extLst>
              <a:ext uri="{FF2B5EF4-FFF2-40B4-BE49-F238E27FC236}">
                <a16:creationId xmlns:a16="http://schemas.microsoft.com/office/drawing/2014/main" id="{A7F05BB3-9DD7-7313-3E12-512E02882C7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88677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19AAF-FFDC-4C92-530A-C5AD103BB1B8}"/>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F639E81-FB9B-39DB-3A0D-040B10CE50B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Word Embeddings: </a:t>
            </a:r>
            <a:r>
              <a:rPr lang="en-US" sz="2800" b="1" i="1" strike="noStrike" spc="-1" dirty="0" err="1">
                <a:solidFill>
                  <a:srgbClr val="003399"/>
                </a:solidFill>
                <a:latin typeface="Trebuchet MS"/>
              </a:rPr>
              <a:t>Maths</a:t>
            </a:r>
            <a:r>
              <a:rPr lang="en-US" sz="2800" b="1" i="1" strike="noStrike" spc="-1" dirty="0">
                <a:solidFill>
                  <a:srgbClr val="003399"/>
                </a:solidFill>
                <a:latin typeface="Trebuchet MS"/>
              </a:rPr>
              <a:t> behind it</a:t>
            </a:r>
            <a:endParaRPr lang="en-IN" sz="2800" b="0" strike="noStrike" spc="-1" dirty="0">
              <a:latin typeface="Arial"/>
            </a:endParaRPr>
          </a:p>
        </p:txBody>
      </p:sp>
      <p:sp>
        <p:nvSpPr>
          <p:cNvPr id="49" name="Google Shape;82;p 2">
            <a:extLst>
              <a:ext uri="{FF2B5EF4-FFF2-40B4-BE49-F238E27FC236}">
                <a16:creationId xmlns:a16="http://schemas.microsoft.com/office/drawing/2014/main" id="{4CC07144-2A57-75A7-1B34-1E0C0CAEDABD}"/>
              </a:ext>
            </a:extLst>
          </p:cNvPr>
          <p:cNvSpPr/>
          <p:nvPr/>
        </p:nvSpPr>
        <p:spPr>
          <a:xfrm>
            <a:off x="1394640" y="1868760"/>
            <a:ext cx="9748080" cy="45243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trike="noStrike" spc="-1" dirty="0">
                <a:latin typeface="Arial"/>
              </a:rPr>
              <a:t>Mathematical Operations:</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Word embeddings can be used for various tasks involving vector arithmetic:</a:t>
            </a:r>
          </a:p>
          <a:p>
            <a:pPr marL="285750" indent="-285750">
              <a:lnSpc>
                <a:spcPct val="100000"/>
              </a:lnSpc>
              <a:buFont typeface="Arial" panose="020B0604020202020204" pitchFamily="34" charset="0"/>
              <a:buChar char="•"/>
            </a:pPr>
            <a:r>
              <a:rPr lang="en-US" b="0" strike="noStrike" spc="-1" dirty="0">
                <a:latin typeface="Arial"/>
              </a:rPr>
              <a:t>Finding similar words: Calculate cosine similarity between word vectors.</a:t>
            </a:r>
          </a:p>
          <a:p>
            <a:pPr marL="285750" indent="-285750">
              <a:lnSpc>
                <a:spcPct val="100000"/>
              </a:lnSpc>
              <a:buFont typeface="Arial" panose="020B0604020202020204" pitchFamily="34" charset="0"/>
              <a:buChar char="•"/>
            </a:pPr>
            <a:r>
              <a:rPr lang="en-US" b="0" strike="noStrike" spc="-1" dirty="0">
                <a:latin typeface="Arial"/>
              </a:rPr>
              <a:t>Analogy reasoning: Subtract vectors to capture semantic relationships (e.g., "man" - "woman" + "king" ≈ "queen").</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a:lnSpc>
                <a:spcPct val="100000"/>
              </a:lnSpc>
            </a:pPr>
            <a:r>
              <a:rPr lang="en-US" b="1" strike="noStrike" spc="-1" dirty="0">
                <a:latin typeface="Arial"/>
              </a:rPr>
              <a:t>Key Points:</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Word embeddings provide a powerful way to represent words in a meaningful, numerical format.</a:t>
            </a:r>
          </a:p>
          <a:p>
            <a:pPr marL="285750" indent="-285750">
              <a:lnSpc>
                <a:spcPct val="100000"/>
              </a:lnSpc>
              <a:buFont typeface="Arial" panose="020B0604020202020204" pitchFamily="34" charset="0"/>
              <a:buChar char="•"/>
            </a:pPr>
            <a:r>
              <a:rPr lang="en-US" b="0" strike="noStrike" spc="-1" dirty="0">
                <a:latin typeface="Arial"/>
              </a:rPr>
              <a:t>They are essential for many natural language processing tasks, such as sentiment analysis, machine translation, and text classification.</a:t>
            </a:r>
          </a:p>
          <a:p>
            <a:pPr marL="285750" indent="-285750">
              <a:lnSpc>
                <a:spcPct val="100000"/>
              </a:lnSpc>
              <a:buFont typeface="Arial" panose="020B0604020202020204" pitchFamily="34" charset="0"/>
              <a:buChar char="•"/>
            </a:pPr>
            <a:r>
              <a:rPr lang="en-US" b="0" strike="noStrike" spc="-1" dirty="0">
                <a:latin typeface="Arial"/>
              </a:rPr>
              <a:t>Understanding the mathematical concepts behind word embeddings aids in selecting appropriate models and interpreting results.</a:t>
            </a:r>
            <a:endParaRPr lang="en-IN" b="0" strike="noStrike" spc="-1" dirty="0">
              <a:latin typeface="Arial"/>
            </a:endParaRPr>
          </a:p>
        </p:txBody>
      </p:sp>
      <p:sp>
        <p:nvSpPr>
          <p:cNvPr id="50" name="Straight Connector 2">
            <a:extLst>
              <a:ext uri="{FF2B5EF4-FFF2-40B4-BE49-F238E27FC236}">
                <a16:creationId xmlns:a16="http://schemas.microsoft.com/office/drawing/2014/main" id="{91260A4F-7B43-5737-FF0F-228166F3594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09266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F64B1-3B63-B416-D718-5881DEFAFDE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0679BCEE-C6AC-6106-D781-4543B4D4491B}"/>
              </a:ext>
            </a:extLst>
          </p:cNvPr>
          <p:cNvSpPr/>
          <p:nvPr/>
        </p:nvSpPr>
        <p:spPr>
          <a:xfrm>
            <a:off x="841319" y="826920"/>
            <a:ext cx="10249467"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2800" b="1" i="1" strike="noStrike" spc="-1" dirty="0">
                <a:solidFill>
                  <a:srgbClr val="003399"/>
                </a:solidFill>
                <a:latin typeface="Trebuchet MS"/>
              </a:rPr>
              <a:t>Word Embeddings: Visualizin</a:t>
            </a:r>
            <a:r>
              <a:rPr lang="en-US" sz="2800" b="1" i="1" spc="-1" dirty="0">
                <a:solidFill>
                  <a:srgbClr val="003399"/>
                </a:solidFill>
                <a:latin typeface="Trebuchet MS"/>
              </a:rPr>
              <a:t>g it using </a:t>
            </a:r>
            <a:r>
              <a:rPr lang="en-US" sz="2800" b="1" i="1" spc="-1" dirty="0" err="1">
                <a:solidFill>
                  <a:srgbClr val="003399"/>
                </a:solidFill>
                <a:latin typeface="Trebuchet MS"/>
              </a:rPr>
              <a:t>GloVe</a:t>
            </a:r>
            <a:r>
              <a:rPr lang="en-US" sz="2800" b="1" i="1" spc="-1" dirty="0">
                <a:solidFill>
                  <a:srgbClr val="003399"/>
                </a:solidFill>
                <a:latin typeface="Trebuchet MS"/>
              </a:rPr>
              <a:t> &amp; word2vec</a:t>
            </a:r>
            <a:endParaRPr lang="en-IN" sz="2800" b="0" strike="noStrike" spc="-1" dirty="0">
              <a:latin typeface="Arial"/>
            </a:endParaRPr>
          </a:p>
        </p:txBody>
      </p:sp>
      <p:sp>
        <p:nvSpPr>
          <p:cNvPr id="49" name="Google Shape;82;p 2">
            <a:extLst>
              <a:ext uri="{FF2B5EF4-FFF2-40B4-BE49-F238E27FC236}">
                <a16:creationId xmlns:a16="http://schemas.microsoft.com/office/drawing/2014/main" id="{97C37ABD-5E93-06B1-6553-CB26F0C729C4}"/>
              </a:ext>
            </a:extLst>
          </p:cNvPr>
          <p:cNvSpPr/>
          <p:nvPr/>
        </p:nvSpPr>
        <p:spPr>
          <a:xfrm>
            <a:off x="1394640" y="1868760"/>
            <a:ext cx="9748080" cy="64633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trike="noStrike" spc="-1" dirty="0">
                <a:latin typeface="Arial"/>
              </a:rPr>
              <a:t>Please open notebook </a:t>
            </a:r>
            <a:r>
              <a:rPr lang="en-US" b="1" strike="noStrike" spc="-1" dirty="0" err="1">
                <a:latin typeface="Arial"/>
              </a:rPr>
              <a:t>WordEmbeddings_Visualization.ipynb</a:t>
            </a:r>
            <a:r>
              <a:rPr lang="en-US" b="1" strike="noStrike" spc="-1" dirty="0">
                <a:latin typeface="Arial"/>
              </a:rPr>
              <a:t> on your local machine in </a:t>
            </a:r>
            <a:r>
              <a:rPr lang="en-US" b="1" strike="noStrike" spc="-1" dirty="0" err="1">
                <a:latin typeface="Arial"/>
              </a:rPr>
              <a:t>Jupyter</a:t>
            </a:r>
            <a:r>
              <a:rPr lang="en-US" b="1" strike="noStrike" spc="-1" dirty="0">
                <a:latin typeface="Arial"/>
              </a:rPr>
              <a:t>/</a:t>
            </a:r>
            <a:r>
              <a:rPr lang="en-US" b="1" strike="noStrike" spc="-1" dirty="0" err="1">
                <a:latin typeface="Arial"/>
              </a:rPr>
              <a:t>VScode</a:t>
            </a:r>
            <a:endParaRPr lang="en-IN" b="0" strike="noStrike" spc="-1" dirty="0">
              <a:latin typeface="Arial"/>
            </a:endParaRPr>
          </a:p>
        </p:txBody>
      </p:sp>
      <p:sp>
        <p:nvSpPr>
          <p:cNvPr id="50" name="Straight Connector 2">
            <a:extLst>
              <a:ext uri="{FF2B5EF4-FFF2-40B4-BE49-F238E27FC236}">
                <a16:creationId xmlns:a16="http://schemas.microsoft.com/office/drawing/2014/main" id="{E72BFD4A-63C6-147E-030D-8EB975BEE17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64996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2DAAB-A26F-71ED-D47C-85E2AD6C29F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0DDBF19-E741-D84B-4131-792DB668C13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Jargons in NLP</a:t>
            </a:r>
            <a:endParaRPr lang="en-IN" sz="2800" b="0" strike="noStrike" spc="-1" dirty="0">
              <a:latin typeface="Arial"/>
            </a:endParaRPr>
          </a:p>
        </p:txBody>
      </p:sp>
      <p:sp>
        <p:nvSpPr>
          <p:cNvPr id="49" name="Google Shape;82;p 2">
            <a:extLst>
              <a:ext uri="{FF2B5EF4-FFF2-40B4-BE49-F238E27FC236}">
                <a16:creationId xmlns:a16="http://schemas.microsoft.com/office/drawing/2014/main" id="{136B6EC1-FFAF-E274-D8A7-3A13985F3A78}"/>
              </a:ext>
            </a:extLst>
          </p:cNvPr>
          <p:cNvSpPr/>
          <p:nvPr/>
        </p:nvSpPr>
        <p:spPr>
          <a:xfrm>
            <a:off x="1400539" y="1868760"/>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trike="noStrike" spc="-1" dirty="0">
                <a:latin typeface="Arial"/>
              </a:rPr>
              <a:t>Tokenization</a:t>
            </a:r>
            <a:r>
              <a:rPr lang="en-US" b="0" strike="noStrike" spc="-1" dirty="0">
                <a:latin typeface="Arial"/>
              </a:rPr>
              <a:t>: The process of breaking down text into smaller units, such as words or sentences. It's the foundational step for most NLP tasks.</a:t>
            </a:r>
          </a:p>
          <a:p>
            <a:pPr>
              <a:lnSpc>
                <a:spcPct val="100000"/>
              </a:lnSpc>
            </a:pPr>
            <a:endParaRPr lang="en-US" b="0" strike="noStrike" spc="-1" dirty="0">
              <a:latin typeface="Arial"/>
            </a:endParaRPr>
          </a:p>
          <a:p>
            <a:pPr>
              <a:lnSpc>
                <a:spcPct val="100000"/>
              </a:lnSpc>
            </a:pPr>
            <a:r>
              <a:rPr lang="en-US" b="1" strike="noStrike" spc="-1" dirty="0">
                <a:latin typeface="Arial"/>
              </a:rPr>
              <a:t>Corpus</a:t>
            </a:r>
            <a:r>
              <a:rPr lang="en-US" b="0" strike="noStrike" spc="-1" dirty="0">
                <a:latin typeface="Arial"/>
              </a:rPr>
              <a:t>: A large and structured set of texts used in linguistics and NLP. It's often used for statistical analysis and hypothesis testing, training machine-learning models, and other tasks.</a:t>
            </a:r>
          </a:p>
          <a:p>
            <a:pPr>
              <a:lnSpc>
                <a:spcPct val="100000"/>
              </a:lnSpc>
            </a:pPr>
            <a:endParaRPr lang="en-US" b="0" strike="noStrike" spc="-1" dirty="0">
              <a:latin typeface="Arial"/>
            </a:endParaRPr>
          </a:p>
          <a:p>
            <a:pPr>
              <a:lnSpc>
                <a:spcPct val="100000"/>
              </a:lnSpc>
            </a:pPr>
            <a:r>
              <a:rPr lang="en-US" b="1" strike="noStrike" spc="-1" dirty="0">
                <a:latin typeface="Arial"/>
              </a:rPr>
              <a:t>Stemming</a:t>
            </a:r>
            <a:r>
              <a:rPr lang="en-US" b="0" strike="noStrike" spc="-1" dirty="0">
                <a:latin typeface="Arial"/>
              </a:rPr>
              <a:t>: A technique used to reduce words to their root form, stripping suffixes from words. For example, "running" becomes "run". It's a crude heuristic that chops off ends of words.</a:t>
            </a:r>
          </a:p>
          <a:p>
            <a:pPr>
              <a:lnSpc>
                <a:spcPct val="100000"/>
              </a:lnSpc>
            </a:pPr>
            <a:endParaRPr lang="en-US" b="0" strike="noStrike" spc="-1" dirty="0">
              <a:latin typeface="Arial"/>
            </a:endParaRPr>
          </a:p>
          <a:p>
            <a:pPr>
              <a:lnSpc>
                <a:spcPct val="100000"/>
              </a:lnSpc>
            </a:pPr>
            <a:r>
              <a:rPr lang="en-US" b="1" strike="noStrike" spc="-1" dirty="0">
                <a:latin typeface="Arial"/>
              </a:rPr>
              <a:t>Lemmatization</a:t>
            </a:r>
            <a:r>
              <a:rPr lang="en-US" b="0" strike="noStrike" spc="-1" dirty="0">
                <a:latin typeface="Arial"/>
              </a:rPr>
              <a:t>: Similar to stemming, but it brings words down to their base or dictionary form (lemma). It's more sophisticated than stemming and uses lexical knowledge bases to get the correct base forms of words.</a:t>
            </a:r>
          </a:p>
          <a:p>
            <a:pPr>
              <a:lnSpc>
                <a:spcPct val="100000"/>
              </a:lnSpc>
            </a:pPr>
            <a:endParaRPr lang="en-US" spc="-1" dirty="0">
              <a:latin typeface="Arial"/>
            </a:endParaRPr>
          </a:p>
          <a:p>
            <a:pPr>
              <a:lnSpc>
                <a:spcPct val="100000"/>
              </a:lnSpc>
            </a:pPr>
            <a:r>
              <a:rPr lang="en-IN" b="0" strike="noStrike" spc="-1" dirty="0">
                <a:latin typeface="Arial"/>
              </a:rPr>
              <a:t>Please open </a:t>
            </a:r>
            <a:r>
              <a:rPr lang="en-IN" b="1" i="1" strike="noStrike" spc="-1" dirty="0" err="1">
                <a:latin typeface="Arial"/>
              </a:rPr>
              <a:t>Jargons_NLP.ipynb</a:t>
            </a:r>
            <a:endParaRPr lang="en-IN" b="1" i="1" strike="noStrike" spc="-1" dirty="0">
              <a:latin typeface="Arial"/>
            </a:endParaRPr>
          </a:p>
        </p:txBody>
      </p:sp>
      <p:sp>
        <p:nvSpPr>
          <p:cNvPr id="50" name="Straight Connector 2">
            <a:extLst>
              <a:ext uri="{FF2B5EF4-FFF2-40B4-BE49-F238E27FC236}">
                <a16:creationId xmlns:a16="http://schemas.microsoft.com/office/drawing/2014/main" id="{27CEDFD5-0D41-DDBE-7F4B-E9FCAB021B34}"/>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20801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7C83E-8E3F-A44A-5B59-1B1C911E04D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0338004-0836-95E4-AECF-E86F992FD05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Jargons in NLP</a:t>
            </a:r>
            <a:endParaRPr lang="en-IN" sz="2800" b="0" strike="noStrike" spc="-1" dirty="0">
              <a:latin typeface="Arial"/>
            </a:endParaRPr>
          </a:p>
        </p:txBody>
      </p:sp>
      <p:sp>
        <p:nvSpPr>
          <p:cNvPr id="49" name="Google Shape;82;p 2">
            <a:extLst>
              <a:ext uri="{FF2B5EF4-FFF2-40B4-BE49-F238E27FC236}">
                <a16:creationId xmlns:a16="http://schemas.microsoft.com/office/drawing/2014/main" id="{80FE0B15-1686-DB3A-3BBA-2E795F5A9C85}"/>
              </a:ext>
            </a:extLst>
          </p:cNvPr>
          <p:cNvSpPr/>
          <p:nvPr/>
        </p:nvSpPr>
        <p:spPr>
          <a:xfrm>
            <a:off x="1394640" y="1868760"/>
            <a:ext cx="9748080" cy="36933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trike="noStrike" spc="-1" dirty="0">
                <a:latin typeface="Arial"/>
              </a:rPr>
              <a:t>Part-of-Speech (POS) Tagging</a:t>
            </a:r>
            <a:r>
              <a:rPr lang="en-US" b="0" strike="noStrike" spc="-1" dirty="0">
                <a:latin typeface="Arial"/>
              </a:rPr>
              <a:t>: The process of marking up a word in a text as corresponding to a particular part of speech, based on both its definition and its context.</a:t>
            </a:r>
          </a:p>
          <a:p>
            <a:pPr>
              <a:lnSpc>
                <a:spcPct val="100000"/>
              </a:lnSpc>
            </a:pPr>
            <a:endParaRPr lang="en-US" b="0" strike="noStrike" spc="-1" dirty="0">
              <a:latin typeface="Arial"/>
            </a:endParaRPr>
          </a:p>
          <a:p>
            <a:pPr>
              <a:lnSpc>
                <a:spcPct val="100000"/>
              </a:lnSpc>
            </a:pPr>
            <a:r>
              <a:rPr lang="en-US" b="1" strike="noStrike" spc="-1" dirty="0">
                <a:latin typeface="Arial"/>
              </a:rPr>
              <a:t>Named Entity Recognition (NER)</a:t>
            </a:r>
            <a:r>
              <a:rPr lang="en-US" b="0" strike="noStrike" spc="-1" dirty="0">
                <a:latin typeface="Arial"/>
              </a:rPr>
              <a:t>: The process of identifying and classifying key elements in text into predefined categories, such as the names of persons, organizations, locations, expressions of times, quantities, monetary values, percentages, etc.</a:t>
            </a:r>
          </a:p>
          <a:p>
            <a:pPr>
              <a:lnSpc>
                <a:spcPct val="100000"/>
              </a:lnSpc>
            </a:pPr>
            <a:endParaRPr lang="en-US" b="0" strike="noStrike" spc="-1" dirty="0">
              <a:latin typeface="Arial"/>
            </a:endParaRPr>
          </a:p>
          <a:p>
            <a:pPr>
              <a:lnSpc>
                <a:spcPct val="100000"/>
              </a:lnSpc>
            </a:pPr>
            <a:r>
              <a:rPr lang="en-US" b="1" strike="noStrike" spc="-1" dirty="0">
                <a:latin typeface="Arial"/>
              </a:rPr>
              <a:t>Syntax</a:t>
            </a:r>
            <a:r>
              <a:rPr lang="en-US" b="0" strike="noStrike" spc="-1" dirty="0">
                <a:latin typeface="Arial"/>
              </a:rPr>
              <a:t>: The set of rules, principles, and processes that govern the structure of sentences in a given language, including word order.</a:t>
            </a:r>
          </a:p>
          <a:p>
            <a:pPr>
              <a:lnSpc>
                <a:spcPct val="100000"/>
              </a:lnSpc>
            </a:pPr>
            <a:endParaRPr lang="en-US" spc="-1" dirty="0">
              <a:latin typeface="Arial"/>
            </a:endParaRPr>
          </a:p>
          <a:p>
            <a:pPr>
              <a:lnSpc>
                <a:spcPct val="100000"/>
              </a:lnSpc>
            </a:pPr>
            <a:r>
              <a:rPr lang="en-US" b="1" strike="noStrike" spc="-1" dirty="0">
                <a:latin typeface="Arial"/>
              </a:rPr>
              <a:t>Semantics</a:t>
            </a:r>
            <a:r>
              <a:rPr lang="en-US" b="0" strike="noStrike" spc="-1" dirty="0">
                <a:latin typeface="Arial"/>
              </a:rPr>
              <a:t>: The branch of linguistics and logic concerned with meaning. In NLP, it involves the study and development of algorithms to understand the meaning and interpretation of words and sentences.</a:t>
            </a:r>
            <a:endParaRPr lang="en-IN" b="0" strike="noStrike" spc="-1" dirty="0">
              <a:latin typeface="Arial"/>
            </a:endParaRPr>
          </a:p>
        </p:txBody>
      </p:sp>
      <p:sp>
        <p:nvSpPr>
          <p:cNvPr id="50" name="Straight Connector 2">
            <a:extLst>
              <a:ext uri="{FF2B5EF4-FFF2-40B4-BE49-F238E27FC236}">
                <a16:creationId xmlns:a16="http://schemas.microsoft.com/office/drawing/2014/main" id="{D570AC37-585B-DF71-A798-3EEA6E5B562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44067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9DB5C-9A0A-1243-E1DE-AED576A7AF9B}"/>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A18E588-785B-46B5-48F4-ED5B7500F794}"/>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Jargons in NLP</a:t>
            </a:r>
            <a:endParaRPr lang="en-IN" sz="2800" b="0" strike="noStrike" spc="-1" dirty="0">
              <a:latin typeface="Arial"/>
            </a:endParaRPr>
          </a:p>
        </p:txBody>
      </p:sp>
      <p:sp>
        <p:nvSpPr>
          <p:cNvPr id="49" name="Google Shape;82;p 2">
            <a:extLst>
              <a:ext uri="{FF2B5EF4-FFF2-40B4-BE49-F238E27FC236}">
                <a16:creationId xmlns:a16="http://schemas.microsoft.com/office/drawing/2014/main" id="{BA660A3F-7329-5267-049D-A2F2C1335100}"/>
              </a:ext>
            </a:extLst>
          </p:cNvPr>
          <p:cNvSpPr/>
          <p:nvPr/>
        </p:nvSpPr>
        <p:spPr>
          <a:xfrm>
            <a:off x="1394640" y="1868760"/>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1" strike="noStrike" spc="-1" dirty="0">
                <a:latin typeface="Arial"/>
              </a:rPr>
              <a:t>Sentiment Analysis</a:t>
            </a:r>
            <a:r>
              <a:rPr lang="en-US" b="0" strike="noStrike" spc="-1" dirty="0">
                <a:latin typeface="Arial"/>
              </a:rPr>
              <a:t>: The process of computationally determining whether a piece of writing is positive, negative, or neutral. It's also known as opinion mining.</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1" strike="noStrike" spc="-1" dirty="0">
                <a:latin typeface="Arial"/>
              </a:rPr>
              <a:t>Machine Translation:</a:t>
            </a:r>
            <a:r>
              <a:rPr lang="en-US" b="0" strike="noStrike" spc="-1" dirty="0">
                <a:latin typeface="Arial"/>
              </a:rPr>
              <a:t> The process of using computers to translate text or speech from one language to another. It involves complex processes of understanding and generating language.</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1" strike="noStrike" spc="-1" dirty="0">
                <a:latin typeface="Arial"/>
              </a:rPr>
              <a:t>Word Embeddings:</a:t>
            </a:r>
            <a:r>
              <a:rPr lang="en-US" b="0" strike="noStrike" spc="-1" dirty="0">
                <a:latin typeface="Arial"/>
              </a:rPr>
              <a:t> A type of word representation that allows words with similar meaning to have a similar representation. It involves dense vectors for each word, generated by deep learning models, capturing semantic properties of words.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1" strike="noStrike" spc="-1" dirty="0">
                <a:latin typeface="Arial"/>
              </a:rPr>
              <a:t>Language Model:</a:t>
            </a:r>
            <a:r>
              <a:rPr lang="en-US" b="0" strike="noStrike" spc="-1" dirty="0">
                <a:latin typeface="Arial"/>
              </a:rPr>
              <a:t> A statistical model that predicts the probability of a sequence of words. It's used in various NLP tasks, such as speech recognition, text generation, and machine translation.</a:t>
            </a:r>
            <a:endParaRPr lang="en-IN" b="0" strike="noStrike" spc="-1" dirty="0">
              <a:latin typeface="Arial"/>
            </a:endParaRPr>
          </a:p>
        </p:txBody>
      </p:sp>
      <p:sp>
        <p:nvSpPr>
          <p:cNvPr id="50" name="Straight Connector 2">
            <a:extLst>
              <a:ext uri="{FF2B5EF4-FFF2-40B4-BE49-F238E27FC236}">
                <a16:creationId xmlns:a16="http://schemas.microsoft.com/office/drawing/2014/main" id="{C8D76458-328B-E6FE-D497-F9515A819D3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99961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2B433-676A-8CC1-41F4-364F9D1BAF5D}"/>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A9C7CE3-923F-77EC-0597-FB1A396DEE5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Jargons in NLP</a:t>
            </a:r>
            <a:endParaRPr lang="en-IN" sz="2800" b="0" strike="noStrike" spc="-1" dirty="0">
              <a:latin typeface="Arial"/>
            </a:endParaRPr>
          </a:p>
        </p:txBody>
      </p:sp>
      <p:sp>
        <p:nvSpPr>
          <p:cNvPr id="49" name="Google Shape;82;p 2">
            <a:extLst>
              <a:ext uri="{FF2B5EF4-FFF2-40B4-BE49-F238E27FC236}">
                <a16:creationId xmlns:a16="http://schemas.microsoft.com/office/drawing/2014/main" id="{1A3D541F-77BE-01B1-918A-16A0D580CCF4}"/>
              </a:ext>
            </a:extLst>
          </p:cNvPr>
          <p:cNvSpPr/>
          <p:nvPr/>
        </p:nvSpPr>
        <p:spPr>
          <a:xfrm>
            <a:off x="1394640" y="1868760"/>
            <a:ext cx="9748080" cy="286232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1" strike="noStrike" spc="-1" dirty="0">
                <a:latin typeface="Arial"/>
              </a:rPr>
              <a:t>Chatbots and Virtual Assistants</a:t>
            </a:r>
            <a:r>
              <a:rPr lang="en-US" b="0" strike="noStrike" spc="-1" dirty="0">
                <a:latin typeface="Arial"/>
              </a:rPr>
              <a:t>: Computer programs designed to simulate conversation with human users, especially over the Internet, using NLP techniques to understand and respond to user requests.</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1" strike="noStrike" spc="-1" dirty="0">
                <a:latin typeface="Arial"/>
              </a:rPr>
              <a:t>Text Classification/Categorization:</a:t>
            </a:r>
            <a:r>
              <a:rPr lang="en-US" b="0" strike="noStrike" spc="-1" dirty="0">
                <a:latin typeface="Arial"/>
              </a:rPr>
              <a:t> The process of assigning tags or categories to text according to its content. It's widely used in organizing documents, spam filtering, and sentiment analysis.</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1" strike="noStrike" spc="-1" dirty="0">
                <a:latin typeface="Arial"/>
              </a:rPr>
              <a:t>Dependency Parsing:</a:t>
            </a:r>
            <a:r>
              <a:rPr lang="en-US" b="0" strike="noStrike" spc="-1" dirty="0">
                <a:latin typeface="Arial"/>
              </a:rPr>
              <a:t> The process of analyzing the grammatical structure of a sentence to establish relationships between "head" words and words which modify those heads.</a:t>
            </a:r>
            <a:endParaRPr lang="en-IN" b="0" strike="noStrike" spc="-1" dirty="0">
              <a:latin typeface="Arial"/>
            </a:endParaRPr>
          </a:p>
        </p:txBody>
      </p:sp>
      <p:sp>
        <p:nvSpPr>
          <p:cNvPr id="50" name="Straight Connector 2">
            <a:extLst>
              <a:ext uri="{FF2B5EF4-FFF2-40B4-BE49-F238E27FC236}">
                <a16:creationId xmlns:a16="http://schemas.microsoft.com/office/drawing/2014/main" id="{B7957AB3-D8D0-52CA-AEC9-6252EA3853D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45807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6AE4D-CA6A-6508-AFDA-E9CF19E2B399}"/>
            </a:ext>
          </a:extLst>
        </p:cNvPr>
        <p:cNvGrpSpPr/>
        <p:nvPr/>
      </p:nvGrpSpPr>
      <p:grpSpPr>
        <a:xfrm>
          <a:off x="0" y="0"/>
          <a:ext cx="0" cy="0"/>
          <a:chOff x="0" y="0"/>
          <a:chExt cx="0" cy="0"/>
        </a:xfrm>
      </p:grpSpPr>
      <p:sp>
        <p:nvSpPr>
          <p:cNvPr id="42" name="TextBox 5">
            <a:extLst>
              <a:ext uri="{FF2B5EF4-FFF2-40B4-BE49-F238E27FC236}">
                <a16:creationId xmlns:a16="http://schemas.microsoft.com/office/drawing/2014/main" id="{593BD184-20BB-A21E-F5A0-342E175F8E7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Introduction to Text Analytics</a:t>
            </a:r>
            <a:endParaRPr lang="en-IN" sz="2800" b="0" strike="noStrike" spc="-1" dirty="0">
              <a:latin typeface="Arial"/>
            </a:endParaRPr>
          </a:p>
        </p:txBody>
      </p:sp>
      <p:sp>
        <p:nvSpPr>
          <p:cNvPr id="43" name="Google Shape;82;p4">
            <a:extLst>
              <a:ext uri="{FF2B5EF4-FFF2-40B4-BE49-F238E27FC236}">
                <a16:creationId xmlns:a16="http://schemas.microsoft.com/office/drawing/2014/main" id="{D511D9E8-8D3D-6EEC-168D-6987BCFDDC91}"/>
              </a:ext>
            </a:extLst>
          </p:cNvPr>
          <p:cNvSpPr/>
          <p:nvPr/>
        </p:nvSpPr>
        <p:spPr>
          <a:xfrm>
            <a:off x="1394640" y="1868760"/>
            <a:ext cx="9748080" cy="313932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pc="-1" dirty="0">
                <a:solidFill>
                  <a:srgbClr val="000000"/>
                </a:solidFill>
                <a:latin typeface="Source Sans"/>
                <a:ea typeface="Open Sans"/>
              </a:rPr>
              <a:t>What is Text Analytics ?</a:t>
            </a:r>
          </a:p>
          <a:p>
            <a:pPr>
              <a:lnSpc>
                <a:spcPct val="100000"/>
              </a:lnSpc>
              <a:buNone/>
            </a:pPr>
            <a:endParaRPr lang="en-US" sz="1800" b="0" strike="noStrike" spc="-1" dirty="0">
              <a:solidFill>
                <a:srgbClr val="000000"/>
              </a:solidFill>
              <a:latin typeface="Source Sans"/>
              <a:ea typeface="Open Sans"/>
            </a:endParaRPr>
          </a:p>
          <a:p>
            <a:pPr>
              <a:lnSpc>
                <a:spcPct val="100000"/>
              </a:lnSpc>
              <a:buNone/>
            </a:pPr>
            <a:r>
              <a:rPr lang="en-US" spc="-1" dirty="0">
                <a:solidFill>
                  <a:srgbClr val="000000"/>
                </a:solidFill>
                <a:latin typeface="Source Sans"/>
                <a:ea typeface="Open Sans"/>
              </a:rPr>
              <a:t>What in Natural Language Processing ?</a:t>
            </a:r>
          </a:p>
          <a:p>
            <a:pPr>
              <a:lnSpc>
                <a:spcPct val="100000"/>
              </a:lnSpc>
              <a:buNone/>
            </a:pPr>
            <a:endParaRPr lang="en-US" sz="1800" b="0" strike="noStrike" spc="-1" dirty="0">
              <a:solidFill>
                <a:srgbClr val="000000"/>
              </a:solidFill>
              <a:latin typeface="Source Sans"/>
              <a:ea typeface="Open Sans"/>
            </a:endParaRPr>
          </a:p>
          <a:p>
            <a:pPr>
              <a:lnSpc>
                <a:spcPct val="100000"/>
              </a:lnSpc>
              <a:buNone/>
            </a:pPr>
            <a:r>
              <a:rPr lang="en-US" spc="-1" dirty="0">
                <a:solidFill>
                  <a:srgbClr val="000000"/>
                </a:solidFill>
                <a:latin typeface="Source Sans"/>
                <a:ea typeface="Open Sans"/>
              </a:rPr>
              <a:t>What is Topic Modeling ? </a:t>
            </a:r>
          </a:p>
          <a:p>
            <a:pPr>
              <a:lnSpc>
                <a:spcPct val="100000"/>
              </a:lnSpc>
              <a:buNone/>
            </a:pPr>
            <a:endParaRPr lang="en-US" sz="1800" b="0" strike="noStrike" spc="-1" dirty="0">
              <a:solidFill>
                <a:srgbClr val="000000"/>
              </a:solidFill>
              <a:latin typeface="Source Sans"/>
              <a:ea typeface="Open Sans"/>
            </a:endParaRPr>
          </a:p>
          <a:p>
            <a:pPr>
              <a:lnSpc>
                <a:spcPct val="100000"/>
              </a:lnSpc>
              <a:buNone/>
            </a:pPr>
            <a:r>
              <a:rPr lang="en-US" spc="-1" dirty="0">
                <a:solidFill>
                  <a:srgbClr val="000000"/>
                </a:solidFill>
                <a:latin typeface="Source Sans"/>
                <a:ea typeface="Open Sans"/>
              </a:rPr>
              <a:t>What is LDA ?</a:t>
            </a:r>
          </a:p>
          <a:p>
            <a:pPr>
              <a:lnSpc>
                <a:spcPct val="100000"/>
              </a:lnSpc>
              <a:buNone/>
            </a:pPr>
            <a:endParaRPr lang="en-US" sz="1800" b="0" strike="noStrike" spc="-1" dirty="0">
              <a:solidFill>
                <a:srgbClr val="000000"/>
              </a:solidFill>
              <a:latin typeface="Source Sans"/>
              <a:ea typeface="Open Sans"/>
            </a:endParaRPr>
          </a:p>
          <a:p>
            <a:pPr>
              <a:lnSpc>
                <a:spcPct val="100000"/>
              </a:lnSpc>
              <a:buNone/>
            </a:pPr>
            <a:r>
              <a:rPr lang="en-US" spc="-1" dirty="0">
                <a:solidFill>
                  <a:srgbClr val="000000"/>
                </a:solidFill>
                <a:latin typeface="Source Sans"/>
                <a:ea typeface="Open Sans"/>
              </a:rPr>
              <a:t>Using LDA to do topic modeling </a:t>
            </a:r>
            <a:endParaRPr lang="en-US" sz="1800" b="0" strike="noStrike" spc="-1" dirty="0">
              <a:solidFill>
                <a:srgbClr val="000000"/>
              </a:solidFill>
              <a:latin typeface="Source Sans"/>
              <a:ea typeface="Open Sans"/>
            </a:endParaRPr>
          </a:p>
          <a:p>
            <a:pPr>
              <a:lnSpc>
                <a:spcPct val="100000"/>
              </a:lnSpc>
              <a:buNone/>
            </a:pPr>
            <a:endParaRPr lang="en-IN" sz="1800" b="0" strike="noStrike" spc="-1" dirty="0">
              <a:latin typeface="Arial"/>
            </a:endParaRPr>
          </a:p>
          <a:p>
            <a:pPr>
              <a:lnSpc>
                <a:spcPct val="100000"/>
              </a:lnSpc>
              <a:buNone/>
            </a:pPr>
            <a:r>
              <a:rPr lang="en-IN" spc="-1" dirty="0">
                <a:solidFill>
                  <a:srgbClr val="000000"/>
                </a:solidFill>
                <a:latin typeface="Source Sans"/>
                <a:ea typeface="Open Sans"/>
              </a:rPr>
              <a:t>Visualization of results </a:t>
            </a:r>
          </a:p>
        </p:txBody>
      </p:sp>
      <p:sp>
        <p:nvSpPr>
          <p:cNvPr id="44" name="Straight Connector 34">
            <a:extLst>
              <a:ext uri="{FF2B5EF4-FFF2-40B4-BE49-F238E27FC236}">
                <a16:creationId xmlns:a16="http://schemas.microsoft.com/office/drawing/2014/main" id="{58479886-C764-B6F1-D067-14A2F011319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51904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CA99D-612A-81FC-9D50-98F5B79132A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D88BF9A-C21C-9F44-3C17-7CE00F21B3B1}"/>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NLU tasks </a:t>
            </a:r>
            <a:endParaRPr lang="en-IN" sz="2800" b="0" strike="noStrike" spc="-1" dirty="0">
              <a:latin typeface="Arial"/>
            </a:endParaRPr>
          </a:p>
        </p:txBody>
      </p:sp>
      <p:sp>
        <p:nvSpPr>
          <p:cNvPr id="49" name="Google Shape;82;p 2">
            <a:extLst>
              <a:ext uri="{FF2B5EF4-FFF2-40B4-BE49-F238E27FC236}">
                <a16:creationId xmlns:a16="http://schemas.microsoft.com/office/drawing/2014/main" id="{D1DDB9BD-E1B7-8BEF-E6CF-DEA1DBA55463}"/>
              </a:ext>
            </a:extLst>
          </p:cNvPr>
          <p:cNvSpPr/>
          <p:nvPr/>
        </p:nvSpPr>
        <p:spPr>
          <a:xfrm>
            <a:off x="1394640" y="1868760"/>
            <a:ext cx="9748080" cy="45243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0" strike="noStrike" spc="-1" dirty="0">
                <a:latin typeface="Arial"/>
              </a:rPr>
              <a:t>While there are many NLU tasks we are going to understand some of them today – </a:t>
            </a:r>
          </a:p>
          <a:p>
            <a:pPr>
              <a:lnSpc>
                <a:spcPct val="100000"/>
              </a:lnSpc>
            </a:pPr>
            <a:endParaRPr lang="en-US" spc="-1" dirty="0">
              <a:latin typeface="Arial"/>
            </a:endParaRPr>
          </a:p>
          <a:p>
            <a:pPr>
              <a:lnSpc>
                <a:spcPct val="100000"/>
              </a:lnSpc>
            </a:pPr>
            <a:r>
              <a:rPr lang="en-US" b="0" strike="noStrike" spc="-1" dirty="0">
                <a:latin typeface="Arial"/>
              </a:rPr>
              <a:t>Coreference Resolution: Identifying which words in a sentence refer to the same entity in the real world, helping to understand the context and relationships between entities in a text.</a:t>
            </a:r>
          </a:p>
          <a:p>
            <a:pPr>
              <a:lnSpc>
                <a:spcPct val="100000"/>
              </a:lnSpc>
            </a:pPr>
            <a:endParaRPr lang="en-US" b="0" strike="noStrike" spc="-1" dirty="0">
              <a:latin typeface="Arial"/>
            </a:endParaRPr>
          </a:p>
          <a:p>
            <a:pPr>
              <a:lnSpc>
                <a:spcPct val="100000"/>
              </a:lnSpc>
            </a:pPr>
            <a:r>
              <a:rPr lang="en-US" b="0" strike="noStrike" spc="-1" dirty="0">
                <a:latin typeface="Arial"/>
              </a:rPr>
              <a:t>Intent Detection: Recognizing the intention behind a user's input, which is crucial in applications like chatbots and voice assistants.</a:t>
            </a:r>
          </a:p>
          <a:p>
            <a:pPr>
              <a:lnSpc>
                <a:spcPct val="100000"/>
              </a:lnSpc>
            </a:pPr>
            <a:endParaRPr lang="en-US" spc="-1" dirty="0">
              <a:latin typeface="Arial"/>
            </a:endParaRPr>
          </a:p>
          <a:p>
            <a:pPr>
              <a:lnSpc>
                <a:spcPct val="100000"/>
              </a:lnSpc>
            </a:pPr>
            <a:endParaRPr lang="en-US" b="0" strike="noStrike" spc="-1" dirty="0">
              <a:latin typeface="Arial"/>
            </a:endParaRPr>
          </a:p>
          <a:p>
            <a:pPr>
              <a:lnSpc>
                <a:spcPct val="100000"/>
              </a:lnSpc>
            </a:pPr>
            <a:r>
              <a:rPr lang="en-US" b="0" strike="noStrike" spc="-1" dirty="0">
                <a:latin typeface="Arial"/>
              </a:rPr>
              <a:t>Named Entity Recognition (NER): Identifying and classifying key elements in text into predefined categories, such as names of people, organizations, locations, dates, etc.</a:t>
            </a:r>
          </a:p>
          <a:p>
            <a:pPr>
              <a:lnSpc>
                <a:spcPct val="100000"/>
              </a:lnSpc>
            </a:pPr>
            <a:endParaRPr lang="en-US" spc="-1" dirty="0">
              <a:latin typeface="Arial"/>
            </a:endParaRPr>
          </a:p>
          <a:p>
            <a:pPr>
              <a:lnSpc>
                <a:spcPct val="100000"/>
              </a:lnSpc>
            </a:pPr>
            <a:r>
              <a:rPr lang="en-US" b="0" strike="noStrike" spc="-1" dirty="0">
                <a:latin typeface="Arial"/>
              </a:rPr>
              <a:t>We will be using spacy for doing NER and following slide explains what all entities are there</a:t>
            </a:r>
          </a:p>
          <a:p>
            <a:pPr>
              <a:lnSpc>
                <a:spcPct val="100000"/>
              </a:lnSpc>
            </a:pPr>
            <a:endParaRPr lang="en-US" spc="-1" dirty="0">
              <a:latin typeface="Arial"/>
            </a:endParaRPr>
          </a:p>
          <a:p>
            <a:pPr>
              <a:lnSpc>
                <a:spcPct val="100000"/>
              </a:lnSpc>
            </a:pPr>
            <a:r>
              <a:rPr lang="en-US" b="0" strike="noStrike" spc="-1" dirty="0">
                <a:latin typeface="Arial"/>
              </a:rPr>
              <a:t>In the notebook </a:t>
            </a:r>
            <a:r>
              <a:rPr lang="en-US" b="1" i="1" strike="noStrike" spc="-1" dirty="0" err="1">
                <a:latin typeface="Arial"/>
              </a:rPr>
              <a:t>N</a:t>
            </a:r>
            <a:r>
              <a:rPr lang="en-US" b="1" i="1" spc="-1" dirty="0" err="1">
                <a:latin typeface="Arial"/>
              </a:rPr>
              <a:t>LU_Tasks.ipynb</a:t>
            </a:r>
            <a:r>
              <a:rPr lang="en-US" b="1" i="1" spc="-1" dirty="0">
                <a:latin typeface="Arial"/>
              </a:rPr>
              <a:t> </a:t>
            </a:r>
            <a:r>
              <a:rPr lang="en-US" spc="-1" dirty="0">
                <a:latin typeface="Arial"/>
              </a:rPr>
              <a:t>this has been implemented as well</a:t>
            </a:r>
            <a:endParaRPr lang="en-US" b="0" strike="noStrike" spc="-1" dirty="0">
              <a:latin typeface="Arial"/>
            </a:endParaRPr>
          </a:p>
          <a:p>
            <a:pPr>
              <a:lnSpc>
                <a:spcPct val="100000"/>
              </a:lnSpc>
            </a:pPr>
            <a:endParaRPr lang="en-US" spc="-1" dirty="0">
              <a:latin typeface="Arial"/>
            </a:endParaRPr>
          </a:p>
        </p:txBody>
      </p:sp>
      <p:sp>
        <p:nvSpPr>
          <p:cNvPr id="50" name="Straight Connector 2">
            <a:extLst>
              <a:ext uri="{FF2B5EF4-FFF2-40B4-BE49-F238E27FC236}">
                <a16:creationId xmlns:a16="http://schemas.microsoft.com/office/drawing/2014/main" id="{D86BE549-2572-A653-7579-AC8E364E4F1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131709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653F-C70B-7ECE-2147-9286EDEBC00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D7A14AE-C25A-0E85-179A-D72B9E73DC6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NLU tasks – Named Entities in spacy</a:t>
            </a:r>
            <a:endParaRPr lang="en-IN" sz="2800" b="0" strike="noStrike" spc="-1" dirty="0">
              <a:latin typeface="Arial"/>
            </a:endParaRPr>
          </a:p>
        </p:txBody>
      </p:sp>
      <p:sp>
        <p:nvSpPr>
          <p:cNvPr id="50" name="Straight Connector 2">
            <a:extLst>
              <a:ext uri="{FF2B5EF4-FFF2-40B4-BE49-F238E27FC236}">
                <a16:creationId xmlns:a16="http://schemas.microsoft.com/office/drawing/2014/main" id="{83FC793F-1744-43EC-2462-F66ECC6E07D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E0B24D06-C2AB-CF17-E4F1-9974D0F24178}"/>
              </a:ext>
            </a:extLst>
          </p:cNvPr>
          <p:cNvPicPr>
            <a:picLocks noChangeAspect="1"/>
          </p:cNvPicPr>
          <p:nvPr/>
        </p:nvPicPr>
        <p:blipFill>
          <a:blip r:embed="rId2"/>
          <a:stretch>
            <a:fillRect/>
          </a:stretch>
        </p:blipFill>
        <p:spPr>
          <a:xfrm>
            <a:off x="3999654" y="1786281"/>
            <a:ext cx="4719593" cy="4393742"/>
          </a:xfrm>
          <a:prstGeom prst="rect">
            <a:avLst/>
          </a:prstGeom>
        </p:spPr>
      </p:pic>
    </p:spTree>
    <p:extLst>
      <p:ext uri="{BB962C8B-B14F-4D97-AF65-F5344CB8AC3E}">
        <p14:creationId xmlns:p14="http://schemas.microsoft.com/office/powerpoint/2010/main" val="409417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5F6A0-D712-9423-1096-83074D27C19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DE37CB82-CD15-76D7-FCC6-AFEB65820DAE}"/>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NLU tasks </a:t>
            </a:r>
            <a:endParaRPr lang="en-IN" sz="2800" b="0" strike="noStrike" spc="-1" dirty="0">
              <a:latin typeface="Arial"/>
            </a:endParaRPr>
          </a:p>
        </p:txBody>
      </p:sp>
      <p:sp>
        <p:nvSpPr>
          <p:cNvPr id="49" name="Google Shape;82;p 2">
            <a:extLst>
              <a:ext uri="{FF2B5EF4-FFF2-40B4-BE49-F238E27FC236}">
                <a16:creationId xmlns:a16="http://schemas.microsoft.com/office/drawing/2014/main" id="{E5D3E6C7-C956-C848-6416-D19562654090}"/>
              </a:ext>
            </a:extLst>
          </p:cNvPr>
          <p:cNvSpPr/>
          <p:nvPr/>
        </p:nvSpPr>
        <p:spPr>
          <a:xfrm>
            <a:off x="1394640" y="1868760"/>
            <a:ext cx="974808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0" strike="noStrike" spc="-1" dirty="0">
                <a:latin typeface="Arial"/>
              </a:rPr>
              <a:t>Sentiment Analysis: Determining the emotional tone behind a series of words to gain an understanding of the attitudes, opinions, and emotions expressed.</a:t>
            </a:r>
          </a:p>
          <a:p>
            <a:pPr>
              <a:lnSpc>
                <a:spcPct val="100000"/>
              </a:lnSpc>
            </a:pPr>
            <a:endParaRPr lang="en-US" spc="-1" dirty="0">
              <a:latin typeface="Arial"/>
            </a:endParaRPr>
          </a:p>
          <a:p>
            <a:pPr>
              <a:lnSpc>
                <a:spcPct val="100000"/>
              </a:lnSpc>
            </a:pPr>
            <a:endParaRPr lang="en-US" spc="-1" dirty="0">
              <a:latin typeface="Arial"/>
            </a:endParaRPr>
          </a:p>
          <a:p>
            <a:pPr>
              <a:lnSpc>
                <a:spcPct val="100000"/>
              </a:lnSpc>
            </a:pPr>
            <a:r>
              <a:rPr lang="en-US" spc="-1" dirty="0">
                <a:latin typeface="Arial"/>
              </a:rPr>
              <a:t>Here we will focus on Targeted Sentiment Classification where sentiments about specific entities/aspects  which will be captured </a:t>
            </a:r>
          </a:p>
          <a:p>
            <a:pPr>
              <a:lnSpc>
                <a:spcPct val="100000"/>
              </a:lnSpc>
            </a:pPr>
            <a:endParaRPr lang="en-US" b="0" strike="noStrike" spc="-1" dirty="0">
              <a:latin typeface="Arial"/>
            </a:endParaRPr>
          </a:p>
          <a:p>
            <a:pPr>
              <a:lnSpc>
                <a:spcPct val="100000"/>
              </a:lnSpc>
            </a:pPr>
            <a:endParaRPr lang="en-IN" b="0" strike="noStrike" spc="-1" dirty="0">
              <a:latin typeface="Arial"/>
            </a:endParaRPr>
          </a:p>
        </p:txBody>
      </p:sp>
      <p:sp>
        <p:nvSpPr>
          <p:cNvPr id="50" name="Straight Connector 2">
            <a:extLst>
              <a:ext uri="{FF2B5EF4-FFF2-40B4-BE49-F238E27FC236}">
                <a16:creationId xmlns:a16="http://schemas.microsoft.com/office/drawing/2014/main" id="{92A0E09C-E498-A33B-6779-740C254F3FA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186692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59001-23B7-9EFD-ACFD-7F00B497817F}"/>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96AAFAA-145A-74C3-8C97-D94CB2A9090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NLG tasks </a:t>
            </a:r>
            <a:endParaRPr lang="en-IN" sz="2800" b="0" strike="noStrike" spc="-1" dirty="0">
              <a:latin typeface="Arial"/>
            </a:endParaRPr>
          </a:p>
        </p:txBody>
      </p:sp>
      <p:sp>
        <p:nvSpPr>
          <p:cNvPr id="49" name="Google Shape;82;p 2">
            <a:extLst>
              <a:ext uri="{FF2B5EF4-FFF2-40B4-BE49-F238E27FC236}">
                <a16:creationId xmlns:a16="http://schemas.microsoft.com/office/drawing/2014/main" id="{B84DABC9-D1A2-F203-BBA0-502F8C4BD0CB}"/>
              </a:ext>
            </a:extLst>
          </p:cNvPr>
          <p:cNvSpPr/>
          <p:nvPr/>
        </p:nvSpPr>
        <p:spPr>
          <a:xfrm>
            <a:off x="1394640" y="1868760"/>
            <a:ext cx="9748080" cy="45243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0" strike="noStrike" spc="-1" dirty="0">
                <a:latin typeface="Arial"/>
              </a:rPr>
              <a:t>NLG focuses on generating natural language from a machine representation system, such as a structured database or a set of analytical results. Key tasks in NLG include:</a:t>
            </a:r>
          </a:p>
          <a:p>
            <a:pPr>
              <a:lnSpc>
                <a:spcPct val="100000"/>
              </a:lnSpc>
            </a:pPr>
            <a:endParaRPr lang="en-US" b="0" strike="noStrike" spc="-1" dirty="0">
              <a:latin typeface="Arial"/>
            </a:endParaRPr>
          </a:p>
          <a:p>
            <a:pPr>
              <a:lnSpc>
                <a:spcPct val="100000"/>
              </a:lnSpc>
            </a:pPr>
            <a:r>
              <a:rPr lang="en-US" b="1" strike="noStrike" spc="-1" dirty="0">
                <a:latin typeface="Arial"/>
              </a:rPr>
              <a:t>Text Generation</a:t>
            </a:r>
            <a:r>
              <a:rPr lang="en-US" b="0" strike="noStrike" spc="-1" dirty="0">
                <a:latin typeface="Arial"/>
              </a:rPr>
              <a:t>: Producing readable and coherent text based on some input, which can range from generating full articles on a given topic to creating summaries of long documents.</a:t>
            </a:r>
          </a:p>
          <a:p>
            <a:pPr>
              <a:lnSpc>
                <a:spcPct val="100000"/>
              </a:lnSpc>
            </a:pPr>
            <a:endParaRPr lang="en-US" b="0" strike="noStrike" spc="-1" dirty="0">
              <a:latin typeface="Arial"/>
            </a:endParaRPr>
          </a:p>
          <a:p>
            <a:pPr>
              <a:lnSpc>
                <a:spcPct val="100000"/>
              </a:lnSpc>
            </a:pPr>
            <a:r>
              <a:rPr lang="en-US" b="1" strike="noStrike" spc="-1" dirty="0">
                <a:latin typeface="Arial"/>
              </a:rPr>
              <a:t>Machine Translation</a:t>
            </a:r>
            <a:r>
              <a:rPr lang="en-US" b="0" strike="noStrike" spc="-1" dirty="0">
                <a:latin typeface="Arial"/>
              </a:rPr>
              <a:t>: Automatically translating text from one language to another, aiming to preserve the meaning and tone of the original text.</a:t>
            </a:r>
          </a:p>
          <a:p>
            <a:pPr>
              <a:lnSpc>
                <a:spcPct val="100000"/>
              </a:lnSpc>
            </a:pPr>
            <a:endParaRPr lang="en-US" b="0" strike="noStrike" spc="-1" dirty="0">
              <a:latin typeface="Arial"/>
            </a:endParaRPr>
          </a:p>
          <a:p>
            <a:pPr>
              <a:lnSpc>
                <a:spcPct val="100000"/>
              </a:lnSpc>
            </a:pPr>
            <a:r>
              <a:rPr lang="en-US" b="1" strike="noStrike" spc="-1" dirty="0">
                <a:latin typeface="Arial"/>
              </a:rPr>
              <a:t>Dialogue Generation: </a:t>
            </a:r>
            <a:r>
              <a:rPr lang="en-US" b="0" strike="noStrike" spc="-1" dirty="0">
                <a:latin typeface="Arial"/>
              </a:rPr>
              <a:t>Generating responses in a conversational context, such as in chatbots or virtual assistants, to simulate a human-like interaction.</a:t>
            </a:r>
          </a:p>
          <a:p>
            <a:pPr>
              <a:lnSpc>
                <a:spcPct val="100000"/>
              </a:lnSpc>
            </a:pPr>
            <a:endParaRPr lang="en-US" b="0" strike="noStrike" spc="-1" dirty="0">
              <a:latin typeface="Arial"/>
            </a:endParaRPr>
          </a:p>
          <a:p>
            <a:pPr>
              <a:lnSpc>
                <a:spcPct val="100000"/>
              </a:lnSpc>
            </a:pPr>
            <a:r>
              <a:rPr lang="en-US" b="1" strike="noStrike" spc="-1" dirty="0">
                <a:latin typeface="Arial"/>
              </a:rPr>
              <a:t>Data-to-Text Generation: </a:t>
            </a:r>
            <a:r>
              <a:rPr lang="en-US" b="0" strike="noStrike" spc="-1" dirty="0">
                <a:latin typeface="Arial"/>
              </a:rPr>
              <a:t>Converting structured data into natural language, such as generating weather reports from meteorological data or creating financial summaries from stock market data.</a:t>
            </a:r>
          </a:p>
          <a:p>
            <a:pPr>
              <a:lnSpc>
                <a:spcPct val="100000"/>
              </a:lnSpc>
            </a:pPr>
            <a:r>
              <a:rPr lang="en-US" spc="-1" dirty="0">
                <a:latin typeface="Arial"/>
              </a:rPr>
              <a:t>Please open </a:t>
            </a:r>
            <a:r>
              <a:rPr lang="en-US" b="1" i="1" spc="-1" dirty="0">
                <a:latin typeface="Arial"/>
              </a:rPr>
              <a:t>NLG </a:t>
            </a:r>
            <a:r>
              <a:rPr lang="en-US" b="1" i="1" spc="-1" dirty="0" err="1">
                <a:latin typeface="Arial"/>
              </a:rPr>
              <a:t>Tasks.ipynb</a:t>
            </a:r>
            <a:r>
              <a:rPr lang="en-US" b="1" i="1" spc="-1" dirty="0">
                <a:latin typeface="Arial"/>
              </a:rPr>
              <a:t> </a:t>
            </a:r>
            <a:r>
              <a:rPr lang="en-US" spc="-1" dirty="0">
                <a:latin typeface="Arial"/>
              </a:rPr>
              <a:t>notebook to go through the examples</a:t>
            </a:r>
            <a:endParaRPr lang="en-IN" b="0" strike="noStrike" spc="-1" dirty="0">
              <a:latin typeface="Arial"/>
            </a:endParaRPr>
          </a:p>
        </p:txBody>
      </p:sp>
      <p:sp>
        <p:nvSpPr>
          <p:cNvPr id="50" name="Straight Connector 2">
            <a:extLst>
              <a:ext uri="{FF2B5EF4-FFF2-40B4-BE49-F238E27FC236}">
                <a16:creationId xmlns:a16="http://schemas.microsoft.com/office/drawing/2014/main" id="{651B9E38-0BAA-933F-53FD-5BC0B243D329}"/>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163521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07ADA-116A-C6E4-638E-B8F3C1F6254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30BAF1F-BEDD-E98C-30C8-07EEFC5EFCA1}"/>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NLG tasks </a:t>
            </a:r>
            <a:endParaRPr lang="en-IN" sz="2800" b="0" strike="noStrike" spc="-1" dirty="0">
              <a:latin typeface="Arial"/>
            </a:endParaRPr>
          </a:p>
        </p:txBody>
      </p:sp>
      <p:sp>
        <p:nvSpPr>
          <p:cNvPr id="49" name="Google Shape;82;p 2">
            <a:extLst>
              <a:ext uri="{FF2B5EF4-FFF2-40B4-BE49-F238E27FC236}">
                <a16:creationId xmlns:a16="http://schemas.microsoft.com/office/drawing/2014/main" id="{9E951E3E-5F4B-1E7D-B3D3-63086EA17D2F}"/>
              </a:ext>
            </a:extLst>
          </p:cNvPr>
          <p:cNvSpPr/>
          <p:nvPr/>
        </p:nvSpPr>
        <p:spPr>
          <a:xfrm>
            <a:off x="1394640" y="1868760"/>
            <a:ext cx="974808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trike="noStrike" spc="-1" dirty="0">
                <a:latin typeface="Arial"/>
              </a:rPr>
              <a:t>Content Creation</a:t>
            </a:r>
            <a:r>
              <a:rPr lang="en-US" b="0" strike="noStrike" spc="-1" dirty="0">
                <a:latin typeface="Arial"/>
              </a:rPr>
              <a:t>: Automatically generating creative content, such as stories, poems, or music lyrics, which requires a deep understanding of both language and creativity.</a:t>
            </a:r>
          </a:p>
          <a:p>
            <a:pPr>
              <a:lnSpc>
                <a:spcPct val="100000"/>
              </a:lnSpc>
            </a:pPr>
            <a:endParaRPr lang="en-US" b="0" strike="noStrike" spc="-1" dirty="0">
              <a:latin typeface="Arial"/>
            </a:endParaRPr>
          </a:p>
          <a:p>
            <a:pPr>
              <a:lnSpc>
                <a:spcPct val="100000"/>
              </a:lnSpc>
            </a:pPr>
            <a:r>
              <a:rPr lang="en-US" b="1" strike="noStrike" spc="-1" dirty="0">
                <a:latin typeface="Arial"/>
              </a:rPr>
              <a:t>Question Generation</a:t>
            </a:r>
            <a:r>
              <a:rPr lang="en-US" b="0" strike="noStrike" spc="-1" dirty="0">
                <a:latin typeface="Arial"/>
              </a:rPr>
              <a:t>: Automatically generating questions from textual content, useful in educational settings for creating quizzes or practice tests.</a:t>
            </a:r>
          </a:p>
          <a:p>
            <a:pPr>
              <a:lnSpc>
                <a:spcPct val="100000"/>
              </a:lnSpc>
            </a:pPr>
            <a:endParaRPr lang="en-US" b="0" strike="noStrike" spc="-1" dirty="0">
              <a:latin typeface="Arial"/>
            </a:endParaRPr>
          </a:p>
          <a:p>
            <a:pPr>
              <a:lnSpc>
                <a:spcPct val="100000"/>
              </a:lnSpc>
            </a:pPr>
            <a:r>
              <a:rPr lang="en-US" b="1" strike="noStrike" spc="-1" dirty="0">
                <a:latin typeface="Arial"/>
              </a:rPr>
              <a:t>Paraphrasing and Summarization</a:t>
            </a:r>
            <a:r>
              <a:rPr lang="en-US" b="0" strike="noStrike" spc="-1" dirty="0">
                <a:latin typeface="Arial"/>
              </a:rPr>
              <a:t>: Rewriting existing text in a new form or summarizing long texts into shorter versions, maintaining the original meaning and key points.</a:t>
            </a:r>
            <a:endParaRPr lang="en-IN" b="0" strike="noStrike" spc="-1" dirty="0">
              <a:latin typeface="Arial"/>
            </a:endParaRPr>
          </a:p>
        </p:txBody>
      </p:sp>
      <p:sp>
        <p:nvSpPr>
          <p:cNvPr id="50" name="Straight Connector 2">
            <a:extLst>
              <a:ext uri="{FF2B5EF4-FFF2-40B4-BE49-F238E27FC236}">
                <a16:creationId xmlns:a16="http://schemas.microsoft.com/office/drawing/2014/main" id="{F0227FD9-2808-2962-52A0-7FB3CC8187F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190045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B1F76-FBAD-5BDD-3D9A-55212F46E1E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37EABB2-1270-8D19-27A7-3A4FDA0A2EB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NLP T</a:t>
            </a:r>
            <a:r>
              <a:rPr lang="en-US" sz="2800" b="1" i="1" strike="noStrike" spc="-1" dirty="0">
                <a:solidFill>
                  <a:srgbClr val="003399"/>
                </a:solidFill>
                <a:latin typeface="Trebuchet MS"/>
              </a:rPr>
              <a:t>asks common to both NLU and NLG</a:t>
            </a:r>
            <a:endParaRPr lang="en-IN" sz="2800" b="0" strike="noStrike" spc="-1" dirty="0">
              <a:latin typeface="Arial"/>
            </a:endParaRPr>
          </a:p>
        </p:txBody>
      </p:sp>
      <p:sp>
        <p:nvSpPr>
          <p:cNvPr id="49" name="Google Shape;82;p 2">
            <a:extLst>
              <a:ext uri="{FF2B5EF4-FFF2-40B4-BE49-F238E27FC236}">
                <a16:creationId xmlns:a16="http://schemas.microsoft.com/office/drawing/2014/main" id="{60D15795-E7A8-E769-1121-A2E452F9C005}"/>
              </a:ext>
            </a:extLst>
          </p:cNvPr>
          <p:cNvSpPr/>
          <p:nvPr/>
        </p:nvSpPr>
        <p:spPr>
          <a:xfrm>
            <a:off x="1394640" y="1868760"/>
            <a:ext cx="9748080" cy="25853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0" strike="noStrike" spc="-1" dirty="0">
                <a:latin typeface="Arial"/>
              </a:rPr>
              <a:t>Some NLP tasks are fundamental to both NLU and NLG, including:</a:t>
            </a:r>
          </a:p>
          <a:p>
            <a:pPr>
              <a:lnSpc>
                <a:spcPct val="100000"/>
              </a:lnSpc>
            </a:pPr>
            <a:endParaRPr lang="en-US" b="0" strike="noStrike" spc="-1" dirty="0">
              <a:latin typeface="Arial"/>
            </a:endParaRPr>
          </a:p>
          <a:p>
            <a:pPr>
              <a:lnSpc>
                <a:spcPct val="100000"/>
              </a:lnSpc>
            </a:pPr>
            <a:r>
              <a:rPr lang="en-US" b="1" strike="noStrike" spc="-1" dirty="0">
                <a:latin typeface="Arial"/>
              </a:rPr>
              <a:t>Tokenization</a:t>
            </a:r>
            <a:r>
              <a:rPr lang="en-US" b="0" strike="noStrike" spc="-1" dirty="0">
                <a:latin typeface="Arial"/>
              </a:rPr>
              <a:t>: Breaking down text into smaller units, such as words or phrases.</a:t>
            </a:r>
          </a:p>
          <a:p>
            <a:pPr>
              <a:lnSpc>
                <a:spcPct val="100000"/>
              </a:lnSpc>
            </a:pPr>
            <a:r>
              <a:rPr lang="en-US" b="0" strike="noStrike" spc="-1" dirty="0">
                <a:latin typeface="Arial"/>
              </a:rPr>
              <a:t>Stemming and Lemmatization: Reducing words to their base or root form to simplify text analysis.</a:t>
            </a:r>
          </a:p>
          <a:p>
            <a:pPr>
              <a:lnSpc>
                <a:spcPct val="100000"/>
              </a:lnSpc>
            </a:pPr>
            <a:endParaRPr lang="en-US" spc="-1" dirty="0">
              <a:latin typeface="Arial"/>
            </a:endParaRPr>
          </a:p>
          <a:p>
            <a:pPr>
              <a:lnSpc>
                <a:spcPct val="100000"/>
              </a:lnSpc>
            </a:pPr>
            <a:endParaRPr lang="en-US" b="0" strike="noStrike" spc="-1" dirty="0">
              <a:latin typeface="Arial"/>
            </a:endParaRPr>
          </a:p>
          <a:p>
            <a:pPr>
              <a:lnSpc>
                <a:spcPct val="100000"/>
              </a:lnSpc>
            </a:pPr>
            <a:r>
              <a:rPr lang="en-US" b="1" strike="noStrike" spc="-1" dirty="0">
                <a:latin typeface="Arial"/>
              </a:rPr>
              <a:t>Word Embeddings</a:t>
            </a:r>
            <a:r>
              <a:rPr lang="en-US" b="0" strike="noStrike" spc="-1" dirty="0">
                <a:latin typeface="Arial"/>
              </a:rPr>
              <a:t>: Representing words in a continuous vector space to capture semantic and syntactic meanings.</a:t>
            </a:r>
            <a:endParaRPr lang="en-IN" b="0" strike="noStrike" spc="-1" dirty="0">
              <a:latin typeface="Arial"/>
            </a:endParaRPr>
          </a:p>
        </p:txBody>
      </p:sp>
      <p:sp>
        <p:nvSpPr>
          <p:cNvPr id="50" name="Straight Connector 2">
            <a:extLst>
              <a:ext uri="{FF2B5EF4-FFF2-40B4-BE49-F238E27FC236}">
                <a16:creationId xmlns:a16="http://schemas.microsoft.com/office/drawing/2014/main" id="{EBF6C9E3-B7A0-92FB-3FF1-BBDBBF7CF33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685639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DDE10-2A5F-5174-69CD-A5A922BD3D0B}"/>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F2C8C4E-7664-A3D0-6C12-49A529604814}"/>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AD748485-2700-CDDE-00EE-57B4D5105B21}"/>
              </a:ext>
            </a:extLst>
          </p:cNvPr>
          <p:cNvSpPr/>
          <p:nvPr/>
        </p:nvSpPr>
        <p:spPr>
          <a:xfrm>
            <a:off x="1394640" y="1868760"/>
            <a:ext cx="9748080" cy="64633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0" strike="noStrike" spc="-1" dirty="0">
                <a:latin typeface="Arial"/>
              </a:rPr>
              <a:t>Possible routes that can be taken </a:t>
            </a:r>
          </a:p>
          <a:p>
            <a:pPr>
              <a:lnSpc>
                <a:spcPct val="100000"/>
              </a:lnSpc>
            </a:pPr>
            <a:r>
              <a:rPr lang="en-US" b="0" strike="noStrike" spc="-1" dirty="0">
                <a:latin typeface="Arial"/>
              </a:rPr>
              <a:t>when starting with Text Data</a:t>
            </a:r>
            <a:endParaRPr lang="en-IN" b="0" strike="noStrike" spc="-1" dirty="0">
              <a:latin typeface="Arial"/>
            </a:endParaRPr>
          </a:p>
        </p:txBody>
      </p:sp>
      <p:sp>
        <p:nvSpPr>
          <p:cNvPr id="50" name="Straight Connector 2">
            <a:extLst>
              <a:ext uri="{FF2B5EF4-FFF2-40B4-BE49-F238E27FC236}">
                <a16:creationId xmlns:a16="http://schemas.microsoft.com/office/drawing/2014/main" id="{88BCE679-08F4-D6B7-96CD-DC445741CDBF}"/>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28C089B9-C070-D3DF-46F8-F66DFA955A33}"/>
              </a:ext>
            </a:extLst>
          </p:cNvPr>
          <p:cNvPicPr>
            <a:picLocks noChangeAspect="1"/>
          </p:cNvPicPr>
          <p:nvPr/>
        </p:nvPicPr>
        <p:blipFill>
          <a:blip r:embed="rId2"/>
          <a:stretch>
            <a:fillRect/>
          </a:stretch>
        </p:blipFill>
        <p:spPr>
          <a:xfrm>
            <a:off x="5336466" y="1719521"/>
            <a:ext cx="6028958" cy="3707485"/>
          </a:xfrm>
          <a:prstGeom prst="rect">
            <a:avLst/>
          </a:prstGeom>
        </p:spPr>
      </p:pic>
    </p:spTree>
    <p:extLst>
      <p:ext uri="{BB962C8B-B14F-4D97-AF65-F5344CB8AC3E}">
        <p14:creationId xmlns:p14="http://schemas.microsoft.com/office/powerpoint/2010/main" val="1382304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25024-A44A-354E-BC1E-D8B59858384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7D4F48F-B755-5FBB-312F-08BB35F9668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D0D2A7B5-57F8-A08F-7D3F-0DCDA690B2DB}"/>
              </a:ext>
            </a:extLst>
          </p:cNvPr>
          <p:cNvSpPr/>
          <p:nvPr/>
        </p:nvSpPr>
        <p:spPr>
          <a:xfrm>
            <a:off x="1394640" y="1868760"/>
            <a:ext cx="9748080" cy="175432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latin typeface="Arial"/>
              </a:rPr>
              <a:t>T</a:t>
            </a:r>
            <a:r>
              <a:rPr lang="en-US" b="0" strike="noStrike" spc="-1" dirty="0">
                <a:latin typeface="Arial"/>
              </a:rPr>
              <a:t>opic modeling as an unsupervised machine learning technique for discovering hidden themes or topics in a collection of documents.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It has applications in text analysis, content organization, information retrieval, and exploratory data analysis.</a:t>
            </a:r>
            <a:endParaRPr lang="en-IN" b="0" strike="noStrike" spc="-1" dirty="0">
              <a:latin typeface="Arial"/>
            </a:endParaRPr>
          </a:p>
        </p:txBody>
      </p:sp>
      <p:sp>
        <p:nvSpPr>
          <p:cNvPr id="50" name="Straight Connector 2">
            <a:extLst>
              <a:ext uri="{FF2B5EF4-FFF2-40B4-BE49-F238E27FC236}">
                <a16:creationId xmlns:a16="http://schemas.microsoft.com/office/drawing/2014/main" id="{F8AD061F-0225-1A4E-C219-B8C995D5CDBB}"/>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704981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A4BDE-2B0E-930B-C814-80CD6F7F20A9}"/>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4D8FEF0-59A8-ACBD-B691-F2AB2220FF99}"/>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2D1CB3C1-2F58-0089-36A5-3C718E720BD0}"/>
              </a:ext>
            </a:extLst>
          </p:cNvPr>
          <p:cNvSpPr/>
          <p:nvPr/>
        </p:nvSpPr>
        <p:spPr>
          <a:xfrm>
            <a:off x="1394640" y="1868760"/>
            <a:ext cx="974808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pc="-1" dirty="0">
                <a:latin typeface="Arial"/>
              </a:rPr>
              <a:t>Key Concepts</a:t>
            </a:r>
          </a:p>
          <a:p>
            <a:pPr>
              <a:lnSpc>
                <a:spcPct val="100000"/>
              </a:lnSpc>
            </a:pPr>
            <a:endParaRPr lang="en-US" spc="-1" dirty="0">
              <a:latin typeface="Arial"/>
            </a:endParaRPr>
          </a:p>
          <a:p>
            <a:pPr>
              <a:lnSpc>
                <a:spcPct val="100000"/>
              </a:lnSpc>
            </a:pPr>
            <a:r>
              <a:rPr lang="en-US" b="1" spc="-1" dirty="0">
                <a:latin typeface="Arial"/>
              </a:rPr>
              <a:t>Topics</a:t>
            </a:r>
            <a:r>
              <a:rPr lang="en-US" spc="-1" dirty="0">
                <a:latin typeface="Arial"/>
              </a:rPr>
              <a:t>: Sets of words that frequently co-occur and represent underlying themes.</a:t>
            </a:r>
          </a:p>
          <a:p>
            <a:pPr>
              <a:lnSpc>
                <a:spcPct val="100000"/>
              </a:lnSpc>
            </a:pPr>
            <a:r>
              <a:rPr lang="en-US" b="1" spc="-1" dirty="0">
                <a:latin typeface="Arial"/>
              </a:rPr>
              <a:t>Documents</a:t>
            </a:r>
            <a:r>
              <a:rPr lang="en-US" spc="-1" dirty="0">
                <a:latin typeface="Arial"/>
              </a:rPr>
              <a:t>: Textual units to be analyzed (e.g., articles, reviews, social media posts).</a:t>
            </a:r>
          </a:p>
          <a:p>
            <a:pPr>
              <a:lnSpc>
                <a:spcPct val="100000"/>
              </a:lnSpc>
            </a:pPr>
            <a:endParaRPr lang="en-US" spc="-1" dirty="0">
              <a:latin typeface="Arial"/>
            </a:endParaRPr>
          </a:p>
          <a:p>
            <a:pPr>
              <a:lnSpc>
                <a:spcPct val="100000"/>
              </a:lnSpc>
            </a:pPr>
            <a:r>
              <a:rPr lang="en-US" b="1" spc="-1" dirty="0">
                <a:latin typeface="Arial"/>
              </a:rPr>
              <a:t>Document-topic matrix:</a:t>
            </a:r>
            <a:r>
              <a:rPr lang="en-US" spc="-1" dirty="0">
                <a:latin typeface="Arial"/>
              </a:rPr>
              <a:t> Representation of how much each topic contributes to each document.</a:t>
            </a:r>
          </a:p>
          <a:p>
            <a:pPr>
              <a:lnSpc>
                <a:spcPct val="100000"/>
              </a:lnSpc>
            </a:pPr>
            <a:r>
              <a:rPr lang="en-US" b="1" spc="-1" dirty="0">
                <a:latin typeface="Arial"/>
              </a:rPr>
              <a:t>Topic-word matrix: </a:t>
            </a:r>
            <a:r>
              <a:rPr lang="en-US" spc="-1" dirty="0">
                <a:latin typeface="Arial"/>
              </a:rPr>
              <a:t>Representation of the most important words for each topic.</a:t>
            </a:r>
            <a:endParaRPr lang="en-IN" b="0" strike="noStrike" spc="-1" dirty="0">
              <a:latin typeface="Arial"/>
            </a:endParaRPr>
          </a:p>
        </p:txBody>
      </p:sp>
      <p:sp>
        <p:nvSpPr>
          <p:cNvPr id="50" name="Straight Connector 2">
            <a:extLst>
              <a:ext uri="{FF2B5EF4-FFF2-40B4-BE49-F238E27FC236}">
                <a16:creationId xmlns:a16="http://schemas.microsoft.com/office/drawing/2014/main" id="{5DCB588D-BAE0-F9F2-AC89-6A6FFB6DA850}"/>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070427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115EE-6791-8813-9D4E-4DAD7691A98F}"/>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E5F0925-4CBA-01D0-3C6A-3B39F73B311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4A6C8180-9200-C1B3-722F-6DF7D5AE54E9}"/>
              </a:ext>
            </a:extLst>
          </p:cNvPr>
          <p:cNvSpPr/>
          <p:nvPr/>
        </p:nvSpPr>
        <p:spPr>
          <a:xfrm>
            <a:off x="1394640" y="1873926"/>
            <a:ext cx="9748080" cy="203132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Steps in Topic Modeling</a:t>
            </a:r>
          </a:p>
          <a:p>
            <a:pPr>
              <a:lnSpc>
                <a:spcPct val="100000"/>
              </a:lnSpc>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Data Preparation</a:t>
            </a:r>
          </a:p>
          <a:p>
            <a:pPr marL="285750" indent="-285750">
              <a:lnSpc>
                <a:spcPct val="100000"/>
              </a:lnSpc>
              <a:buFont typeface="Arial" panose="020B0604020202020204" pitchFamily="34" charset="0"/>
              <a:buChar char="•"/>
            </a:pPr>
            <a:r>
              <a:rPr lang="en-US" spc="-1" dirty="0">
                <a:latin typeface="Arial"/>
              </a:rPr>
              <a:t>Text Preprocessing</a:t>
            </a:r>
          </a:p>
          <a:p>
            <a:pPr marL="285750" indent="-285750">
              <a:lnSpc>
                <a:spcPct val="100000"/>
              </a:lnSpc>
              <a:buFont typeface="Arial" panose="020B0604020202020204" pitchFamily="34" charset="0"/>
              <a:buChar char="•"/>
            </a:pPr>
            <a:r>
              <a:rPr lang="en-US" spc="-1" dirty="0">
                <a:latin typeface="Arial"/>
              </a:rPr>
              <a:t>Model Training</a:t>
            </a:r>
          </a:p>
          <a:p>
            <a:pPr marL="285750" indent="-285750">
              <a:lnSpc>
                <a:spcPct val="100000"/>
              </a:lnSpc>
              <a:buFont typeface="Arial" panose="020B0604020202020204" pitchFamily="34" charset="0"/>
              <a:buChar char="•"/>
            </a:pPr>
            <a:r>
              <a:rPr lang="en-US" spc="-1" dirty="0">
                <a:latin typeface="Arial"/>
              </a:rPr>
              <a:t>Topic Interpretation</a:t>
            </a:r>
          </a:p>
          <a:p>
            <a:pPr marL="285750" indent="-285750">
              <a:lnSpc>
                <a:spcPct val="100000"/>
              </a:lnSpc>
              <a:buFont typeface="Arial" panose="020B0604020202020204" pitchFamily="34" charset="0"/>
              <a:buChar char="•"/>
            </a:pPr>
            <a:r>
              <a:rPr lang="en-US" spc="-1" dirty="0">
                <a:latin typeface="Arial"/>
              </a:rPr>
              <a:t>Evaluation (optional)</a:t>
            </a:r>
            <a:endParaRPr lang="en-IN" b="0" strike="noStrike" spc="-1" dirty="0">
              <a:latin typeface="Arial"/>
            </a:endParaRPr>
          </a:p>
        </p:txBody>
      </p:sp>
      <p:sp>
        <p:nvSpPr>
          <p:cNvPr id="50" name="Straight Connector 2">
            <a:extLst>
              <a:ext uri="{FF2B5EF4-FFF2-40B4-BE49-F238E27FC236}">
                <a16:creationId xmlns:a16="http://schemas.microsoft.com/office/drawing/2014/main" id="{E171C777-1CB8-8520-F64E-27D1D09FD38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90479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2"/>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What is Text Analytics &amp; how does it tie to NLP </a:t>
            </a:r>
            <a:endParaRPr lang="en-IN" sz="2800" b="0" strike="noStrike" spc="-1" dirty="0">
              <a:latin typeface="Arial"/>
            </a:endParaRPr>
          </a:p>
        </p:txBody>
      </p:sp>
      <p:sp>
        <p:nvSpPr>
          <p:cNvPr id="49" name="Google Shape;82;p 2"/>
          <p:cNvSpPr/>
          <p:nvPr/>
        </p:nvSpPr>
        <p:spPr>
          <a:xfrm>
            <a:off x="1394640" y="1868760"/>
            <a:ext cx="9748080" cy="480131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1" strike="noStrike" spc="-1" dirty="0">
                <a:latin typeface="Arial"/>
              </a:rPr>
              <a:t>Text analytics</a:t>
            </a:r>
            <a:r>
              <a:rPr lang="en-US" b="0" strike="noStrike" spc="-1" dirty="0">
                <a:latin typeface="Arial"/>
              </a:rPr>
              <a:t>: Examines large text collections to extract insights and trends. Focuses on quantifiable information like word frequencies, sentiment, and relationships.</a:t>
            </a: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1" strike="noStrike" spc="-1" dirty="0">
                <a:latin typeface="Arial"/>
              </a:rPr>
              <a:t>Natural language processing (NLP):</a:t>
            </a:r>
            <a:r>
              <a:rPr lang="en-US" b="0" strike="noStrike" spc="-1" dirty="0">
                <a:latin typeface="Arial"/>
              </a:rPr>
              <a:t> Enables computers to understand and generate human language. Deals with meaning, grammatical structure, and intent behind the text.</a:t>
            </a:r>
          </a:p>
          <a:p>
            <a:pPr marL="285750" indent="-285750">
              <a:lnSpc>
                <a:spcPct val="100000"/>
              </a:lnSpc>
              <a:buFont typeface="Arial" panose="020B0604020202020204" pitchFamily="34" charset="0"/>
              <a:buChar char="•"/>
            </a:pPr>
            <a:endParaRPr lang="en-US" b="0" strike="noStrike" spc="-1" dirty="0">
              <a:latin typeface="Arial"/>
            </a:endParaRPr>
          </a:p>
          <a:p>
            <a:pPr>
              <a:lnSpc>
                <a:spcPct val="100000"/>
              </a:lnSpc>
            </a:pPr>
            <a:r>
              <a:rPr lang="en-US" b="1" strike="noStrike" spc="-1" dirty="0">
                <a:latin typeface="Arial"/>
              </a:rPr>
              <a:t>Overlap: </a:t>
            </a:r>
          </a:p>
          <a:p>
            <a:pPr marL="285750" indent="-285750">
              <a:lnSpc>
                <a:spcPct val="100000"/>
              </a:lnSpc>
              <a:buFont typeface="Arial" panose="020B0604020202020204" pitchFamily="34" charset="0"/>
              <a:buChar char="•"/>
            </a:pPr>
            <a:r>
              <a:rPr lang="en-US" b="0" strike="noStrike" spc="-1" dirty="0">
                <a:latin typeface="Arial"/>
              </a:rPr>
              <a:t>Both utilize techniques like </a:t>
            </a:r>
            <a:r>
              <a:rPr lang="en-US" b="1" strike="noStrike" spc="-1" dirty="0">
                <a:latin typeface="Arial"/>
              </a:rPr>
              <a:t>tokenization, stemming, and sentiment analysis</a:t>
            </a:r>
            <a:r>
              <a:rPr lang="en-US" b="0" strike="noStrike" spc="-1" dirty="0">
                <a:latin typeface="Arial"/>
              </a:rPr>
              <a:t>.</a:t>
            </a:r>
          </a:p>
          <a:p>
            <a:pPr marL="285750" indent="-285750">
              <a:lnSpc>
                <a:spcPct val="100000"/>
              </a:lnSpc>
              <a:buFont typeface="Arial" panose="020B0604020202020204" pitchFamily="34" charset="0"/>
              <a:buChar char="•"/>
            </a:pPr>
            <a:r>
              <a:rPr lang="en-US" b="1" strike="noStrike" spc="-1" dirty="0">
                <a:latin typeface="Arial"/>
              </a:rPr>
              <a:t>NLP empowers text analytics:</a:t>
            </a:r>
            <a:r>
              <a:rPr lang="en-US" b="0" strike="noStrike" spc="-1" dirty="0">
                <a:latin typeface="Arial"/>
              </a:rPr>
              <a:t> Understanding meaning provides deeper insights beyond word frequencies.</a:t>
            </a:r>
          </a:p>
          <a:p>
            <a:pPr marL="285750" indent="-285750">
              <a:lnSpc>
                <a:spcPct val="100000"/>
              </a:lnSpc>
              <a:buFont typeface="Arial" panose="020B0604020202020204" pitchFamily="34" charset="0"/>
              <a:buChar char="•"/>
            </a:pPr>
            <a:r>
              <a:rPr lang="en-US" b="1" strike="noStrike" spc="-1" dirty="0">
                <a:latin typeface="Arial"/>
              </a:rPr>
              <a:t>Text analytics informs NLP:</a:t>
            </a:r>
            <a:r>
              <a:rPr lang="en-US" b="0" strike="noStrike" spc="-1" dirty="0">
                <a:latin typeface="Arial"/>
              </a:rPr>
              <a:t> Uncovering patterns in large datasets guides NLP model development.</a:t>
            </a:r>
          </a:p>
          <a:p>
            <a:pPr marL="285750" indent="-285750">
              <a:lnSpc>
                <a:spcPct val="100000"/>
              </a:lnSpc>
              <a:buFont typeface="Arial" panose="020B0604020202020204" pitchFamily="34" charset="0"/>
              <a:buChar char="•"/>
            </a:pPr>
            <a:r>
              <a:rPr lang="en-US" b="1" strike="noStrike" spc="-1" dirty="0">
                <a:latin typeface="Arial"/>
              </a:rPr>
              <a:t>Synergy</a:t>
            </a:r>
            <a:r>
              <a:rPr lang="en-US" b="0" strike="noStrike" spc="-1" dirty="0">
                <a:latin typeface="Arial"/>
              </a:rPr>
              <a:t>: They work together for tasks like topic modeling, information retrieval, and chatbot development.</a:t>
            </a:r>
          </a:p>
          <a:p>
            <a:pPr marL="285750" indent="-285750">
              <a:lnSpc>
                <a:spcPct val="100000"/>
              </a:lnSpc>
              <a:buFont typeface="Arial" panose="020B0604020202020204" pitchFamily="34" charset="0"/>
              <a:buChar char="•"/>
            </a:pPr>
            <a:endParaRPr lang="en-US" b="0" strike="noStrike" spc="-1" dirty="0">
              <a:latin typeface="Arial"/>
            </a:endParaRPr>
          </a:p>
          <a:p>
            <a:pPr>
              <a:lnSpc>
                <a:spcPct val="100000"/>
              </a:lnSpc>
            </a:pPr>
            <a:r>
              <a:rPr lang="en-US" b="0" strike="noStrike" spc="-1" dirty="0">
                <a:latin typeface="Arial"/>
              </a:rPr>
              <a:t>Text analytics is the lens, NLP is the eye, and together they reveal the true picture hidden in text.</a:t>
            </a:r>
            <a:endParaRPr lang="en-IN" b="0" strike="noStrike" spc="-1" dirty="0">
              <a:latin typeface="Arial"/>
            </a:endParaRPr>
          </a:p>
        </p:txBody>
      </p:sp>
      <p:sp>
        <p:nvSpPr>
          <p:cNvPr id="50" name="Straight Connector 2"/>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2205-E8C8-8BDF-AAAA-299EA095FD3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414083A-2981-A6DF-B50C-6AB8BFD0589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Important Terms to understand in 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61756A08-F137-87EC-41CF-C2EA4CCD3250}"/>
              </a:ext>
            </a:extLst>
          </p:cNvPr>
          <p:cNvSpPr/>
          <p:nvPr/>
        </p:nvSpPr>
        <p:spPr>
          <a:xfrm>
            <a:off x="1394640" y="1868760"/>
            <a:ext cx="9748080" cy="480131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Please open the file </a:t>
            </a:r>
            <a:r>
              <a:rPr lang="en-US" b="1" i="1" spc="-1" dirty="0" err="1">
                <a:latin typeface="Arial"/>
              </a:rPr>
              <a:t>Imp_Terms_in_Topic_Modeling.R</a:t>
            </a:r>
            <a:r>
              <a:rPr lang="en-US" b="1" i="1" spc="-1" dirty="0">
                <a:latin typeface="Arial"/>
              </a:rPr>
              <a:t> </a:t>
            </a:r>
          </a:p>
          <a:p>
            <a:pPr>
              <a:lnSpc>
                <a:spcPct val="100000"/>
              </a:lnSpc>
            </a:pPr>
            <a:endParaRPr lang="en-US" spc="-1" dirty="0">
              <a:latin typeface="Arial"/>
            </a:endParaRPr>
          </a:p>
          <a:p>
            <a:pPr>
              <a:lnSpc>
                <a:spcPct val="100000"/>
              </a:lnSpc>
            </a:pPr>
            <a:r>
              <a:rPr lang="en-US" b="1" spc="-1" dirty="0">
                <a:latin typeface="Arial"/>
              </a:rPr>
              <a:t>Document-Term Matrix (DTM):</a:t>
            </a:r>
          </a:p>
          <a:p>
            <a:pPr>
              <a:lnSpc>
                <a:spcPct val="100000"/>
              </a:lnSpc>
            </a:pPr>
            <a:endParaRPr lang="en-US" spc="-1" dirty="0">
              <a:latin typeface="Arial"/>
            </a:endParaRPr>
          </a:p>
          <a:p>
            <a:pPr marL="742950" lvl="1" indent="-285750">
              <a:buFont typeface="Arial" panose="020B0604020202020204" pitchFamily="34" charset="0"/>
              <a:buChar char="•"/>
            </a:pPr>
            <a:r>
              <a:rPr lang="en-US" spc="-1" dirty="0">
                <a:latin typeface="Arial"/>
              </a:rPr>
              <a:t>Represents word frequencies in each document.</a:t>
            </a:r>
          </a:p>
          <a:p>
            <a:pPr marL="742950" lvl="1" indent="-285750">
              <a:buFont typeface="Arial" panose="020B0604020202020204" pitchFamily="34" charset="0"/>
              <a:buChar char="•"/>
            </a:pPr>
            <a:r>
              <a:rPr lang="en-US" spc="-1" dirty="0">
                <a:latin typeface="Arial"/>
              </a:rPr>
              <a:t>Preprocessing steps like stop word removal and stemming are done before creating DTM.</a:t>
            </a:r>
          </a:p>
          <a:p>
            <a:pPr>
              <a:lnSpc>
                <a:spcPct val="100000"/>
              </a:lnSpc>
            </a:pPr>
            <a:endParaRPr lang="en-US" b="0" strike="noStrike" spc="-1" dirty="0">
              <a:latin typeface="Arial"/>
            </a:endParaRPr>
          </a:p>
          <a:p>
            <a:pPr>
              <a:lnSpc>
                <a:spcPct val="100000"/>
              </a:lnSpc>
            </a:pPr>
            <a:r>
              <a:rPr lang="en-IN" b="1" strike="noStrike" spc="-1" dirty="0">
                <a:latin typeface="Arial"/>
              </a:rPr>
              <a:t>Latent Dirichlet Allocation (LDA):</a:t>
            </a:r>
          </a:p>
          <a:p>
            <a:pPr>
              <a:lnSpc>
                <a:spcPct val="100000"/>
              </a:lnSpc>
            </a:pPr>
            <a:endParaRPr lang="en-IN" b="0" strike="noStrike" spc="-1" dirty="0">
              <a:latin typeface="Arial"/>
            </a:endParaRPr>
          </a:p>
          <a:p>
            <a:pPr marL="742950" lvl="1" indent="-285750">
              <a:buFont typeface="Arial" panose="020B0604020202020204" pitchFamily="34" charset="0"/>
              <a:buChar char="•"/>
            </a:pPr>
            <a:r>
              <a:rPr lang="en-IN" b="0" strike="noStrike" spc="-1" dirty="0">
                <a:latin typeface="Arial"/>
              </a:rPr>
              <a:t>A popular topic </a:t>
            </a:r>
            <a:r>
              <a:rPr lang="en-IN" b="0" strike="noStrike" spc="-1" dirty="0" err="1">
                <a:latin typeface="Arial"/>
              </a:rPr>
              <a:t>modeling</a:t>
            </a:r>
            <a:r>
              <a:rPr lang="en-IN" b="0" strike="noStrike" spc="-1" dirty="0">
                <a:latin typeface="Arial"/>
              </a:rPr>
              <a:t> algorithm.</a:t>
            </a:r>
          </a:p>
          <a:p>
            <a:pPr marL="742950" lvl="1" indent="-285750">
              <a:buFont typeface="Arial" panose="020B0604020202020204" pitchFamily="34" charset="0"/>
              <a:buChar char="•"/>
            </a:pPr>
            <a:r>
              <a:rPr lang="en-IN" b="0" strike="noStrike" spc="-1" dirty="0">
                <a:latin typeface="Arial"/>
              </a:rPr>
              <a:t>Models documents as mixtures of topics, and topics as mixtures of words.</a:t>
            </a:r>
          </a:p>
          <a:p>
            <a:pPr marL="742950" lvl="1" indent="-285750">
              <a:buFont typeface="Arial" panose="020B0604020202020204" pitchFamily="34" charset="0"/>
              <a:buChar char="•"/>
            </a:pPr>
            <a:r>
              <a:rPr lang="en-IN" b="0" strike="noStrike" spc="-1" dirty="0">
                <a:latin typeface="Arial"/>
              </a:rPr>
              <a:t>Hyperparameters alpha and beta influence topic and word sparsity.</a:t>
            </a:r>
          </a:p>
          <a:p>
            <a:pPr marL="742950" lvl="1" indent="-285750">
              <a:buFont typeface="Arial" panose="020B0604020202020204" pitchFamily="34" charset="0"/>
              <a:buChar char="•"/>
            </a:pPr>
            <a:endParaRPr lang="en-IN" spc="-1" dirty="0">
              <a:latin typeface="Arial"/>
            </a:endParaRPr>
          </a:p>
          <a:p>
            <a:r>
              <a:rPr lang="en-US" b="1" spc="-1" dirty="0">
                <a:latin typeface="Arial"/>
              </a:rPr>
              <a:t>Interpreting Topics:</a:t>
            </a:r>
          </a:p>
          <a:p>
            <a:r>
              <a:rPr lang="en-US" spc="-1" dirty="0">
                <a:latin typeface="Arial"/>
              </a:rPr>
              <a:t>Examine top words for each topic using terms(</a:t>
            </a:r>
            <a:r>
              <a:rPr lang="en-US" spc="-1" dirty="0" err="1">
                <a:latin typeface="Arial"/>
              </a:rPr>
              <a:t>lda_model</a:t>
            </a:r>
            <a:r>
              <a:rPr lang="en-US" spc="-1" dirty="0">
                <a:latin typeface="Arial"/>
              </a:rPr>
              <a:t>).Consider domain knowledge and context for meaningful interpretation.</a:t>
            </a:r>
            <a:endParaRPr lang="en-IN" spc="-1" dirty="0">
              <a:latin typeface="Arial"/>
            </a:endParaRPr>
          </a:p>
        </p:txBody>
      </p:sp>
      <p:sp>
        <p:nvSpPr>
          <p:cNvPr id="50" name="Straight Connector 2">
            <a:extLst>
              <a:ext uri="{FF2B5EF4-FFF2-40B4-BE49-F238E27FC236}">
                <a16:creationId xmlns:a16="http://schemas.microsoft.com/office/drawing/2014/main" id="{86586F71-3688-A709-0336-D60EF669496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638716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8C217-2D50-7566-F87E-486ED135040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A3F8F158-FF1E-20E3-65C8-0F017E3CEE7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Important Terms to understand in 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EF7914A1-0A85-9CD8-5C98-9C2E082D9287}"/>
              </a:ext>
            </a:extLst>
          </p:cNvPr>
          <p:cNvSpPr/>
          <p:nvPr/>
        </p:nvSpPr>
        <p:spPr>
          <a:xfrm>
            <a:off x="1399806" y="1868760"/>
            <a:ext cx="9748080" cy="120032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Please open the file </a:t>
            </a:r>
            <a:r>
              <a:rPr lang="en-US" b="1" i="1" spc="-1" dirty="0" err="1">
                <a:latin typeface="Arial"/>
              </a:rPr>
              <a:t>Imp_Terms_in_Topic_Modeling.R</a:t>
            </a:r>
            <a:r>
              <a:rPr lang="en-US" b="1" i="1" spc="-1" dirty="0">
                <a:latin typeface="Arial"/>
              </a:rPr>
              <a:t> </a:t>
            </a:r>
          </a:p>
          <a:p>
            <a:pPr>
              <a:lnSpc>
                <a:spcPct val="100000"/>
              </a:lnSpc>
            </a:pPr>
            <a:endParaRPr lang="en-US" spc="-1" dirty="0">
              <a:latin typeface="Arial"/>
            </a:endParaRPr>
          </a:p>
          <a:p>
            <a:pPr>
              <a:lnSpc>
                <a:spcPct val="100000"/>
              </a:lnSpc>
            </a:pPr>
            <a:r>
              <a:rPr lang="en-US" b="1" spc="-1" dirty="0">
                <a:latin typeface="Arial"/>
              </a:rPr>
              <a:t>Visualization:</a:t>
            </a:r>
          </a:p>
          <a:p>
            <a:pPr>
              <a:lnSpc>
                <a:spcPct val="100000"/>
              </a:lnSpc>
            </a:pPr>
            <a:r>
              <a:rPr lang="en-IN" spc="-1" dirty="0">
                <a:latin typeface="Arial"/>
              </a:rPr>
              <a:t>Using Word Cloud or </a:t>
            </a:r>
            <a:r>
              <a:rPr lang="en-IN" spc="-1" dirty="0" err="1">
                <a:latin typeface="Arial"/>
              </a:rPr>
              <a:t>serVis</a:t>
            </a:r>
            <a:endParaRPr lang="en-IN" spc="-1" dirty="0">
              <a:latin typeface="Arial"/>
            </a:endParaRPr>
          </a:p>
        </p:txBody>
      </p:sp>
      <p:sp>
        <p:nvSpPr>
          <p:cNvPr id="50" name="Straight Connector 2">
            <a:extLst>
              <a:ext uri="{FF2B5EF4-FFF2-40B4-BE49-F238E27FC236}">
                <a16:creationId xmlns:a16="http://schemas.microsoft.com/office/drawing/2014/main" id="{B7D3A7AA-89CD-EA1C-D25B-A92594336AD4}"/>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619917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4AC7-B553-29B3-B5B1-F45A80A11710}"/>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5E981982-94B7-658F-D221-09043702CD0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61629303-3C48-C7B3-59CF-6F9018351B47}"/>
              </a:ext>
            </a:extLst>
          </p:cNvPr>
          <p:cNvSpPr/>
          <p:nvPr/>
        </p:nvSpPr>
        <p:spPr>
          <a:xfrm>
            <a:off x="1394640" y="1868760"/>
            <a:ext cx="9748080" cy="424731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Model Training and Interpretation in R</a:t>
            </a:r>
          </a:p>
          <a:p>
            <a:pPr>
              <a:lnSpc>
                <a:spcPct val="100000"/>
              </a:lnSpc>
            </a:pPr>
            <a:endParaRPr lang="en-US" spc="-1" dirty="0">
              <a:latin typeface="Arial"/>
            </a:endParaRPr>
          </a:p>
          <a:p>
            <a:pPr>
              <a:lnSpc>
                <a:spcPct val="100000"/>
              </a:lnSpc>
            </a:pPr>
            <a:r>
              <a:rPr lang="en-US" spc="-1" dirty="0">
                <a:latin typeface="Arial"/>
              </a:rPr>
              <a:t>Common topic modeling algorithms:</a:t>
            </a:r>
          </a:p>
          <a:p>
            <a:pPr marL="285750" indent="-285750">
              <a:lnSpc>
                <a:spcPct val="100000"/>
              </a:lnSpc>
              <a:buFont typeface="Arial" panose="020B0604020202020204" pitchFamily="34" charset="0"/>
              <a:buChar char="•"/>
            </a:pPr>
            <a:r>
              <a:rPr lang="en-US" spc="-1" dirty="0">
                <a:latin typeface="Arial"/>
              </a:rPr>
              <a:t>Latent Dirichlet Allocation (LDA)</a:t>
            </a:r>
          </a:p>
          <a:p>
            <a:pPr marL="285750" indent="-285750">
              <a:lnSpc>
                <a:spcPct val="100000"/>
              </a:lnSpc>
              <a:buFont typeface="Arial" panose="020B0604020202020204" pitchFamily="34" charset="0"/>
              <a:buChar char="•"/>
            </a:pPr>
            <a:r>
              <a:rPr lang="en-US" spc="-1" dirty="0">
                <a:latin typeface="Arial"/>
              </a:rPr>
              <a:t>Non-negative Matrix Factorization (NMF)</a:t>
            </a:r>
          </a:p>
          <a:p>
            <a:pPr marL="285750" indent="-285750">
              <a:lnSpc>
                <a:spcPct val="100000"/>
              </a:lnSpc>
              <a:buFont typeface="Arial" panose="020B0604020202020204" pitchFamily="34" charset="0"/>
              <a:buChar char="•"/>
            </a:pPr>
            <a:r>
              <a:rPr lang="en-US" spc="-1" dirty="0">
                <a:latin typeface="Arial"/>
              </a:rPr>
              <a:t>Correlated Topic Model (CTM)</a:t>
            </a:r>
          </a:p>
          <a:p>
            <a:pPr>
              <a:lnSpc>
                <a:spcPct val="100000"/>
              </a:lnSpc>
            </a:pPr>
            <a:endParaRPr lang="en-US" spc="-1" dirty="0">
              <a:latin typeface="Arial"/>
            </a:endParaRPr>
          </a:p>
          <a:p>
            <a:pPr>
              <a:lnSpc>
                <a:spcPct val="100000"/>
              </a:lnSpc>
            </a:pPr>
            <a:endParaRPr lang="en-US" spc="-1" dirty="0">
              <a:latin typeface="Arial"/>
            </a:endParaRPr>
          </a:p>
          <a:p>
            <a:pPr>
              <a:lnSpc>
                <a:spcPct val="100000"/>
              </a:lnSpc>
            </a:pPr>
            <a:r>
              <a:rPr lang="en-US" spc="-1" dirty="0">
                <a:latin typeface="Arial"/>
              </a:rPr>
              <a:t>Train a model using </a:t>
            </a:r>
            <a:r>
              <a:rPr lang="en-US" spc="-1" dirty="0" err="1">
                <a:latin typeface="Arial"/>
              </a:rPr>
              <a:t>topicmodels</a:t>
            </a:r>
            <a:r>
              <a:rPr lang="en-US" spc="-1" dirty="0">
                <a:latin typeface="Arial"/>
              </a:rPr>
              <a:t> package:</a:t>
            </a:r>
          </a:p>
          <a:p>
            <a:pPr marL="285750" indent="-285750">
              <a:lnSpc>
                <a:spcPct val="100000"/>
              </a:lnSpc>
              <a:buFont typeface="Arial" panose="020B0604020202020204" pitchFamily="34" charset="0"/>
              <a:buChar char="•"/>
            </a:pPr>
            <a:r>
              <a:rPr lang="en-US" spc="-1" dirty="0">
                <a:latin typeface="Arial"/>
              </a:rPr>
              <a:t>Select the number of topics (k).</a:t>
            </a:r>
          </a:p>
          <a:p>
            <a:pPr marL="285750" indent="-285750">
              <a:lnSpc>
                <a:spcPct val="100000"/>
              </a:lnSpc>
              <a:buFont typeface="Arial" panose="020B0604020202020204" pitchFamily="34" charset="0"/>
              <a:buChar char="•"/>
            </a:pPr>
            <a:r>
              <a:rPr lang="en-US" spc="-1" dirty="0">
                <a:latin typeface="Arial"/>
              </a:rPr>
              <a:t>Fit the model to the document-term matrix.</a:t>
            </a:r>
          </a:p>
          <a:p>
            <a:pPr>
              <a:lnSpc>
                <a:spcPct val="100000"/>
              </a:lnSpc>
            </a:pPr>
            <a:endParaRPr lang="en-US" spc="-1" dirty="0">
              <a:latin typeface="Arial"/>
            </a:endParaRPr>
          </a:p>
          <a:p>
            <a:pPr>
              <a:lnSpc>
                <a:spcPct val="100000"/>
              </a:lnSpc>
            </a:pPr>
            <a:r>
              <a:rPr lang="en-US" spc="-1" dirty="0">
                <a:latin typeface="Arial"/>
              </a:rPr>
              <a:t>Interpret topics:</a:t>
            </a:r>
          </a:p>
          <a:p>
            <a:pPr marL="285750" indent="-285750">
              <a:lnSpc>
                <a:spcPct val="100000"/>
              </a:lnSpc>
              <a:buFont typeface="Arial" panose="020B0604020202020204" pitchFamily="34" charset="0"/>
              <a:buChar char="•"/>
            </a:pPr>
            <a:r>
              <a:rPr lang="en-US" spc="-1" dirty="0">
                <a:latin typeface="Arial"/>
              </a:rPr>
              <a:t>Examine top words for each topic using terms() function.</a:t>
            </a:r>
          </a:p>
          <a:p>
            <a:pPr marL="285750" indent="-285750">
              <a:lnSpc>
                <a:spcPct val="100000"/>
              </a:lnSpc>
              <a:buFont typeface="Arial" panose="020B0604020202020204" pitchFamily="34" charset="0"/>
              <a:buChar char="•"/>
            </a:pPr>
            <a:r>
              <a:rPr lang="en-US" spc="-1" dirty="0">
                <a:latin typeface="Arial"/>
              </a:rPr>
              <a:t>Visualize topic-word distributions using plot() function.</a:t>
            </a:r>
            <a:endParaRPr lang="en-IN" b="0" strike="noStrike" spc="-1" dirty="0">
              <a:latin typeface="Arial"/>
            </a:endParaRPr>
          </a:p>
        </p:txBody>
      </p:sp>
      <p:sp>
        <p:nvSpPr>
          <p:cNvPr id="50" name="Straight Connector 2">
            <a:extLst>
              <a:ext uri="{FF2B5EF4-FFF2-40B4-BE49-F238E27FC236}">
                <a16:creationId xmlns:a16="http://schemas.microsoft.com/office/drawing/2014/main" id="{13406D23-EF6F-1C23-23D5-D3468C64D41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551617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F9D3B-FB45-A8F5-C7AB-FF231F8CD10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C43094A-E778-D1A9-8B8F-150F3CADAA5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Latent Dirichlet Allocation - LDA</a:t>
            </a:r>
            <a:endParaRPr lang="en-IN" sz="2800" b="0" strike="noStrike" spc="-1" dirty="0">
              <a:latin typeface="Arial"/>
            </a:endParaRPr>
          </a:p>
        </p:txBody>
      </p:sp>
      <p:sp>
        <p:nvSpPr>
          <p:cNvPr id="49" name="Google Shape;82;p 2">
            <a:extLst>
              <a:ext uri="{FF2B5EF4-FFF2-40B4-BE49-F238E27FC236}">
                <a16:creationId xmlns:a16="http://schemas.microsoft.com/office/drawing/2014/main" id="{3FAEA0FC-9980-CBA0-FCEC-9544CCF15577}"/>
              </a:ext>
            </a:extLst>
          </p:cNvPr>
          <p:cNvSpPr/>
          <p:nvPr/>
        </p:nvSpPr>
        <p:spPr>
          <a:xfrm>
            <a:off x="1146667" y="1460637"/>
            <a:ext cx="9748080" cy="424731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pc="-1" dirty="0">
                <a:latin typeface="Arial"/>
              </a:rPr>
              <a:t>Foundation</a:t>
            </a:r>
            <a:r>
              <a:rPr lang="en-US" spc="-1" dirty="0">
                <a:latin typeface="Arial"/>
              </a:rPr>
              <a:t>: LDA is a generative probabilistic model that assumes each document is a mixture of a small number of topics and that each word's presence is attributable to one of the document's topics.</a:t>
            </a:r>
          </a:p>
          <a:p>
            <a:pPr>
              <a:lnSpc>
                <a:spcPct val="100000"/>
              </a:lnSpc>
            </a:pPr>
            <a:endParaRPr lang="en-US" spc="-1" dirty="0">
              <a:latin typeface="Arial"/>
            </a:endParaRPr>
          </a:p>
          <a:p>
            <a:pPr>
              <a:lnSpc>
                <a:spcPct val="100000"/>
              </a:lnSpc>
            </a:pPr>
            <a:r>
              <a:rPr lang="en-US" b="1" spc="-1" dirty="0">
                <a:latin typeface="Arial"/>
              </a:rPr>
              <a:t>Mathematical Approach</a:t>
            </a:r>
            <a:r>
              <a:rPr lang="en-US" spc="-1" dirty="0">
                <a:latin typeface="Arial"/>
              </a:rPr>
              <a:t>: LDA uses Dirichlet distributions to model the topic mixtures in documents and the word mixtures in topics, providing a more nuanced understanding of document and word relationships.</a:t>
            </a:r>
          </a:p>
          <a:p>
            <a:pPr>
              <a:lnSpc>
                <a:spcPct val="100000"/>
              </a:lnSpc>
            </a:pPr>
            <a:endParaRPr lang="en-US" spc="-1" dirty="0">
              <a:latin typeface="Arial"/>
            </a:endParaRPr>
          </a:p>
          <a:p>
            <a:pPr>
              <a:lnSpc>
                <a:spcPct val="100000"/>
              </a:lnSpc>
            </a:pPr>
            <a:r>
              <a:rPr lang="en-US" b="1" spc="-1" dirty="0">
                <a:latin typeface="Arial"/>
              </a:rPr>
              <a:t>Assumptions</a:t>
            </a:r>
            <a:r>
              <a:rPr lang="en-US" spc="-1" dirty="0">
                <a:latin typeface="Arial"/>
              </a:rPr>
              <a:t>: It assumes documents are produced by a random process involving hidden variables (topics). Each topic is characterized by a distribution over all words in the corpus, and each document exhibits these topics in varying proportions.</a:t>
            </a:r>
          </a:p>
          <a:p>
            <a:pPr>
              <a:lnSpc>
                <a:spcPct val="100000"/>
              </a:lnSpc>
            </a:pPr>
            <a:endParaRPr lang="en-US" spc="-1" dirty="0">
              <a:latin typeface="Arial"/>
            </a:endParaRPr>
          </a:p>
          <a:p>
            <a:pPr>
              <a:lnSpc>
                <a:spcPct val="100000"/>
              </a:lnSpc>
            </a:pPr>
            <a:r>
              <a:rPr lang="en-US" b="1" spc="-1" dirty="0">
                <a:latin typeface="Arial"/>
              </a:rPr>
              <a:t>Outcome</a:t>
            </a:r>
            <a:r>
              <a:rPr lang="en-US" spc="-1" dirty="0">
                <a:latin typeface="Arial"/>
              </a:rPr>
              <a:t>: LDA results in two main outputs: the set of topics (each represented as a distribution over words) and the topic distribution for each document. This provides a clearer thematic structure of the corpus.</a:t>
            </a:r>
          </a:p>
        </p:txBody>
      </p:sp>
      <p:sp>
        <p:nvSpPr>
          <p:cNvPr id="50" name="Straight Connector 2">
            <a:extLst>
              <a:ext uri="{FF2B5EF4-FFF2-40B4-BE49-F238E27FC236}">
                <a16:creationId xmlns:a16="http://schemas.microsoft.com/office/drawing/2014/main" id="{B40838D2-FF6D-6000-AC82-C0BFE602DD7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01139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C120C-A8E9-F3A3-ED58-4415CBAB3CF2}"/>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B8EF9532-7555-DA44-DDC4-643F8DBBEBF6}"/>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Latent Dirichlet Allocation - LDA</a:t>
            </a:r>
            <a:endParaRPr lang="en-IN" sz="2800" b="0" strike="noStrike" spc="-1" dirty="0">
              <a:latin typeface="Arial"/>
            </a:endParaRPr>
          </a:p>
        </p:txBody>
      </p:sp>
      <p:sp>
        <p:nvSpPr>
          <p:cNvPr id="49" name="Google Shape;82;p 2">
            <a:extLst>
              <a:ext uri="{FF2B5EF4-FFF2-40B4-BE49-F238E27FC236}">
                <a16:creationId xmlns:a16="http://schemas.microsoft.com/office/drawing/2014/main" id="{9333BAF7-42F8-C89E-B65B-86CD00E6E916}"/>
              </a:ext>
            </a:extLst>
          </p:cNvPr>
          <p:cNvSpPr/>
          <p:nvPr/>
        </p:nvSpPr>
        <p:spPr>
          <a:xfrm>
            <a:off x="1146667" y="1460637"/>
            <a:ext cx="974808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endParaRPr lang="en-US" spc="-1" dirty="0">
              <a:latin typeface="Arial"/>
            </a:endParaRPr>
          </a:p>
          <a:p>
            <a:pPr>
              <a:lnSpc>
                <a:spcPct val="100000"/>
              </a:lnSpc>
            </a:pPr>
            <a:r>
              <a:rPr lang="en-US" b="1" spc="-1" dirty="0">
                <a:latin typeface="Arial"/>
              </a:rPr>
              <a:t>Limitations</a:t>
            </a:r>
            <a:r>
              <a:rPr lang="en-US" spc="-1" dirty="0">
                <a:latin typeface="Arial"/>
              </a:rPr>
              <a:t>: </a:t>
            </a:r>
          </a:p>
          <a:p>
            <a:pPr>
              <a:lnSpc>
                <a:spcPct val="100000"/>
              </a:lnSpc>
            </a:pPr>
            <a:r>
              <a:rPr lang="en-US" spc="-1" dirty="0">
                <a:latin typeface="Arial"/>
              </a:rPr>
              <a:t>Choosing the optimal number of topics can be challenging and often requires domain knowledge or iterative experimentation. </a:t>
            </a:r>
          </a:p>
          <a:p>
            <a:pPr>
              <a:lnSpc>
                <a:spcPct val="100000"/>
              </a:lnSpc>
            </a:pPr>
            <a:r>
              <a:rPr lang="en-US" spc="-1" dirty="0">
                <a:latin typeface="Arial"/>
              </a:rPr>
              <a:t>LDA can also be computationally intensive for large datasets and might include topics that are not easily interpretable.</a:t>
            </a:r>
          </a:p>
          <a:p>
            <a:pPr>
              <a:lnSpc>
                <a:spcPct val="100000"/>
              </a:lnSpc>
            </a:pPr>
            <a:endParaRPr lang="en-US" b="0" strike="noStrike" spc="-1" dirty="0">
              <a:latin typeface="Arial"/>
            </a:endParaRPr>
          </a:p>
          <a:p>
            <a:pPr>
              <a:lnSpc>
                <a:spcPct val="100000"/>
              </a:lnSpc>
            </a:pPr>
            <a:endParaRPr lang="en-US" spc="-1" dirty="0">
              <a:latin typeface="Arial"/>
            </a:endParaRPr>
          </a:p>
        </p:txBody>
      </p:sp>
      <p:sp>
        <p:nvSpPr>
          <p:cNvPr id="50" name="Straight Connector 2">
            <a:extLst>
              <a:ext uri="{FF2B5EF4-FFF2-40B4-BE49-F238E27FC236}">
                <a16:creationId xmlns:a16="http://schemas.microsoft.com/office/drawing/2014/main" id="{D3AD9D27-2597-EAF8-1BEF-77300ADD9C1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158681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F9908-4756-49A2-FB5B-03692305C69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147D5A1-8193-15CC-EAC3-CEC79111E04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LDA in simple terms</a:t>
            </a:r>
            <a:endParaRPr lang="en-IN" sz="2800" b="0" strike="noStrike" spc="-1" dirty="0">
              <a:latin typeface="Arial"/>
            </a:endParaRPr>
          </a:p>
        </p:txBody>
      </p:sp>
      <p:sp>
        <p:nvSpPr>
          <p:cNvPr id="49" name="Google Shape;82;p 2">
            <a:extLst>
              <a:ext uri="{FF2B5EF4-FFF2-40B4-BE49-F238E27FC236}">
                <a16:creationId xmlns:a16="http://schemas.microsoft.com/office/drawing/2014/main" id="{8F4D6BEB-4A82-18A9-2E86-21C49459EAFD}"/>
              </a:ext>
            </a:extLst>
          </p:cNvPr>
          <p:cNvSpPr/>
          <p:nvPr/>
        </p:nvSpPr>
        <p:spPr>
          <a:xfrm>
            <a:off x="1146667" y="1460637"/>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Latent Dirichlet Allocation (LDA) is a statistical model that identifies topics in a collection of documents in a way that's somewhat akin to organizing a large set of fruits into different baskets based on their characteristics, even without knowing the names of the fruits beforehand.</a:t>
            </a:r>
          </a:p>
          <a:p>
            <a:pPr>
              <a:lnSpc>
                <a:spcPct val="100000"/>
              </a:lnSpc>
            </a:pPr>
            <a:endParaRPr lang="en-US" spc="-1" dirty="0">
              <a:latin typeface="Arial"/>
            </a:endParaRPr>
          </a:p>
          <a:p>
            <a:pPr>
              <a:lnSpc>
                <a:spcPct val="100000"/>
              </a:lnSpc>
            </a:pPr>
            <a:r>
              <a:rPr lang="en-US" spc="-1" dirty="0">
                <a:latin typeface="Arial"/>
              </a:rPr>
              <a:t>A simplified explanation of how LDA works to identify topics based on the distribution of words across multiple documents is given below:</a:t>
            </a:r>
          </a:p>
          <a:p>
            <a:pPr>
              <a:lnSpc>
                <a:spcPct val="100000"/>
              </a:lnSpc>
            </a:pPr>
            <a:endParaRPr lang="en-US" spc="-1" dirty="0">
              <a:latin typeface="Arial"/>
            </a:endParaRPr>
          </a:p>
          <a:p>
            <a:pPr>
              <a:lnSpc>
                <a:spcPct val="100000"/>
              </a:lnSpc>
            </a:pPr>
            <a:r>
              <a:rPr lang="en-US" b="1" spc="-1" dirty="0">
                <a:latin typeface="Arial"/>
              </a:rPr>
              <a:t>Assumption</a:t>
            </a:r>
            <a:r>
              <a:rPr lang="en-US" spc="-1" dirty="0">
                <a:latin typeface="Arial"/>
              </a:rPr>
              <a:t>: LDA starts with two key assumptions. </a:t>
            </a:r>
          </a:p>
          <a:p>
            <a:pPr marL="285750" indent="-285750">
              <a:lnSpc>
                <a:spcPct val="100000"/>
              </a:lnSpc>
              <a:buFont typeface="Arial" panose="020B0604020202020204" pitchFamily="34" charset="0"/>
              <a:buChar char="•"/>
            </a:pPr>
            <a:r>
              <a:rPr lang="en-US" spc="-1" dirty="0">
                <a:latin typeface="Arial"/>
              </a:rPr>
              <a:t>First, each document is a mixture of various topics. Imagine each document as a fruit salad, where each piece of fruit represents a topic.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Second, each topic is characterized by a distribution of words. Think of each type of fruit having a unique combination of characteristics (color, taste, size, etc.).</a:t>
            </a:r>
          </a:p>
        </p:txBody>
      </p:sp>
      <p:sp>
        <p:nvSpPr>
          <p:cNvPr id="50" name="Straight Connector 2">
            <a:extLst>
              <a:ext uri="{FF2B5EF4-FFF2-40B4-BE49-F238E27FC236}">
                <a16:creationId xmlns:a16="http://schemas.microsoft.com/office/drawing/2014/main" id="{2C685473-251C-746E-2985-2F205A03B4B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92595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DB702-7912-9623-FF98-0A8F4BADC90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8894574-8980-64A2-C2EB-D254E25A8829}"/>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LDA in simple terms</a:t>
            </a:r>
            <a:endParaRPr lang="en-IN" sz="2800" b="0" strike="noStrike" spc="-1" dirty="0">
              <a:latin typeface="Arial"/>
            </a:endParaRPr>
          </a:p>
        </p:txBody>
      </p:sp>
      <p:sp>
        <p:nvSpPr>
          <p:cNvPr id="49" name="Google Shape;82;p 2">
            <a:extLst>
              <a:ext uri="{FF2B5EF4-FFF2-40B4-BE49-F238E27FC236}">
                <a16:creationId xmlns:a16="http://schemas.microsoft.com/office/drawing/2014/main" id="{5703988C-7750-FAE7-40E6-80F73246BAD4}"/>
              </a:ext>
            </a:extLst>
          </p:cNvPr>
          <p:cNvSpPr/>
          <p:nvPr/>
        </p:nvSpPr>
        <p:spPr>
          <a:xfrm>
            <a:off x="1146667" y="1460637"/>
            <a:ext cx="9748080" cy="45243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pc="-1" dirty="0">
                <a:latin typeface="Arial"/>
              </a:rPr>
              <a:t>Random Guesses</a:t>
            </a:r>
            <a:r>
              <a:rPr lang="en-US" spc="-1" dirty="0">
                <a:latin typeface="Arial"/>
              </a:rPr>
              <a:t>: Initially, LDA makes random guesses about which words are associated with which topics. </a:t>
            </a:r>
          </a:p>
          <a:p>
            <a:pPr>
              <a:lnSpc>
                <a:spcPct val="100000"/>
              </a:lnSpc>
            </a:pPr>
            <a:endParaRPr lang="en-US" spc="-1" dirty="0">
              <a:latin typeface="Arial"/>
            </a:endParaRPr>
          </a:p>
          <a:p>
            <a:pPr>
              <a:lnSpc>
                <a:spcPct val="100000"/>
              </a:lnSpc>
            </a:pPr>
            <a:r>
              <a:rPr lang="en-US" spc="-1" dirty="0">
                <a:latin typeface="Arial"/>
              </a:rPr>
              <a:t>It's like randomly distributing a variety of fruits into baskets without knowing their actual categories.</a:t>
            </a:r>
          </a:p>
          <a:p>
            <a:pPr>
              <a:lnSpc>
                <a:spcPct val="100000"/>
              </a:lnSpc>
            </a:pPr>
            <a:endParaRPr lang="en-US" spc="-1" dirty="0">
              <a:latin typeface="Arial"/>
            </a:endParaRPr>
          </a:p>
          <a:p>
            <a:pPr>
              <a:lnSpc>
                <a:spcPct val="100000"/>
              </a:lnSpc>
            </a:pPr>
            <a:r>
              <a:rPr lang="en-US" b="1" spc="-1" dirty="0">
                <a:latin typeface="Arial"/>
              </a:rPr>
              <a:t>Iterative Improvement</a:t>
            </a:r>
            <a:r>
              <a:rPr lang="en-US" spc="-1" dirty="0">
                <a:latin typeface="Arial"/>
              </a:rPr>
              <a:t>: LDA then iteratively refines these guesses based on two intuitive ideas:</a:t>
            </a:r>
          </a:p>
          <a:p>
            <a:pPr>
              <a:lnSpc>
                <a:spcPct val="100000"/>
              </a:lnSpc>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If a particular word appears frequently in a document, it's likely important to that document's topics. For instance, if "apple" appears often in a document, it might suggest the presence of a "Fruit" topic.</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If a particular word appears frequently in a topic across many documents, it's likely important to that topic. If "apple" is common in what we're guessing is the "Fruit" topic, it strengthens the association of "apple" with this topic.</a:t>
            </a:r>
          </a:p>
        </p:txBody>
      </p:sp>
      <p:sp>
        <p:nvSpPr>
          <p:cNvPr id="50" name="Straight Connector 2">
            <a:extLst>
              <a:ext uri="{FF2B5EF4-FFF2-40B4-BE49-F238E27FC236}">
                <a16:creationId xmlns:a16="http://schemas.microsoft.com/office/drawing/2014/main" id="{88A3100C-1BB4-F03F-E87E-D5F0F5BAB991}"/>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308439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A5BE5-EC98-6C01-A17D-990959C0FD8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48CBA224-9BB9-DF7F-5159-FE7976E4CDA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LDA in simple terms</a:t>
            </a:r>
            <a:endParaRPr lang="en-IN" sz="2800" b="0" strike="noStrike" spc="-1" dirty="0">
              <a:latin typeface="Arial"/>
            </a:endParaRPr>
          </a:p>
        </p:txBody>
      </p:sp>
      <p:sp>
        <p:nvSpPr>
          <p:cNvPr id="49" name="Google Shape;82;p 2">
            <a:extLst>
              <a:ext uri="{FF2B5EF4-FFF2-40B4-BE49-F238E27FC236}">
                <a16:creationId xmlns:a16="http://schemas.microsoft.com/office/drawing/2014/main" id="{F9B8CC8F-F233-22C3-34C6-35E882710C64}"/>
              </a:ext>
            </a:extLst>
          </p:cNvPr>
          <p:cNvSpPr/>
          <p:nvPr/>
        </p:nvSpPr>
        <p:spPr>
          <a:xfrm>
            <a:off x="1146667" y="1460637"/>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r>
              <a:rPr lang="en-US" b="1" spc="-1" dirty="0">
                <a:latin typeface="Arial"/>
              </a:rPr>
              <a:t>Reassignment</a:t>
            </a:r>
            <a:r>
              <a:rPr lang="en-US" spc="-1" dirty="0">
                <a:latin typeface="Arial"/>
              </a:rPr>
              <a:t>: During each iteration, LDA reassigns words to topics based on the likelihood of the word belonging to a topic, considering the document's topic mixture and the word's association with topics across all documents. It's akin to continuously rearranging fruits into baskets where they fit best, based on their characteristics and the overall composition of each basket.</a:t>
            </a:r>
          </a:p>
          <a:p>
            <a:endParaRPr lang="en-US" spc="-1" dirty="0">
              <a:latin typeface="Arial"/>
            </a:endParaRPr>
          </a:p>
          <a:p>
            <a:r>
              <a:rPr lang="en-US" b="1" spc="-1" dirty="0">
                <a:latin typeface="Arial"/>
              </a:rPr>
              <a:t>Convergence</a:t>
            </a:r>
            <a:r>
              <a:rPr lang="en-US" spc="-1" dirty="0">
                <a:latin typeface="Arial"/>
              </a:rPr>
              <a:t>: This process continues until the assignments of words to topics and the mixtures of topics in documents stabilize. The result is a set of topics where each topic is a collection of words that frequently occur together, and each document is represented as a mixture of these topics.</a:t>
            </a:r>
          </a:p>
          <a:p>
            <a:endParaRPr lang="en-US" spc="-1" dirty="0">
              <a:latin typeface="Arial"/>
            </a:endParaRPr>
          </a:p>
          <a:p>
            <a:r>
              <a:rPr lang="en-US" b="1" spc="-1" dirty="0">
                <a:latin typeface="Arial"/>
              </a:rPr>
              <a:t>Outcome</a:t>
            </a:r>
            <a:r>
              <a:rPr lang="en-US" spc="-1" dirty="0">
                <a:latin typeface="Arial"/>
              </a:rPr>
              <a:t>: The end result is that LDA can tell us the topic mixtures in each document (e.g., Document 1 is 70% about "Fruit" and 30% about "Health") and the word mixtures in each topic (e.g., the "Fruit" topic is characterized by words like "apple", "banana", "orange").</a:t>
            </a:r>
          </a:p>
        </p:txBody>
      </p:sp>
      <p:sp>
        <p:nvSpPr>
          <p:cNvPr id="50" name="Straight Connector 2">
            <a:extLst>
              <a:ext uri="{FF2B5EF4-FFF2-40B4-BE49-F238E27FC236}">
                <a16:creationId xmlns:a16="http://schemas.microsoft.com/office/drawing/2014/main" id="{BB75A4DF-C08F-C26F-0F3F-DAA04D9C758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410584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90F85-02AD-D342-519D-7CA3AA7E8F9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6C2466D-C65A-EB9D-1A26-030C02391F1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LDA in simple terms</a:t>
            </a:r>
            <a:endParaRPr lang="en-IN" sz="2800" b="0" strike="noStrike" spc="-1" dirty="0">
              <a:latin typeface="Arial"/>
            </a:endParaRPr>
          </a:p>
        </p:txBody>
      </p:sp>
      <p:sp>
        <p:nvSpPr>
          <p:cNvPr id="49" name="Google Shape;82;p 2">
            <a:extLst>
              <a:ext uri="{FF2B5EF4-FFF2-40B4-BE49-F238E27FC236}">
                <a16:creationId xmlns:a16="http://schemas.microsoft.com/office/drawing/2014/main" id="{DCD1FE04-FDC1-746E-937E-3E2C41D2694D}"/>
              </a:ext>
            </a:extLst>
          </p:cNvPr>
          <p:cNvSpPr/>
          <p:nvPr/>
        </p:nvSpPr>
        <p:spPr>
          <a:xfrm>
            <a:off x="1146667" y="1460637"/>
            <a:ext cx="974808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buFont typeface="+mj-lt"/>
              <a:buAutoNum type="arabicPeriod"/>
            </a:pPr>
            <a:endParaRPr lang="en-US" spc="-1" dirty="0">
              <a:latin typeface="Arial"/>
            </a:endParaRPr>
          </a:p>
          <a:p>
            <a:r>
              <a:rPr lang="en-US" spc="-1" dirty="0">
                <a:latin typeface="Arial"/>
              </a:rPr>
              <a:t>In essence, LDA is like a sophisticated sorting process that groups words into topics based on their distribution across documents, and then describes each document as a blend of these topics, all without any prior knowledge about the words or topics. </a:t>
            </a:r>
          </a:p>
          <a:p>
            <a:endParaRPr lang="en-US" spc="-1" dirty="0">
              <a:latin typeface="Arial"/>
            </a:endParaRPr>
          </a:p>
          <a:p>
            <a:r>
              <a:rPr lang="en-US" spc="-1" dirty="0">
                <a:latin typeface="Arial"/>
              </a:rPr>
              <a:t>This makes LDA a powerful tool for uncovering the hidden thematic structure in large collections of text.</a:t>
            </a:r>
          </a:p>
          <a:p>
            <a:pPr>
              <a:lnSpc>
                <a:spcPct val="100000"/>
              </a:lnSpc>
            </a:pPr>
            <a:endParaRPr lang="en-US" spc="-1" dirty="0">
              <a:latin typeface="Arial"/>
            </a:endParaRPr>
          </a:p>
        </p:txBody>
      </p:sp>
      <p:sp>
        <p:nvSpPr>
          <p:cNvPr id="50" name="Straight Connector 2">
            <a:extLst>
              <a:ext uri="{FF2B5EF4-FFF2-40B4-BE49-F238E27FC236}">
                <a16:creationId xmlns:a16="http://schemas.microsoft.com/office/drawing/2014/main" id="{B1D098D0-A989-7C8C-42C1-49ACDF0D5585}"/>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038651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B6359-A51B-FC85-8464-96FDFA46BBA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C0E6E13-9E8A-E834-4481-BA0507F8846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latent in LDA ?</a:t>
            </a:r>
            <a:endParaRPr lang="en-IN" sz="2800" b="0" strike="noStrike" spc="-1" dirty="0">
              <a:latin typeface="Arial"/>
            </a:endParaRPr>
          </a:p>
        </p:txBody>
      </p:sp>
      <p:sp>
        <p:nvSpPr>
          <p:cNvPr id="49" name="Google Shape;82;p 2">
            <a:extLst>
              <a:ext uri="{FF2B5EF4-FFF2-40B4-BE49-F238E27FC236}">
                <a16:creationId xmlns:a16="http://schemas.microsoft.com/office/drawing/2014/main" id="{00F9C4C1-6868-417D-0360-3FFD494B944F}"/>
              </a:ext>
            </a:extLst>
          </p:cNvPr>
          <p:cNvSpPr/>
          <p:nvPr/>
        </p:nvSpPr>
        <p:spPr>
          <a:xfrm>
            <a:off x="1146667" y="1460637"/>
            <a:ext cx="9748080" cy="424731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endParaRPr lang="en-US" spc="-1" dirty="0">
              <a:latin typeface="Arial"/>
            </a:endParaRPr>
          </a:p>
          <a:p>
            <a:pPr>
              <a:lnSpc>
                <a:spcPct val="100000"/>
              </a:lnSpc>
            </a:pPr>
            <a:r>
              <a:rPr lang="en-US" spc="-1" dirty="0">
                <a:latin typeface="Arial"/>
              </a:rPr>
              <a:t>In Latent Dirichlet Allocation (LDA), the term "latent" refers to hidden or unseen variables. More specifically, it emphasizes that:</a:t>
            </a:r>
          </a:p>
          <a:p>
            <a:pPr>
              <a:lnSpc>
                <a:spcPct val="100000"/>
              </a:lnSpc>
            </a:pPr>
            <a:endParaRPr lang="en-US" spc="-1" dirty="0">
              <a:latin typeface="Arial"/>
            </a:endParaRPr>
          </a:p>
          <a:p>
            <a:pPr>
              <a:lnSpc>
                <a:spcPct val="100000"/>
              </a:lnSpc>
            </a:pPr>
            <a:r>
              <a:rPr lang="en-US" b="1" spc="-1" dirty="0">
                <a:latin typeface="Arial"/>
              </a:rPr>
              <a:t>Topics are inherently hidden:</a:t>
            </a:r>
            <a:r>
              <a:rPr lang="en-US" spc="-1" dirty="0">
                <a:latin typeface="Arial"/>
              </a:rPr>
              <a:t> We can't directly observe the topics in a document; we can only infer them based on the words used.</a:t>
            </a:r>
          </a:p>
          <a:p>
            <a:pPr>
              <a:lnSpc>
                <a:spcPct val="100000"/>
              </a:lnSpc>
            </a:pPr>
            <a:endParaRPr lang="en-US" spc="-1" dirty="0">
              <a:latin typeface="Arial"/>
            </a:endParaRPr>
          </a:p>
          <a:p>
            <a:pPr>
              <a:lnSpc>
                <a:spcPct val="100000"/>
              </a:lnSpc>
            </a:pPr>
            <a:r>
              <a:rPr lang="en-US" b="1" spc="-1" dirty="0">
                <a:latin typeface="Arial"/>
              </a:rPr>
              <a:t>Document-topic and topic-word distributions are hidden:</a:t>
            </a:r>
            <a:r>
              <a:rPr lang="en-US" spc="-1" dirty="0">
                <a:latin typeface="Arial"/>
              </a:rPr>
              <a:t> We don't directly know how much each topic contributes to a document or how likely each word belongs to a specific topic. LDA estimates these hidden probabilities.</a:t>
            </a:r>
          </a:p>
          <a:p>
            <a:pPr>
              <a:lnSpc>
                <a:spcPct val="100000"/>
              </a:lnSpc>
            </a:pPr>
            <a:endParaRPr lang="en-US" spc="-1" dirty="0">
              <a:latin typeface="Arial"/>
            </a:endParaRPr>
          </a:p>
          <a:p>
            <a:pPr>
              <a:lnSpc>
                <a:spcPct val="100000"/>
              </a:lnSpc>
            </a:pPr>
            <a:r>
              <a:rPr lang="en-US" spc="-1" dirty="0">
                <a:latin typeface="Arial"/>
              </a:rPr>
              <a:t>Using a "</a:t>
            </a:r>
            <a:r>
              <a:rPr lang="en-US" b="1" spc="-1" dirty="0">
                <a:latin typeface="Arial"/>
              </a:rPr>
              <a:t>latent</a:t>
            </a:r>
            <a:r>
              <a:rPr lang="en-US" spc="-1" dirty="0">
                <a:latin typeface="Arial"/>
              </a:rPr>
              <a:t>" approach allows LDA to model the underlying thematic structure of a document collection without requiring pre-labeled data or explicit definitions of topics. </a:t>
            </a:r>
          </a:p>
          <a:p>
            <a:pPr>
              <a:lnSpc>
                <a:spcPct val="100000"/>
              </a:lnSpc>
            </a:pPr>
            <a:endParaRPr lang="en-US" spc="-1" dirty="0">
              <a:latin typeface="Arial"/>
            </a:endParaRPr>
          </a:p>
          <a:p>
            <a:pPr>
              <a:lnSpc>
                <a:spcPct val="100000"/>
              </a:lnSpc>
            </a:pPr>
            <a:r>
              <a:rPr lang="en-US" spc="-1" dirty="0">
                <a:latin typeface="Arial"/>
              </a:rPr>
              <a:t>LDA learns these topics automatically based on the observed word distributions.</a:t>
            </a:r>
          </a:p>
        </p:txBody>
      </p:sp>
      <p:sp>
        <p:nvSpPr>
          <p:cNvPr id="50" name="Straight Connector 2">
            <a:extLst>
              <a:ext uri="{FF2B5EF4-FFF2-40B4-BE49-F238E27FC236}">
                <a16:creationId xmlns:a16="http://schemas.microsoft.com/office/drawing/2014/main" id="{7D5C2502-6D65-3EB1-1CE3-211E961C9DE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52634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EB348-C467-41D9-E066-A2574F0127E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90324348-186B-8A0E-B54A-B9A39ED054C3}"/>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Features in Text Data</a:t>
            </a:r>
            <a:endParaRPr lang="en-IN" sz="2800" b="0" strike="noStrike" spc="-1" dirty="0">
              <a:latin typeface="Arial"/>
            </a:endParaRPr>
          </a:p>
        </p:txBody>
      </p:sp>
      <p:sp>
        <p:nvSpPr>
          <p:cNvPr id="49" name="Google Shape;82;p 2">
            <a:extLst>
              <a:ext uri="{FF2B5EF4-FFF2-40B4-BE49-F238E27FC236}">
                <a16:creationId xmlns:a16="http://schemas.microsoft.com/office/drawing/2014/main" id="{D896B96A-9221-D4C5-B23B-F666F3DD51E4}"/>
              </a:ext>
            </a:extLst>
          </p:cNvPr>
          <p:cNvSpPr/>
          <p:nvPr/>
        </p:nvSpPr>
        <p:spPr>
          <a:xfrm>
            <a:off x="1394640" y="1868760"/>
            <a:ext cx="9748080" cy="163121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2000" b="0" strike="noStrike" spc="-1" dirty="0">
                <a:latin typeface="Arial"/>
              </a:rPr>
              <a:t>Introduction to Text Feature Extraction</a:t>
            </a:r>
          </a:p>
          <a:p>
            <a:pPr marL="285750" indent="-285750">
              <a:lnSpc>
                <a:spcPct val="100000"/>
              </a:lnSpc>
              <a:buFont typeface="Arial" panose="020B0604020202020204" pitchFamily="34" charset="0"/>
              <a:buChar char="•"/>
            </a:pPr>
            <a:endParaRPr lang="en-US" sz="2000" spc="-1" dirty="0">
              <a:latin typeface="Arial"/>
            </a:endParaRPr>
          </a:p>
          <a:p>
            <a:pPr marL="285750" indent="-285750">
              <a:lnSpc>
                <a:spcPct val="100000"/>
              </a:lnSpc>
              <a:buFont typeface="Arial" panose="020B0604020202020204" pitchFamily="34" charset="0"/>
              <a:buChar char="•"/>
            </a:pPr>
            <a:r>
              <a:rPr lang="en-US" sz="2000" spc="-1" dirty="0">
                <a:latin typeface="Arial"/>
              </a:rPr>
              <a:t>I</a:t>
            </a:r>
            <a:r>
              <a:rPr lang="en-US" sz="2000" b="0" strike="noStrike" spc="-1" dirty="0">
                <a:latin typeface="Arial"/>
              </a:rPr>
              <a:t>mportance of converting text data into numerical features to enable machine learning algorithms to perform tasks like classification, sentiment analysis, or clustering on textual data.</a:t>
            </a:r>
            <a:endParaRPr lang="en-IN" sz="2000" b="0" strike="noStrike" spc="-1" dirty="0">
              <a:latin typeface="Arial"/>
            </a:endParaRPr>
          </a:p>
        </p:txBody>
      </p:sp>
      <p:sp>
        <p:nvSpPr>
          <p:cNvPr id="50" name="Straight Connector 2">
            <a:extLst>
              <a:ext uri="{FF2B5EF4-FFF2-40B4-BE49-F238E27FC236}">
                <a16:creationId xmlns:a16="http://schemas.microsoft.com/office/drawing/2014/main" id="{DC6EF6E2-689A-9343-B341-EFC79B70C1F6}"/>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864020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B5BB5-33DC-71EA-B66C-499A2ECF4EA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9174D76-38D5-B2F4-D1B3-6860FA0B776F}"/>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Analogy</a:t>
            </a:r>
            <a:endParaRPr lang="en-IN" sz="2800" b="0" strike="noStrike" spc="-1" dirty="0">
              <a:latin typeface="Arial"/>
            </a:endParaRPr>
          </a:p>
        </p:txBody>
      </p:sp>
      <p:sp>
        <p:nvSpPr>
          <p:cNvPr id="49" name="Google Shape;82;p 2">
            <a:extLst>
              <a:ext uri="{FF2B5EF4-FFF2-40B4-BE49-F238E27FC236}">
                <a16:creationId xmlns:a16="http://schemas.microsoft.com/office/drawing/2014/main" id="{C8F9ED97-DDD1-6060-2AAF-5427A03AA79C}"/>
              </a:ext>
            </a:extLst>
          </p:cNvPr>
          <p:cNvSpPr/>
          <p:nvPr/>
        </p:nvSpPr>
        <p:spPr>
          <a:xfrm>
            <a:off x="1146667" y="1460637"/>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endParaRPr lang="en-US" spc="-1" dirty="0">
              <a:latin typeface="Arial"/>
            </a:endParaRPr>
          </a:p>
          <a:p>
            <a:pPr>
              <a:lnSpc>
                <a:spcPct val="100000"/>
              </a:lnSpc>
            </a:pPr>
            <a:r>
              <a:rPr lang="en-US" spc="-1" dirty="0">
                <a:latin typeface="Arial"/>
              </a:rPr>
              <a:t>Imagine a bag of fruits containing apples, oranges, and bananas. </a:t>
            </a:r>
          </a:p>
          <a:p>
            <a:pPr>
              <a:lnSpc>
                <a:spcPct val="100000"/>
              </a:lnSpc>
            </a:pPr>
            <a:r>
              <a:rPr lang="en-US" spc="-1" dirty="0">
                <a:latin typeface="Arial"/>
              </a:rPr>
              <a:t>We can see the fruits (words), but we can't directly see the categories (topics) they belong to (e.g., red fruits, citrus fruits). </a:t>
            </a:r>
          </a:p>
          <a:p>
            <a:pPr>
              <a:lnSpc>
                <a:spcPct val="100000"/>
              </a:lnSpc>
            </a:pPr>
            <a:r>
              <a:rPr lang="en-US" spc="-1" dirty="0">
                <a:latin typeface="Arial"/>
              </a:rPr>
              <a:t>LDA helps us discover these hidden categories based on the observed occurrences of different fruits.</a:t>
            </a:r>
          </a:p>
          <a:p>
            <a:pPr>
              <a:lnSpc>
                <a:spcPct val="100000"/>
              </a:lnSpc>
            </a:pPr>
            <a:endParaRPr lang="en-US" spc="-1" dirty="0">
              <a:latin typeface="Arial"/>
            </a:endParaRPr>
          </a:p>
          <a:p>
            <a:pPr>
              <a:lnSpc>
                <a:spcPct val="100000"/>
              </a:lnSpc>
            </a:pPr>
            <a:r>
              <a:rPr lang="en-US" spc="-1" dirty="0">
                <a:latin typeface="Arial"/>
              </a:rPr>
              <a:t>Understanding the "latent" aspect is crucial for interpreting LDA results correctly. </a:t>
            </a:r>
          </a:p>
          <a:p>
            <a:pPr>
              <a:lnSpc>
                <a:spcPct val="100000"/>
              </a:lnSpc>
            </a:pPr>
            <a:endParaRPr lang="en-US" spc="-1" dirty="0">
              <a:latin typeface="Arial"/>
            </a:endParaRPr>
          </a:p>
          <a:p>
            <a:pPr>
              <a:lnSpc>
                <a:spcPct val="100000"/>
              </a:lnSpc>
            </a:pPr>
            <a:r>
              <a:rPr lang="en-US" spc="-1" dirty="0">
                <a:latin typeface="Arial"/>
              </a:rPr>
              <a:t>The topics we extract are estimates based on the model's learning process, and they may not perfectly reflect the true underlying themes in your data. </a:t>
            </a:r>
          </a:p>
          <a:p>
            <a:pPr>
              <a:lnSpc>
                <a:spcPct val="100000"/>
              </a:lnSpc>
            </a:pPr>
            <a:endParaRPr lang="en-US" spc="-1" dirty="0">
              <a:latin typeface="Arial"/>
            </a:endParaRPr>
          </a:p>
          <a:p>
            <a:pPr>
              <a:lnSpc>
                <a:spcPct val="100000"/>
              </a:lnSpc>
            </a:pPr>
            <a:r>
              <a:rPr lang="en-US" spc="-1" dirty="0">
                <a:latin typeface="Arial"/>
              </a:rPr>
              <a:t>It's important to critically evaluate and refine these topics based on the  domain knowledge and specific goals.</a:t>
            </a:r>
          </a:p>
        </p:txBody>
      </p:sp>
      <p:sp>
        <p:nvSpPr>
          <p:cNvPr id="50" name="Straight Connector 2">
            <a:extLst>
              <a:ext uri="{FF2B5EF4-FFF2-40B4-BE49-F238E27FC236}">
                <a16:creationId xmlns:a16="http://schemas.microsoft.com/office/drawing/2014/main" id="{14D77572-9F1E-5368-7E7B-B3DC96A8439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911755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48ACB-B6A6-EF67-9B05-66A5CF7A1BA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A92BBB9-D04C-A473-56C5-EF524A69E47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Example in R</a:t>
            </a:r>
            <a:endParaRPr lang="en-IN" sz="2800" b="0" strike="noStrike" spc="-1" dirty="0">
              <a:latin typeface="Arial"/>
            </a:endParaRPr>
          </a:p>
        </p:txBody>
      </p:sp>
      <p:sp>
        <p:nvSpPr>
          <p:cNvPr id="49" name="Google Shape;82;p 2">
            <a:extLst>
              <a:ext uri="{FF2B5EF4-FFF2-40B4-BE49-F238E27FC236}">
                <a16:creationId xmlns:a16="http://schemas.microsoft.com/office/drawing/2014/main" id="{6C1964FE-1489-5D5B-6857-96AFFDCDF5FF}"/>
              </a:ext>
            </a:extLst>
          </p:cNvPr>
          <p:cNvSpPr/>
          <p:nvPr/>
        </p:nvSpPr>
        <p:spPr>
          <a:xfrm>
            <a:off x="1146667" y="1460637"/>
            <a:ext cx="9748080" cy="36933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Please open file </a:t>
            </a:r>
            <a:r>
              <a:rPr lang="en-US" b="1" i="1" spc="-1" dirty="0" err="1">
                <a:latin typeface="Arial"/>
              </a:rPr>
              <a:t>lda_latent.R</a:t>
            </a:r>
            <a:endParaRPr lang="en-US" b="1" i="1" spc="-1" dirty="0">
              <a:latin typeface="Arial"/>
            </a:endParaRPr>
          </a:p>
        </p:txBody>
      </p:sp>
      <p:sp>
        <p:nvSpPr>
          <p:cNvPr id="50" name="Straight Connector 2">
            <a:extLst>
              <a:ext uri="{FF2B5EF4-FFF2-40B4-BE49-F238E27FC236}">
                <a16:creationId xmlns:a16="http://schemas.microsoft.com/office/drawing/2014/main" id="{0657E753-AFA0-8EF4-BDCE-2D7F368F2D2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761908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62FD7-7CBB-3EA4-8A9F-CDFD20DA821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1F9FD64-7EF9-4916-98D0-1DF1ED280521}"/>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Dirichlet Distribution?</a:t>
            </a:r>
            <a:endParaRPr lang="en-IN" sz="2800" b="0" strike="noStrike" spc="-1" dirty="0">
              <a:latin typeface="Arial"/>
            </a:endParaRPr>
          </a:p>
        </p:txBody>
      </p:sp>
      <p:sp>
        <p:nvSpPr>
          <p:cNvPr id="49" name="Google Shape;82;p 2">
            <a:extLst>
              <a:ext uri="{FF2B5EF4-FFF2-40B4-BE49-F238E27FC236}">
                <a16:creationId xmlns:a16="http://schemas.microsoft.com/office/drawing/2014/main" id="{AA258E94-A4C8-4AF1-285E-0149D17C0E6F}"/>
              </a:ext>
            </a:extLst>
          </p:cNvPr>
          <p:cNvSpPr/>
          <p:nvPr/>
        </p:nvSpPr>
        <p:spPr>
          <a:xfrm>
            <a:off x="1146667" y="1460637"/>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latin typeface="Arial"/>
              </a:rPr>
              <a:t>The Dirichlet distribution is a family of continuous multivariate probability distributions parameterized by a vector of positive reals.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It plays a central role in Latent Dirichlet Allocation (LDA) by modeling the uncertainty and variability in the composition of topics within documents and the distribution of words within topics.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It's a multivariate generalization of the Beta distribution, ideal for modeling proportions that sum to 1, making it suitable for probabilities.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pc="-1" dirty="0">
              <a:latin typeface="Arial"/>
            </a:endParaRPr>
          </a:p>
        </p:txBody>
      </p:sp>
      <p:sp>
        <p:nvSpPr>
          <p:cNvPr id="50" name="Straight Connector 2">
            <a:extLst>
              <a:ext uri="{FF2B5EF4-FFF2-40B4-BE49-F238E27FC236}">
                <a16:creationId xmlns:a16="http://schemas.microsoft.com/office/drawing/2014/main" id="{76CD9FD7-21B7-358F-DBB9-136ACFFEB6C2}"/>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6526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4C456-9E2B-5ED8-C964-FC2F14841D6C}"/>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C9F38C1-785A-9710-D7E0-6B104B518530}"/>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Dirichlet Distribution?</a:t>
            </a:r>
            <a:endParaRPr lang="en-IN" sz="2800" b="0" strike="noStrike" spc="-1" dirty="0">
              <a:latin typeface="Arial"/>
            </a:endParaRPr>
          </a:p>
        </p:txBody>
      </p:sp>
      <p:sp>
        <p:nvSpPr>
          <p:cNvPr id="49" name="Google Shape;82;p 2">
            <a:extLst>
              <a:ext uri="{FF2B5EF4-FFF2-40B4-BE49-F238E27FC236}">
                <a16:creationId xmlns:a16="http://schemas.microsoft.com/office/drawing/2014/main" id="{E80271B0-56A3-0CDF-0A83-5BBE437BD6DF}"/>
              </a:ext>
            </a:extLst>
          </p:cNvPr>
          <p:cNvSpPr/>
          <p:nvPr/>
        </p:nvSpPr>
        <p:spPr>
          <a:xfrm>
            <a:off x="1146667" y="1460637"/>
            <a:ext cx="9748080" cy="36933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In the context of Latent Dirichlet Allocation (LDA), the Dirichlet distribution is crucial for two main reasons:</a:t>
            </a:r>
          </a:p>
          <a:p>
            <a:pPr>
              <a:lnSpc>
                <a:spcPct val="100000"/>
              </a:lnSpc>
            </a:pPr>
            <a:endParaRPr lang="en-US" spc="-1" dirty="0">
              <a:latin typeface="Arial"/>
            </a:endParaRPr>
          </a:p>
          <a:p>
            <a:pPr marL="342900" indent="-342900">
              <a:lnSpc>
                <a:spcPct val="100000"/>
              </a:lnSpc>
              <a:buAutoNum type="arabicParenR"/>
            </a:pPr>
            <a:r>
              <a:rPr lang="en-US" b="1" spc="-1" dirty="0">
                <a:latin typeface="Arial"/>
              </a:rPr>
              <a:t>Document-Topic Distribution: </a:t>
            </a:r>
          </a:p>
          <a:p>
            <a:pPr marL="342900" indent="-342900">
              <a:lnSpc>
                <a:spcPct val="100000"/>
              </a:lnSpc>
              <a:buAutoNum type="arabicParenR"/>
            </a:pPr>
            <a:endParaRPr lang="en-US" b="1" spc="-1" dirty="0">
              <a:latin typeface="Arial"/>
            </a:endParaRPr>
          </a:p>
          <a:p>
            <a:pPr marL="285750" indent="-285750">
              <a:lnSpc>
                <a:spcPct val="100000"/>
              </a:lnSpc>
              <a:buFont typeface="Arial" panose="020B0604020202020204" pitchFamily="34" charset="0"/>
              <a:buChar char="•"/>
            </a:pPr>
            <a:r>
              <a:rPr lang="en-US" spc="-1" dirty="0">
                <a:latin typeface="Arial"/>
              </a:rPr>
              <a:t>LDA assumes that the mixture of topics in each document follows a Dirichlet distribution.</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 The parameters of this distribution (often denoted by alpha, α) control the sparsity or density of topic distribution in documents.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A higher alpha value suggests that documents are likely to contain a mixture of most topics, whereas a lower value indicates that a document is likely to be dominated by fewer topics.</a:t>
            </a:r>
          </a:p>
          <a:p>
            <a:pPr>
              <a:lnSpc>
                <a:spcPct val="100000"/>
              </a:lnSpc>
            </a:pPr>
            <a:endParaRPr lang="en-US" spc="-1" dirty="0">
              <a:latin typeface="Arial"/>
            </a:endParaRPr>
          </a:p>
        </p:txBody>
      </p:sp>
      <p:sp>
        <p:nvSpPr>
          <p:cNvPr id="50" name="Straight Connector 2">
            <a:extLst>
              <a:ext uri="{FF2B5EF4-FFF2-40B4-BE49-F238E27FC236}">
                <a16:creationId xmlns:a16="http://schemas.microsoft.com/office/drawing/2014/main" id="{43E8F3FC-4944-80ED-C706-A6EBDBFE9E9B}"/>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970588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EB9D0-C74E-34E5-DBAB-BCA32D947476}"/>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26786674-B746-ACEF-2FD2-484272720BED}"/>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What is Dirichlet Distribution?</a:t>
            </a:r>
            <a:endParaRPr lang="en-IN" sz="2800" b="0" strike="noStrike" spc="-1" dirty="0">
              <a:latin typeface="Arial"/>
            </a:endParaRPr>
          </a:p>
        </p:txBody>
      </p:sp>
      <p:sp>
        <p:nvSpPr>
          <p:cNvPr id="49" name="Google Shape;82;p 2">
            <a:extLst>
              <a:ext uri="{FF2B5EF4-FFF2-40B4-BE49-F238E27FC236}">
                <a16:creationId xmlns:a16="http://schemas.microsoft.com/office/drawing/2014/main" id="{87D9F232-CF6F-3761-58D8-54F52AA927D9}"/>
              </a:ext>
            </a:extLst>
          </p:cNvPr>
          <p:cNvSpPr/>
          <p:nvPr/>
        </p:nvSpPr>
        <p:spPr>
          <a:xfrm>
            <a:off x="1146667" y="1460637"/>
            <a:ext cx="9748080" cy="313932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endParaRPr lang="en-US" spc="-1" dirty="0">
              <a:latin typeface="Arial"/>
            </a:endParaRPr>
          </a:p>
          <a:p>
            <a:pPr>
              <a:lnSpc>
                <a:spcPct val="100000"/>
              </a:lnSpc>
            </a:pPr>
            <a:r>
              <a:rPr lang="en-US" b="1" spc="-1" dirty="0">
                <a:latin typeface="Arial"/>
              </a:rPr>
              <a:t>2) Topic-Word Distribution:</a:t>
            </a:r>
            <a:r>
              <a:rPr lang="en-US" spc="-1" dirty="0">
                <a:latin typeface="Arial"/>
              </a:rPr>
              <a:t> </a:t>
            </a:r>
          </a:p>
          <a:p>
            <a:pPr>
              <a:lnSpc>
                <a:spcPct val="100000"/>
              </a:lnSpc>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Similarly, LDA assumes that the distribution of words in each topic also follows a Dirichlet distribution.</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 The parameters of this distribution (often denoted by beta, β) influence the word distribution within topics.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A higher beta value suggests that topics will contain a broader mixture of words, while a lower value indicates that topics will be more specific or focused on fewer words.</a:t>
            </a:r>
          </a:p>
        </p:txBody>
      </p:sp>
      <p:sp>
        <p:nvSpPr>
          <p:cNvPr id="50" name="Straight Connector 2">
            <a:extLst>
              <a:ext uri="{FF2B5EF4-FFF2-40B4-BE49-F238E27FC236}">
                <a16:creationId xmlns:a16="http://schemas.microsoft.com/office/drawing/2014/main" id="{310F92E7-FC29-B9AB-D14B-CDB42E3F129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697827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D99E4-592A-673C-CE3F-32005CD90098}"/>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368F954E-2F9A-228F-F34F-D92A915CFA5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Why Dirichlet Distribution?</a:t>
            </a:r>
            <a:endParaRPr lang="en-IN" sz="2800" b="0" strike="noStrike" spc="-1" dirty="0">
              <a:latin typeface="Arial"/>
            </a:endParaRPr>
          </a:p>
        </p:txBody>
      </p:sp>
      <p:sp>
        <p:nvSpPr>
          <p:cNvPr id="49" name="Google Shape;82;p 2">
            <a:extLst>
              <a:ext uri="{FF2B5EF4-FFF2-40B4-BE49-F238E27FC236}">
                <a16:creationId xmlns:a16="http://schemas.microsoft.com/office/drawing/2014/main" id="{7A740C9E-91F2-6946-444B-A5C7C8B31473}"/>
              </a:ext>
            </a:extLst>
          </p:cNvPr>
          <p:cNvSpPr/>
          <p:nvPr/>
        </p:nvSpPr>
        <p:spPr>
          <a:xfrm>
            <a:off x="1146667" y="1460637"/>
            <a:ext cx="9748080" cy="203132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The Dirichlet distribution is relevant to text data because it allows for a flexible and probabilistic foundation to model the latent thematic structures in a corpus. </a:t>
            </a:r>
          </a:p>
          <a:p>
            <a:pPr>
              <a:lnSpc>
                <a:spcPct val="100000"/>
              </a:lnSpc>
            </a:pPr>
            <a:endParaRPr lang="en-US" spc="-1" dirty="0">
              <a:latin typeface="Arial"/>
            </a:endParaRPr>
          </a:p>
          <a:p>
            <a:pPr>
              <a:lnSpc>
                <a:spcPct val="100000"/>
              </a:lnSpc>
            </a:pPr>
            <a:r>
              <a:rPr lang="en-US" spc="-1" dirty="0">
                <a:latin typeface="Arial"/>
              </a:rPr>
              <a:t>It accommodates the intuition that documents cover a limited set of topics and that topics often include a limited set of words.</a:t>
            </a:r>
          </a:p>
          <a:p>
            <a:pPr>
              <a:lnSpc>
                <a:spcPct val="100000"/>
              </a:lnSpc>
            </a:pPr>
            <a:endParaRPr lang="en-US" spc="-1" dirty="0">
              <a:latin typeface="Arial"/>
            </a:endParaRPr>
          </a:p>
          <a:p>
            <a:pPr>
              <a:lnSpc>
                <a:spcPct val="100000"/>
              </a:lnSpc>
            </a:pPr>
            <a:r>
              <a:rPr lang="en-US" spc="-1" dirty="0">
                <a:latin typeface="Arial"/>
              </a:rPr>
              <a:t>Please open file </a:t>
            </a:r>
            <a:r>
              <a:rPr lang="en-US" b="1" i="1" spc="-1" dirty="0">
                <a:latin typeface="Arial"/>
              </a:rPr>
              <a:t>lda_Dirichlet1.R</a:t>
            </a:r>
          </a:p>
        </p:txBody>
      </p:sp>
      <p:sp>
        <p:nvSpPr>
          <p:cNvPr id="50" name="Straight Connector 2">
            <a:extLst>
              <a:ext uri="{FF2B5EF4-FFF2-40B4-BE49-F238E27FC236}">
                <a16:creationId xmlns:a16="http://schemas.microsoft.com/office/drawing/2014/main" id="{B44C39AF-52D7-A54B-E6C6-7467D1485A2D}"/>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629601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923FA-40D9-5273-E120-4AE903D752C6}"/>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628DC86-1432-2716-D6D4-E1110355BC5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Mathematical basis of LDA</a:t>
            </a:r>
            <a:endParaRPr lang="en-IN" sz="2800" b="0" strike="noStrike" spc="-1" dirty="0">
              <a:latin typeface="Arial"/>
            </a:endParaRPr>
          </a:p>
        </p:txBody>
      </p:sp>
      <p:sp>
        <p:nvSpPr>
          <p:cNvPr id="49" name="Google Shape;82;p 2">
            <a:extLst>
              <a:ext uri="{FF2B5EF4-FFF2-40B4-BE49-F238E27FC236}">
                <a16:creationId xmlns:a16="http://schemas.microsoft.com/office/drawing/2014/main" id="{63C27D12-2D94-8C08-9FCC-A99E1728A77F}"/>
              </a:ext>
            </a:extLst>
          </p:cNvPr>
          <p:cNvSpPr/>
          <p:nvPr/>
        </p:nvSpPr>
        <p:spPr>
          <a:xfrm>
            <a:off x="1146667" y="1460637"/>
            <a:ext cx="9748080" cy="47705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pc="-1" dirty="0">
                <a:latin typeface="Arial"/>
              </a:rPr>
              <a:t>Probabilistic Model: </a:t>
            </a:r>
            <a:r>
              <a:rPr lang="en-US" sz="1600" spc="-1" dirty="0">
                <a:latin typeface="Arial"/>
              </a:rPr>
              <a:t>LDA views a collection of documents as a product of a generative process involving hidden topics.</a:t>
            </a:r>
          </a:p>
          <a:p>
            <a:pPr>
              <a:lnSpc>
                <a:spcPct val="100000"/>
              </a:lnSpc>
            </a:pPr>
            <a:endParaRPr lang="en-US" sz="1600" spc="-1" dirty="0">
              <a:latin typeface="Arial"/>
            </a:endParaRPr>
          </a:p>
          <a:p>
            <a:pPr>
              <a:lnSpc>
                <a:spcPct val="100000"/>
              </a:lnSpc>
            </a:pPr>
            <a:r>
              <a:rPr lang="en-US" sz="1600" b="1" spc="-1" dirty="0">
                <a:latin typeface="Arial"/>
              </a:rPr>
              <a:t>Dirichlet Distribution:</a:t>
            </a:r>
            <a:r>
              <a:rPr lang="en-US" sz="1600" spc="-1" dirty="0">
                <a:latin typeface="Arial"/>
              </a:rPr>
              <a:t> It assumes a Dirichlet prior for both topic distributions over words and document distributions over topics, ensuring non-negative probabilities that sum to 1.</a:t>
            </a:r>
          </a:p>
          <a:p>
            <a:pPr>
              <a:lnSpc>
                <a:spcPct val="100000"/>
              </a:lnSpc>
            </a:pPr>
            <a:endParaRPr lang="en-US" sz="1600" b="1" spc="-1" dirty="0">
              <a:latin typeface="Arial"/>
            </a:endParaRPr>
          </a:p>
          <a:p>
            <a:pPr>
              <a:lnSpc>
                <a:spcPct val="100000"/>
              </a:lnSpc>
            </a:pPr>
            <a:r>
              <a:rPr lang="en-US" sz="1600" b="1" spc="-1" dirty="0">
                <a:latin typeface="Arial"/>
              </a:rPr>
              <a:t>Generative Process:</a:t>
            </a:r>
          </a:p>
          <a:p>
            <a:pPr>
              <a:lnSpc>
                <a:spcPct val="100000"/>
              </a:lnSpc>
            </a:pPr>
            <a:r>
              <a:rPr lang="en-US" sz="1600" spc="-1" dirty="0">
                <a:latin typeface="Arial"/>
              </a:rPr>
              <a:t>For each document:</a:t>
            </a:r>
          </a:p>
          <a:p>
            <a:pPr marL="742950" lvl="1" indent="-285750">
              <a:buFont typeface="Arial" panose="020B0604020202020204" pitchFamily="34" charset="0"/>
              <a:buChar char="•"/>
            </a:pPr>
            <a:r>
              <a:rPr lang="en-US" sz="1600" spc="-1" dirty="0">
                <a:latin typeface="Arial"/>
              </a:rPr>
              <a:t>Choose a distribution over topics θ from a Dirichlet distribution with parameter α.</a:t>
            </a:r>
          </a:p>
          <a:p>
            <a:pPr>
              <a:lnSpc>
                <a:spcPct val="100000"/>
              </a:lnSpc>
            </a:pPr>
            <a:r>
              <a:rPr lang="en-US" sz="1600" spc="-1" dirty="0">
                <a:latin typeface="Arial"/>
              </a:rPr>
              <a:t>For each word in the document:</a:t>
            </a:r>
          </a:p>
          <a:p>
            <a:pPr marL="742950" lvl="1" indent="-285750">
              <a:buFont typeface="Arial" panose="020B0604020202020204" pitchFamily="34" charset="0"/>
              <a:buChar char="•"/>
            </a:pPr>
            <a:r>
              <a:rPr lang="en-US" sz="1600" spc="-1" dirty="0">
                <a:latin typeface="Arial"/>
              </a:rPr>
              <a:t>Choose a topic z from the document's topic distribution θ.</a:t>
            </a:r>
          </a:p>
          <a:p>
            <a:pPr marL="742950" lvl="1" indent="-285750">
              <a:buFont typeface="Arial" panose="020B0604020202020204" pitchFamily="34" charset="0"/>
              <a:buChar char="•"/>
            </a:pPr>
            <a:r>
              <a:rPr lang="en-US" sz="1600" spc="-1" dirty="0">
                <a:latin typeface="Arial"/>
              </a:rPr>
              <a:t>Choose a word w from the topic's word distribution φ (also drawn from a Dirichlet with parameter β).</a:t>
            </a:r>
          </a:p>
          <a:p>
            <a:pPr>
              <a:lnSpc>
                <a:spcPct val="100000"/>
              </a:lnSpc>
            </a:pPr>
            <a:endParaRPr lang="en-US" sz="1600" spc="-1" dirty="0">
              <a:latin typeface="Arial"/>
            </a:endParaRPr>
          </a:p>
          <a:p>
            <a:pPr>
              <a:lnSpc>
                <a:spcPct val="100000"/>
              </a:lnSpc>
            </a:pPr>
            <a:r>
              <a:rPr lang="en-US" sz="1600" spc="-1" dirty="0">
                <a:latin typeface="Arial"/>
              </a:rPr>
              <a:t>Key Parameters:</a:t>
            </a:r>
          </a:p>
          <a:p>
            <a:pPr>
              <a:lnSpc>
                <a:spcPct val="100000"/>
              </a:lnSpc>
            </a:pPr>
            <a:endParaRPr lang="en-US" sz="1600" spc="-1" dirty="0">
              <a:latin typeface="Arial"/>
            </a:endParaRPr>
          </a:p>
          <a:p>
            <a:pPr>
              <a:lnSpc>
                <a:spcPct val="100000"/>
              </a:lnSpc>
            </a:pPr>
            <a:r>
              <a:rPr lang="en-US" sz="1600" spc="-1" dirty="0">
                <a:latin typeface="Arial"/>
              </a:rPr>
              <a:t>α: Controls the topic distribution sparsity. Higher α values lead to more even topic distributions across documents.</a:t>
            </a:r>
          </a:p>
          <a:p>
            <a:pPr>
              <a:lnSpc>
                <a:spcPct val="100000"/>
              </a:lnSpc>
            </a:pPr>
            <a:r>
              <a:rPr lang="en-US" sz="1600" spc="-1" dirty="0">
                <a:latin typeface="Arial"/>
              </a:rPr>
              <a:t>β: Controls the word distribution sparsity. Higher β values encourage more diverse words within topics.</a:t>
            </a:r>
            <a:endParaRPr lang="en-IN" sz="1600" b="0" strike="noStrike" spc="-1" dirty="0">
              <a:latin typeface="Arial"/>
            </a:endParaRPr>
          </a:p>
        </p:txBody>
      </p:sp>
      <p:sp>
        <p:nvSpPr>
          <p:cNvPr id="50" name="Straight Connector 2">
            <a:extLst>
              <a:ext uri="{FF2B5EF4-FFF2-40B4-BE49-F238E27FC236}">
                <a16:creationId xmlns:a16="http://schemas.microsoft.com/office/drawing/2014/main" id="{DD49DA3A-74A0-905E-7DCA-3266E49F79D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96605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6302A-6048-062D-D270-EC88448BB9D8}"/>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E8AC11D4-ABD7-DED4-3FA8-DBD59D6E4D2C}"/>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Key Features of LDA</a:t>
            </a:r>
            <a:endParaRPr lang="en-IN" sz="2800" b="0" strike="noStrike" spc="-1" dirty="0">
              <a:latin typeface="Arial"/>
            </a:endParaRPr>
          </a:p>
        </p:txBody>
      </p:sp>
      <p:sp>
        <p:nvSpPr>
          <p:cNvPr id="49" name="Google Shape;82;p 2">
            <a:extLst>
              <a:ext uri="{FF2B5EF4-FFF2-40B4-BE49-F238E27FC236}">
                <a16:creationId xmlns:a16="http://schemas.microsoft.com/office/drawing/2014/main" id="{B1FE2A15-8F7A-B60A-79AC-7463727CBA93}"/>
              </a:ext>
            </a:extLst>
          </p:cNvPr>
          <p:cNvSpPr/>
          <p:nvPr/>
        </p:nvSpPr>
        <p:spPr>
          <a:xfrm>
            <a:off x="1146667" y="1460637"/>
            <a:ext cx="9748080" cy="25853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b="1" spc="-1" dirty="0">
                <a:latin typeface="Arial"/>
              </a:rPr>
              <a:t>Mathematical Basis</a:t>
            </a:r>
            <a:r>
              <a:rPr lang="en-US" spc="-1" dirty="0">
                <a:latin typeface="Arial"/>
              </a:rPr>
              <a:t>: LDA is a probabilistic, generative model based on Bayesian statistics.</a:t>
            </a:r>
          </a:p>
          <a:p>
            <a:pPr>
              <a:lnSpc>
                <a:spcPct val="100000"/>
              </a:lnSpc>
            </a:pPr>
            <a:endParaRPr lang="en-US" spc="-1" dirty="0">
              <a:latin typeface="Arial"/>
            </a:endParaRPr>
          </a:p>
          <a:p>
            <a:pPr>
              <a:lnSpc>
                <a:spcPct val="100000"/>
              </a:lnSpc>
            </a:pPr>
            <a:r>
              <a:rPr lang="en-US" b="1" spc="-1" dirty="0">
                <a:latin typeface="Arial"/>
              </a:rPr>
              <a:t>Interpretability</a:t>
            </a:r>
            <a:r>
              <a:rPr lang="en-US" spc="-1" dirty="0">
                <a:latin typeface="Arial"/>
              </a:rPr>
              <a:t>: LDA provides an intuitive interpretation of topics as distributions over words</a:t>
            </a:r>
          </a:p>
          <a:p>
            <a:pPr>
              <a:lnSpc>
                <a:spcPct val="100000"/>
              </a:lnSpc>
            </a:pPr>
            <a:endParaRPr lang="en-US" spc="-1" dirty="0">
              <a:latin typeface="Arial"/>
            </a:endParaRPr>
          </a:p>
          <a:p>
            <a:pPr>
              <a:lnSpc>
                <a:spcPct val="100000"/>
              </a:lnSpc>
            </a:pPr>
            <a:r>
              <a:rPr lang="en-US" b="1" spc="-1" dirty="0">
                <a:latin typeface="Arial"/>
              </a:rPr>
              <a:t>Handling of Polysemy and Synonymy</a:t>
            </a:r>
            <a:r>
              <a:rPr lang="en-US" spc="-1" dirty="0">
                <a:latin typeface="Arial"/>
              </a:rPr>
              <a:t>: LDA can handle polysemy(single word has multiple related meanings) more effectively by assigning different meanings to different topics</a:t>
            </a:r>
          </a:p>
          <a:p>
            <a:pPr>
              <a:lnSpc>
                <a:spcPct val="100000"/>
              </a:lnSpc>
            </a:pPr>
            <a:endParaRPr lang="en-US" spc="-1" dirty="0">
              <a:latin typeface="Arial"/>
            </a:endParaRPr>
          </a:p>
          <a:p>
            <a:pPr>
              <a:lnSpc>
                <a:spcPct val="100000"/>
              </a:lnSpc>
            </a:pPr>
            <a:r>
              <a:rPr lang="en-US" b="1" spc="-1" dirty="0">
                <a:latin typeface="Arial"/>
              </a:rPr>
              <a:t>Scalability and Complexity</a:t>
            </a:r>
            <a:r>
              <a:rPr lang="en-US" spc="-1" dirty="0">
                <a:latin typeface="Arial"/>
              </a:rPr>
              <a:t>: LDA is generally more computationally intensive due to its iterative inference process</a:t>
            </a:r>
            <a:endParaRPr lang="en-IN" b="0" strike="noStrike" spc="-1" dirty="0">
              <a:latin typeface="Arial"/>
            </a:endParaRPr>
          </a:p>
        </p:txBody>
      </p:sp>
      <p:sp>
        <p:nvSpPr>
          <p:cNvPr id="50" name="Straight Connector 2">
            <a:extLst>
              <a:ext uri="{FF2B5EF4-FFF2-40B4-BE49-F238E27FC236}">
                <a16:creationId xmlns:a16="http://schemas.microsoft.com/office/drawing/2014/main" id="{E70DFFFA-46E0-660F-86AD-D83CD489B70E}"/>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510974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6BD96-38E1-1265-0BEE-9D51E4B90D4E}"/>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07306B4-EA05-33C3-69EC-28504ACFC75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Topic Modeling</a:t>
            </a:r>
            <a:endParaRPr lang="en-IN" sz="2800" b="0" strike="noStrike" spc="-1" dirty="0">
              <a:latin typeface="Arial"/>
            </a:endParaRPr>
          </a:p>
        </p:txBody>
      </p:sp>
      <p:sp>
        <p:nvSpPr>
          <p:cNvPr id="49" name="Google Shape;82;p 2">
            <a:extLst>
              <a:ext uri="{FF2B5EF4-FFF2-40B4-BE49-F238E27FC236}">
                <a16:creationId xmlns:a16="http://schemas.microsoft.com/office/drawing/2014/main" id="{570AF435-7635-66E8-0932-385E65FEFFF5}"/>
              </a:ext>
            </a:extLst>
          </p:cNvPr>
          <p:cNvSpPr/>
          <p:nvPr/>
        </p:nvSpPr>
        <p:spPr>
          <a:xfrm>
            <a:off x="1394640" y="1868760"/>
            <a:ext cx="974808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pc="-1" dirty="0">
                <a:latin typeface="Arial"/>
              </a:rPr>
              <a:t>Visualization in R</a:t>
            </a:r>
          </a:p>
          <a:p>
            <a:pPr>
              <a:lnSpc>
                <a:spcPct val="100000"/>
              </a:lnSpc>
            </a:pPr>
            <a:endParaRPr lang="en-US" spc="-1" dirty="0">
              <a:latin typeface="Arial"/>
            </a:endParaRPr>
          </a:p>
          <a:p>
            <a:pPr marL="285750" indent="-285750">
              <a:buFont typeface="Arial" panose="020B0604020202020204" pitchFamily="34" charset="0"/>
              <a:buChar char="•"/>
            </a:pPr>
            <a:r>
              <a:rPr lang="en-US" spc="-1" dirty="0">
                <a:latin typeface="Arial"/>
              </a:rPr>
              <a:t>Document-topic distributions: Showing how topics are distributed across documents </a:t>
            </a:r>
            <a:r>
              <a:rPr lang="en-US" spc="-1" dirty="0" err="1">
                <a:latin typeface="Arial"/>
              </a:rPr>
              <a:t>serVis</a:t>
            </a:r>
            <a:endParaRPr lang="en-IN" b="0" strike="noStrike"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Word clouds: Visualizing top words for each topic using </a:t>
            </a:r>
            <a:r>
              <a:rPr lang="en-US" spc="-1" dirty="0" err="1">
                <a:latin typeface="Arial"/>
              </a:rPr>
              <a:t>wordcloud</a:t>
            </a:r>
            <a:r>
              <a:rPr lang="en-US" spc="-1" dirty="0">
                <a:latin typeface="Arial"/>
              </a:rPr>
              <a:t> package.</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pc="-1" dirty="0">
                <a:latin typeface="Arial"/>
              </a:rPr>
              <a:t>Topic heatmaps: Displaying topic-word probabilities using heatmap() function.</a:t>
            </a:r>
          </a:p>
          <a:p>
            <a:pPr marL="285750" indent="-285750">
              <a:lnSpc>
                <a:spcPct val="100000"/>
              </a:lnSpc>
              <a:buFont typeface="Arial" panose="020B0604020202020204" pitchFamily="34" charset="0"/>
              <a:buChar char="•"/>
            </a:pPr>
            <a:endParaRPr lang="en-US" spc="-1" dirty="0">
              <a:latin typeface="Arial"/>
            </a:endParaRPr>
          </a:p>
        </p:txBody>
      </p:sp>
      <p:sp>
        <p:nvSpPr>
          <p:cNvPr id="50" name="Straight Connector 2">
            <a:extLst>
              <a:ext uri="{FF2B5EF4-FFF2-40B4-BE49-F238E27FC236}">
                <a16:creationId xmlns:a16="http://schemas.microsoft.com/office/drawing/2014/main" id="{46A4666C-21F0-C7AB-9A8D-BFB8CD94E38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398967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B5B94-9B48-2B1B-56AE-8C951A8C943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F684924E-9CA3-BCBE-52F7-567109561BE8}"/>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pc="-1" dirty="0">
                <a:solidFill>
                  <a:srgbClr val="003399"/>
                </a:solidFill>
                <a:latin typeface="Trebuchet MS"/>
              </a:rPr>
              <a:t>Example to work out </a:t>
            </a:r>
            <a:endParaRPr lang="en-IN" sz="2800" b="0" strike="noStrike" spc="-1" dirty="0">
              <a:latin typeface="Arial"/>
            </a:endParaRPr>
          </a:p>
        </p:txBody>
      </p:sp>
      <p:sp>
        <p:nvSpPr>
          <p:cNvPr id="49" name="Google Shape;82;p 2">
            <a:extLst>
              <a:ext uri="{FF2B5EF4-FFF2-40B4-BE49-F238E27FC236}">
                <a16:creationId xmlns:a16="http://schemas.microsoft.com/office/drawing/2014/main" id="{81211EC6-5538-4A82-399F-855EBA79AC45}"/>
              </a:ext>
            </a:extLst>
          </p:cNvPr>
          <p:cNvSpPr/>
          <p:nvPr/>
        </p:nvSpPr>
        <p:spPr>
          <a:xfrm>
            <a:off x="1394640" y="1868760"/>
            <a:ext cx="9748080" cy="92333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IN" spc="-1" dirty="0">
                <a:latin typeface="Arial"/>
              </a:rPr>
              <a:t>Open file </a:t>
            </a:r>
            <a:r>
              <a:rPr lang="en-IN" b="1" spc="-1" dirty="0" err="1">
                <a:latin typeface="Arial"/>
              </a:rPr>
              <a:t>lda_heatmap.R</a:t>
            </a:r>
            <a:r>
              <a:rPr lang="en-IN" b="1" spc="-1" dirty="0">
                <a:latin typeface="Arial"/>
              </a:rPr>
              <a:t> </a:t>
            </a:r>
            <a:r>
              <a:rPr lang="en-IN" spc="-1" dirty="0">
                <a:latin typeface="Arial"/>
              </a:rPr>
              <a:t>and start building out the code </a:t>
            </a:r>
          </a:p>
          <a:p>
            <a:pPr>
              <a:lnSpc>
                <a:spcPct val="100000"/>
              </a:lnSpc>
            </a:pPr>
            <a:endParaRPr lang="en-IN" spc="-1" dirty="0">
              <a:latin typeface="Arial"/>
            </a:endParaRPr>
          </a:p>
          <a:p>
            <a:pPr>
              <a:lnSpc>
                <a:spcPct val="100000"/>
              </a:lnSpc>
            </a:pPr>
            <a:r>
              <a:rPr lang="en-IN" spc="-1" dirty="0">
                <a:latin typeface="Arial"/>
              </a:rPr>
              <a:t>A starter code has already been provided </a:t>
            </a:r>
            <a:endParaRPr lang="en-US" spc="-1" dirty="0">
              <a:latin typeface="Arial"/>
            </a:endParaRPr>
          </a:p>
        </p:txBody>
      </p:sp>
      <p:sp>
        <p:nvSpPr>
          <p:cNvPr id="50" name="Straight Connector 2">
            <a:extLst>
              <a:ext uri="{FF2B5EF4-FFF2-40B4-BE49-F238E27FC236}">
                <a16:creationId xmlns:a16="http://schemas.microsoft.com/office/drawing/2014/main" id="{46F50E7C-EAB0-C581-AEE6-5358536C594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7398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7BF77-A814-160A-7299-8A8035C8C6C1}"/>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63C79181-7D7F-F1B4-A3F4-413458EA232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What is Natural Language Processing ?</a:t>
            </a:r>
            <a:endParaRPr lang="en-IN" sz="2800" b="0" strike="noStrike" spc="-1" dirty="0">
              <a:latin typeface="Arial"/>
            </a:endParaRPr>
          </a:p>
        </p:txBody>
      </p:sp>
      <p:sp>
        <p:nvSpPr>
          <p:cNvPr id="49" name="Google Shape;82;p 2">
            <a:extLst>
              <a:ext uri="{FF2B5EF4-FFF2-40B4-BE49-F238E27FC236}">
                <a16:creationId xmlns:a16="http://schemas.microsoft.com/office/drawing/2014/main" id="{1D8ECECE-AB39-D45C-B331-319D3A905471}"/>
              </a:ext>
            </a:extLst>
          </p:cNvPr>
          <p:cNvSpPr/>
          <p:nvPr/>
        </p:nvSpPr>
        <p:spPr>
          <a:xfrm>
            <a:off x="1399806" y="1868760"/>
            <a:ext cx="9748080" cy="313932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0" strike="noStrike" spc="-1" dirty="0">
                <a:latin typeface="Arial"/>
              </a:rPr>
              <a:t>Natural Language Processing (NLP) is a field at the intersection of computer science, artificial intelligence, and linguistics.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0" strike="noStrike" spc="-1" dirty="0">
                <a:latin typeface="Arial"/>
              </a:rPr>
              <a:t>It involves the development of algorithms and systems that enable computers to understand, interpret, and generate human language.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NLP aims to bridge the gap between human communication and computer understanding, allowing machines to perform a wide range of language-related tasks.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1" strike="noStrike" spc="-1" dirty="0">
                <a:latin typeface="Arial"/>
              </a:rPr>
              <a:t>NLP = NLU + NLG</a:t>
            </a:r>
            <a:endParaRPr lang="en-IN" b="1" strike="noStrike" spc="-1" dirty="0">
              <a:latin typeface="Arial"/>
            </a:endParaRPr>
          </a:p>
        </p:txBody>
      </p:sp>
      <p:sp>
        <p:nvSpPr>
          <p:cNvPr id="50" name="Straight Connector 2">
            <a:extLst>
              <a:ext uri="{FF2B5EF4-FFF2-40B4-BE49-F238E27FC236}">
                <a16:creationId xmlns:a16="http://schemas.microsoft.com/office/drawing/2014/main" id="{C2EDCBB4-5B34-8A35-B379-D4E713279148}"/>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85380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83C61-4940-422D-4E12-26BAF01A9C63}"/>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C37D51AC-6070-E7E8-8ABE-9D9E7B84526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Removing Stop Words and Punctuation</a:t>
            </a:r>
            <a:endParaRPr lang="en-IN" sz="2800" b="0" strike="noStrike" spc="-1" dirty="0">
              <a:latin typeface="Arial"/>
            </a:endParaRPr>
          </a:p>
        </p:txBody>
      </p:sp>
      <p:sp>
        <p:nvSpPr>
          <p:cNvPr id="49" name="Google Shape;82;p 2">
            <a:extLst>
              <a:ext uri="{FF2B5EF4-FFF2-40B4-BE49-F238E27FC236}">
                <a16:creationId xmlns:a16="http://schemas.microsoft.com/office/drawing/2014/main" id="{C1020B28-9187-CE78-018C-EE8877BCE5D8}"/>
              </a:ext>
            </a:extLst>
          </p:cNvPr>
          <p:cNvSpPr/>
          <p:nvPr/>
        </p:nvSpPr>
        <p:spPr>
          <a:xfrm>
            <a:off x="1394640" y="1868760"/>
            <a:ext cx="9748080" cy="3416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0" strike="noStrike" spc="-1" dirty="0">
                <a:latin typeface="Arial"/>
              </a:rPr>
              <a:t>Discuss the removal of common words (stop words) that add little value to the analysis, as well as punctuation, to reduce noise in the feature set</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spc="-1" dirty="0">
                <a:latin typeface="Arial"/>
              </a:rPr>
              <a:t>Please open </a:t>
            </a:r>
            <a:r>
              <a:rPr lang="en-US" b="1" i="1" spc="-1" dirty="0" err="1">
                <a:latin typeface="Arial"/>
              </a:rPr>
              <a:t>Features.ipynb</a:t>
            </a:r>
            <a:endParaRPr lang="en-US" b="1" i="1" spc="-1" dirty="0">
              <a:latin typeface="Arial"/>
            </a:endParaRPr>
          </a:p>
          <a:p>
            <a:pPr marL="285750" indent="-285750">
              <a:lnSpc>
                <a:spcPct val="100000"/>
              </a:lnSpc>
              <a:buFont typeface="Arial" panose="020B0604020202020204" pitchFamily="34" charset="0"/>
              <a:buChar char="•"/>
            </a:pPr>
            <a:endParaRPr lang="en-US" b="1" i="1" strike="noStrike" spc="-1" dirty="0">
              <a:latin typeface="Arial"/>
            </a:endParaRPr>
          </a:p>
          <a:p>
            <a:pPr>
              <a:lnSpc>
                <a:spcPct val="100000"/>
              </a:lnSpc>
            </a:pPr>
            <a:r>
              <a:rPr lang="en-US" b="1" spc="-1" dirty="0">
                <a:latin typeface="Arial"/>
              </a:rPr>
              <a:t>For more details on spacy library refer to – </a:t>
            </a:r>
          </a:p>
          <a:p>
            <a:pPr>
              <a:lnSpc>
                <a:spcPct val="100000"/>
              </a:lnSpc>
            </a:pPr>
            <a:r>
              <a:rPr lang="en-IN" b="1" i="1" strike="noStrike" spc="-1" dirty="0">
                <a:latin typeface="Arial"/>
                <a:hlinkClick r:id="rId2"/>
              </a:rPr>
              <a:t>https://spacy.io/usage/linguistic-features</a:t>
            </a:r>
            <a:endParaRPr lang="en-IN" b="1" i="1" strike="noStrike" spc="-1" dirty="0">
              <a:latin typeface="Arial"/>
            </a:endParaRPr>
          </a:p>
          <a:p>
            <a:pPr marL="285750" indent="-285750">
              <a:lnSpc>
                <a:spcPct val="100000"/>
              </a:lnSpc>
              <a:buFont typeface="Arial" panose="020B0604020202020204" pitchFamily="34" charset="0"/>
              <a:buChar char="•"/>
            </a:pPr>
            <a:endParaRPr lang="en-IN" b="1" i="1" spc="-1" dirty="0">
              <a:latin typeface="Arial"/>
            </a:endParaRPr>
          </a:p>
          <a:p>
            <a:pPr marL="285750" indent="-285750">
              <a:lnSpc>
                <a:spcPct val="100000"/>
              </a:lnSpc>
              <a:buFont typeface="Arial" panose="020B0604020202020204" pitchFamily="34" charset="0"/>
              <a:buChar char="•"/>
            </a:pPr>
            <a:endParaRPr lang="en-IN" b="1" i="1" strike="noStrike" spc="-1" dirty="0">
              <a:latin typeface="Arial"/>
            </a:endParaRPr>
          </a:p>
          <a:p>
            <a:pPr>
              <a:lnSpc>
                <a:spcPct val="100000"/>
              </a:lnSpc>
            </a:pPr>
            <a:r>
              <a:rPr lang="en-IN" b="1" spc="-1" dirty="0">
                <a:latin typeface="Arial"/>
              </a:rPr>
              <a:t>For more details on </a:t>
            </a:r>
            <a:r>
              <a:rPr lang="en-IN" b="1" spc="-1" dirty="0" err="1">
                <a:latin typeface="Arial"/>
              </a:rPr>
              <a:t>nltk</a:t>
            </a:r>
            <a:r>
              <a:rPr lang="en-IN" b="1" spc="-1" dirty="0">
                <a:latin typeface="Arial"/>
              </a:rPr>
              <a:t> library refer to – </a:t>
            </a:r>
          </a:p>
          <a:p>
            <a:pPr>
              <a:lnSpc>
                <a:spcPct val="100000"/>
              </a:lnSpc>
            </a:pPr>
            <a:r>
              <a:rPr lang="en-IN" b="1" i="1" strike="noStrike" spc="-1" dirty="0">
                <a:latin typeface="Arial"/>
                <a:hlinkClick r:id="rId3"/>
              </a:rPr>
              <a:t>https://www.nltk.org/api/nltk.tokenize.punkt.html#module-nltk.tokenize.punkt</a:t>
            </a:r>
            <a:r>
              <a:rPr lang="en-IN" b="1" i="1" strike="noStrike" spc="-1" dirty="0">
                <a:latin typeface="Arial"/>
              </a:rPr>
              <a:t> </a:t>
            </a:r>
          </a:p>
        </p:txBody>
      </p:sp>
      <p:sp>
        <p:nvSpPr>
          <p:cNvPr id="50" name="Straight Connector 2">
            <a:extLst>
              <a:ext uri="{FF2B5EF4-FFF2-40B4-BE49-F238E27FC236}">
                <a16:creationId xmlns:a16="http://schemas.microsoft.com/office/drawing/2014/main" id="{C640E304-AD1D-3644-1857-55DAE48D449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95525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BDE5E-CB41-A8F3-9C4F-D570A390E37A}"/>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3660655-2307-ABCB-18ED-CA77E8F4430B}"/>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Stemming and Lemmatization</a:t>
            </a:r>
            <a:endParaRPr lang="en-IN" sz="2800" b="0" strike="noStrike" spc="-1" dirty="0">
              <a:latin typeface="Arial"/>
            </a:endParaRPr>
          </a:p>
        </p:txBody>
      </p:sp>
      <p:sp>
        <p:nvSpPr>
          <p:cNvPr id="49" name="Google Shape;82;p 2">
            <a:extLst>
              <a:ext uri="{FF2B5EF4-FFF2-40B4-BE49-F238E27FC236}">
                <a16:creationId xmlns:a16="http://schemas.microsoft.com/office/drawing/2014/main" id="{9BA228A4-75B7-2FDD-6BCB-5E8FED677808}"/>
              </a:ext>
            </a:extLst>
          </p:cNvPr>
          <p:cNvSpPr/>
          <p:nvPr/>
        </p:nvSpPr>
        <p:spPr>
          <a:xfrm>
            <a:off x="1399806" y="1868760"/>
            <a:ext cx="9748080" cy="147732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1" spc="-1" dirty="0">
                <a:latin typeface="Arial"/>
              </a:rPr>
              <a:t>S</a:t>
            </a:r>
            <a:r>
              <a:rPr lang="en-US" b="1" strike="noStrike" spc="-1" dirty="0">
                <a:latin typeface="Arial"/>
              </a:rPr>
              <a:t>temming </a:t>
            </a:r>
            <a:r>
              <a:rPr lang="en-US" b="0" strike="noStrike" spc="-1" dirty="0">
                <a:latin typeface="Arial"/>
              </a:rPr>
              <a:t>(reducing words to their root form)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1" spc="-1" dirty="0">
                <a:latin typeface="Arial"/>
              </a:rPr>
              <a:t>L</a:t>
            </a:r>
            <a:r>
              <a:rPr lang="en-US" b="1" strike="noStrike" spc="-1" dirty="0">
                <a:latin typeface="Arial"/>
              </a:rPr>
              <a:t>emmatization </a:t>
            </a:r>
            <a:r>
              <a:rPr lang="en-US" b="0" strike="noStrike" spc="-1" dirty="0">
                <a:latin typeface="Arial"/>
              </a:rPr>
              <a:t>(reducing words to their base or dictionary form) to standardize textual data</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IN" b="0" strike="noStrike" spc="-1" dirty="0">
              <a:latin typeface="Arial"/>
            </a:endParaRPr>
          </a:p>
        </p:txBody>
      </p:sp>
      <p:sp>
        <p:nvSpPr>
          <p:cNvPr id="50" name="Straight Connector 2">
            <a:extLst>
              <a:ext uri="{FF2B5EF4-FFF2-40B4-BE49-F238E27FC236}">
                <a16:creationId xmlns:a16="http://schemas.microsoft.com/office/drawing/2014/main" id="{C86FA229-14A8-D7D0-DB92-5504866E21CA}"/>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33631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BF060-48F4-1687-74C4-9D904610CAD7}"/>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72687B20-7B38-DA6C-3305-239A4309B585}"/>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Bag of words – Counting the </a:t>
            </a:r>
            <a:r>
              <a:rPr lang="en-US" sz="2800" b="1" i="1" strike="noStrike" spc="-1" dirty="0" err="1">
                <a:solidFill>
                  <a:srgbClr val="003399"/>
                </a:solidFill>
                <a:latin typeface="Trebuchet MS"/>
              </a:rPr>
              <a:t>occurence</a:t>
            </a:r>
            <a:endParaRPr lang="en-IN" sz="2800" b="0" strike="noStrike" spc="-1" dirty="0">
              <a:latin typeface="Arial"/>
            </a:endParaRPr>
          </a:p>
        </p:txBody>
      </p:sp>
      <p:sp>
        <p:nvSpPr>
          <p:cNvPr id="49" name="Google Shape;82;p 2">
            <a:extLst>
              <a:ext uri="{FF2B5EF4-FFF2-40B4-BE49-F238E27FC236}">
                <a16:creationId xmlns:a16="http://schemas.microsoft.com/office/drawing/2014/main" id="{06726ADE-D94A-3613-07F6-42AC7FCAB23E}"/>
              </a:ext>
            </a:extLst>
          </p:cNvPr>
          <p:cNvSpPr/>
          <p:nvPr/>
        </p:nvSpPr>
        <p:spPr>
          <a:xfrm>
            <a:off x="1394640" y="1868760"/>
            <a:ext cx="974808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b="0" strike="noStrike" spc="-1" dirty="0">
                <a:latin typeface="Arial"/>
              </a:rPr>
              <a:t>Represents text as a dictionary of word frequencies.</a:t>
            </a:r>
          </a:p>
          <a:p>
            <a:pPr marL="285750" indent="-285750">
              <a:lnSpc>
                <a:spcPct val="100000"/>
              </a:lnSpc>
              <a:buFont typeface="Arial" panose="020B0604020202020204" pitchFamily="34" charset="0"/>
              <a:buChar char="•"/>
            </a:pPr>
            <a:r>
              <a:rPr lang="en-US" b="0" strike="noStrike" spc="-1" dirty="0">
                <a:latin typeface="Arial"/>
              </a:rPr>
              <a:t>Ignores word order and grammar.</a:t>
            </a:r>
          </a:p>
          <a:p>
            <a:pPr marL="285750" indent="-285750">
              <a:lnSpc>
                <a:spcPct val="100000"/>
              </a:lnSpc>
              <a:buFont typeface="Arial" panose="020B0604020202020204" pitchFamily="34" charset="0"/>
              <a:buChar char="•"/>
            </a:pPr>
            <a:r>
              <a:rPr lang="en-US" b="0" strike="noStrike" spc="-1" dirty="0">
                <a:latin typeface="Arial"/>
              </a:rPr>
              <a:t>Simple and efficient for large datasets.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0" strike="noStrike" spc="-1" dirty="0">
                <a:latin typeface="Arial"/>
              </a:rPr>
              <a:t>Bag-of-words treats documents as collections of words, disregarding their order or relationships.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0" strike="noStrike" spc="-1" dirty="0">
                <a:latin typeface="Arial"/>
              </a:rPr>
              <a:t>We use a </a:t>
            </a:r>
            <a:r>
              <a:rPr lang="en-US" b="0" strike="noStrike" spc="-1" dirty="0" err="1">
                <a:latin typeface="Arial"/>
              </a:rPr>
              <a:t>CountVectorizer</a:t>
            </a:r>
            <a:r>
              <a:rPr lang="en-US" b="0" strike="noStrike" spc="-1" dirty="0">
                <a:latin typeface="Arial"/>
              </a:rPr>
              <a:t> to create a feature vector where each element represents the frequency of a word in the document.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0" strike="noStrike" spc="-1" dirty="0">
                <a:latin typeface="Arial"/>
              </a:rPr>
              <a:t>While simple and efficient, this approach loses valuable information about word context and meaning.</a:t>
            </a:r>
            <a:endParaRPr lang="en-IN" b="0" strike="noStrike" spc="-1" dirty="0">
              <a:latin typeface="Arial"/>
            </a:endParaRPr>
          </a:p>
        </p:txBody>
      </p:sp>
      <p:sp>
        <p:nvSpPr>
          <p:cNvPr id="50" name="Straight Connector 2">
            <a:extLst>
              <a:ext uri="{FF2B5EF4-FFF2-40B4-BE49-F238E27FC236}">
                <a16:creationId xmlns:a16="http://schemas.microsoft.com/office/drawing/2014/main" id="{CB693FC3-6F06-E848-5F5B-099C2CEA9247}"/>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206310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4C9B5-7555-D062-C12A-175A5B3A3C85}"/>
            </a:ext>
          </a:extLst>
        </p:cNvPr>
        <p:cNvGrpSpPr/>
        <p:nvPr/>
      </p:nvGrpSpPr>
      <p:grpSpPr>
        <a:xfrm>
          <a:off x="0" y="0"/>
          <a:ext cx="0" cy="0"/>
          <a:chOff x="0" y="0"/>
          <a:chExt cx="0" cy="0"/>
        </a:xfrm>
      </p:grpSpPr>
      <p:sp>
        <p:nvSpPr>
          <p:cNvPr id="48" name="TextBox 2">
            <a:extLst>
              <a:ext uri="{FF2B5EF4-FFF2-40B4-BE49-F238E27FC236}">
                <a16:creationId xmlns:a16="http://schemas.microsoft.com/office/drawing/2014/main" id="{DEBB1C07-F01B-C4B7-0F31-BC6E65716E8A}"/>
              </a:ext>
            </a:extLst>
          </p:cNvPr>
          <p:cNvSpPr/>
          <p:nvPr/>
        </p:nvSpPr>
        <p:spPr>
          <a:xfrm>
            <a:off x="841320" y="826920"/>
            <a:ext cx="955656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dirty="0">
                <a:solidFill>
                  <a:srgbClr val="003399"/>
                </a:solidFill>
                <a:latin typeface="Trebuchet MS"/>
              </a:rPr>
              <a:t>Vectorization (TF-IDF)</a:t>
            </a:r>
            <a:endParaRPr lang="en-IN" sz="2800" b="0" strike="noStrike" spc="-1" dirty="0">
              <a:latin typeface="Arial"/>
            </a:endParaRPr>
          </a:p>
        </p:txBody>
      </p:sp>
      <p:sp>
        <p:nvSpPr>
          <p:cNvPr id="49" name="Google Shape;82;p 2">
            <a:extLst>
              <a:ext uri="{FF2B5EF4-FFF2-40B4-BE49-F238E27FC236}">
                <a16:creationId xmlns:a16="http://schemas.microsoft.com/office/drawing/2014/main" id="{83C3AF1B-B673-A458-B9EF-7E065E4798D2}"/>
              </a:ext>
            </a:extLst>
          </p:cNvPr>
          <p:cNvSpPr/>
          <p:nvPr/>
        </p:nvSpPr>
        <p:spPr>
          <a:xfrm>
            <a:off x="1400083" y="1885089"/>
            <a:ext cx="9748080" cy="286232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pc="-1" dirty="0">
                <a:latin typeface="Arial"/>
              </a:rPr>
              <a:t>C</a:t>
            </a:r>
            <a:r>
              <a:rPr lang="en-US" b="0" strike="noStrike" spc="-1" dirty="0">
                <a:latin typeface="Arial"/>
              </a:rPr>
              <a:t>oncept of converting text into a vector form using Term Frequency-Inverse Document Frequency (TF-IDF), which reflects how important a word is to a document in a collection.</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b="0" strike="noStrike" spc="-1" dirty="0">
                <a:latin typeface="Arial"/>
              </a:rPr>
              <a:t>A collection of documents can be represented as a matrix of TF-IDF features.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b="0" strike="noStrike" spc="-1" dirty="0">
              <a:latin typeface="Arial"/>
            </a:endParaRPr>
          </a:p>
          <a:p>
            <a:pPr marL="285750" indent="-285750">
              <a:lnSpc>
                <a:spcPct val="100000"/>
              </a:lnSpc>
              <a:buFont typeface="Arial" panose="020B0604020202020204" pitchFamily="34" charset="0"/>
              <a:buChar char="•"/>
            </a:pPr>
            <a:r>
              <a:rPr lang="en-US" b="0" strike="noStrike" spc="-1" dirty="0">
                <a:latin typeface="Arial"/>
              </a:rPr>
              <a:t>TF-IDF addresses the limitations of bag-of-words by assigning weights to words based on their frequency within a document (TF) and their occurrence across all documents (IDF). Words that are frequent in a document but rare overall receive higher weights, reflecting their significance for that specific context.</a:t>
            </a:r>
            <a:endParaRPr lang="en-IN" b="0" strike="noStrike" spc="-1" dirty="0">
              <a:latin typeface="Arial"/>
            </a:endParaRPr>
          </a:p>
        </p:txBody>
      </p:sp>
      <p:sp>
        <p:nvSpPr>
          <p:cNvPr id="50" name="Straight Connector 2">
            <a:extLst>
              <a:ext uri="{FF2B5EF4-FFF2-40B4-BE49-F238E27FC236}">
                <a16:creationId xmlns:a16="http://schemas.microsoft.com/office/drawing/2014/main" id="{2D2BF5C1-944B-091D-9FAF-DE2F82B5CEBC}"/>
              </a:ext>
            </a:extLst>
          </p:cNvPr>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65680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24149</TotalTime>
  <Words>3981</Words>
  <Application>Microsoft Office PowerPoint</Application>
  <PresentationFormat>Widescreen</PresentationFormat>
  <Paragraphs>396</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Source Sans</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Robby Fathur Riza</dc:creator>
  <dc:description/>
  <cp:lastModifiedBy>Nitin Saraswat</cp:lastModifiedBy>
  <cp:revision>546</cp:revision>
  <dcterms:created xsi:type="dcterms:W3CDTF">2020-06-02T01:04:08Z</dcterms:created>
  <dcterms:modified xsi:type="dcterms:W3CDTF">2024-02-04T08:01:26Z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