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406" r:id="rId3"/>
    <p:sldId id="257" r:id="rId4"/>
    <p:sldId id="423" r:id="rId5"/>
    <p:sldId id="424" r:id="rId6"/>
    <p:sldId id="260" r:id="rId7"/>
    <p:sldId id="261" r:id="rId8"/>
    <p:sldId id="262" r:id="rId9"/>
    <p:sldId id="263" r:id="rId10"/>
    <p:sldId id="264" r:id="rId11"/>
    <p:sldId id="265" r:id="rId12"/>
    <p:sldId id="266" r:id="rId13"/>
    <p:sldId id="267" r:id="rId14"/>
    <p:sldId id="259" r:id="rId15"/>
    <p:sldId id="405" r:id="rId16"/>
    <p:sldId id="268" r:id="rId17"/>
    <p:sldId id="269" r:id="rId18"/>
    <p:sldId id="270" r:id="rId19"/>
    <p:sldId id="271" r:id="rId20"/>
    <p:sldId id="272" r:id="rId21"/>
    <p:sldId id="273" r:id="rId22"/>
    <p:sldId id="274" r:id="rId23"/>
    <p:sldId id="275" r:id="rId24"/>
    <p:sldId id="425" r:id="rId25"/>
    <p:sldId id="276" r:id="rId26"/>
    <p:sldId id="277" r:id="rId27"/>
    <p:sldId id="410" r:id="rId28"/>
    <p:sldId id="411" r:id="rId29"/>
    <p:sldId id="413" r:id="rId30"/>
    <p:sldId id="428" r:id="rId31"/>
    <p:sldId id="414" r:id="rId32"/>
    <p:sldId id="412" r:id="rId33"/>
    <p:sldId id="426" r:id="rId34"/>
    <p:sldId id="427" r:id="rId35"/>
    <p:sldId id="415" r:id="rId36"/>
    <p:sldId id="416" r:id="rId37"/>
    <p:sldId id="417" r:id="rId38"/>
    <p:sldId id="418" r:id="rId39"/>
    <p:sldId id="419" r:id="rId40"/>
    <p:sldId id="420" r:id="rId41"/>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71"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81D4A8E0-C7AC-433F-8CF9-455F7A118DB3}"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8" name="PlaceHolder 2"/>
          <p:cNvSpPr>
            <a:spLocks noGrp="1"/>
          </p:cNvSpPr>
          <p:nvPr>
            <p:ph/>
          </p:nvPr>
        </p:nvSpPr>
        <p:spPr>
          <a:xfrm>
            <a:off x="7976880" y="1085760"/>
            <a:ext cx="3361320" cy="14536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29" name="PlaceHolder 3"/>
          <p:cNvSpPr>
            <a:spLocks noGrp="1"/>
          </p:cNvSpPr>
          <p:nvPr>
            <p:ph/>
          </p:nvPr>
        </p:nvSpPr>
        <p:spPr>
          <a:xfrm>
            <a:off x="7976880" y="2678040"/>
            <a:ext cx="3361320" cy="14536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5" name="PlaceHolder 4"/>
          <p:cNvSpPr>
            <a:spLocks noGrp="1"/>
          </p:cNvSpPr>
          <p:nvPr>
            <p:ph type="sldNum" idx="1"/>
          </p:nvPr>
        </p:nvSpPr>
        <p:spPr/>
        <p:txBody>
          <a:bodyPr/>
          <a:lstStyle/>
          <a:p>
            <a:fld id="{106ABF5A-3207-4E88-B595-12CAEBF7D48A}" type="slidenum">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1" name="PlaceHolder 2"/>
          <p:cNvSpPr>
            <a:spLocks noGrp="1"/>
          </p:cNvSpPr>
          <p:nvPr>
            <p:ph/>
          </p:nvPr>
        </p:nvSpPr>
        <p:spPr>
          <a:xfrm>
            <a:off x="7976880" y="1085760"/>
            <a:ext cx="1640160" cy="14536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32" name="PlaceHolder 3"/>
          <p:cNvSpPr>
            <a:spLocks noGrp="1"/>
          </p:cNvSpPr>
          <p:nvPr>
            <p:ph/>
          </p:nvPr>
        </p:nvSpPr>
        <p:spPr>
          <a:xfrm>
            <a:off x="9699480" y="1085760"/>
            <a:ext cx="1640160" cy="14536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33" name="PlaceHolder 4"/>
          <p:cNvSpPr>
            <a:spLocks noGrp="1"/>
          </p:cNvSpPr>
          <p:nvPr>
            <p:ph/>
          </p:nvPr>
        </p:nvSpPr>
        <p:spPr>
          <a:xfrm>
            <a:off x="7976880" y="2678040"/>
            <a:ext cx="1640160" cy="14536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34" name="PlaceHolder 5"/>
          <p:cNvSpPr>
            <a:spLocks noGrp="1"/>
          </p:cNvSpPr>
          <p:nvPr>
            <p:ph/>
          </p:nvPr>
        </p:nvSpPr>
        <p:spPr>
          <a:xfrm>
            <a:off x="9699480" y="2678040"/>
            <a:ext cx="1640160" cy="14536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7" name="PlaceHolder 6"/>
          <p:cNvSpPr>
            <a:spLocks noGrp="1"/>
          </p:cNvSpPr>
          <p:nvPr>
            <p:ph type="sldNum" idx="1"/>
          </p:nvPr>
        </p:nvSpPr>
        <p:spPr/>
        <p:txBody>
          <a:bodyPr/>
          <a:lstStyle/>
          <a:p>
            <a:fld id="{2C6673D0-058E-45D8-9CCE-74B536059681}" type="slidenum">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6" name="PlaceHolder 2"/>
          <p:cNvSpPr>
            <a:spLocks noGrp="1"/>
          </p:cNvSpPr>
          <p:nvPr>
            <p:ph/>
          </p:nvPr>
        </p:nvSpPr>
        <p:spPr>
          <a:xfrm>
            <a:off x="7976880" y="1085760"/>
            <a:ext cx="1082160" cy="1453680"/>
          </a:xfrm>
          <a:prstGeom prst="rect">
            <a:avLst/>
          </a:prstGeom>
          <a:noFill/>
          <a:ln w="0">
            <a:noFill/>
          </a:ln>
        </p:spPr>
        <p:txBody>
          <a:bodyPr lIns="0" tIns="0" rIns="0" bIns="0" anchor="t">
            <a:normAutofit fontScale="98000"/>
          </a:bodyPr>
          <a:lstStyle/>
          <a:p>
            <a:pPr>
              <a:lnSpc>
                <a:spcPct val="90000"/>
              </a:lnSpc>
              <a:spcBef>
                <a:spcPts val="1417"/>
              </a:spcBef>
              <a:buNone/>
            </a:pPr>
            <a:endParaRPr lang="en-US" sz="2800" b="0" strike="noStrike" spc="-1">
              <a:solidFill>
                <a:srgbClr val="000000"/>
              </a:solidFill>
              <a:latin typeface="Arial"/>
            </a:endParaRPr>
          </a:p>
        </p:txBody>
      </p:sp>
      <p:sp>
        <p:nvSpPr>
          <p:cNvPr id="37" name="PlaceHolder 3"/>
          <p:cNvSpPr>
            <a:spLocks noGrp="1"/>
          </p:cNvSpPr>
          <p:nvPr>
            <p:ph/>
          </p:nvPr>
        </p:nvSpPr>
        <p:spPr>
          <a:xfrm>
            <a:off x="9113400" y="1085760"/>
            <a:ext cx="1082160" cy="1453680"/>
          </a:xfrm>
          <a:prstGeom prst="rect">
            <a:avLst/>
          </a:prstGeom>
          <a:noFill/>
          <a:ln w="0">
            <a:noFill/>
          </a:ln>
        </p:spPr>
        <p:txBody>
          <a:bodyPr lIns="0" tIns="0" rIns="0" bIns="0" anchor="t">
            <a:normAutofit fontScale="98000"/>
          </a:bodyPr>
          <a:lstStyle/>
          <a:p>
            <a:pPr>
              <a:lnSpc>
                <a:spcPct val="90000"/>
              </a:lnSpc>
              <a:spcBef>
                <a:spcPts val="1417"/>
              </a:spcBef>
              <a:buNone/>
            </a:pPr>
            <a:endParaRPr lang="en-US" sz="2800" b="0" strike="noStrike" spc="-1">
              <a:solidFill>
                <a:srgbClr val="000000"/>
              </a:solidFill>
              <a:latin typeface="Arial"/>
            </a:endParaRPr>
          </a:p>
        </p:txBody>
      </p:sp>
      <p:sp>
        <p:nvSpPr>
          <p:cNvPr id="38" name="PlaceHolder 4"/>
          <p:cNvSpPr>
            <a:spLocks noGrp="1"/>
          </p:cNvSpPr>
          <p:nvPr>
            <p:ph/>
          </p:nvPr>
        </p:nvSpPr>
        <p:spPr>
          <a:xfrm>
            <a:off x="10250280" y="1085760"/>
            <a:ext cx="1082160" cy="1453680"/>
          </a:xfrm>
          <a:prstGeom prst="rect">
            <a:avLst/>
          </a:prstGeom>
          <a:noFill/>
          <a:ln w="0">
            <a:noFill/>
          </a:ln>
        </p:spPr>
        <p:txBody>
          <a:bodyPr lIns="0" tIns="0" rIns="0" bIns="0" anchor="t">
            <a:normAutofit fontScale="98000"/>
          </a:bodyPr>
          <a:lstStyle/>
          <a:p>
            <a:pPr>
              <a:lnSpc>
                <a:spcPct val="90000"/>
              </a:lnSpc>
              <a:spcBef>
                <a:spcPts val="1417"/>
              </a:spcBef>
              <a:buNone/>
            </a:pPr>
            <a:endParaRPr lang="en-US" sz="2800" b="0" strike="noStrike" spc="-1">
              <a:solidFill>
                <a:srgbClr val="000000"/>
              </a:solidFill>
              <a:latin typeface="Arial"/>
            </a:endParaRPr>
          </a:p>
        </p:txBody>
      </p:sp>
      <p:sp>
        <p:nvSpPr>
          <p:cNvPr id="39" name="PlaceHolder 5"/>
          <p:cNvSpPr>
            <a:spLocks noGrp="1"/>
          </p:cNvSpPr>
          <p:nvPr>
            <p:ph/>
          </p:nvPr>
        </p:nvSpPr>
        <p:spPr>
          <a:xfrm>
            <a:off x="7976880" y="2678040"/>
            <a:ext cx="1082160" cy="1453680"/>
          </a:xfrm>
          <a:prstGeom prst="rect">
            <a:avLst/>
          </a:prstGeom>
          <a:noFill/>
          <a:ln w="0">
            <a:noFill/>
          </a:ln>
        </p:spPr>
        <p:txBody>
          <a:bodyPr lIns="0" tIns="0" rIns="0" bIns="0" anchor="t">
            <a:normAutofit fontScale="98000"/>
          </a:bodyPr>
          <a:lstStyle/>
          <a:p>
            <a:pPr>
              <a:lnSpc>
                <a:spcPct val="90000"/>
              </a:lnSpc>
              <a:spcBef>
                <a:spcPts val="1417"/>
              </a:spcBef>
              <a:buNone/>
            </a:pPr>
            <a:endParaRPr lang="en-US" sz="2800" b="0" strike="noStrike" spc="-1">
              <a:solidFill>
                <a:srgbClr val="000000"/>
              </a:solidFill>
              <a:latin typeface="Arial"/>
            </a:endParaRPr>
          </a:p>
        </p:txBody>
      </p:sp>
      <p:sp>
        <p:nvSpPr>
          <p:cNvPr id="40" name="PlaceHolder 6"/>
          <p:cNvSpPr>
            <a:spLocks noGrp="1"/>
          </p:cNvSpPr>
          <p:nvPr>
            <p:ph/>
          </p:nvPr>
        </p:nvSpPr>
        <p:spPr>
          <a:xfrm>
            <a:off x="9113400" y="2678040"/>
            <a:ext cx="1082160" cy="1453680"/>
          </a:xfrm>
          <a:prstGeom prst="rect">
            <a:avLst/>
          </a:prstGeom>
          <a:noFill/>
          <a:ln w="0">
            <a:noFill/>
          </a:ln>
        </p:spPr>
        <p:txBody>
          <a:bodyPr lIns="0" tIns="0" rIns="0" bIns="0" anchor="t">
            <a:normAutofit fontScale="98000"/>
          </a:bodyPr>
          <a:lstStyle/>
          <a:p>
            <a:pPr>
              <a:lnSpc>
                <a:spcPct val="90000"/>
              </a:lnSpc>
              <a:spcBef>
                <a:spcPts val="1417"/>
              </a:spcBef>
              <a:buNone/>
            </a:pPr>
            <a:endParaRPr lang="en-US" sz="2800" b="0" strike="noStrike" spc="-1">
              <a:solidFill>
                <a:srgbClr val="000000"/>
              </a:solidFill>
              <a:latin typeface="Arial"/>
            </a:endParaRPr>
          </a:p>
        </p:txBody>
      </p:sp>
      <p:sp>
        <p:nvSpPr>
          <p:cNvPr id="41" name="PlaceHolder 7"/>
          <p:cNvSpPr>
            <a:spLocks noGrp="1"/>
          </p:cNvSpPr>
          <p:nvPr>
            <p:ph/>
          </p:nvPr>
        </p:nvSpPr>
        <p:spPr>
          <a:xfrm>
            <a:off x="10250280" y="2678040"/>
            <a:ext cx="1082160" cy="1453680"/>
          </a:xfrm>
          <a:prstGeom prst="rect">
            <a:avLst/>
          </a:prstGeom>
          <a:noFill/>
          <a:ln w="0">
            <a:noFill/>
          </a:ln>
        </p:spPr>
        <p:txBody>
          <a:bodyPr lIns="0" tIns="0" rIns="0" bIns="0" anchor="t">
            <a:normAutofit fontScale="98000"/>
          </a:bodyPr>
          <a:lstStyle/>
          <a:p>
            <a:pPr>
              <a:lnSpc>
                <a:spcPct val="90000"/>
              </a:lnSpc>
              <a:spcBef>
                <a:spcPts val="1417"/>
              </a:spcBef>
              <a:buNone/>
            </a:pPr>
            <a:endParaRPr lang="en-US" sz="2800" b="0" strike="noStrike" spc="-1">
              <a:solidFill>
                <a:srgbClr val="000000"/>
              </a:solidFill>
              <a:latin typeface="Arial"/>
            </a:endParaRPr>
          </a:p>
        </p:txBody>
      </p:sp>
      <p:sp>
        <p:nvSpPr>
          <p:cNvPr id="9" name="PlaceHolder 8"/>
          <p:cNvSpPr>
            <a:spLocks noGrp="1"/>
          </p:cNvSpPr>
          <p:nvPr>
            <p:ph type="sldNum" idx="1"/>
          </p:nvPr>
        </p:nvSpPr>
        <p:spPr/>
        <p:txBody>
          <a:bodyPr/>
          <a:lstStyle/>
          <a:p>
            <a:fld id="{0E3653B9-463B-4A8D-8320-BDBFE295DAC4}"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 name="PlaceHolder 2"/>
          <p:cNvSpPr>
            <a:spLocks noGrp="1"/>
          </p:cNvSpPr>
          <p:nvPr>
            <p:ph type="subTitle"/>
          </p:nvPr>
        </p:nvSpPr>
        <p:spPr>
          <a:xfrm>
            <a:off x="7976880" y="1085760"/>
            <a:ext cx="3361320" cy="30477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sldNum" idx="1"/>
          </p:nvPr>
        </p:nvSpPr>
        <p:spPr/>
        <p:txBody>
          <a:bodyPr/>
          <a:lstStyle/>
          <a:p>
            <a:fld id="{3BE2B764-7B25-4AAA-9CA6-2C8DF4C12C59}"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9" name="PlaceHolder 2"/>
          <p:cNvSpPr>
            <a:spLocks noGrp="1"/>
          </p:cNvSpPr>
          <p:nvPr>
            <p:ph/>
          </p:nvPr>
        </p:nvSpPr>
        <p:spPr>
          <a:xfrm>
            <a:off x="7976880" y="1085760"/>
            <a:ext cx="3361320" cy="30477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4" name="PlaceHolder 3"/>
          <p:cNvSpPr>
            <a:spLocks noGrp="1"/>
          </p:cNvSpPr>
          <p:nvPr>
            <p:ph type="sldNum" idx="1"/>
          </p:nvPr>
        </p:nvSpPr>
        <p:spPr/>
        <p:txBody>
          <a:bodyPr/>
          <a:lstStyle/>
          <a:p>
            <a:fld id="{D02AA8C3-B37F-4E3E-A82E-EB26DEE6E2AD}"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1" name="PlaceHolder 2"/>
          <p:cNvSpPr>
            <a:spLocks noGrp="1"/>
          </p:cNvSpPr>
          <p:nvPr>
            <p:ph/>
          </p:nvPr>
        </p:nvSpPr>
        <p:spPr>
          <a:xfrm>
            <a:off x="7976880" y="1085760"/>
            <a:ext cx="1640160" cy="30477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2" name="PlaceHolder 3"/>
          <p:cNvSpPr>
            <a:spLocks noGrp="1"/>
          </p:cNvSpPr>
          <p:nvPr>
            <p:ph/>
          </p:nvPr>
        </p:nvSpPr>
        <p:spPr>
          <a:xfrm>
            <a:off x="9699480" y="1085760"/>
            <a:ext cx="1640160" cy="30477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5" name="PlaceHolder 4"/>
          <p:cNvSpPr>
            <a:spLocks noGrp="1"/>
          </p:cNvSpPr>
          <p:nvPr>
            <p:ph type="sldNum" idx="1"/>
          </p:nvPr>
        </p:nvSpPr>
        <p:spPr/>
        <p:txBody>
          <a:bodyPr/>
          <a:lstStyle/>
          <a:p>
            <a:fld id="{B70140B4-2F9E-4245-9FDD-2673AEA975C4}"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sldNum" idx="1"/>
          </p:nvPr>
        </p:nvSpPr>
        <p:spPr/>
        <p:txBody>
          <a:bodyPr/>
          <a:lstStyle/>
          <a:p>
            <a:fld id="{A035033B-0247-43FB-AF63-C7984512265A}"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sldNum" idx="1"/>
          </p:nvPr>
        </p:nvSpPr>
        <p:spPr/>
        <p:txBody>
          <a:bodyPr/>
          <a:lstStyle/>
          <a:p>
            <a:fld id="{6898BA15-D6A9-41A1-9C68-6E81639DDFDB}" type="slidenum">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6" name="PlaceHolder 2"/>
          <p:cNvSpPr>
            <a:spLocks noGrp="1"/>
          </p:cNvSpPr>
          <p:nvPr>
            <p:ph/>
          </p:nvPr>
        </p:nvSpPr>
        <p:spPr>
          <a:xfrm>
            <a:off x="7976880" y="1085760"/>
            <a:ext cx="1640160" cy="14536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7" name="PlaceHolder 3"/>
          <p:cNvSpPr>
            <a:spLocks noGrp="1"/>
          </p:cNvSpPr>
          <p:nvPr>
            <p:ph/>
          </p:nvPr>
        </p:nvSpPr>
        <p:spPr>
          <a:xfrm>
            <a:off x="9699480" y="1085760"/>
            <a:ext cx="1640160" cy="30477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8" name="PlaceHolder 4"/>
          <p:cNvSpPr>
            <a:spLocks noGrp="1"/>
          </p:cNvSpPr>
          <p:nvPr>
            <p:ph/>
          </p:nvPr>
        </p:nvSpPr>
        <p:spPr>
          <a:xfrm>
            <a:off x="7976880" y="2678040"/>
            <a:ext cx="1640160" cy="14536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6" name="PlaceHolder 5"/>
          <p:cNvSpPr>
            <a:spLocks noGrp="1"/>
          </p:cNvSpPr>
          <p:nvPr>
            <p:ph type="sldNum" idx="1"/>
          </p:nvPr>
        </p:nvSpPr>
        <p:spPr/>
        <p:txBody>
          <a:bodyPr/>
          <a:lstStyle/>
          <a:p>
            <a:fld id="{7F77E37A-2166-4CF9-A0F3-0A1FC7DF6BD5}" type="slidenu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0" name="PlaceHolder 2"/>
          <p:cNvSpPr>
            <a:spLocks noGrp="1"/>
          </p:cNvSpPr>
          <p:nvPr>
            <p:ph/>
          </p:nvPr>
        </p:nvSpPr>
        <p:spPr>
          <a:xfrm>
            <a:off x="7976880" y="1085760"/>
            <a:ext cx="1640160" cy="30477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21" name="PlaceHolder 3"/>
          <p:cNvSpPr>
            <a:spLocks noGrp="1"/>
          </p:cNvSpPr>
          <p:nvPr>
            <p:ph/>
          </p:nvPr>
        </p:nvSpPr>
        <p:spPr>
          <a:xfrm>
            <a:off x="9699480" y="1085760"/>
            <a:ext cx="1640160" cy="14536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22" name="PlaceHolder 4"/>
          <p:cNvSpPr>
            <a:spLocks noGrp="1"/>
          </p:cNvSpPr>
          <p:nvPr>
            <p:ph/>
          </p:nvPr>
        </p:nvSpPr>
        <p:spPr>
          <a:xfrm>
            <a:off x="9699480" y="2678040"/>
            <a:ext cx="1640160" cy="14536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6" name="PlaceHolder 5"/>
          <p:cNvSpPr>
            <a:spLocks noGrp="1"/>
          </p:cNvSpPr>
          <p:nvPr>
            <p:ph type="sldNum" idx="1"/>
          </p:nvPr>
        </p:nvSpPr>
        <p:spPr/>
        <p:txBody>
          <a:bodyPr/>
          <a:lstStyle/>
          <a:p>
            <a:fld id="{ED5BCD9F-AADE-4086-8BD0-5DC0318479E5}" type="slidenu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4" name="PlaceHolder 2"/>
          <p:cNvSpPr>
            <a:spLocks noGrp="1"/>
          </p:cNvSpPr>
          <p:nvPr>
            <p:ph/>
          </p:nvPr>
        </p:nvSpPr>
        <p:spPr>
          <a:xfrm>
            <a:off x="7976880" y="1085760"/>
            <a:ext cx="1640160" cy="14536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25" name="PlaceHolder 3"/>
          <p:cNvSpPr>
            <a:spLocks noGrp="1"/>
          </p:cNvSpPr>
          <p:nvPr>
            <p:ph/>
          </p:nvPr>
        </p:nvSpPr>
        <p:spPr>
          <a:xfrm>
            <a:off x="9699480" y="1085760"/>
            <a:ext cx="1640160" cy="14536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26" name="PlaceHolder 4"/>
          <p:cNvSpPr>
            <a:spLocks noGrp="1"/>
          </p:cNvSpPr>
          <p:nvPr>
            <p:ph/>
          </p:nvPr>
        </p:nvSpPr>
        <p:spPr>
          <a:xfrm>
            <a:off x="7976880" y="2678040"/>
            <a:ext cx="3361320" cy="14536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6" name="PlaceHolder 5"/>
          <p:cNvSpPr>
            <a:spLocks noGrp="1"/>
          </p:cNvSpPr>
          <p:nvPr>
            <p:ph type="sldNum" idx="1"/>
          </p:nvPr>
        </p:nvSpPr>
        <p:spPr/>
        <p:txBody>
          <a:bodyPr/>
          <a:lstStyle/>
          <a:p>
            <a:fld id="{7310B67C-B284-43A1-AC89-917E6CA669F1}"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
      <p:bgPr>
        <a:solidFill>
          <a:srgbClr val="FFFFFF"/>
        </a:solidFill>
        <a:effectLst/>
      </p:bgPr>
    </p:bg>
    <p:spTree>
      <p:nvGrpSpPr>
        <p:cNvPr id="1" name=""/>
        <p:cNvGrpSpPr/>
        <p:nvPr/>
      </p:nvGrpSpPr>
      <p:grpSpPr>
        <a:xfrm>
          <a:off x="0" y="0"/>
          <a:ext cx="0" cy="0"/>
          <a:chOff x="0" y="0"/>
          <a:chExt cx="0" cy="0"/>
        </a:xfrm>
      </p:grpSpPr>
      <p:sp>
        <p:nvSpPr>
          <p:cNvPr id="6" name="PlaceHolder 1"/>
          <p:cNvSpPr>
            <a:spLocks noGrp="1"/>
          </p:cNvSpPr>
          <p:nvPr>
            <p:ph type="body"/>
          </p:nvPr>
        </p:nvSpPr>
        <p:spPr>
          <a:xfrm>
            <a:off x="7976880" y="1085760"/>
            <a:ext cx="3361320" cy="3047760"/>
          </a:xfrm>
          <a:prstGeom prst="rect">
            <a:avLst/>
          </a:prstGeom>
          <a:pattFill prst="wdUpDiag">
            <a:fgClr>
              <a:srgbClr val="4472C4"/>
            </a:fgClr>
            <a:bgClr>
              <a:srgbClr val="FFFFFF"/>
            </a:bgClr>
          </a:pattFill>
          <a:ln w="82440">
            <a:noFill/>
          </a:ln>
        </p:spPr>
        <p:txBody>
          <a:bodyPr lIns="90000" tIns="45000" rIns="90000" bIns="45000" anchor="t">
            <a:noAutofit/>
          </a:bodyPr>
          <a:lstStyle/>
          <a:p>
            <a:pPr marL="432000" indent="-324000">
              <a:lnSpc>
                <a:spcPct val="90000"/>
              </a:lnSpc>
              <a:spcBef>
                <a:spcPts val="1417"/>
              </a:spcBef>
              <a:buClr>
                <a:srgbClr val="000000"/>
              </a:buClr>
              <a:buSzPct val="45000"/>
              <a:buFont typeface="Wingdings" charset="2"/>
              <a:buChar char=""/>
            </a:pPr>
            <a:r>
              <a:rPr lang="en-US" sz="2000" b="0" strike="noStrike" spc="-1">
                <a:solidFill>
                  <a:srgbClr val="000000"/>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2000" b="0" strike="noStrike" spc="-1">
                <a:solidFill>
                  <a:srgbClr val="000000"/>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7" name="PlaceHolder 2"/>
          <p:cNvSpPr>
            <a:spLocks noGrp="1"/>
          </p:cNvSpPr>
          <p:nvPr>
            <p:ph type="body"/>
          </p:nvPr>
        </p:nvSpPr>
        <p:spPr>
          <a:xfrm>
            <a:off x="4408200" y="1085760"/>
            <a:ext cx="3361320" cy="3047760"/>
          </a:xfrm>
          <a:prstGeom prst="rect">
            <a:avLst/>
          </a:prstGeom>
          <a:pattFill prst="wdUpDiag">
            <a:fgClr>
              <a:srgbClr val="4472C4"/>
            </a:fgClr>
            <a:bgClr>
              <a:srgbClr val="FFFFFF"/>
            </a:bgClr>
          </a:pattFill>
          <a:ln w="82440">
            <a:noFill/>
          </a:ln>
        </p:spPr>
        <p:txBody>
          <a:bodyPr lIns="90000" tIns="45000" rIns="90000" bIns="45000" anchor="t">
            <a:noAutofit/>
          </a:bodyPr>
          <a:lstStyle/>
          <a:p>
            <a:pPr marL="432000" indent="-324000">
              <a:lnSpc>
                <a:spcPct val="90000"/>
              </a:lnSpc>
              <a:spcBef>
                <a:spcPts val="1417"/>
              </a:spcBef>
              <a:buClr>
                <a:srgbClr val="000000"/>
              </a:buClr>
              <a:buSzPct val="45000"/>
              <a:buFont typeface="Wingdings" charset="2"/>
              <a:buChar char=""/>
            </a:pPr>
            <a:r>
              <a:rPr lang="en-US" sz="2000" b="0" strike="noStrike" spc="-1">
                <a:solidFill>
                  <a:srgbClr val="000000"/>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2000" b="0" strike="noStrike" spc="-1">
                <a:solidFill>
                  <a:srgbClr val="000000"/>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2" name="PlaceHolder 3"/>
          <p:cNvSpPr>
            <a:spLocks noGrp="1"/>
          </p:cNvSpPr>
          <p:nvPr>
            <p:ph type="sldNum" idx="1"/>
          </p:nvPr>
        </p:nvSpPr>
        <p:spPr>
          <a:xfrm>
            <a:off x="9661680" y="6246720"/>
            <a:ext cx="2286720" cy="397440"/>
          </a:xfrm>
          <a:prstGeom prst="rect">
            <a:avLst/>
          </a:prstGeom>
          <a:noFill/>
          <a:ln w="0">
            <a:noFill/>
          </a:ln>
        </p:spPr>
        <p:txBody>
          <a:bodyPr anchor="ctr">
            <a:noAutofit/>
          </a:bodyPr>
          <a:lstStyle>
            <a:lvl1pPr algn="r">
              <a:lnSpc>
                <a:spcPct val="100000"/>
              </a:lnSpc>
              <a:buNone/>
              <a:defRPr lang="en-ID" sz="1200" b="0" strike="noStrike" spc="-1">
                <a:solidFill>
                  <a:srgbClr val="8B8B8B"/>
                </a:solidFill>
                <a:latin typeface="Arial"/>
              </a:defRPr>
            </a:lvl1pPr>
          </a:lstStyle>
          <a:p>
            <a:pPr algn="r">
              <a:lnSpc>
                <a:spcPct val="100000"/>
              </a:lnSpc>
              <a:buNone/>
            </a:pPr>
            <a:fld id="{73EA36E9-12D0-4D86-8049-8F2D3C8285EA}" type="slidenum">
              <a:rPr lang="en-ID" sz="1200" b="0" strike="noStrike" spc="-1">
                <a:solidFill>
                  <a:srgbClr val="8B8B8B"/>
                </a:solidFill>
                <a:latin typeface="Arial"/>
              </a:rPr>
              <a:t>‹#›</a:t>
            </a:fld>
            <a:endParaRPr lang="en-IN" sz="1200" b="0" strike="noStrike" spc="-1">
              <a:latin typeface="Times New Roman"/>
            </a:endParaRPr>
          </a:p>
        </p:txBody>
      </p:sp>
      <p:sp>
        <p:nvSpPr>
          <p:cNvPr id="3" name="Freeform: Shape 12"/>
          <p:cNvSpPr/>
          <p:nvPr/>
        </p:nvSpPr>
        <p:spPr>
          <a:xfrm rot="10800000">
            <a:off x="360" y="6036480"/>
            <a:ext cx="1476000" cy="838800"/>
          </a:xfrm>
          <a:custGeom>
            <a:avLst/>
            <a:gdLst/>
            <a:ahLst/>
            <a:cxnLst/>
            <a:rect l="l" t="t" r="r" b="b"/>
            <a:pathLst>
              <a:path w="3090808" h="1757016">
                <a:moveTo>
                  <a:pt x="0" y="0"/>
                </a:moveTo>
                <a:lnTo>
                  <a:pt x="3090808" y="0"/>
                </a:lnTo>
                <a:lnTo>
                  <a:pt x="3090808" y="1757016"/>
                </a:lnTo>
                <a:cubicBezTo>
                  <a:pt x="1846649" y="1757016"/>
                  <a:pt x="749721" y="1126647"/>
                  <a:pt x="101985" y="167871"/>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p:style>
      </p:sp>
      <p:sp>
        <p:nvSpPr>
          <p:cNvPr id="4" name="Freeform: Shape 13"/>
          <p:cNvSpPr/>
          <p:nvPr/>
        </p:nvSpPr>
        <p:spPr>
          <a:xfrm rot="10800000">
            <a:off x="360" y="6297840"/>
            <a:ext cx="1896840" cy="577440"/>
          </a:xfrm>
          <a:custGeom>
            <a:avLst/>
            <a:gdLst/>
            <a:ahLst/>
            <a:cxnLst/>
            <a:rect l="l" t="t" r="r" b="b"/>
            <a:pathLst>
              <a:path w="3090808" h="1757016">
                <a:moveTo>
                  <a:pt x="0" y="0"/>
                </a:moveTo>
                <a:lnTo>
                  <a:pt x="3090808" y="0"/>
                </a:lnTo>
                <a:lnTo>
                  <a:pt x="3090808" y="1757016"/>
                </a:lnTo>
                <a:cubicBezTo>
                  <a:pt x="1846649" y="1757016"/>
                  <a:pt x="749721" y="1126647"/>
                  <a:pt x="101985" y="167871"/>
                </a:cubicBezTo>
                <a:close/>
              </a:path>
            </a:pathLst>
          </a:custGeom>
          <a:solidFill>
            <a:srgbClr val="003399"/>
          </a:solidFill>
          <a:ln>
            <a:noFill/>
          </a:ln>
        </p:spPr>
        <p:style>
          <a:lnRef idx="2">
            <a:schemeClr val="accent1">
              <a:shade val="50000"/>
            </a:schemeClr>
          </a:lnRef>
          <a:fillRef idx="1">
            <a:schemeClr val="accent1"/>
          </a:fillRef>
          <a:effectRef idx="0">
            <a:schemeClr val="accent1"/>
          </a:effectRef>
          <a:fontRef idx="minor"/>
        </p:style>
      </p:sp>
      <p:sp>
        <p:nvSpPr>
          <p:cNvPr id="5"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Google Shape;82;p4"/>
          <p:cNvSpPr/>
          <p:nvPr/>
        </p:nvSpPr>
        <p:spPr>
          <a:xfrm>
            <a:off x="1074600" y="2844120"/>
            <a:ext cx="9748080" cy="646331"/>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00000"/>
              </a:lnSpc>
              <a:buNone/>
            </a:pPr>
            <a:r>
              <a:rPr lang="en-US" sz="3600" spc="-1" dirty="0">
                <a:solidFill>
                  <a:srgbClr val="000000"/>
                </a:solidFill>
                <a:latin typeface="Source Sans"/>
                <a:ea typeface="Open Sans"/>
              </a:rPr>
              <a:t>Recommendation Systems in R</a:t>
            </a:r>
            <a:endParaRPr lang="en-IN" sz="36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Line 22"/>
          <p:cNvSpPr/>
          <p:nvPr/>
        </p:nvSpPr>
        <p:spPr>
          <a:xfrm>
            <a:off x="651060" y="740160"/>
            <a:ext cx="10934280" cy="18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sz="900"/>
          </a:p>
        </p:txBody>
      </p:sp>
      <p:sp>
        <p:nvSpPr>
          <p:cNvPr id="182" name="CustomShape 72"/>
          <p:cNvSpPr/>
          <p:nvPr/>
        </p:nvSpPr>
        <p:spPr>
          <a:xfrm>
            <a:off x="625860" y="6605460"/>
            <a:ext cx="2582820" cy="22392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sz="900"/>
          </a:p>
        </p:txBody>
      </p:sp>
      <p:sp>
        <p:nvSpPr>
          <p:cNvPr id="183" name="Line 23"/>
          <p:cNvSpPr/>
          <p:nvPr/>
        </p:nvSpPr>
        <p:spPr>
          <a:xfrm>
            <a:off x="651060" y="740160"/>
            <a:ext cx="3751560" cy="18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sz="900"/>
          </a:p>
        </p:txBody>
      </p:sp>
      <p:sp>
        <p:nvSpPr>
          <p:cNvPr id="184" name="CustomShape 73"/>
          <p:cNvSpPr/>
          <p:nvPr/>
        </p:nvSpPr>
        <p:spPr>
          <a:xfrm>
            <a:off x="606060" y="1107900"/>
            <a:ext cx="10978380" cy="49788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sz="900"/>
          </a:p>
        </p:txBody>
      </p:sp>
      <p:sp>
        <p:nvSpPr>
          <p:cNvPr id="185" name="CustomShape 74"/>
          <p:cNvSpPr/>
          <p:nvPr/>
        </p:nvSpPr>
        <p:spPr>
          <a:xfrm flipH="1">
            <a:off x="-1080" y="344160"/>
            <a:ext cx="72000" cy="76284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186" name="CustomShape 75"/>
          <p:cNvSpPr/>
          <p:nvPr/>
        </p:nvSpPr>
        <p:spPr>
          <a:xfrm>
            <a:off x="9829800" y="6639480"/>
            <a:ext cx="1754640" cy="192780"/>
          </a:xfrm>
          <a:prstGeom prst="rect">
            <a:avLst/>
          </a:prstGeom>
          <a:noFill/>
          <a:ln w="9360">
            <a:noFill/>
          </a:ln>
        </p:spPr>
        <p:style>
          <a:lnRef idx="0">
            <a:scrgbClr r="0" g="0" b="0"/>
          </a:lnRef>
          <a:fillRef idx="0">
            <a:scrgbClr r="0" g="0" b="0"/>
          </a:fillRef>
          <a:effectRef idx="0">
            <a:scrgbClr r="0" g="0" b="0"/>
          </a:effectRef>
          <a:fontRef idx="minor"/>
        </p:style>
        <p:txBody>
          <a:bodyPr lIns="45000" tIns="22500" rIns="45000" bIns="22500" anchor="ctr">
            <a:noAutofit/>
          </a:bodyPr>
          <a:lstStyle/>
          <a:p>
            <a:pPr algn="r">
              <a:lnSpc>
                <a:spcPct val="100000"/>
              </a:lnSpc>
              <a:buNone/>
            </a:pPr>
            <a:r>
              <a:rPr lang="en-IN" sz="1000" spc="-1" dirty="0">
                <a:solidFill>
                  <a:srgbClr val="000000"/>
                </a:solidFill>
                <a:latin typeface="Calibri"/>
                <a:ea typeface="DejaVu Sans"/>
              </a:rPr>
              <a:t>© 2023 AiProff.ai</a:t>
            </a:r>
            <a:endParaRPr lang="en-IN" sz="1000" spc="-1" dirty="0">
              <a:latin typeface="Arial"/>
            </a:endParaRPr>
          </a:p>
        </p:txBody>
      </p:sp>
      <p:sp>
        <p:nvSpPr>
          <p:cNvPr id="187" name="CustomShape 76"/>
          <p:cNvSpPr/>
          <p:nvPr/>
        </p:nvSpPr>
        <p:spPr>
          <a:xfrm>
            <a:off x="606060" y="217980"/>
            <a:ext cx="6962220" cy="501480"/>
          </a:xfrm>
          <a:prstGeom prst="rect">
            <a:avLst/>
          </a:prstGeom>
          <a:noFill/>
          <a:ln w="0">
            <a:noFill/>
          </a:ln>
        </p:spPr>
        <p:style>
          <a:lnRef idx="0">
            <a:scrgbClr r="0" g="0" b="0"/>
          </a:lnRef>
          <a:fillRef idx="0">
            <a:scrgbClr r="0" g="0" b="0"/>
          </a:fillRef>
          <a:effectRef idx="0">
            <a:scrgbClr r="0" g="0" b="0"/>
          </a:effectRef>
          <a:fontRef idx="minor"/>
        </p:style>
        <p:txBody>
          <a:bodyPr lIns="45000" tIns="22500" rIns="45000" bIns="22500" anchor="t">
            <a:noAutofit/>
          </a:bodyPr>
          <a:lstStyle/>
          <a:p>
            <a:pPr>
              <a:lnSpc>
                <a:spcPct val="100000"/>
              </a:lnSpc>
              <a:buNone/>
            </a:pPr>
            <a:r>
              <a:rPr lang="en-IN" sz="3000" spc="42">
                <a:solidFill>
                  <a:srgbClr val="33A9AF"/>
                </a:solidFill>
                <a:latin typeface="Source Sans Pro"/>
                <a:ea typeface="DejaVu Sans"/>
              </a:rPr>
              <a:t>Content based filtering</a:t>
            </a:r>
            <a:endParaRPr lang="en-IN" sz="3000" spc="-1">
              <a:latin typeface="Arial"/>
            </a:endParaRPr>
          </a:p>
        </p:txBody>
      </p:sp>
      <p:sp>
        <p:nvSpPr>
          <p:cNvPr id="188" name="CustomShape 77"/>
          <p:cNvSpPr/>
          <p:nvPr/>
        </p:nvSpPr>
        <p:spPr>
          <a:xfrm>
            <a:off x="0" y="-5580"/>
            <a:ext cx="3071880" cy="4896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189" name="CustomShape 78"/>
          <p:cNvSpPr/>
          <p:nvPr/>
        </p:nvSpPr>
        <p:spPr>
          <a:xfrm>
            <a:off x="3072960" y="-5580"/>
            <a:ext cx="3071880" cy="48960"/>
          </a:xfrm>
          <a:prstGeom prst="rect">
            <a:avLst/>
          </a:prstGeom>
          <a:solidFill>
            <a:srgbClr val="F39712"/>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190" name="CustomShape 79"/>
          <p:cNvSpPr/>
          <p:nvPr/>
        </p:nvSpPr>
        <p:spPr>
          <a:xfrm>
            <a:off x="6146100" y="-5580"/>
            <a:ext cx="3071880" cy="48960"/>
          </a:xfrm>
          <a:prstGeom prst="rect">
            <a:avLst/>
          </a:prstGeom>
          <a:solidFill>
            <a:srgbClr val="94BA41"/>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191" name="CustomShape 80"/>
          <p:cNvSpPr/>
          <p:nvPr/>
        </p:nvSpPr>
        <p:spPr>
          <a:xfrm>
            <a:off x="9219060" y="-5580"/>
            <a:ext cx="2971800" cy="48960"/>
          </a:xfrm>
          <a:prstGeom prst="rect">
            <a:avLst/>
          </a:prstGeom>
          <a:solidFill>
            <a:srgbClr val="595959"/>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192" name="CustomShape 81"/>
          <p:cNvSpPr/>
          <p:nvPr/>
        </p:nvSpPr>
        <p:spPr>
          <a:xfrm>
            <a:off x="682200" y="1184040"/>
            <a:ext cx="10978380" cy="4978800"/>
          </a:xfrm>
          <a:prstGeom prst="rect">
            <a:avLst/>
          </a:prstGeom>
          <a:noFill/>
          <a:ln w="0">
            <a:noFill/>
          </a:ln>
        </p:spPr>
        <p:style>
          <a:lnRef idx="0">
            <a:scrgbClr r="0" g="0" b="0"/>
          </a:lnRef>
          <a:fillRef idx="0">
            <a:scrgbClr r="0" g="0" b="0"/>
          </a:fillRef>
          <a:effectRef idx="0">
            <a:scrgbClr r="0" g="0" b="0"/>
          </a:effectRef>
          <a:fontRef idx="minor"/>
        </p:style>
        <p:txBody>
          <a:bodyPr lIns="45000" tIns="22500" rIns="45000" bIns="22500" anchor="t">
            <a:noAutofit/>
          </a:bodyPr>
          <a:lstStyle/>
          <a:p>
            <a:pPr>
              <a:lnSpc>
                <a:spcPct val="100000"/>
              </a:lnSpc>
              <a:buNone/>
            </a:pPr>
            <a:r>
              <a:rPr lang="en-IN" spc="-1" dirty="0">
                <a:solidFill>
                  <a:srgbClr val="000000"/>
                </a:solidFill>
                <a:latin typeface="Source Sans"/>
                <a:ea typeface="Open Sans"/>
              </a:rPr>
              <a:t>This algorithm recommends products which are similar to the ones that a user has liked in the past.</a:t>
            </a:r>
            <a:endParaRPr lang="en-IN" spc="-1" dirty="0">
              <a:latin typeface="Arial"/>
            </a:endParaRPr>
          </a:p>
          <a:p>
            <a:pPr>
              <a:lnSpc>
                <a:spcPct val="100000"/>
              </a:lnSpc>
              <a:buNone/>
            </a:pPr>
            <a:endParaRPr lang="en-IN" spc="-1" dirty="0">
              <a:latin typeface="Arial"/>
            </a:endParaRPr>
          </a:p>
          <a:p>
            <a:pPr>
              <a:lnSpc>
                <a:spcPct val="100000"/>
              </a:lnSpc>
              <a:buNone/>
            </a:pPr>
            <a:r>
              <a:rPr lang="en-IN" spc="-1" dirty="0">
                <a:solidFill>
                  <a:srgbClr val="000000"/>
                </a:solidFill>
                <a:latin typeface="Source Sans"/>
                <a:ea typeface="Open Sans"/>
              </a:rPr>
              <a:t>For example, if a person has liked the movie “Inception”, then this algorithm will recommend movies that fall under the same genre. But how does the algorithm understand which genre to pick and recommend movies from?</a:t>
            </a:r>
            <a:endParaRPr lang="en-IN" spc="-1" dirty="0">
              <a:latin typeface="Arial"/>
            </a:endParaRPr>
          </a:p>
          <a:p>
            <a:pPr>
              <a:lnSpc>
                <a:spcPct val="100000"/>
              </a:lnSpc>
              <a:buNone/>
            </a:pPr>
            <a:endParaRPr lang="en-IN" spc="-1" dirty="0">
              <a:latin typeface="Arial"/>
            </a:endParaRPr>
          </a:p>
          <a:p>
            <a:pPr>
              <a:lnSpc>
                <a:spcPct val="100000"/>
              </a:lnSpc>
              <a:buNone/>
            </a:pPr>
            <a:endParaRPr lang="en-IN" spc="-1" dirty="0">
              <a:latin typeface="Arial"/>
            </a:endParaRPr>
          </a:p>
          <a:p>
            <a:pPr>
              <a:lnSpc>
                <a:spcPct val="100000"/>
              </a:lnSpc>
              <a:buNone/>
            </a:pPr>
            <a:r>
              <a:rPr lang="en-IN" spc="-1" dirty="0">
                <a:solidFill>
                  <a:srgbClr val="000000"/>
                </a:solidFill>
                <a:latin typeface="Source Sans"/>
                <a:ea typeface="Open Sans"/>
              </a:rPr>
              <a:t>Consider the example of Netflix. They save all the information </a:t>
            </a:r>
            <a:endParaRPr lang="en-IN" spc="-1" dirty="0">
              <a:latin typeface="Arial"/>
            </a:endParaRPr>
          </a:p>
          <a:p>
            <a:pPr>
              <a:lnSpc>
                <a:spcPct val="100000"/>
              </a:lnSpc>
              <a:buNone/>
            </a:pPr>
            <a:r>
              <a:rPr lang="en-IN" spc="-1" dirty="0">
                <a:solidFill>
                  <a:srgbClr val="000000"/>
                </a:solidFill>
                <a:latin typeface="Source Sans"/>
                <a:ea typeface="Open Sans"/>
              </a:rPr>
              <a:t>related to each user in a vector form. This vector contains the </a:t>
            </a:r>
            <a:endParaRPr lang="en-IN" spc="-1" dirty="0">
              <a:latin typeface="Arial"/>
            </a:endParaRPr>
          </a:p>
          <a:p>
            <a:pPr>
              <a:lnSpc>
                <a:spcPct val="100000"/>
              </a:lnSpc>
              <a:buNone/>
            </a:pPr>
            <a:r>
              <a:rPr lang="en-IN" spc="-1" dirty="0">
                <a:solidFill>
                  <a:srgbClr val="000000"/>
                </a:solidFill>
                <a:latin typeface="Source Sans"/>
                <a:ea typeface="Open Sans"/>
              </a:rPr>
              <a:t>past </a:t>
            </a:r>
            <a:r>
              <a:rPr lang="en-IN" spc="-1" dirty="0" err="1">
                <a:solidFill>
                  <a:srgbClr val="000000"/>
                </a:solidFill>
                <a:latin typeface="Source Sans"/>
                <a:ea typeface="Open Sans"/>
              </a:rPr>
              <a:t>behavior</a:t>
            </a:r>
            <a:r>
              <a:rPr lang="en-IN" spc="-1" dirty="0">
                <a:solidFill>
                  <a:srgbClr val="000000"/>
                </a:solidFill>
                <a:latin typeface="Source Sans"/>
                <a:ea typeface="Open Sans"/>
              </a:rPr>
              <a:t> of the user, i.e. the movies liked/disliked by the </a:t>
            </a:r>
            <a:endParaRPr lang="en-IN" spc="-1" dirty="0">
              <a:latin typeface="Arial"/>
            </a:endParaRPr>
          </a:p>
          <a:p>
            <a:pPr>
              <a:lnSpc>
                <a:spcPct val="100000"/>
              </a:lnSpc>
              <a:buNone/>
            </a:pPr>
            <a:r>
              <a:rPr lang="en-IN" spc="-1" dirty="0">
                <a:solidFill>
                  <a:srgbClr val="000000"/>
                </a:solidFill>
                <a:latin typeface="Source Sans"/>
                <a:ea typeface="Open Sans"/>
              </a:rPr>
              <a:t>user and the ratings given by them. This vector is known as </a:t>
            </a:r>
            <a:endParaRPr lang="en-IN" spc="-1" dirty="0">
              <a:latin typeface="Arial"/>
            </a:endParaRPr>
          </a:p>
          <a:p>
            <a:pPr>
              <a:lnSpc>
                <a:spcPct val="100000"/>
              </a:lnSpc>
              <a:buNone/>
            </a:pPr>
            <a:r>
              <a:rPr lang="en-IN" spc="-1" dirty="0">
                <a:solidFill>
                  <a:srgbClr val="000000"/>
                </a:solidFill>
                <a:latin typeface="Source Sans"/>
                <a:ea typeface="Open Sans"/>
              </a:rPr>
              <a:t>the profile vector. All the information related to movies is stored </a:t>
            </a:r>
            <a:endParaRPr lang="en-IN" spc="-1" dirty="0">
              <a:latin typeface="Arial"/>
            </a:endParaRPr>
          </a:p>
          <a:p>
            <a:pPr>
              <a:lnSpc>
                <a:spcPct val="100000"/>
              </a:lnSpc>
              <a:buNone/>
            </a:pPr>
            <a:r>
              <a:rPr lang="en-IN" spc="-1" dirty="0">
                <a:solidFill>
                  <a:srgbClr val="000000"/>
                </a:solidFill>
                <a:latin typeface="Source Sans"/>
                <a:ea typeface="Open Sans"/>
              </a:rPr>
              <a:t>in another vector called the item vector. Item vector contains the </a:t>
            </a:r>
            <a:endParaRPr lang="en-IN" spc="-1" dirty="0">
              <a:latin typeface="Arial"/>
            </a:endParaRPr>
          </a:p>
          <a:p>
            <a:pPr>
              <a:lnSpc>
                <a:spcPct val="100000"/>
              </a:lnSpc>
              <a:buNone/>
            </a:pPr>
            <a:r>
              <a:rPr lang="en-IN" spc="-1" dirty="0">
                <a:solidFill>
                  <a:srgbClr val="000000"/>
                </a:solidFill>
                <a:latin typeface="Source Sans"/>
                <a:ea typeface="Open Sans"/>
              </a:rPr>
              <a:t>details of each movie, like genre, cast, director, etc.</a:t>
            </a:r>
            <a:endParaRPr lang="en-IN" spc="-1" dirty="0">
              <a:latin typeface="Arial"/>
            </a:endParaRPr>
          </a:p>
          <a:p>
            <a:pPr>
              <a:lnSpc>
                <a:spcPct val="100000"/>
              </a:lnSpc>
              <a:buNone/>
            </a:pPr>
            <a:endParaRPr lang="en-IN" spc="-1" dirty="0">
              <a:latin typeface="Arial"/>
            </a:endParaRPr>
          </a:p>
        </p:txBody>
      </p:sp>
      <p:pic>
        <p:nvPicPr>
          <p:cNvPr id="193" name="Picture 192"/>
          <p:cNvPicPr/>
          <p:nvPr/>
        </p:nvPicPr>
        <p:blipFill>
          <a:blip r:embed="rId2"/>
          <a:stretch/>
        </p:blipFill>
        <p:spPr>
          <a:xfrm>
            <a:off x="8277669" y="2600820"/>
            <a:ext cx="2605500" cy="3149280"/>
          </a:xfrm>
          <a:prstGeom prst="rect">
            <a:avLst/>
          </a:prstGeom>
          <a:ln w="0">
            <a:noFill/>
          </a:ln>
        </p:spPr>
      </p:pic>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Line 24"/>
          <p:cNvSpPr/>
          <p:nvPr/>
        </p:nvSpPr>
        <p:spPr>
          <a:xfrm>
            <a:off x="651060" y="740160"/>
            <a:ext cx="10934280" cy="18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sz="900"/>
          </a:p>
        </p:txBody>
      </p:sp>
      <p:sp>
        <p:nvSpPr>
          <p:cNvPr id="195" name="CustomShape 92"/>
          <p:cNvSpPr/>
          <p:nvPr/>
        </p:nvSpPr>
        <p:spPr>
          <a:xfrm>
            <a:off x="625860" y="6605460"/>
            <a:ext cx="2582820" cy="22392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sz="900"/>
          </a:p>
        </p:txBody>
      </p:sp>
      <p:sp>
        <p:nvSpPr>
          <p:cNvPr id="196" name="Line 28"/>
          <p:cNvSpPr/>
          <p:nvPr/>
        </p:nvSpPr>
        <p:spPr>
          <a:xfrm>
            <a:off x="651060" y="740160"/>
            <a:ext cx="3751560" cy="18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sz="900"/>
          </a:p>
        </p:txBody>
      </p:sp>
      <p:sp>
        <p:nvSpPr>
          <p:cNvPr id="197" name="CustomShape 93"/>
          <p:cNvSpPr/>
          <p:nvPr/>
        </p:nvSpPr>
        <p:spPr>
          <a:xfrm>
            <a:off x="606060" y="1107900"/>
            <a:ext cx="10978380" cy="49788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sz="900"/>
          </a:p>
        </p:txBody>
      </p:sp>
      <p:sp>
        <p:nvSpPr>
          <p:cNvPr id="198" name="CustomShape 94"/>
          <p:cNvSpPr/>
          <p:nvPr/>
        </p:nvSpPr>
        <p:spPr>
          <a:xfrm flipH="1">
            <a:off x="-1080" y="344160"/>
            <a:ext cx="72000" cy="76284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199" name="CustomShape 95"/>
          <p:cNvSpPr/>
          <p:nvPr/>
        </p:nvSpPr>
        <p:spPr>
          <a:xfrm>
            <a:off x="9829800" y="6639480"/>
            <a:ext cx="1754640" cy="192780"/>
          </a:xfrm>
          <a:prstGeom prst="rect">
            <a:avLst/>
          </a:prstGeom>
          <a:noFill/>
          <a:ln w="9360">
            <a:noFill/>
          </a:ln>
        </p:spPr>
        <p:style>
          <a:lnRef idx="0">
            <a:scrgbClr r="0" g="0" b="0"/>
          </a:lnRef>
          <a:fillRef idx="0">
            <a:scrgbClr r="0" g="0" b="0"/>
          </a:fillRef>
          <a:effectRef idx="0">
            <a:scrgbClr r="0" g="0" b="0"/>
          </a:effectRef>
          <a:fontRef idx="minor"/>
        </p:style>
        <p:txBody>
          <a:bodyPr lIns="45000" tIns="22500" rIns="45000" bIns="22500" anchor="ctr">
            <a:noAutofit/>
          </a:bodyPr>
          <a:lstStyle/>
          <a:p>
            <a:pPr algn="r">
              <a:lnSpc>
                <a:spcPct val="100000"/>
              </a:lnSpc>
              <a:buNone/>
            </a:pPr>
            <a:r>
              <a:rPr lang="en-IN" sz="1000" spc="-1" dirty="0">
                <a:solidFill>
                  <a:srgbClr val="000000"/>
                </a:solidFill>
                <a:latin typeface="Calibri"/>
                <a:ea typeface="DejaVu Sans"/>
              </a:rPr>
              <a:t>© 2023 AiProff.ai</a:t>
            </a:r>
            <a:endParaRPr lang="en-IN" sz="1000" spc="-1" dirty="0">
              <a:latin typeface="Arial"/>
            </a:endParaRPr>
          </a:p>
        </p:txBody>
      </p:sp>
      <p:sp>
        <p:nvSpPr>
          <p:cNvPr id="200" name="CustomShape 96"/>
          <p:cNvSpPr/>
          <p:nvPr/>
        </p:nvSpPr>
        <p:spPr>
          <a:xfrm>
            <a:off x="606060" y="217980"/>
            <a:ext cx="6962220" cy="501480"/>
          </a:xfrm>
          <a:prstGeom prst="rect">
            <a:avLst/>
          </a:prstGeom>
          <a:noFill/>
          <a:ln w="0">
            <a:noFill/>
          </a:ln>
        </p:spPr>
        <p:style>
          <a:lnRef idx="0">
            <a:scrgbClr r="0" g="0" b="0"/>
          </a:lnRef>
          <a:fillRef idx="0">
            <a:scrgbClr r="0" g="0" b="0"/>
          </a:fillRef>
          <a:effectRef idx="0">
            <a:scrgbClr r="0" g="0" b="0"/>
          </a:effectRef>
          <a:fontRef idx="minor"/>
        </p:style>
        <p:txBody>
          <a:bodyPr lIns="45000" tIns="22500" rIns="45000" bIns="22500" anchor="t">
            <a:noAutofit/>
          </a:bodyPr>
          <a:lstStyle/>
          <a:p>
            <a:pPr>
              <a:lnSpc>
                <a:spcPct val="100000"/>
              </a:lnSpc>
              <a:buNone/>
            </a:pPr>
            <a:r>
              <a:rPr lang="en-IN" sz="3000" spc="42">
                <a:solidFill>
                  <a:srgbClr val="33A9AF"/>
                </a:solidFill>
                <a:latin typeface="Source Sans Pro"/>
                <a:ea typeface="DejaVu Sans"/>
              </a:rPr>
              <a:t>Content based filtering</a:t>
            </a:r>
            <a:endParaRPr lang="en-IN" sz="3000" spc="-1">
              <a:latin typeface="Arial"/>
            </a:endParaRPr>
          </a:p>
        </p:txBody>
      </p:sp>
      <p:sp>
        <p:nvSpPr>
          <p:cNvPr id="201" name="CustomShape 97"/>
          <p:cNvSpPr/>
          <p:nvPr/>
        </p:nvSpPr>
        <p:spPr>
          <a:xfrm>
            <a:off x="0" y="-5580"/>
            <a:ext cx="3071880" cy="4896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202" name="CustomShape 98"/>
          <p:cNvSpPr/>
          <p:nvPr/>
        </p:nvSpPr>
        <p:spPr>
          <a:xfrm>
            <a:off x="3072960" y="-5580"/>
            <a:ext cx="3071880" cy="48960"/>
          </a:xfrm>
          <a:prstGeom prst="rect">
            <a:avLst/>
          </a:prstGeom>
          <a:solidFill>
            <a:srgbClr val="F39712"/>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203" name="CustomShape 99"/>
          <p:cNvSpPr/>
          <p:nvPr/>
        </p:nvSpPr>
        <p:spPr>
          <a:xfrm>
            <a:off x="6146100" y="-5580"/>
            <a:ext cx="3071880" cy="48960"/>
          </a:xfrm>
          <a:prstGeom prst="rect">
            <a:avLst/>
          </a:prstGeom>
          <a:solidFill>
            <a:srgbClr val="94BA41"/>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204" name="CustomShape 100"/>
          <p:cNvSpPr/>
          <p:nvPr/>
        </p:nvSpPr>
        <p:spPr>
          <a:xfrm>
            <a:off x="9219060" y="-5580"/>
            <a:ext cx="2971800" cy="48960"/>
          </a:xfrm>
          <a:prstGeom prst="rect">
            <a:avLst/>
          </a:prstGeom>
          <a:solidFill>
            <a:srgbClr val="595959"/>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205" name="CustomShape 101"/>
          <p:cNvSpPr/>
          <p:nvPr/>
        </p:nvSpPr>
        <p:spPr>
          <a:xfrm>
            <a:off x="682200" y="1184040"/>
            <a:ext cx="10978380" cy="4978800"/>
          </a:xfrm>
          <a:prstGeom prst="rect">
            <a:avLst/>
          </a:prstGeom>
          <a:noFill/>
          <a:ln w="0">
            <a:noFill/>
          </a:ln>
        </p:spPr>
        <p:style>
          <a:lnRef idx="0">
            <a:scrgbClr r="0" g="0" b="0"/>
          </a:lnRef>
          <a:fillRef idx="0">
            <a:scrgbClr r="0" g="0" b="0"/>
          </a:fillRef>
          <a:effectRef idx="0">
            <a:scrgbClr r="0" g="0" b="0"/>
          </a:effectRef>
          <a:fontRef idx="minor"/>
        </p:style>
        <p:txBody>
          <a:bodyPr lIns="45000" tIns="22500" rIns="45000" bIns="22500" anchor="t">
            <a:noAutofit/>
          </a:bodyPr>
          <a:lstStyle/>
          <a:p>
            <a:pPr>
              <a:lnSpc>
                <a:spcPct val="100000"/>
              </a:lnSpc>
              <a:buNone/>
            </a:pPr>
            <a:r>
              <a:rPr lang="en-IN" spc="-1" dirty="0">
                <a:solidFill>
                  <a:srgbClr val="000000"/>
                </a:solidFill>
                <a:latin typeface="Source Sans"/>
                <a:ea typeface="Open Sans"/>
              </a:rPr>
              <a:t>The content-based filtering algorithm finds the cosine of the angle between the profile vector and item vector, i.e. cosine similarity.</a:t>
            </a:r>
            <a:endParaRPr lang="en-IN" spc="-1" dirty="0">
              <a:latin typeface="Arial"/>
            </a:endParaRPr>
          </a:p>
          <a:p>
            <a:pPr>
              <a:lnSpc>
                <a:spcPct val="100000"/>
              </a:lnSpc>
              <a:buNone/>
            </a:pPr>
            <a:endParaRPr lang="en-IN" spc="-1" dirty="0">
              <a:latin typeface="Arial"/>
            </a:endParaRPr>
          </a:p>
          <a:p>
            <a:pPr>
              <a:lnSpc>
                <a:spcPct val="100000"/>
              </a:lnSpc>
              <a:buNone/>
            </a:pPr>
            <a:endParaRPr lang="en-IN" spc="-1" dirty="0">
              <a:latin typeface="Arial"/>
            </a:endParaRPr>
          </a:p>
          <a:p>
            <a:pPr>
              <a:lnSpc>
                <a:spcPct val="100000"/>
              </a:lnSpc>
              <a:buNone/>
            </a:pPr>
            <a:endParaRPr lang="en-IN" spc="-1" dirty="0">
              <a:latin typeface="Arial"/>
            </a:endParaRPr>
          </a:p>
          <a:p>
            <a:pPr>
              <a:lnSpc>
                <a:spcPct val="100000"/>
              </a:lnSpc>
              <a:buNone/>
            </a:pPr>
            <a:endParaRPr lang="en-IN" spc="-1" dirty="0">
              <a:latin typeface="Arial"/>
            </a:endParaRPr>
          </a:p>
          <a:p>
            <a:pPr>
              <a:lnSpc>
                <a:spcPct val="100000"/>
              </a:lnSpc>
              <a:buNone/>
            </a:pPr>
            <a:r>
              <a:rPr lang="en-IN" spc="-1" dirty="0">
                <a:latin typeface="Arial"/>
              </a:rPr>
              <a:t>	</a:t>
            </a:r>
          </a:p>
          <a:p>
            <a:pPr>
              <a:lnSpc>
                <a:spcPct val="100000"/>
              </a:lnSpc>
              <a:buNone/>
            </a:pPr>
            <a:r>
              <a:rPr lang="en-IN" spc="-1" dirty="0">
                <a:latin typeface="Arial"/>
              </a:rPr>
              <a:t>	</a:t>
            </a:r>
            <a:r>
              <a:rPr lang="en-IN" sz="1600" spc="-1" dirty="0">
                <a:latin typeface="Arial"/>
              </a:rPr>
              <a:t>For two vectors in two dimensions(</a:t>
            </a:r>
            <a:r>
              <a:rPr lang="en-IN" sz="1600" spc="-1" dirty="0" err="1">
                <a:latin typeface="Arial"/>
              </a:rPr>
              <a:t>i</a:t>
            </a:r>
            <a:r>
              <a:rPr lang="en-IN" sz="1600" spc="-1" dirty="0">
                <a:latin typeface="Arial"/>
              </a:rPr>
              <a:t> ,j) –</a:t>
            </a:r>
          </a:p>
          <a:p>
            <a:pPr>
              <a:lnSpc>
                <a:spcPct val="100000"/>
              </a:lnSpc>
              <a:buNone/>
            </a:pPr>
            <a:r>
              <a:rPr lang="en-IN" sz="1600" spc="-1" dirty="0">
                <a:latin typeface="Arial"/>
              </a:rPr>
              <a:t>	A=x1i+y1j</a:t>
            </a:r>
          </a:p>
          <a:p>
            <a:pPr>
              <a:lnSpc>
                <a:spcPct val="100000"/>
              </a:lnSpc>
              <a:buNone/>
            </a:pPr>
            <a:r>
              <a:rPr lang="en-IN" sz="1600" spc="-1" dirty="0">
                <a:latin typeface="Arial"/>
              </a:rPr>
              <a:t>	B=x2i+y2j</a:t>
            </a:r>
          </a:p>
          <a:p>
            <a:pPr>
              <a:lnSpc>
                <a:spcPct val="100000"/>
              </a:lnSpc>
              <a:buNone/>
            </a:pPr>
            <a:endParaRPr lang="en-IN" spc="-1" dirty="0">
              <a:latin typeface="Arial"/>
            </a:endParaRPr>
          </a:p>
          <a:p>
            <a:pPr>
              <a:lnSpc>
                <a:spcPct val="100000"/>
              </a:lnSpc>
              <a:buNone/>
            </a:pPr>
            <a:r>
              <a:rPr lang="en-IN" spc="-1" dirty="0">
                <a:solidFill>
                  <a:srgbClr val="000000"/>
                </a:solidFill>
                <a:latin typeface="Source Sans"/>
                <a:ea typeface="Open Sans"/>
              </a:rPr>
              <a:t>	Dot product is defined as (x1*x2+y1*y2)</a:t>
            </a:r>
          </a:p>
          <a:p>
            <a:pPr>
              <a:lnSpc>
                <a:spcPct val="100000"/>
              </a:lnSpc>
              <a:buNone/>
            </a:pPr>
            <a:r>
              <a:rPr lang="en-IN" spc="-1" dirty="0">
                <a:solidFill>
                  <a:srgbClr val="000000"/>
                </a:solidFill>
                <a:latin typeface="Source Sans"/>
                <a:ea typeface="Open Sans"/>
              </a:rPr>
              <a:t>	Magnitude is defined as |A|= sqrt(x1^2+y1^2)</a:t>
            </a:r>
          </a:p>
          <a:p>
            <a:pPr>
              <a:lnSpc>
                <a:spcPct val="100000"/>
              </a:lnSpc>
              <a:buNone/>
            </a:pPr>
            <a:r>
              <a:rPr lang="en-IN" spc="-1" dirty="0">
                <a:solidFill>
                  <a:srgbClr val="000000"/>
                </a:solidFill>
                <a:latin typeface="Source Sans"/>
                <a:ea typeface="Open Sans"/>
              </a:rPr>
              <a:t>						|B|=sqrt(x2^2+y2^2)</a:t>
            </a:r>
          </a:p>
          <a:p>
            <a:pPr>
              <a:lnSpc>
                <a:spcPct val="100000"/>
              </a:lnSpc>
              <a:buNone/>
            </a:pPr>
            <a:endParaRPr lang="en-IN" spc="-1" dirty="0">
              <a:solidFill>
                <a:srgbClr val="000000"/>
              </a:solidFill>
              <a:latin typeface="Source Sans"/>
              <a:ea typeface="Open Sans"/>
            </a:endParaRPr>
          </a:p>
          <a:p>
            <a:pPr>
              <a:lnSpc>
                <a:spcPct val="100000"/>
              </a:lnSpc>
              <a:buNone/>
            </a:pPr>
            <a:r>
              <a:rPr lang="en-IN" spc="-1" dirty="0">
                <a:solidFill>
                  <a:srgbClr val="000000"/>
                </a:solidFill>
                <a:latin typeface="Source Sans"/>
                <a:ea typeface="Open Sans"/>
              </a:rPr>
              <a:t>Based on the cosine value, which ranges between -1 to 1, the movies are arranged in descending order and one of the two below approaches is used for recommendations:</a:t>
            </a:r>
            <a:endParaRPr lang="en-IN" spc="-1" dirty="0">
              <a:latin typeface="Arial"/>
            </a:endParaRPr>
          </a:p>
          <a:p>
            <a:pPr>
              <a:lnSpc>
                <a:spcPct val="100000"/>
              </a:lnSpc>
              <a:buNone/>
            </a:pPr>
            <a:endParaRPr lang="en-IN" sz="1600" spc="-1" dirty="0">
              <a:latin typeface="Arial"/>
            </a:endParaRPr>
          </a:p>
          <a:p>
            <a:pPr>
              <a:lnSpc>
                <a:spcPct val="100000"/>
              </a:lnSpc>
              <a:buNone/>
            </a:pPr>
            <a:r>
              <a:rPr lang="en-IN" sz="1600" i="1" spc="-1" dirty="0">
                <a:solidFill>
                  <a:srgbClr val="000000"/>
                </a:solidFill>
                <a:latin typeface="Source Sans"/>
                <a:ea typeface="Open Sans"/>
              </a:rPr>
              <a:t>Top-n approach: where the top n movies are recommended (Here n can be decided by the business)</a:t>
            </a:r>
            <a:endParaRPr lang="en-IN" sz="1600" spc="-1" dirty="0">
              <a:latin typeface="Arial"/>
            </a:endParaRPr>
          </a:p>
          <a:p>
            <a:pPr>
              <a:lnSpc>
                <a:spcPct val="100000"/>
              </a:lnSpc>
              <a:buNone/>
            </a:pPr>
            <a:r>
              <a:rPr lang="en-IN" sz="1600" i="1" spc="-1" dirty="0">
                <a:solidFill>
                  <a:srgbClr val="000000"/>
                </a:solidFill>
                <a:latin typeface="Source Sans"/>
                <a:ea typeface="Open Sans"/>
              </a:rPr>
              <a:t>Rating scale approach: Where a threshold is set and all the movies above that threshold are recommended</a:t>
            </a:r>
            <a:endParaRPr lang="en-IN" sz="1600" spc="-1" dirty="0">
              <a:latin typeface="Arial"/>
            </a:endParaRPr>
          </a:p>
        </p:txBody>
      </p:sp>
      <p:pic>
        <p:nvPicPr>
          <p:cNvPr id="206" name="Picture 205"/>
          <p:cNvPicPr/>
          <p:nvPr/>
        </p:nvPicPr>
        <p:blipFill>
          <a:blip r:embed="rId2"/>
          <a:stretch/>
        </p:blipFill>
        <p:spPr>
          <a:xfrm>
            <a:off x="3071880" y="1620949"/>
            <a:ext cx="5703300" cy="1427940"/>
          </a:xfrm>
          <a:prstGeom prst="rect">
            <a:avLst/>
          </a:prstGeom>
          <a:ln w="0">
            <a:noFill/>
          </a:ln>
        </p:spPr>
      </p:pic>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Line 29"/>
          <p:cNvSpPr/>
          <p:nvPr/>
        </p:nvSpPr>
        <p:spPr>
          <a:xfrm>
            <a:off x="651060" y="740160"/>
            <a:ext cx="10934280" cy="18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sz="900"/>
          </a:p>
        </p:txBody>
      </p:sp>
      <p:sp>
        <p:nvSpPr>
          <p:cNvPr id="208" name="CustomShape 102"/>
          <p:cNvSpPr/>
          <p:nvPr/>
        </p:nvSpPr>
        <p:spPr>
          <a:xfrm>
            <a:off x="625860" y="6605460"/>
            <a:ext cx="2582820" cy="22392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sz="900"/>
          </a:p>
        </p:txBody>
      </p:sp>
      <p:sp>
        <p:nvSpPr>
          <p:cNvPr id="209" name="Line 30"/>
          <p:cNvSpPr/>
          <p:nvPr/>
        </p:nvSpPr>
        <p:spPr>
          <a:xfrm>
            <a:off x="651060" y="740160"/>
            <a:ext cx="3751560" cy="18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sz="900"/>
          </a:p>
        </p:txBody>
      </p:sp>
      <p:sp>
        <p:nvSpPr>
          <p:cNvPr id="210" name="CustomShape 103"/>
          <p:cNvSpPr/>
          <p:nvPr/>
        </p:nvSpPr>
        <p:spPr>
          <a:xfrm>
            <a:off x="606060" y="1107900"/>
            <a:ext cx="10978380" cy="49788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sz="900"/>
          </a:p>
        </p:txBody>
      </p:sp>
      <p:sp>
        <p:nvSpPr>
          <p:cNvPr id="211" name="CustomShape 104"/>
          <p:cNvSpPr/>
          <p:nvPr/>
        </p:nvSpPr>
        <p:spPr>
          <a:xfrm flipH="1">
            <a:off x="-1080" y="344160"/>
            <a:ext cx="72000" cy="76284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212" name="CustomShape 105"/>
          <p:cNvSpPr/>
          <p:nvPr/>
        </p:nvSpPr>
        <p:spPr>
          <a:xfrm>
            <a:off x="9829800" y="6639480"/>
            <a:ext cx="1754640" cy="192780"/>
          </a:xfrm>
          <a:prstGeom prst="rect">
            <a:avLst/>
          </a:prstGeom>
          <a:noFill/>
          <a:ln w="9360">
            <a:noFill/>
          </a:ln>
        </p:spPr>
        <p:style>
          <a:lnRef idx="0">
            <a:scrgbClr r="0" g="0" b="0"/>
          </a:lnRef>
          <a:fillRef idx="0">
            <a:scrgbClr r="0" g="0" b="0"/>
          </a:fillRef>
          <a:effectRef idx="0">
            <a:scrgbClr r="0" g="0" b="0"/>
          </a:effectRef>
          <a:fontRef idx="minor"/>
        </p:style>
        <p:txBody>
          <a:bodyPr lIns="45000" tIns="22500" rIns="45000" bIns="22500" anchor="ctr">
            <a:noAutofit/>
          </a:bodyPr>
          <a:lstStyle/>
          <a:p>
            <a:pPr algn="r">
              <a:lnSpc>
                <a:spcPct val="100000"/>
              </a:lnSpc>
              <a:buNone/>
            </a:pPr>
            <a:r>
              <a:rPr lang="en-IN" sz="1000" spc="-1" dirty="0">
                <a:solidFill>
                  <a:srgbClr val="000000"/>
                </a:solidFill>
                <a:latin typeface="Calibri"/>
                <a:ea typeface="DejaVu Sans"/>
              </a:rPr>
              <a:t>© 2023 AiProff.ai</a:t>
            </a:r>
            <a:endParaRPr lang="en-IN" sz="1000" spc="-1" dirty="0">
              <a:latin typeface="Arial"/>
            </a:endParaRPr>
          </a:p>
        </p:txBody>
      </p:sp>
      <p:sp>
        <p:nvSpPr>
          <p:cNvPr id="213" name="CustomShape 106"/>
          <p:cNvSpPr/>
          <p:nvPr/>
        </p:nvSpPr>
        <p:spPr>
          <a:xfrm>
            <a:off x="606060" y="217980"/>
            <a:ext cx="6962220" cy="501480"/>
          </a:xfrm>
          <a:prstGeom prst="rect">
            <a:avLst/>
          </a:prstGeom>
          <a:noFill/>
          <a:ln w="0">
            <a:noFill/>
          </a:ln>
        </p:spPr>
        <p:style>
          <a:lnRef idx="0">
            <a:scrgbClr r="0" g="0" b="0"/>
          </a:lnRef>
          <a:fillRef idx="0">
            <a:scrgbClr r="0" g="0" b="0"/>
          </a:fillRef>
          <a:effectRef idx="0">
            <a:scrgbClr r="0" g="0" b="0"/>
          </a:effectRef>
          <a:fontRef idx="minor"/>
        </p:style>
        <p:txBody>
          <a:bodyPr lIns="45000" tIns="22500" rIns="45000" bIns="22500" anchor="t">
            <a:noAutofit/>
          </a:bodyPr>
          <a:lstStyle/>
          <a:p>
            <a:pPr>
              <a:lnSpc>
                <a:spcPct val="100000"/>
              </a:lnSpc>
              <a:buNone/>
            </a:pPr>
            <a:r>
              <a:rPr lang="en-IN" sz="3000" spc="42">
                <a:solidFill>
                  <a:srgbClr val="33A9AF"/>
                </a:solidFill>
                <a:latin typeface="Source Sans Pro"/>
                <a:ea typeface="DejaVu Sans"/>
              </a:rPr>
              <a:t>Content based filtering</a:t>
            </a:r>
            <a:endParaRPr lang="en-IN" sz="3000" spc="-1">
              <a:latin typeface="Arial"/>
            </a:endParaRPr>
          </a:p>
        </p:txBody>
      </p:sp>
      <p:sp>
        <p:nvSpPr>
          <p:cNvPr id="214" name="CustomShape 107"/>
          <p:cNvSpPr/>
          <p:nvPr/>
        </p:nvSpPr>
        <p:spPr>
          <a:xfrm>
            <a:off x="0" y="-5580"/>
            <a:ext cx="3071880" cy="4896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215" name="CustomShape 108"/>
          <p:cNvSpPr/>
          <p:nvPr/>
        </p:nvSpPr>
        <p:spPr>
          <a:xfrm>
            <a:off x="3072960" y="-5580"/>
            <a:ext cx="3071880" cy="48960"/>
          </a:xfrm>
          <a:prstGeom prst="rect">
            <a:avLst/>
          </a:prstGeom>
          <a:solidFill>
            <a:srgbClr val="F39712"/>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216" name="CustomShape 109"/>
          <p:cNvSpPr/>
          <p:nvPr/>
        </p:nvSpPr>
        <p:spPr>
          <a:xfrm>
            <a:off x="6146100" y="-5580"/>
            <a:ext cx="3071880" cy="48960"/>
          </a:xfrm>
          <a:prstGeom prst="rect">
            <a:avLst/>
          </a:prstGeom>
          <a:solidFill>
            <a:srgbClr val="94BA41"/>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217" name="CustomShape 110"/>
          <p:cNvSpPr/>
          <p:nvPr/>
        </p:nvSpPr>
        <p:spPr>
          <a:xfrm>
            <a:off x="9219060" y="-5580"/>
            <a:ext cx="2971800" cy="48960"/>
          </a:xfrm>
          <a:prstGeom prst="rect">
            <a:avLst/>
          </a:prstGeom>
          <a:solidFill>
            <a:srgbClr val="595959"/>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218" name="CustomShape 111"/>
          <p:cNvSpPr/>
          <p:nvPr/>
        </p:nvSpPr>
        <p:spPr>
          <a:xfrm>
            <a:off x="682200" y="1184040"/>
            <a:ext cx="10978380" cy="4978800"/>
          </a:xfrm>
          <a:prstGeom prst="rect">
            <a:avLst/>
          </a:prstGeom>
          <a:noFill/>
          <a:ln w="0">
            <a:noFill/>
          </a:ln>
        </p:spPr>
        <p:style>
          <a:lnRef idx="0">
            <a:scrgbClr r="0" g="0" b="0"/>
          </a:lnRef>
          <a:fillRef idx="0">
            <a:scrgbClr r="0" g="0" b="0"/>
          </a:fillRef>
          <a:effectRef idx="0">
            <a:scrgbClr r="0" g="0" b="0"/>
          </a:effectRef>
          <a:fontRef idx="minor"/>
        </p:style>
        <p:txBody>
          <a:bodyPr lIns="45000" tIns="22500" rIns="45000" bIns="22500" anchor="t">
            <a:noAutofit/>
          </a:bodyPr>
          <a:lstStyle/>
          <a:p>
            <a:pPr>
              <a:lnSpc>
                <a:spcPct val="100000"/>
              </a:lnSpc>
              <a:buNone/>
            </a:pPr>
            <a:r>
              <a:rPr lang="en-IN" spc="-1">
                <a:solidFill>
                  <a:srgbClr val="000000"/>
                </a:solidFill>
                <a:latin typeface="Source Sans"/>
                <a:ea typeface="Open Sans"/>
              </a:rPr>
              <a:t>Other methods that can be used to calculate the similarity are:</a:t>
            </a:r>
            <a:endParaRPr lang="en-IN" spc="-1">
              <a:latin typeface="Arial"/>
            </a:endParaRPr>
          </a:p>
          <a:p>
            <a:pPr>
              <a:lnSpc>
                <a:spcPct val="100000"/>
              </a:lnSpc>
              <a:buNone/>
            </a:pPr>
            <a:endParaRPr lang="en-IN" spc="-1">
              <a:latin typeface="Arial"/>
            </a:endParaRPr>
          </a:p>
          <a:p>
            <a:pPr>
              <a:lnSpc>
                <a:spcPct val="100000"/>
              </a:lnSpc>
              <a:buNone/>
            </a:pPr>
            <a:r>
              <a:rPr lang="en-IN" u="sng" spc="-1">
                <a:solidFill>
                  <a:srgbClr val="000000"/>
                </a:solidFill>
                <a:latin typeface="Source Sans"/>
                <a:ea typeface="Open Sans"/>
              </a:rPr>
              <a:t>Euclidean Distance:</a:t>
            </a:r>
            <a:r>
              <a:rPr lang="en-IN" spc="-1">
                <a:solidFill>
                  <a:srgbClr val="000000"/>
                </a:solidFill>
                <a:latin typeface="Source Sans"/>
                <a:ea typeface="Open Sans"/>
              </a:rPr>
              <a:t> Similar items will lie in close proximity to each other if plotted in n-dimensional space. So, we can calculate the distance between items and based on that distance, recommend items to the user. The formula for the euclidean distance is given by:</a:t>
            </a:r>
            <a:endParaRPr lang="en-IN" spc="-1">
              <a:latin typeface="Arial"/>
            </a:endParaRPr>
          </a:p>
          <a:p>
            <a:pPr>
              <a:lnSpc>
                <a:spcPct val="100000"/>
              </a:lnSpc>
              <a:buNone/>
            </a:pPr>
            <a:endParaRPr lang="en-IN" spc="-1">
              <a:latin typeface="Arial"/>
            </a:endParaRPr>
          </a:p>
          <a:p>
            <a:pPr>
              <a:lnSpc>
                <a:spcPct val="100000"/>
              </a:lnSpc>
              <a:buNone/>
            </a:pPr>
            <a:endParaRPr lang="en-IN" spc="-1">
              <a:latin typeface="Arial"/>
            </a:endParaRPr>
          </a:p>
          <a:p>
            <a:pPr>
              <a:lnSpc>
                <a:spcPct val="100000"/>
              </a:lnSpc>
              <a:buNone/>
            </a:pPr>
            <a:endParaRPr lang="en-IN" spc="-1">
              <a:latin typeface="Arial"/>
            </a:endParaRPr>
          </a:p>
          <a:p>
            <a:pPr>
              <a:lnSpc>
                <a:spcPct val="100000"/>
              </a:lnSpc>
              <a:buNone/>
            </a:pPr>
            <a:endParaRPr lang="en-IN" spc="-1">
              <a:latin typeface="Arial"/>
            </a:endParaRPr>
          </a:p>
          <a:p>
            <a:pPr>
              <a:lnSpc>
                <a:spcPct val="100000"/>
              </a:lnSpc>
              <a:buNone/>
            </a:pPr>
            <a:r>
              <a:rPr lang="en-IN" u="sng" spc="-1">
                <a:solidFill>
                  <a:srgbClr val="000000"/>
                </a:solidFill>
                <a:latin typeface="Source Sans"/>
                <a:ea typeface="Open Sans"/>
              </a:rPr>
              <a:t>Pearson’s Correlation:</a:t>
            </a:r>
            <a:r>
              <a:rPr lang="en-IN" spc="-1">
                <a:solidFill>
                  <a:srgbClr val="000000"/>
                </a:solidFill>
                <a:latin typeface="Source Sans"/>
                <a:ea typeface="Open Sans"/>
              </a:rPr>
              <a:t> It tells us how much two items are correlated. Higher the correlation, more will be the similarity. Pearson’s correlation can be calculated using the following formula:</a:t>
            </a:r>
            <a:endParaRPr lang="en-IN" spc="-1">
              <a:latin typeface="Arial"/>
            </a:endParaRPr>
          </a:p>
          <a:p>
            <a:pPr>
              <a:lnSpc>
                <a:spcPct val="100000"/>
              </a:lnSpc>
              <a:buNone/>
            </a:pPr>
            <a:endParaRPr lang="en-IN" spc="-1">
              <a:latin typeface="Arial"/>
            </a:endParaRPr>
          </a:p>
          <a:p>
            <a:pPr>
              <a:lnSpc>
                <a:spcPct val="100000"/>
              </a:lnSpc>
              <a:buNone/>
            </a:pPr>
            <a:endParaRPr lang="en-IN" spc="-1">
              <a:latin typeface="Arial"/>
            </a:endParaRPr>
          </a:p>
        </p:txBody>
      </p:sp>
      <p:pic>
        <p:nvPicPr>
          <p:cNvPr id="219" name="Picture 218"/>
          <p:cNvPicPr/>
          <p:nvPr/>
        </p:nvPicPr>
        <p:blipFill>
          <a:blip r:embed="rId2"/>
          <a:stretch/>
        </p:blipFill>
        <p:spPr>
          <a:xfrm>
            <a:off x="3510859" y="2799720"/>
            <a:ext cx="6461640" cy="629280"/>
          </a:xfrm>
          <a:prstGeom prst="rect">
            <a:avLst/>
          </a:prstGeom>
          <a:ln w="0">
            <a:noFill/>
          </a:ln>
        </p:spPr>
      </p:pic>
      <p:pic>
        <p:nvPicPr>
          <p:cNvPr id="220" name="Picture 219"/>
          <p:cNvPicPr/>
          <p:nvPr/>
        </p:nvPicPr>
        <p:blipFill>
          <a:blip r:embed="rId3"/>
          <a:stretch/>
        </p:blipFill>
        <p:spPr>
          <a:xfrm>
            <a:off x="3208680" y="4814689"/>
            <a:ext cx="6836220" cy="1228500"/>
          </a:xfrm>
          <a:prstGeom prst="rect">
            <a:avLst/>
          </a:prstGeom>
          <a:ln w="0">
            <a:noFill/>
          </a:ln>
        </p:spPr>
      </p:pic>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Line 31"/>
          <p:cNvSpPr/>
          <p:nvPr/>
        </p:nvSpPr>
        <p:spPr>
          <a:xfrm>
            <a:off x="651060" y="740160"/>
            <a:ext cx="10934280" cy="18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sz="900"/>
          </a:p>
        </p:txBody>
      </p:sp>
      <p:sp>
        <p:nvSpPr>
          <p:cNvPr id="222" name="CustomShape 62"/>
          <p:cNvSpPr/>
          <p:nvPr/>
        </p:nvSpPr>
        <p:spPr>
          <a:xfrm>
            <a:off x="625860" y="6605460"/>
            <a:ext cx="2582820" cy="22392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sz="900"/>
          </a:p>
        </p:txBody>
      </p:sp>
      <p:sp>
        <p:nvSpPr>
          <p:cNvPr id="223" name="Line 2"/>
          <p:cNvSpPr/>
          <p:nvPr/>
        </p:nvSpPr>
        <p:spPr>
          <a:xfrm>
            <a:off x="651060" y="740160"/>
            <a:ext cx="3751560" cy="18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sz="900"/>
          </a:p>
        </p:txBody>
      </p:sp>
      <p:sp>
        <p:nvSpPr>
          <p:cNvPr id="224" name="CustomShape 63"/>
          <p:cNvSpPr/>
          <p:nvPr/>
        </p:nvSpPr>
        <p:spPr>
          <a:xfrm>
            <a:off x="606060" y="1107900"/>
            <a:ext cx="10978380" cy="49788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sz="900"/>
          </a:p>
        </p:txBody>
      </p:sp>
      <p:sp>
        <p:nvSpPr>
          <p:cNvPr id="225" name="CustomShape 64"/>
          <p:cNvSpPr/>
          <p:nvPr/>
        </p:nvSpPr>
        <p:spPr>
          <a:xfrm flipH="1">
            <a:off x="-1080" y="344160"/>
            <a:ext cx="72000" cy="76284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226" name="CustomShape 65"/>
          <p:cNvSpPr/>
          <p:nvPr/>
        </p:nvSpPr>
        <p:spPr>
          <a:xfrm>
            <a:off x="9829800" y="6639480"/>
            <a:ext cx="1754640" cy="192780"/>
          </a:xfrm>
          <a:prstGeom prst="rect">
            <a:avLst/>
          </a:prstGeom>
          <a:noFill/>
          <a:ln w="9360">
            <a:noFill/>
          </a:ln>
        </p:spPr>
        <p:style>
          <a:lnRef idx="0">
            <a:scrgbClr r="0" g="0" b="0"/>
          </a:lnRef>
          <a:fillRef idx="0">
            <a:scrgbClr r="0" g="0" b="0"/>
          </a:fillRef>
          <a:effectRef idx="0">
            <a:scrgbClr r="0" g="0" b="0"/>
          </a:effectRef>
          <a:fontRef idx="minor"/>
        </p:style>
        <p:txBody>
          <a:bodyPr lIns="45000" tIns="22500" rIns="45000" bIns="22500" anchor="ctr">
            <a:noAutofit/>
          </a:bodyPr>
          <a:lstStyle/>
          <a:p>
            <a:pPr algn="r">
              <a:lnSpc>
                <a:spcPct val="100000"/>
              </a:lnSpc>
              <a:buNone/>
            </a:pPr>
            <a:r>
              <a:rPr lang="en-IN" sz="1000" spc="-1" dirty="0">
                <a:solidFill>
                  <a:srgbClr val="000000"/>
                </a:solidFill>
                <a:latin typeface="Calibri"/>
                <a:ea typeface="DejaVu Sans"/>
              </a:rPr>
              <a:t>© 2023 AiProff.ai</a:t>
            </a:r>
            <a:endParaRPr lang="en-IN" sz="1000" spc="-1" dirty="0">
              <a:latin typeface="Arial"/>
            </a:endParaRPr>
          </a:p>
        </p:txBody>
      </p:sp>
      <p:sp>
        <p:nvSpPr>
          <p:cNvPr id="227" name="CustomShape 66"/>
          <p:cNvSpPr/>
          <p:nvPr/>
        </p:nvSpPr>
        <p:spPr>
          <a:xfrm>
            <a:off x="606060" y="217980"/>
            <a:ext cx="6962220" cy="501480"/>
          </a:xfrm>
          <a:prstGeom prst="rect">
            <a:avLst/>
          </a:prstGeom>
          <a:noFill/>
          <a:ln w="0">
            <a:noFill/>
          </a:ln>
        </p:spPr>
        <p:style>
          <a:lnRef idx="0">
            <a:scrgbClr r="0" g="0" b="0"/>
          </a:lnRef>
          <a:fillRef idx="0">
            <a:scrgbClr r="0" g="0" b="0"/>
          </a:fillRef>
          <a:effectRef idx="0">
            <a:scrgbClr r="0" g="0" b="0"/>
          </a:effectRef>
          <a:fontRef idx="minor"/>
        </p:style>
        <p:txBody>
          <a:bodyPr lIns="45000" tIns="22500" rIns="45000" bIns="22500" anchor="t">
            <a:noAutofit/>
          </a:bodyPr>
          <a:lstStyle/>
          <a:p>
            <a:pPr>
              <a:lnSpc>
                <a:spcPct val="100000"/>
              </a:lnSpc>
              <a:buNone/>
            </a:pPr>
            <a:r>
              <a:rPr lang="en-IN" sz="3000" spc="42">
                <a:solidFill>
                  <a:srgbClr val="33A9AF"/>
                </a:solidFill>
                <a:latin typeface="Source Sans Pro"/>
                <a:ea typeface="DejaVu Sans"/>
              </a:rPr>
              <a:t>Content based filtering</a:t>
            </a:r>
            <a:endParaRPr lang="en-IN" sz="3000" spc="-1">
              <a:latin typeface="Arial"/>
            </a:endParaRPr>
          </a:p>
        </p:txBody>
      </p:sp>
      <p:sp>
        <p:nvSpPr>
          <p:cNvPr id="228" name="CustomShape 67"/>
          <p:cNvSpPr/>
          <p:nvPr/>
        </p:nvSpPr>
        <p:spPr>
          <a:xfrm>
            <a:off x="0" y="-5580"/>
            <a:ext cx="3071880" cy="4896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229" name="CustomShape 68"/>
          <p:cNvSpPr/>
          <p:nvPr/>
        </p:nvSpPr>
        <p:spPr>
          <a:xfrm>
            <a:off x="3072960" y="-5580"/>
            <a:ext cx="3071880" cy="48960"/>
          </a:xfrm>
          <a:prstGeom prst="rect">
            <a:avLst/>
          </a:prstGeom>
          <a:solidFill>
            <a:srgbClr val="F39712"/>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230" name="CustomShape 69"/>
          <p:cNvSpPr/>
          <p:nvPr/>
        </p:nvSpPr>
        <p:spPr>
          <a:xfrm>
            <a:off x="6146100" y="-5580"/>
            <a:ext cx="3071880" cy="48960"/>
          </a:xfrm>
          <a:prstGeom prst="rect">
            <a:avLst/>
          </a:prstGeom>
          <a:solidFill>
            <a:srgbClr val="94BA41"/>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231" name="CustomShape 70"/>
          <p:cNvSpPr/>
          <p:nvPr/>
        </p:nvSpPr>
        <p:spPr>
          <a:xfrm>
            <a:off x="9219060" y="-5580"/>
            <a:ext cx="2971800" cy="48960"/>
          </a:xfrm>
          <a:prstGeom prst="rect">
            <a:avLst/>
          </a:prstGeom>
          <a:solidFill>
            <a:srgbClr val="595959"/>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232" name="CustomShape 71"/>
          <p:cNvSpPr/>
          <p:nvPr/>
        </p:nvSpPr>
        <p:spPr>
          <a:xfrm>
            <a:off x="682200" y="1184040"/>
            <a:ext cx="10978380" cy="4978800"/>
          </a:xfrm>
          <a:prstGeom prst="rect">
            <a:avLst/>
          </a:prstGeom>
          <a:noFill/>
          <a:ln w="0">
            <a:noFill/>
          </a:ln>
        </p:spPr>
        <p:style>
          <a:lnRef idx="0">
            <a:scrgbClr r="0" g="0" b="0"/>
          </a:lnRef>
          <a:fillRef idx="0">
            <a:scrgbClr r="0" g="0" b="0"/>
          </a:fillRef>
          <a:effectRef idx="0">
            <a:scrgbClr r="0" g="0" b="0"/>
          </a:effectRef>
          <a:fontRef idx="minor"/>
        </p:style>
        <p:txBody>
          <a:bodyPr lIns="45000" tIns="22500" rIns="45000" bIns="22500" anchor="t">
            <a:noAutofit/>
          </a:bodyPr>
          <a:lstStyle/>
          <a:p>
            <a:pPr marL="285750" indent="-285750">
              <a:buFont typeface="Arial" panose="020B0604020202020204" pitchFamily="34" charset="0"/>
              <a:buChar char="•"/>
            </a:pPr>
            <a:r>
              <a:rPr lang="en-IN" spc="-1" dirty="0">
                <a:solidFill>
                  <a:srgbClr val="000000"/>
                </a:solidFill>
                <a:latin typeface="Source Sans"/>
                <a:ea typeface="Open Sans"/>
              </a:rPr>
              <a:t>A major drawback of this algorithm is that it is limited to recommending items that are of the same type. </a:t>
            </a:r>
          </a:p>
          <a:p>
            <a:pPr marL="285750" indent="-285750">
              <a:buFont typeface="Arial" panose="020B0604020202020204" pitchFamily="34" charset="0"/>
              <a:buChar char="•"/>
            </a:pPr>
            <a:endParaRPr lang="en-IN" spc="-1" dirty="0">
              <a:solidFill>
                <a:srgbClr val="000000"/>
              </a:solidFill>
              <a:latin typeface="Source Sans"/>
              <a:ea typeface="Open Sans"/>
            </a:endParaRPr>
          </a:p>
          <a:p>
            <a:pPr marL="285750" indent="-285750">
              <a:buFont typeface="Arial" panose="020B0604020202020204" pitchFamily="34" charset="0"/>
              <a:buChar char="•"/>
            </a:pPr>
            <a:r>
              <a:rPr lang="en-IN" spc="-1" dirty="0">
                <a:solidFill>
                  <a:srgbClr val="000000"/>
                </a:solidFill>
                <a:latin typeface="Source Sans"/>
                <a:ea typeface="Open Sans"/>
              </a:rPr>
              <a:t>It will never recommend products which the user has not bought or liked in the past. </a:t>
            </a:r>
          </a:p>
          <a:p>
            <a:pPr marL="285750" indent="-285750">
              <a:buFont typeface="Arial" panose="020B0604020202020204" pitchFamily="34" charset="0"/>
              <a:buChar char="•"/>
            </a:pPr>
            <a:endParaRPr lang="en-IN" spc="-1" dirty="0">
              <a:solidFill>
                <a:srgbClr val="000000"/>
              </a:solidFill>
              <a:latin typeface="Source Sans"/>
              <a:ea typeface="Open Sans"/>
            </a:endParaRPr>
          </a:p>
          <a:p>
            <a:pPr marL="285750" indent="-285750">
              <a:buFont typeface="Arial" panose="020B0604020202020204" pitchFamily="34" charset="0"/>
              <a:buChar char="•"/>
            </a:pPr>
            <a:r>
              <a:rPr lang="en-IN" spc="-1" dirty="0">
                <a:solidFill>
                  <a:srgbClr val="000000"/>
                </a:solidFill>
                <a:latin typeface="Source Sans"/>
                <a:ea typeface="Open Sans"/>
              </a:rPr>
              <a:t>So if a user has watched or liked only action movies in the past, the system will recommend only action movies. </a:t>
            </a:r>
          </a:p>
          <a:p>
            <a:pPr marL="285750" indent="-285750">
              <a:buFont typeface="Arial" panose="020B0604020202020204" pitchFamily="34" charset="0"/>
              <a:buChar char="•"/>
            </a:pPr>
            <a:endParaRPr lang="en-IN" spc="-1" dirty="0">
              <a:solidFill>
                <a:srgbClr val="000000"/>
              </a:solidFill>
              <a:latin typeface="Source Sans"/>
              <a:ea typeface="Open Sans"/>
            </a:endParaRPr>
          </a:p>
          <a:p>
            <a:pPr marL="285750" indent="-285750">
              <a:buFont typeface="Arial" panose="020B0604020202020204" pitchFamily="34" charset="0"/>
              <a:buChar char="•"/>
            </a:pPr>
            <a:r>
              <a:rPr lang="en-IN" spc="-1" dirty="0">
                <a:solidFill>
                  <a:srgbClr val="000000"/>
                </a:solidFill>
                <a:latin typeface="Source Sans"/>
                <a:ea typeface="Open Sans"/>
              </a:rPr>
              <a:t>It’s scope is relatively narrow.</a:t>
            </a:r>
            <a:endParaRPr lang="en-IN" spc="-1" dirty="0">
              <a:latin typeface="Arial"/>
            </a:endParaRPr>
          </a:p>
          <a:p>
            <a:pPr marL="285750" indent="-285750">
              <a:buFont typeface="Arial" panose="020B0604020202020204" pitchFamily="34" charset="0"/>
              <a:buChar char="•"/>
            </a:pPr>
            <a:endParaRPr lang="en-IN" spc="-1" dirty="0">
              <a:latin typeface="Arial"/>
            </a:endParaRPr>
          </a:p>
          <a:p>
            <a:pPr marL="285750" indent="-285750">
              <a:buFont typeface="Arial" panose="020B0604020202020204" pitchFamily="34" charset="0"/>
              <a:buChar char="•"/>
            </a:pPr>
            <a:r>
              <a:rPr lang="en-IN" spc="-1" dirty="0">
                <a:solidFill>
                  <a:srgbClr val="000000"/>
                </a:solidFill>
                <a:latin typeface="Source Sans"/>
                <a:ea typeface="Open Sans"/>
              </a:rPr>
              <a:t>To improve on this type of system, we need an algorithm that can recommend items not just based on the content, but the behaviour of users as well.</a:t>
            </a:r>
          </a:p>
          <a:p>
            <a:pPr marL="285750" indent="-285750">
              <a:buFont typeface="Arial" panose="020B0604020202020204" pitchFamily="34" charset="0"/>
              <a:buChar char="•"/>
            </a:pPr>
            <a:endParaRPr lang="en-IN" spc="-1" dirty="0">
              <a:solidFill>
                <a:srgbClr val="000000"/>
              </a:solidFill>
              <a:latin typeface="Source Sans"/>
              <a:ea typeface="Open Sans"/>
            </a:endParaRPr>
          </a:p>
          <a:p>
            <a:pPr>
              <a:lnSpc>
                <a:spcPct val="100000"/>
              </a:lnSpc>
            </a:pPr>
            <a:endParaRPr lang="en-IN" spc="-1" dirty="0">
              <a:solidFill>
                <a:srgbClr val="000000"/>
              </a:solidFill>
              <a:latin typeface="Source Sans"/>
              <a:ea typeface="Open Sans"/>
            </a:endParaRPr>
          </a:p>
          <a:p>
            <a:pPr>
              <a:lnSpc>
                <a:spcPct val="100000"/>
              </a:lnSpc>
            </a:pPr>
            <a:endParaRPr lang="en-IN" spc="-1" dirty="0">
              <a:solidFill>
                <a:srgbClr val="000000"/>
              </a:solidFill>
              <a:latin typeface="Source Sans"/>
              <a:ea typeface="Open Sans"/>
            </a:endParaRPr>
          </a:p>
          <a:p>
            <a:pPr>
              <a:lnSpc>
                <a:spcPct val="100000"/>
              </a:lnSpc>
            </a:pPr>
            <a:r>
              <a:rPr lang="en-IN" spc="-1" dirty="0">
                <a:solidFill>
                  <a:srgbClr val="000000"/>
                </a:solidFill>
                <a:latin typeface="Source Sans"/>
                <a:ea typeface="Open Sans"/>
              </a:rPr>
              <a:t>Let’s open the code </a:t>
            </a:r>
            <a:r>
              <a:rPr lang="en-IN" b="1" i="1" spc="-1" dirty="0" err="1">
                <a:solidFill>
                  <a:srgbClr val="000000"/>
                </a:solidFill>
                <a:latin typeface="Source Sans"/>
                <a:ea typeface="Open Sans"/>
              </a:rPr>
              <a:t>content_based_book_recommend.R</a:t>
            </a:r>
            <a:r>
              <a:rPr lang="en-IN" b="1" i="1" spc="-1" dirty="0">
                <a:solidFill>
                  <a:srgbClr val="000000"/>
                </a:solidFill>
                <a:latin typeface="Source Sans"/>
                <a:ea typeface="Open Sans"/>
              </a:rPr>
              <a:t> </a:t>
            </a:r>
            <a:endParaRPr lang="en-IN" b="1" i="1" spc="-1" dirty="0">
              <a:latin typeface="Arial"/>
            </a:endParaRP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339FFD-7E0A-80EC-E605-C353AED6032A}"/>
            </a:ext>
          </a:extLst>
        </p:cNvPr>
        <p:cNvGrpSpPr/>
        <p:nvPr/>
      </p:nvGrpSpPr>
      <p:grpSpPr>
        <a:xfrm>
          <a:off x="0" y="0"/>
          <a:ext cx="0" cy="0"/>
          <a:chOff x="0" y="0"/>
          <a:chExt cx="0" cy="0"/>
        </a:xfrm>
      </p:grpSpPr>
      <p:sp>
        <p:nvSpPr>
          <p:cNvPr id="51" name="TextBox 3">
            <a:extLst>
              <a:ext uri="{FF2B5EF4-FFF2-40B4-BE49-F238E27FC236}">
                <a16:creationId xmlns:a16="http://schemas.microsoft.com/office/drawing/2014/main" id="{F0BB1CCF-3995-CA60-8D1F-EFAFE282A0C1}"/>
              </a:ext>
            </a:extLst>
          </p:cNvPr>
          <p:cNvSpPr/>
          <p:nvPr/>
        </p:nvSpPr>
        <p:spPr>
          <a:xfrm>
            <a:off x="841320" y="826920"/>
            <a:ext cx="9556560" cy="516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trike="noStrike" spc="-1" dirty="0">
                <a:solidFill>
                  <a:srgbClr val="003399"/>
                </a:solidFill>
                <a:latin typeface="Trebuchet MS"/>
              </a:rPr>
              <a:t>Applications of Content-Based Filtering</a:t>
            </a:r>
            <a:endParaRPr lang="en-IN" sz="2800" b="0" strike="noStrike" spc="-1" dirty="0">
              <a:latin typeface="Arial"/>
            </a:endParaRPr>
          </a:p>
        </p:txBody>
      </p:sp>
      <p:sp>
        <p:nvSpPr>
          <p:cNvPr id="52" name="Google Shape;82;p 3">
            <a:extLst>
              <a:ext uri="{FF2B5EF4-FFF2-40B4-BE49-F238E27FC236}">
                <a16:creationId xmlns:a16="http://schemas.microsoft.com/office/drawing/2014/main" id="{36E2EC51-997A-3842-88DA-64F81BAF3DA7}"/>
              </a:ext>
            </a:extLst>
          </p:cNvPr>
          <p:cNvSpPr/>
          <p:nvPr/>
        </p:nvSpPr>
        <p:spPr>
          <a:xfrm>
            <a:off x="1394640" y="1868760"/>
            <a:ext cx="9748080" cy="2585323"/>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285750" indent="-285750">
              <a:lnSpc>
                <a:spcPct val="100000"/>
              </a:lnSpc>
              <a:buFont typeface="Arial" panose="020B0604020202020204" pitchFamily="34" charset="0"/>
              <a:buChar char="•"/>
            </a:pPr>
            <a:r>
              <a:rPr lang="en-US" sz="1800" b="0" strike="noStrike" spc="-1" dirty="0">
                <a:solidFill>
                  <a:srgbClr val="000000"/>
                </a:solidFill>
                <a:latin typeface="Source Sans"/>
                <a:ea typeface="Open Sans"/>
              </a:rPr>
              <a:t>Showcase diverse applications of content-based filtering in various industries:</a:t>
            </a:r>
          </a:p>
          <a:p>
            <a:pPr marL="285750" indent="-285750">
              <a:lnSpc>
                <a:spcPct val="100000"/>
              </a:lnSpc>
              <a:buFont typeface="Arial" panose="020B0604020202020204" pitchFamily="34" charset="0"/>
              <a:buChar char="•"/>
            </a:pPr>
            <a:endParaRPr lang="en-US" sz="1800" b="0" strike="noStrike" spc="-1" dirty="0">
              <a:solidFill>
                <a:srgbClr val="000000"/>
              </a:solidFill>
              <a:latin typeface="Source Sans"/>
              <a:ea typeface="Open Sans"/>
            </a:endParaRPr>
          </a:p>
          <a:p>
            <a:pPr marL="285750" indent="-285750">
              <a:lnSpc>
                <a:spcPct val="100000"/>
              </a:lnSpc>
              <a:buFont typeface="Arial" panose="020B0604020202020204" pitchFamily="34" charset="0"/>
              <a:buChar char="•"/>
            </a:pPr>
            <a:r>
              <a:rPr lang="en-US" sz="1800" b="0" strike="noStrike" spc="-1" dirty="0">
                <a:solidFill>
                  <a:srgbClr val="000000"/>
                </a:solidFill>
                <a:latin typeface="Source Sans"/>
                <a:ea typeface="Open Sans"/>
              </a:rPr>
              <a:t>E-commerce: Product recommendations based on user's browsing and purchase history.</a:t>
            </a:r>
          </a:p>
          <a:p>
            <a:pPr marL="285750" indent="-285750">
              <a:lnSpc>
                <a:spcPct val="100000"/>
              </a:lnSpc>
              <a:buFont typeface="Arial" panose="020B0604020202020204" pitchFamily="34" charset="0"/>
              <a:buChar char="•"/>
            </a:pPr>
            <a:endParaRPr lang="en-US" sz="1800" b="0" strike="noStrike" spc="-1" dirty="0">
              <a:solidFill>
                <a:srgbClr val="000000"/>
              </a:solidFill>
              <a:latin typeface="Source Sans"/>
              <a:ea typeface="Open Sans"/>
            </a:endParaRPr>
          </a:p>
          <a:p>
            <a:pPr marL="285750" indent="-285750">
              <a:lnSpc>
                <a:spcPct val="100000"/>
              </a:lnSpc>
              <a:buFont typeface="Arial" panose="020B0604020202020204" pitchFamily="34" charset="0"/>
              <a:buChar char="•"/>
            </a:pPr>
            <a:r>
              <a:rPr lang="en-US" sz="1800" b="0" strike="noStrike" spc="-1" dirty="0">
                <a:solidFill>
                  <a:srgbClr val="000000"/>
                </a:solidFill>
                <a:latin typeface="Source Sans"/>
                <a:ea typeface="Open Sans"/>
              </a:rPr>
              <a:t>Entertainment: Movie, TV show, and music recommendations based on past user preferences.</a:t>
            </a:r>
          </a:p>
          <a:p>
            <a:pPr marL="285750" indent="-285750">
              <a:lnSpc>
                <a:spcPct val="100000"/>
              </a:lnSpc>
              <a:buFont typeface="Arial" panose="020B0604020202020204" pitchFamily="34" charset="0"/>
              <a:buChar char="•"/>
            </a:pPr>
            <a:endParaRPr lang="en-US" sz="1800" b="0" strike="noStrike" spc="-1" dirty="0">
              <a:solidFill>
                <a:srgbClr val="000000"/>
              </a:solidFill>
              <a:latin typeface="Source Sans"/>
              <a:ea typeface="Open Sans"/>
            </a:endParaRPr>
          </a:p>
          <a:p>
            <a:pPr marL="285750" indent="-285750">
              <a:lnSpc>
                <a:spcPct val="100000"/>
              </a:lnSpc>
              <a:buFont typeface="Arial" panose="020B0604020202020204" pitchFamily="34" charset="0"/>
              <a:buChar char="•"/>
            </a:pPr>
            <a:r>
              <a:rPr lang="en-US" sz="1800" b="0" strike="noStrike" spc="-1" dirty="0">
                <a:solidFill>
                  <a:srgbClr val="000000"/>
                </a:solidFill>
                <a:latin typeface="Source Sans"/>
                <a:ea typeface="Open Sans"/>
              </a:rPr>
              <a:t>News Aggregators: Suggesting articles and news based on the user's reading history.</a:t>
            </a:r>
          </a:p>
          <a:p>
            <a:pPr marL="285750" indent="-285750">
              <a:lnSpc>
                <a:spcPct val="100000"/>
              </a:lnSpc>
              <a:buFont typeface="Arial" panose="020B0604020202020204" pitchFamily="34" charset="0"/>
              <a:buChar char="•"/>
            </a:pPr>
            <a:endParaRPr lang="en-US" sz="1800" b="0" strike="noStrike" spc="-1" dirty="0">
              <a:solidFill>
                <a:srgbClr val="000000"/>
              </a:solidFill>
              <a:latin typeface="Source Sans"/>
              <a:ea typeface="Open Sans"/>
            </a:endParaRPr>
          </a:p>
          <a:p>
            <a:pPr marL="285750" indent="-285750">
              <a:lnSpc>
                <a:spcPct val="100000"/>
              </a:lnSpc>
              <a:buFont typeface="Arial" panose="020B0604020202020204" pitchFamily="34" charset="0"/>
              <a:buChar char="•"/>
            </a:pPr>
            <a:r>
              <a:rPr lang="en-US" sz="1800" b="0" strike="noStrike" spc="-1" dirty="0">
                <a:solidFill>
                  <a:srgbClr val="000000"/>
                </a:solidFill>
                <a:latin typeface="Source Sans"/>
                <a:ea typeface="Open Sans"/>
              </a:rPr>
              <a:t>Use case studies or examples to make this slide more relatable and engaging.</a:t>
            </a:r>
            <a:endParaRPr lang="en-IN" sz="1800" b="0" strike="noStrike" spc="-1" dirty="0">
              <a:latin typeface="Arial"/>
            </a:endParaRPr>
          </a:p>
        </p:txBody>
      </p:sp>
      <p:sp>
        <p:nvSpPr>
          <p:cNvPr id="53" name="Straight Connector 3">
            <a:extLst>
              <a:ext uri="{FF2B5EF4-FFF2-40B4-BE49-F238E27FC236}">
                <a16:creationId xmlns:a16="http://schemas.microsoft.com/office/drawing/2014/main" id="{0331E260-86DE-618C-A300-127CB982B6A5}"/>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757734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999431-EEEB-9AD3-2D82-1CB3561BB06A}"/>
            </a:ext>
          </a:extLst>
        </p:cNvPr>
        <p:cNvGrpSpPr/>
        <p:nvPr/>
      </p:nvGrpSpPr>
      <p:grpSpPr>
        <a:xfrm>
          <a:off x="0" y="0"/>
          <a:ext cx="0" cy="0"/>
          <a:chOff x="0" y="0"/>
          <a:chExt cx="0" cy="0"/>
        </a:xfrm>
      </p:grpSpPr>
      <p:sp>
        <p:nvSpPr>
          <p:cNvPr id="97" name="TextBox 16">
            <a:extLst>
              <a:ext uri="{FF2B5EF4-FFF2-40B4-BE49-F238E27FC236}">
                <a16:creationId xmlns:a16="http://schemas.microsoft.com/office/drawing/2014/main" id="{6191D575-0991-9C62-DD47-5C470A81E9FB}"/>
              </a:ext>
            </a:extLst>
          </p:cNvPr>
          <p:cNvSpPr/>
          <p:nvPr/>
        </p:nvSpPr>
        <p:spPr>
          <a:xfrm>
            <a:off x="841320" y="826920"/>
            <a:ext cx="9556560" cy="46021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1" i="1" strike="noStrike" spc="-1" dirty="0">
                <a:solidFill>
                  <a:srgbClr val="003399"/>
                </a:solidFill>
                <a:latin typeface="Trebuchet MS"/>
              </a:rPr>
              <a:t>Advantages and Challenges</a:t>
            </a:r>
            <a:endParaRPr lang="en-IN" sz="2400" b="0" strike="noStrike" spc="-1" dirty="0">
              <a:latin typeface="Arial"/>
            </a:endParaRPr>
          </a:p>
        </p:txBody>
      </p:sp>
      <p:sp>
        <p:nvSpPr>
          <p:cNvPr id="98" name="Google Shape;82;p 15">
            <a:extLst>
              <a:ext uri="{FF2B5EF4-FFF2-40B4-BE49-F238E27FC236}">
                <a16:creationId xmlns:a16="http://schemas.microsoft.com/office/drawing/2014/main" id="{D886FBDF-5283-B36A-943C-6654DADFF761}"/>
              </a:ext>
            </a:extLst>
          </p:cNvPr>
          <p:cNvSpPr/>
          <p:nvPr/>
        </p:nvSpPr>
        <p:spPr>
          <a:xfrm>
            <a:off x="900000" y="1440000"/>
            <a:ext cx="10980000" cy="2554545"/>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pPr>
            <a:r>
              <a:rPr lang="en-US" sz="1600" b="1" strike="noStrike" spc="-1" dirty="0">
                <a:latin typeface="Arial"/>
              </a:rPr>
              <a:t>Advantages:</a:t>
            </a:r>
          </a:p>
          <a:p>
            <a:pPr>
              <a:lnSpc>
                <a:spcPct val="100000"/>
              </a:lnSpc>
            </a:pPr>
            <a:r>
              <a:rPr lang="en-US" sz="1600" b="1" strike="noStrike" spc="-1" dirty="0">
                <a:latin typeface="Arial"/>
              </a:rPr>
              <a:t>Personalization: Tailors recommendations closely to each user's specific interests.</a:t>
            </a:r>
          </a:p>
          <a:p>
            <a:pPr>
              <a:lnSpc>
                <a:spcPct val="100000"/>
              </a:lnSpc>
            </a:pPr>
            <a:r>
              <a:rPr lang="en-US" sz="1600" b="1" strike="noStrike" spc="-1" dirty="0">
                <a:latin typeface="Arial"/>
              </a:rPr>
              <a:t>New Item Problem: Can recommend new items that haven't been rated yet.</a:t>
            </a:r>
          </a:p>
          <a:p>
            <a:pPr>
              <a:lnSpc>
                <a:spcPct val="100000"/>
              </a:lnSpc>
            </a:pPr>
            <a:r>
              <a:rPr lang="en-US" sz="1600" b="1" strike="noStrike" spc="-1" dirty="0">
                <a:latin typeface="Arial"/>
              </a:rPr>
              <a:t>Transparency: Easier to explain why items are recommended based on visible features.</a:t>
            </a:r>
          </a:p>
          <a:p>
            <a:pPr>
              <a:lnSpc>
                <a:spcPct val="100000"/>
              </a:lnSpc>
            </a:pPr>
            <a:endParaRPr lang="en-US" sz="1600" b="1" spc="-1" dirty="0">
              <a:latin typeface="Arial"/>
            </a:endParaRPr>
          </a:p>
          <a:p>
            <a:pPr>
              <a:lnSpc>
                <a:spcPct val="100000"/>
              </a:lnSpc>
            </a:pPr>
            <a:endParaRPr lang="en-US" sz="1600" b="1" strike="noStrike" spc="-1" dirty="0">
              <a:latin typeface="Arial"/>
            </a:endParaRPr>
          </a:p>
          <a:p>
            <a:pPr>
              <a:lnSpc>
                <a:spcPct val="100000"/>
              </a:lnSpc>
            </a:pPr>
            <a:r>
              <a:rPr lang="en-US" sz="1600" b="1" strike="noStrike" spc="-1" dirty="0">
                <a:latin typeface="Arial"/>
              </a:rPr>
              <a:t>Challenges:</a:t>
            </a:r>
          </a:p>
          <a:p>
            <a:pPr>
              <a:lnSpc>
                <a:spcPct val="100000"/>
              </a:lnSpc>
            </a:pPr>
            <a:r>
              <a:rPr lang="en-US" sz="1600" b="1" strike="noStrike" spc="-1" dirty="0">
                <a:latin typeface="Arial"/>
              </a:rPr>
              <a:t>Over-specialization: Tendency to recommend items too similar to what the user has already consumed.</a:t>
            </a:r>
          </a:p>
          <a:p>
            <a:pPr>
              <a:lnSpc>
                <a:spcPct val="100000"/>
              </a:lnSpc>
            </a:pPr>
            <a:r>
              <a:rPr lang="en-US" sz="1600" b="1" strike="noStrike" spc="-1" dirty="0">
                <a:latin typeface="Arial"/>
              </a:rPr>
              <a:t>Cold Start Problem: Difficulty in recommending for new users with limited interaction history.</a:t>
            </a:r>
          </a:p>
          <a:p>
            <a:pPr>
              <a:lnSpc>
                <a:spcPct val="100000"/>
              </a:lnSpc>
            </a:pPr>
            <a:r>
              <a:rPr lang="en-US" sz="1600" b="1" strike="noStrike" spc="-1" dirty="0">
                <a:latin typeface="Arial"/>
              </a:rPr>
              <a:t>Limited Diversity: May fail to introduce users to a broader variety of content.</a:t>
            </a:r>
            <a:endParaRPr lang="en-IN" sz="1600" strike="noStrike" spc="-1" dirty="0">
              <a:latin typeface="Arial"/>
            </a:endParaRPr>
          </a:p>
        </p:txBody>
      </p:sp>
      <p:sp>
        <p:nvSpPr>
          <p:cNvPr id="99" name="Straight Connector 15">
            <a:extLst>
              <a:ext uri="{FF2B5EF4-FFF2-40B4-BE49-F238E27FC236}">
                <a16:creationId xmlns:a16="http://schemas.microsoft.com/office/drawing/2014/main" id="{29895BF1-FE52-FF7D-D976-B785CE3C18BE}"/>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1907148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Line 25"/>
          <p:cNvSpPr/>
          <p:nvPr/>
        </p:nvSpPr>
        <p:spPr>
          <a:xfrm>
            <a:off x="651060" y="740160"/>
            <a:ext cx="10934280" cy="18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sz="900"/>
          </a:p>
        </p:txBody>
      </p:sp>
      <p:sp>
        <p:nvSpPr>
          <p:cNvPr id="234" name="CustomShape 112"/>
          <p:cNvSpPr/>
          <p:nvPr/>
        </p:nvSpPr>
        <p:spPr>
          <a:xfrm>
            <a:off x="625860" y="6605460"/>
            <a:ext cx="2582820" cy="22392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sz="900"/>
          </a:p>
        </p:txBody>
      </p:sp>
      <p:sp>
        <p:nvSpPr>
          <p:cNvPr id="235" name="Line 19"/>
          <p:cNvSpPr/>
          <p:nvPr/>
        </p:nvSpPr>
        <p:spPr>
          <a:xfrm>
            <a:off x="651060" y="740160"/>
            <a:ext cx="3751560" cy="18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sz="900"/>
          </a:p>
        </p:txBody>
      </p:sp>
      <p:sp>
        <p:nvSpPr>
          <p:cNvPr id="236" name="CustomShape 113"/>
          <p:cNvSpPr/>
          <p:nvPr/>
        </p:nvSpPr>
        <p:spPr>
          <a:xfrm>
            <a:off x="606060" y="1107900"/>
            <a:ext cx="10978380" cy="49788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sz="900"/>
          </a:p>
        </p:txBody>
      </p:sp>
      <p:sp>
        <p:nvSpPr>
          <p:cNvPr id="237" name="CustomShape 114"/>
          <p:cNvSpPr/>
          <p:nvPr/>
        </p:nvSpPr>
        <p:spPr>
          <a:xfrm flipH="1">
            <a:off x="-1080" y="344160"/>
            <a:ext cx="72000" cy="76284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238" name="CustomShape 115"/>
          <p:cNvSpPr/>
          <p:nvPr/>
        </p:nvSpPr>
        <p:spPr>
          <a:xfrm>
            <a:off x="9829800" y="6639480"/>
            <a:ext cx="1754640" cy="192780"/>
          </a:xfrm>
          <a:prstGeom prst="rect">
            <a:avLst/>
          </a:prstGeom>
          <a:noFill/>
          <a:ln w="9360">
            <a:noFill/>
          </a:ln>
        </p:spPr>
        <p:style>
          <a:lnRef idx="0">
            <a:scrgbClr r="0" g="0" b="0"/>
          </a:lnRef>
          <a:fillRef idx="0">
            <a:scrgbClr r="0" g="0" b="0"/>
          </a:fillRef>
          <a:effectRef idx="0">
            <a:scrgbClr r="0" g="0" b="0"/>
          </a:effectRef>
          <a:fontRef idx="minor"/>
        </p:style>
        <p:txBody>
          <a:bodyPr lIns="45000" tIns="22500" rIns="45000" bIns="22500" anchor="ctr">
            <a:noAutofit/>
          </a:bodyPr>
          <a:lstStyle/>
          <a:p>
            <a:pPr algn="r">
              <a:lnSpc>
                <a:spcPct val="100000"/>
              </a:lnSpc>
              <a:buNone/>
            </a:pPr>
            <a:r>
              <a:rPr lang="en-IN" sz="1000" spc="-1" dirty="0">
                <a:solidFill>
                  <a:srgbClr val="000000"/>
                </a:solidFill>
                <a:latin typeface="Calibri"/>
                <a:ea typeface="DejaVu Sans"/>
              </a:rPr>
              <a:t>© 2023 AiProff.ai</a:t>
            </a:r>
            <a:endParaRPr lang="en-IN" sz="1000" spc="-1" dirty="0">
              <a:latin typeface="Arial"/>
            </a:endParaRPr>
          </a:p>
        </p:txBody>
      </p:sp>
      <p:sp>
        <p:nvSpPr>
          <p:cNvPr id="239" name="CustomShape 116"/>
          <p:cNvSpPr/>
          <p:nvPr/>
        </p:nvSpPr>
        <p:spPr>
          <a:xfrm>
            <a:off x="606060" y="217980"/>
            <a:ext cx="6962220" cy="501480"/>
          </a:xfrm>
          <a:prstGeom prst="rect">
            <a:avLst/>
          </a:prstGeom>
          <a:noFill/>
          <a:ln w="0">
            <a:noFill/>
          </a:ln>
        </p:spPr>
        <p:style>
          <a:lnRef idx="0">
            <a:scrgbClr r="0" g="0" b="0"/>
          </a:lnRef>
          <a:fillRef idx="0">
            <a:scrgbClr r="0" g="0" b="0"/>
          </a:fillRef>
          <a:effectRef idx="0">
            <a:scrgbClr r="0" g="0" b="0"/>
          </a:effectRef>
          <a:fontRef idx="minor"/>
        </p:style>
        <p:txBody>
          <a:bodyPr lIns="45000" tIns="22500" rIns="45000" bIns="22500" anchor="t">
            <a:noAutofit/>
          </a:bodyPr>
          <a:lstStyle/>
          <a:p>
            <a:pPr>
              <a:lnSpc>
                <a:spcPct val="100000"/>
              </a:lnSpc>
              <a:buNone/>
            </a:pPr>
            <a:r>
              <a:rPr lang="en-IN" sz="3000" spc="42">
                <a:solidFill>
                  <a:srgbClr val="33A9AF"/>
                </a:solidFill>
                <a:latin typeface="Source Sans Pro"/>
                <a:ea typeface="DejaVu Sans"/>
              </a:rPr>
              <a:t>Collaborative filtering</a:t>
            </a:r>
            <a:endParaRPr lang="en-IN" sz="3000" spc="-1">
              <a:latin typeface="Arial"/>
            </a:endParaRPr>
          </a:p>
        </p:txBody>
      </p:sp>
      <p:sp>
        <p:nvSpPr>
          <p:cNvPr id="240" name="CustomShape 117"/>
          <p:cNvSpPr/>
          <p:nvPr/>
        </p:nvSpPr>
        <p:spPr>
          <a:xfrm>
            <a:off x="0" y="-5580"/>
            <a:ext cx="3071880" cy="4896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241" name="CustomShape 118"/>
          <p:cNvSpPr/>
          <p:nvPr/>
        </p:nvSpPr>
        <p:spPr>
          <a:xfrm>
            <a:off x="3072960" y="-5580"/>
            <a:ext cx="3071880" cy="48960"/>
          </a:xfrm>
          <a:prstGeom prst="rect">
            <a:avLst/>
          </a:prstGeom>
          <a:solidFill>
            <a:srgbClr val="F39712"/>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242" name="CustomShape 119"/>
          <p:cNvSpPr/>
          <p:nvPr/>
        </p:nvSpPr>
        <p:spPr>
          <a:xfrm>
            <a:off x="6146100" y="-5580"/>
            <a:ext cx="3071880" cy="48960"/>
          </a:xfrm>
          <a:prstGeom prst="rect">
            <a:avLst/>
          </a:prstGeom>
          <a:solidFill>
            <a:srgbClr val="94BA41"/>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243" name="CustomShape 120"/>
          <p:cNvSpPr/>
          <p:nvPr/>
        </p:nvSpPr>
        <p:spPr>
          <a:xfrm>
            <a:off x="9219060" y="-5580"/>
            <a:ext cx="2971800" cy="48960"/>
          </a:xfrm>
          <a:prstGeom prst="rect">
            <a:avLst/>
          </a:prstGeom>
          <a:solidFill>
            <a:srgbClr val="595959"/>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244" name="CustomShape 121"/>
          <p:cNvSpPr/>
          <p:nvPr/>
        </p:nvSpPr>
        <p:spPr>
          <a:xfrm>
            <a:off x="682200" y="1184040"/>
            <a:ext cx="10978380" cy="4978800"/>
          </a:xfrm>
          <a:prstGeom prst="rect">
            <a:avLst/>
          </a:prstGeom>
          <a:noFill/>
          <a:ln w="0">
            <a:noFill/>
          </a:ln>
        </p:spPr>
        <p:style>
          <a:lnRef idx="0">
            <a:scrgbClr r="0" g="0" b="0"/>
          </a:lnRef>
          <a:fillRef idx="0">
            <a:scrgbClr r="0" g="0" b="0"/>
          </a:fillRef>
          <a:effectRef idx="0">
            <a:scrgbClr r="0" g="0" b="0"/>
          </a:effectRef>
          <a:fontRef idx="minor"/>
        </p:style>
        <p:txBody>
          <a:bodyPr lIns="45000" tIns="22500" rIns="45000" bIns="22500" anchor="t">
            <a:noAutofit/>
          </a:bodyPr>
          <a:lstStyle/>
          <a:p>
            <a:pPr>
              <a:lnSpc>
                <a:spcPct val="100000"/>
              </a:lnSpc>
              <a:buNone/>
            </a:pPr>
            <a:r>
              <a:rPr lang="en-IN" spc="-1" dirty="0">
                <a:solidFill>
                  <a:srgbClr val="000000"/>
                </a:solidFill>
                <a:latin typeface="Source Sans"/>
                <a:ea typeface="Open Sans"/>
              </a:rPr>
              <a:t>Let us understand this with an example. </a:t>
            </a:r>
          </a:p>
          <a:p>
            <a:pPr>
              <a:lnSpc>
                <a:spcPct val="100000"/>
              </a:lnSpc>
              <a:buNone/>
            </a:pPr>
            <a:endParaRPr lang="en-IN" spc="-1" dirty="0">
              <a:solidFill>
                <a:srgbClr val="000000"/>
              </a:solidFill>
              <a:latin typeface="Source Sans"/>
              <a:ea typeface="Open Sans"/>
            </a:endParaRPr>
          </a:p>
          <a:p>
            <a:pPr>
              <a:lnSpc>
                <a:spcPct val="100000"/>
              </a:lnSpc>
              <a:buNone/>
            </a:pPr>
            <a:r>
              <a:rPr lang="en-IN" spc="-1" dirty="0">
                <a:solidFill>
                  <a:srgbClr val="000000"/>
                </a:solidFill>
                <a:latin typeface="Source Sans"/>
                <a:ea typeface="Open Sans"/>
              </a:rPr>
              <a:t>If person A likes 3 movies, say Interstellar, Inception and Predestination, and person B likes Inception, Predestination and The Prestige, then they have almost similar interests. </a:t>
            </a:r>
          </a:p>
          <a:p>
            <a:pPr>
              <a:lnSpc>
                <a:spcPct val="100000"/>
              </a:lnSpc>
              <a:buNone/>
            </a:pPr>
            <a:endParaRPr lang="en-IN" spc="-1" dirty="0">
              <a:solidFill>
                <a:srgbClr val="000000"/>
              </a:solidFill>
              <a:latin typeface="Source Sans"/>
              <a:ea typeface="Open Sans"/>
            </a:endParaRPr>
          </a:p>
          <a:p>
            <a:pPr>
              <a:lnSpc>
                <a:spcPct val="100000"/>
              </a:lnSpc>
              <a:buNone/>
            </a:pPr>
            <a:r>
              <a:rPr lang="en-IN" spc="-1" dirty="0">
                <a:solidFill>
                  <a:srgbClr val="000000"/>
                </a:solidFill>
                <a:latin typeface="Source Sans"/>
                <a:ea typeface="Open Sans"/>
              </a:rPr>
              <a:t>We can say with some certainty that A should like The Prestige and B should like Interstellar. </a:t>
            </a:r>
          </a:p>
          <a:p>
            <a:pPr>
              <a:lnSpc>
                <a:spcPct val="100000"/>
              </a:lnSpc>
              <a:buNone/>
            </a:pPr>
            <a:endParaRPr lang="en-IN" spc="-1" dirty="0">
              <a:solidFill>
                <a:srgbClr val="000000"/>
              </a:solidFill>
              <a:latin typeface="Source Sans"/>
              <a:ea typeface="Open Sans"/>
            </a:endParaRPr>
          </a:p>
          <a:p>
            <a:pPr>
              <a:lnSpc>
                <a:spcPct val="100000"/>
              </a:lnSpc>
              <a:buNone/>
            </a:pPr>
            <a:r>
              <a:rPr lang="en-IN" spc="-1" dirty="0">
                <a:solidFill>
                  <a:srgbClr val="000000"/>
                </a:solidFill>
                <a:latin typeface="Source Sans"/>
                <a:ea typeface="Open Sans"/>
              </a:rPr>
              <a:t>The collaborative filtering algorithm uses “User </a:t>
            </a:r>
            <a:r>
              <a:rPr lang="en-IN" spc="-1" dirty="0" err="1">
                <a:solidFill>
                  <a:srgbClr val="000000"/>
                </a:solidFill>
                <a:latin typeface="Source Sans"/>
                <a:ea typeface="Open Sans"/>
              </a:rPr>
              <a:t>Behavior</a:t>
            </a:r>
            <a:r>
              <a:rPr lang="en-IN" spc="-1" dirty="0">
                <a:solidFill>
                  <a:srgbClr val="000000"/>
                </a:solidFill>
                <a:latin typeface="Source Sans"/>
                <a:ea typeface="Open Sans"/>
              </a:rPr>
              <a:t>” for recommending items. </a:t>
            </a:r>
          </a:p>
          <a:p>
            <a:pPr>
              <a:lnSpc>
                <a:spcPct val="100000"/>
              </a:lnSpc>
              <a:buNone/>
            </a:pPr>
            <a:endParaRPr lang="en-IN" spc="-1" dirty="0">
              <a:solidFill>
                <a:srgbClr val="000000"/>
              </a:solidFill>
              <a:latin typeface="Source Sans"/>
              <a:ea typeface="Open Sans"/>
            </a:endParaRPr>
          </a:p>
          <a:p>
            <a:pPr>
              <a:lnSpc>
                <a:spcPct val="100000"/>
              </a:lnSpc>
              <a:buNone/>
            </a:pPr>
            <a:r>
              <a:rPr lang="en-IN" spc="-1" dirty="0">
                <a:solidFill>
                  <a:srgbClr val="000000"/>
                </a:solidFill>
                <a:latin typeface="Source Sans"/>
                <a:ea typeface="Open Sans"/>
              </a:rPr>
              <a:t>This is one of the most commonly used algorithms in the industry as it is not dependent on any additional information. </a:t>
            </a:r>
          </a:p>
          <a:p>
            <a:pPr>
              <a:lnSpc>
                <a:spcPct val="100000"/>
              </a:lnSpc>
              <a:buNone/>
            </a:pPr>
            <a:endParaRPr lang="en-IN" spc="-1" dirty="0">
              <a:solidFill>
                <a:srgbClr val="000000"/>
              </a:solidFill>
              <a:latin typeface="Source Sans"/>
              <a:ea typeface="Open Sans"/>
            </a:endParaRPr>
          </a:p>
          <a:p>
            <a:pPr>
              <a:lnSpc>
                <a:spcPct val="100000"/>
              </a:lnSpc>
              <a:buNone/>
            </a:pPr>
            <a:r>
              <a:rPr lang="en-IN" spc="-1" dirty="0">
                <a:solidFill>
                  <a:srgbClr val="000000"/>
                </a:solidFill>
                <a:latin typeface="Source Sans"/>
                <a:ea typeface="Open Sans"/>
              </a:rPr>
              <a:t>There are primarily two types of collaborating filtering techniques  as explained next.</a:t>
            </a:r>
            <a:endParaRPr lang="en-IN" spc="-1" dirty="0">
              <a:latin typeface="Arial"/>
            </a:endParaRP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Line 38"/>
          <p:cNvSpPr/>
          <p:nvPr/>
        </p:nvSpPr>
        <p:spPr>
          <a:xfrm>
            <a:off x="651060" y="740160"/>
            <a:ext cx="10934280" cy="18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sz="900"/>
          </a:p>
        </p:txBody>
      </p:sp>
      <p:sp>
        <p:nvSpPr>
          <p:cNvPr id="246" name="CustomShape 82"/>
          <p:cNvSpPr/>
          <p:nvPr/>
        </p:nvSpPr>
        <p:spPr>
          <a:xfrm>
            <a:off x="625860" y="6605460"/>
            <a:ext cx="2582820" cy="22392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sz="900"/>
          </a:p>
        </p:txBody>
      </p:sp>
      <p:sp>
        <p:nvSpPr>
          <p:cNvPr id="247" name="Line 20"/>
          <p:cNvSpPr/>
          <p:nvPr/>
        </p:nvSpPr>
        <p:spPr>
          <a:xfrm>
            <a:off x="651060" y="740160"/>
            <a:ext cx="3751560" cy="18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sz="900"/>
          </a:p>
        </p:txBody>
      </p:sp>
      <p:sp>
        <p:nvSpPr>
          <p:cNvPr id="248" name="CustomShape 83"/>
          <p:cNvSpPr/>
          <p:nvPr/>
        </p:nvSpPr>
        <p:spPr>
          <a:xfrm>
            <a:off x="606060" y="1107900"/>
            <a:ext cx="10978380" cy="49788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sz="900"/>
          </a:p>
        </p:txBody>
      </p:sp>
      <p:sp>
        <p:nvSpPr>
          <p:cNvPr id="249" name="CustomShape 84"/>
          <p:cNvSpPr/>
          <p:nvPr/>
        </p:nvSpPr>
        <p:spPr>
          <a:xfrm flipH="1">
            <a:off x="-1080" y="344160"/>
            <a:ext cx="72000" cy="76284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250" name="CustomShape 85"/>
          <p:cNvSpPr/>
          <p:nvPr/>
        </p:nvSpPr>
        <p:spPr>
          <a:xfrm>
            <a:off x="9829800" y="6639480"/>
            <a:ext cx="1754640" cy="192780"/>
          </a:xfrm>
          <a:prstGeom prst="rect">
            <a:avLst/>
          </a:prstGeom>
          <a:noFill/>
          <a:ln w="9360">
            <a:noFill/>
          </a:ln>
        </p:spPr>
        <p:style>
          <a:lnRef idx="0">
            <a:scrgbClr r="0" g="0" b="0"/>
          </a:lnRef>
          <a:fillRef idx="0">
            <a:scrgbClr r="0" g="0" b="0"/>
          </a:fillRef>
          <a:effectRef idx="0">
            <a:scrgbClr r="0" g="0" b="0"/>
          </a:effectRef>
          <a:fontRef idx="minor"/>
        </p:style>
        <p:txBody>
          <a:bodyPr lIns="45000" tIns="22500" rIns="45000" bIns="22500" anchor="ctr">
            <a:noAutofit/>
          </a:bodyPr>
          <a:lstStyle/>
          <a:p>
            <a:pPr algn="r">
              <a:lnSpc>
                <a:spcPct val="100000"/>
              </a:lnSpc>
              <a:buNone/>
            </a:pPr>
            <a:r>
              <a:rPr lang="en-IN" sz="1000" spc="-1" dirty="0">
                <a:solidFill>
                  <a:srgbClr val="000000"/>
                </a:solidFill>
                <a:latin typeface="Calibri"/>
                <a:ea typeface="DejaVu Sans"/>
              </a:rPr>
              <a:t>© 2023 AiProff.ai</a:t>
            </a:r>
            <a:endParaRPr lang="en-IN" sz="1000" spc="-1" dirty="0">
              <a:latin typeface="Arial"/>
            </a:endParaRPr>
          </a:p>
        </p:txBody>
      </p:sp>
      <p:sp>
        <p:nvSpPr>
          <p:cNvPr id="251" name="CustomShape 86"/>
          <p:cNvSpPr/>
          <p:nvPr/>
        </p:nvSpPr>
        <p:spPr>
          <a:xfrm>
            <a:off x="606060" y="217980"/>
            <a:ext cx="10527799" cy="501480"/>
          </a:xfrm>
          <a:prstGeom prst="rect">
            <a:avLst/>
          </a:prstGeom>
          <a:noFill/>
          <a:ln w="0">
            <a:noFill/>
          </a:ln>
        </p:spPr>
        <p:style>
          <a:lnRef idx="0">
            <a:scrgbClr r="0" g="0" b="0"/>
          </a:lnRef>
          <a:fillRef idx="0">
            <a:scrgbClr r="0" g="0" b="0"/>
          </a:fillRef>
          <a:effectRef idx="0">
            <a:scrgbClr r="0" g="0" b="0"/>
          </a:effectRef>
          <a:fontRef idx="minor"/>
        </p:style>
        <p:txBody>
          <a:bodyPr lIns="45000" tIns="22500" rIns="45000" bIns="22500" anchor="t">
            <a:noAutofit/>
          </a:bodyPr>
          <a:lstStyle/>
          <a:p>
            <a:pPr>
              <a:lnSpc>
                <a:spcPct val="100000"/>
              </a:lnSpc>
              <a:buNone/>
            </a:pPr>
            <a:r>
              <a:rPr lang="en-IN" sz="3000" spc="42" dirty="0">
                <a:solidFill>
                  <a:srgbClr val="33A9AF"/>
                </a:solidFill>
                <a:latin typeface="Source Sans Pro"/>
                <a:ea typeface="DejaVu Sans"/>
              </a:rPr>
              <a:t>Collaborative filtering - User-User collaborative filtering</a:t>
            </a:r>
            <a:endParaRPr lang="en-IN" sz="3000" spc="-1" dirty="0">
              <a:latin typeface="Arial"/>
            </a:endParaRPr>
          </a:p>
          <a:p>
            <a:pPr>
              <a:lnSpc>
                <a:spcPct val="100000"/>
              </a:lnSpc>
              <a:buNone/>
            </a:pPr>
            <a:endParaRPr lang="en-IN" sz="3000" spc="-1" dirty="0">
              <a:latin typeface="Arial"/>
            </a:endParaRPr>
          </a:p>
        </p:txBody>
      </p:sp>
      <p:sp>
        <p:nvSpPr>
          <p:cNvPr id="252" name="CustomShape 87"/>
          <p:cNvSpPr/>
          <p:nvPr/>
        </p:nvSpPr>
        <p:spPr>
          <a:xfrm>
            <a:off x="0" y="-5580"/>
            <a:ext cx="3071880" cy="4896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253" name="CustomShape 88"/>
          <p:cNvSpPr/>
          <p:nvPr/>
        </p:nvSpPr>
        <p:spPr>
          <a:xfrm>
            <a:off x="3072960" y="-5580"/>
            <a:ext cx="3071880" cy="48960"/>
          </a:xfrm>
          <a:prstGeom prst="rect">
            <a:avLst/>
          </a:prstGeom>
          <a:solidFill>
            <a:srgbClr val="F39712"/>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254" name="CustomShape 89"/>
          <p:cNvSpPr/>
          <p:nvPr/>
        </p:nvSpPr>
        <p:spPr>
          <a:xfrm>
            <a:off x="6146100" y="-5580"/>
            <a:ext cx="3071880" cy="48960"/>
          </a:xfrm>
          <a:prstGeom prst="rect">
            <a:avLst/>
          </a:prstGeom>
          <a:solidFill>
            <a:srgbClr val="94BA41"/>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255" name="CustomShape 90"/>
          <p:cNvSpPr/>
          <p:nvPr/>
        </p:nvSpPr>
        <p:spPr>
          <a:xfrm>
            <a:off x="9219060" y="-5580"/>
            <a:ext cx="2971800" cy="48960"/>
          </a:xfrm>
          <a:prstGeom prst="rect">
            <a:avLst/>
          </a:prstGeom>
          <a:solidFill>
            <a:srgbClr val="595959"/>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256" name="CustomShape 91"/>
          <p:cNvSpPr/>
          <p:nvPr/>
        </p:nvSpPr>
        <p:spPr>
          <a:xfrm>
            <a:off x="682200" y="1184040"/>
            <a:ext cx="10978380" cy="4978800"/>
          </a:xfrm>
          <a:prstGeom prst="rect">
            <a:avLst/>
          </a:prstGeom>
          <a:noFill/>
          <a:ln w="0">
            <a:noFill/>
          </a:ln>
        </p:spPr>
        <p:style>
          <a:lnRef idx="0">
            <a:scrgbClr r="0" g="0" b="0"/>
          </a:lnRef>
          <a:fillRef idx="0">
            <a:scrgbClr r="0" g="0" b="0"/>
          </a:fillRef>
          <a:effectRef idx="0">
            <a:scrgbClr r="0" g="0" b="0"/>
          </a:effectRef>
          <a:fontRef idx="minor"/>
        </p:style>
        <p:txBody>
          <a:bodyPr lIns="45000" tIns="22500" rIns="45000" bIns="22500" anchor="t">
            <a:noAutofit/>
          </a:bodyPr>
          <a:lstStyle/>
          <a:p>
            <a:pPr>
              <a:lnSpc>
                <a:spcPct val="100000"/>
              </a:lnSpc>
              <a:buNone/>
            </a:pPr>
            <a:r>
              <a:rPr lang="en-IN" spc="-1" dirty="0">
                <a:solidFill>
                  <a:srgbClr val="000000"/>
                </a:solidFill>
                <a:latin typeface="Source Sans"/>
                <a:ea typeface="Open Sans"/>
              </a:rPr>
              <a:t>This algorithm first finds the similarity score between users. Based on this similarity score, it then picks out the most similar users and recommends products which these similar users have liked or bought previously.</a:t>
            </a:r>
            <a:endParaRPr lang="en-IN" spc="-1" dirty="0">
              <a:latin typeface="Arial"/>
            </a:endParaRPr>
          </a:p>
          <a:p>
            <a:pPr>
              <a:lnSpc>
                <a:spcPct val="100000"/>
              </a:lnSpc>
              <a:buNone/>
            </a:pPr>
            <a:endParaRPr lang="en-IN" spc="-1" dirty="0">
              <a:latin typeface="Arial"/>
            </a:endParaRPr>
          </a:p>
          <a:p>
            <a:pPr>
              <a:lnSpc>
                <a:spcPct val="100000"/>
              </a:lnSpc>
              <a:buNone/>
            </a:pPr>
            <a:endParaRPr lang="en-IN" spc="-1" dirty="0">
              <a:latin typeface="Arial"/>
            </a:endParaRPr>
          </a:p>
          <a:p>
            <a:pPr>
              <a:lnSpc>
                <a:spcPct val="100000"/>
              </a:lnSpc>
              <a:buNone/>
            </a:pPr>
            <a:r>
              <a:rPr lang="en-IN" spc="-1" dirty="0">
                <a:solidFill>
                  <a:srgbClr val="000000"/>
                </a:solidFill>
                <a:latin typeface="Source Sans"/>
                <a:ea typeface="Open Sans"/>
              </a:rPr>
              <a:t>In terms of our movies example from </a:t>
            </a:r>
            <a:endParaRPr lang="en-IN" spc="-1" dirty="0">
              <a:latin typeface="Arial"/>
            </a:endParaRPr>
          </a:p>
          <a:p>
            <a:pPr>
              <a:lnSpc>
                <a:spcPct val="100000"/>
              </a:lnSpc>
              <a:buNone/>
            </a:pPr>
            <a:r>
              <a:rPr lang="en-IN" spc="-1" dirty="0">
                <a:solidFill>
                  <a:srgbClr val="000000"/>
                </a:solidFill>
                <a:latin typeface="Source Sans"/>
                <a:ea typeface="Open Sans"/>
              </a:rPr>
              <a:t>earlier, this algorithm finds the similarity </a:t>
            </a:r>
            <a:endParaRPr lang="en-IN" spc="-1" dirty="0">
              <a:latin typeface="Arial"/>
            </a:endParaRPr>
          </a:p>
          <a:p>
            <a:pPr>
              <a:lnSpc>
                <a:spcPct val="100000"/>
              </a:lnSpc>
              <a:buNone/>
            </a:pPr>
            <a:r>
              <a:rPr lang="en-IN" spc="-1" dirty="0">
                <a:solidFill>
                  <a:srgbClr val="000000"/>
                </a:solidFill>
                <a:latin typeface="Source Sans"/>
                <a:ea typeface="Open Sans"/>
              </a:rPr>
              <a:t>between each user based on the ratings </a:t>
            </a:r>
            <a:endParaRPr lang="en-IN" spc="-1" dirty="0">
              <a:latin typeface="Arial"/>
            </a:endParaRPr>
          </a:p>
          <a:p>
            <a:pPr>
              <a:lnSpc>
                <a:spcPct val="100000"/>
              </a:lnSpc>
              <a:buNone/>
            </a:pPr>
            <a:r>
              <a:rPr lang="en-IN" spc="-1" dirty="0">
                <a:solidFill>
                  <a:srgbClr val="000000"/>
                </a:solidFill>
                <a:latin typeface="Source Sans"/>
                <a:ea typeface="Open Sans"/>
              </a:rPr>
              <a:t>they have previously given to different </a:t>
            </a:r>
            <a:endParaRPr lang="en-IN" spc="-1" dirty="0">
              <a:latin typeface="Arial"/>
            </a:endParaRPr>
          </a:p>
          <a:p>
            <a:pPr>
              <a:lnSpc>
                <a:spcPct val="100000"/>
              </a:lnSpc>
              <a:buNone/>
            </a:pPr>
            <a:r>
              <a:rPr lang="en-IN" spc="-1" dirty="0">
                <a:solidFill>
                  <a:srgbClr val="000000"/>
                </a:solidFill>
                <a:latin typeface="Source Sans"/>
                <a:ea typeface="Open Sans"/>
              </a:rPr>
              <a:t>movies. The prediction of an item for a </a:t>
            </a:r>
            <a:endParaRPr lang="en-IN" spc="-1" dirty="0">
              <a:latin typeface="Arial"/>
            </a:endParaRPr>
          </a:p>
          <a:p>
            <a:pPr>
              <a:lnSpc>
                <a:spcPct val="100000"/>
              </a:lnSpc>
              <a:buNone/>
            </a:pPr>
            <a:r>
              <a:rPr lang="en-IN" spc="-1" dirty="0">
                <a:solidFill>
                  <a:srgbClr val="000000"/>
                </a:solidFill>
                <a:latin typeface="Source Sans"/>
                <a:ea typeface="Open Sans"/>
              </a:rPr>
              <a:t>user u is calculated by computing the </a:t>
            </a:r>
            <a:endParaRPr lang="en-IN" spc="-1" dirty="0">
              <a:latin typeface="Arial"/>
            </a:endParaRPr>
          </a:p>
          <a:p>
            <a:pPr>
              <a:lnSpc>
                <a:spcPct val="100000"/>
              </a:lnSpc>
              <a:buNone/>
            </a:pPr>
            <a:r>
              <a:rPr lang="en-IN" spc="-1" dirty="0">
                <a:solidFill>
                  <a:srgbClr val="000000"/>
                </a:solidFill>
                <a:latin typeface="Source Sans"/>
                <a:ea typeface="Open Sans"/>
              </a:rPr>
              <a:t>weighted sum of the user ratings given </a:t>
            </a:r>
            <a:endParaRPr lang="en-IN" spc="-1" dirty="0">
              <a:latin typeface="Arial"/>
            </a:endParaRPr>
          </a:p>
          <a:p>
            <a:pPr>
              <a:lnSpc>
                <a:spcPct val="100000"/>
              </a:lnSpc>
              <a:buNone/>
            </a:pPr>
            <a:r>
              <a:rPr lang="en-IN" spc="-1" dirty="0">
                <a:solidFill>
                  <a:srgbClr val="000000"/>
                </a:solidFill>
                <a:latin typeface="Source Sans"/>
                <a:ea typeface="Open Sans"/>
              </a:rPr>
              <a:t>by other users to an item </a:t>
            </a:r>
            <a:r>
              <a:rPr lang="en-IN" spc="-1" dirty="0" err="1">
                <a:solidFill>
                  <a:srgbClr val="000000"/>
                </a:solidFill>
                <a:latin typeface="Source Sans"/>
                <a:ea typeface="Open Sans"/>
              </a:rPr>
              <a:t>i</a:t>
            </a:r>
            <a:r>
              <a:rPr lang="en-IN" spc="-1" dirty="0">
                <a:solidFill>
                  <a:srgbClr val="000000"/>
                </a:solidFill>
                <a:latin typeface="Source Sans"/>
                <a:ea typeface="Open Sans"/>
              </a:rPr>
              <a:t>.</a:t>
            </a:r>
            <a:endParaRPr lang="en-IN" spc="-1" dirty="0">
              <a:latin typeface="Arial"/>
            </a:endParaRPr>
          </a:p>
          <a:p>
            <a:pPr>
              <a:lnSpc>
                <a:spcPct val="100000"/>
              </a:lnSpc>
              <a:buNone/>
            </a:pPr>
            <a:endParaRPr lang="en-IN" spc="-1" dirty="0">
              <a:latin typeface="Arial"/>
            </a:endParaRPr>
          </a:p>
          <a:p>
            <a:pPr>
              <a:lnSpc>
                <a:spcPct val="100000"/>
              </a:lnSpc>
              <a:buNone/>
            </a:pPr>
            <a:r>
              <a:rPr lang="en-IN" spc="-1" dirty="0">
                <a:solidFill>
                  <a:srgbClr val="000000"/>
                </a:solidFill>
                <a:latin typeface="Source Sans"/>
                <a:ea typeface="Open Sans"/>
              </a:rPr>
              <a:t>The prediction </a:t>
            </a:r>
            <a:r>
              <a:rPr lang="en-IN" spc="-1" dirty="0" err="1">
                <a:solidFill>
                  <a:srgbClr val="000000"/>
                </a:solidFill>
                <a:latin typeface="Source Sans"/>
                <a:ea typeface="Open Sans"/>
              </a:rPr>
              <a:t>Pu,i</a:t>
            </a:r>
            <a:r>
              <a:rPr lang="en-IN" spc="-1" dirty="0">
                <a:solidFill>
                  <a:srgbClr val="000000"/>
                </a:solidFill>
                <a:latin typeface="Source Sans"/>
                <a:ea typeface="Open Sans"/>
              </a:rPr>
              <a:t> is given by:</a:t>
            </a:r>
            <a:endParaRPr lang="en-IN" spc="-1" dirty="0">
              <a:latin typeface="Arial"/>
            </a:endParaRPr>
          </a:p>
          <a:p>
            <a:pPr>
              <a:lnSpc>
                <a:spcPct val="100000"/>
              </a:lnSpc>
              <a:buNone/>
            </a:pPr>
            <a:r>
              <a:rPr lang="en-IN" spc="-1" dirty="0">
                <a:solidFill>
                  <a:srgbClr val="000000"/>
                </a:solidFill>
                <a:latin typeface="Source Sans"/>
                <a:ea typeface="Open Sans"/>
              </a:rPr>
              <a:t>Here,</a:t>
            </a:r>
            <a:endParaRPr lang="en-IN" spc="-1" dirty="0">
              <a:latin typeface="Arial"/>
            </a:endParaRPr>
          </a:p>
          <a:p>
            <a:pPr>
              <a:lnSpc>
                <a:spcPct val="100000"/>
              </a:lnSpc>
              <a:buNone/>
            </a:pPr>
            <a:endParaRPr lang="en-IN" spc="-1" dirty="0">
              <a:latin typeface="Arial"/>
            </a:endParaRPr>
          </a:p>
          <a:p>
            <a:pPr>
              <a:lnSpc>
                <a:spcPct val="100000"/>
              </a:lnSpc>
              <a:buNone/>
            </a:pPr>
            <a:r>
              <a:rPr lang="en-IN" spc="-1" dirty="0" err="1">
                <a:solidFill>
                  <a:srgbClr val="000000"/>
                </a:solidFill>
                <a:latin typeface="Source Sans"/>
                <a:ea typeface="Open Sans"/>
              </a:rPr>
              <a:t>P</a:t>
            </a:r>
            <a:r>
              <a:rPr lang="en-IN" spc="-1" baseline="-25000" dirty="0" err="1">
                <a:solidFill>
                  <a:srgbClr val="000000"/>
                </a:solidFill>
                <a:latin typeface="Source Sans"/>
                <a:ea typeface="Open Sans"/>
              </a:rPr>
              <a:t>u,i</a:t>
            </a:r>
            <a:r>
              <a:rPr lang="en-IN" spc="-1" dirty="0">
                <a:solidFill>
                  <a:srgbClr val="000000"/>
                </a:solidFill>
                <a:latin typeface="Source Sans"/>
                <a:ea typeface="Open Sans"/>
              </a:rPr>
              <a:t> is the prediction of an item</a:t>
            </a:r>
            <a:endParaRPr lang="en-IN" spc="-1" dirty="0">
              <a:latin typeface="Arial"/>
            </a:endParaRPr>
          </a:p>
          <a:p>
            <a:pPr>
              <a:lnSpc>
                <a:spcPct val="100000"/>
              </a:lnSpc>
              <a:buNone/>
            </a:pPr>
            <a:r>
              <a:rPr lang="en-IN" spc="-1" dirty="0" err="1">
                <a:solidFill>
                  <a:srgbClr val="000000"/>
                </a:solidFill>
                <a:latin typeface="Source Sans"/>
                <a:ea typeface="Open Sans"/>
              </a:rPr>
              <a:t>R</a:t>
            </a:r>
            <a:r>
              <a:rPr lang="en-IN" spc="-1" baseline="-25000" dirty="0" err="1">
                <a:solidFill>
                  <a:srgbClr val="000000"/>
                </a:solidFill>
                <a:latin typeface="Source Sans"/>
                <a:ea typeface="Open Sans"/>
              </a:rPr>
              <a:t>v,i</a:t>
            </a:r>
            <a:r>
              <a:rPr lang="en-IN" spc="-1" dirty="0">
                <a:solidFill>
                  <a:srgbClr val="000000"/>
                </a:solidFill>
                <a:latin typeface="Source Sans"/>
                <a:ea typeface="Open Sans"/>
              </a:rPr>
              <a:t> is the rating given by a user v to a movie </a:t>
            </a:r>
            <a:r>
              <a:rPr lang="en-IN" spc="-1" dirty="0" err="1">
                <a:solidFill>
                  <a:srgbClr val="000000"/>
                </a:solidFill>
                <a:latin typeface="Source Sans"/>
                <a:ea typeface="Open Sans"/>
              </a:rPr>
              <a:t>i</a:t>
            </a:r>
            <a:endParaRPr lang="en-IN" spc="-1" dirty="0">
              <a:latin typeface="Arial"/>
            </a:endParaRPr>
          </a:p>
          <a:p>
            <a:pPr>
              <a:lnSpc>
                <a:spcPct val="100000"/>
              </a:lnSpc>
              <a:buNone/>
            </a:pPr>
            <a:r>
              <a:rPr lang="en-IN" spc="-1" dirty="0" err="1">
                <a:solidFill>
                  <a:srgbClr val="000000"/>
                </a:solidFill>
                <a:latin typeface="Source Sans"/>
                <a:ea typeface="Open Sans"/>
              </a:rPr>
              <a:t>S</a:t>
            </a:r>
            <a:r>
              <a:rPr lang="en-IN" spc="-1" baseline="-25000" dirty="0" err="1">
                <a:solidFill>
                  <a:srgbClr val="000000"/>
                </a:solidFill>
                <a:latin typeface="Source Sans"/>
                <a:ea typeface="Open Sans"/>
              </a:rPr>
              <a:t>u,v</a:t>
            </a:r>
            <a:r>
              <a:rPr lang="en-IN" spc="-1" dirty="0">
                <a:solidFill>
                  <a:srgbClr val="000000"/>
                </a:solidFill>
                <a:latin typeface="Source Sans"/>
                <a:ea typeface="Open Sans"/>
              </a:rPr>
              <a:t> is the similarity between users</a:t>
            </a:r>
            <a:endParaRPr lang="en-IN" spc="-1" dirty="0">
              <a:latin typeface="Arial"/>
            </a:endParaRPr>
          </a:p>
        </p:txBody>
      </p:sp>
      <p:pic>
        <p:nvPicPr>
          <p:cNvPr id="257" name="Picture 256"/>
          <p:cNvPicPr/>
          <p:nvPr/>
        </p:nvPicPr>
        <p:blipFill>
          <a:blip r:embed="rId2"/>
          <a:stretch/>
        </p:blipFill>
        <p:spPr>
          <a:xfrm>
            <a:off x="5400000" y="2445840"/>
            <a:ext cx="6397200" cy="3505320"/>
          </a:xfrm>
          <a:prstGeom prst="rect">
            <a:avLst/>
          </a:prstGeom>
          <a:ln w="0">
            <a:noFill/>
          </a:ln>
        </p:spPr>
      </p:pic>
      <p:pic>
        <p:nvPicPr>
          <p:cNvPr id="258" name="Picture 257"/>
          <p:cNvPicPr/>
          <p:nvPr/>
        </p:nvPicPr>
        <p:blipFill>
          <a:blip r:embed="rId3"/>
          <a:stretch/>
        </p:blipFill>
        <p:spPr>
          <a:xfrm>
            <a:off x="4726080" y="4872240"/>
            <a:ext cx="3103200" cy="977040"/>
          </a:xfrm>
          <a:prstGeom prst="rect">
            <a:avLst/>
          </a:prstGeom>
          <a:ln w="0">
            <a:noFill/>
          </a:ln>
        </p:spPr>
      </p:pic>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Line 27"/>
          <p:cNvSpPr/>
          <p:nvPr/>
        </p:nvSpPr>
        <p:spPr>
          <a:xfrm>
            <a:off x="651060" y="740160"/>
            <a:ext cx="10934280" cy="18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sz="900"/>
          </a:p>
        </p:txBody>
      </p:sp>
      <p:sp>
        <p:nvSpPr>
          <p:cNvPr id="260" name="CustomShape 132"/>
          <p:cNvSpPr/>
          <p:nvPr/>
        </p:nvSpPr>
        <p:spPr>
          <a:xfrm>
            <a:off x="625860" y="6605460"/>
            <a:ext cx="2582820" cy="22392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sz="900"/>
          </a:p>
        </p:txBody>
      </p:sp>
      <p:sp>
        <p:nvSpPr>
          <p:cNvPr id="261" name="Line 21"/>
          <p:cNvSpPr/>
          <p:nvPr/>
        </p:nvSpPr>
        <p:spPr>
          <a:xfrm>
            <a:off x="651060" y="740160"/>
            <a:ext cx="3751560" cy="18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sz="900"/>
          </a:p>
        </p:txBody>
      </p:sp>
      <p:sp>
        <p:nvSpPr>
          <p:cNvPr id="262" name="CustomShape 133"/>
          <p:cNvSpPr/>
          <p:nvPr/>
        </p:nvSpPr>
        <p:spPr>
          <a:xfrm>
            <a:off x="606060" y="1107900"/>
            <a:ext cx="10978380" cy="49788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sz="900"/>
          </a:p>
        </p:txBody>
      </p:sp>
      <p:sp>
        <p:nvSpPr>
          <p:cNvPr id="263" name="CustomShape 134"/>
          <p:cNvSpPr/>
          <p:nvPr/>
        </p:nvSpPr>
        <p:spPr>
          <a:xfrm flipH="1">
            <a:off x="-1080" y="344160"/>
            <a:ext cx="72000" cy="76284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264" name="CustomShape 135"/>
          <p:cNvSpPr/>
          <p:nvPr/>
        </p:nvSpPr>
        <p:spPr>
          <a:xfrm>
            <a:off x="9829800" y="6639480"/>
            <a:ext cx="1754640" cy="192780"/>
          </a:xfrm>
          <a:prstGeom prst="rect">
            <a:avLst/>
          </a:prstGeom>
          <a:noFill/>
          <a:ln w="9360">
            <a:noFill/>
          </a:ln>
        </p:spPr>
        <p:style>
          <a:lnRef idx="0">
            <a:scrgbClr r="0" g="0" b="0"/>
          </a:lnRef>
          <a:fillRef idx="0">
            <a:scrgbClr r="0" g="0" b="0"/>
          </a:fillRef>
          <a:effectRef idx="0">
            <a:scrgbClr r="0" g="0" b="0"/>
          </a:effectRef>
          <a:fontRef idx="minor"/>
        </p:style>
        <p:txBody>
          <a:bodyPr lIns="45000" tIns="22500" rIns="45000" bIns="22500" anchor="ctr">
            <a:noAutofit/>
          </a:bodyPr>
          <a:lstStyle/>
          <a:p>
            <a:pPr algn="r">
              <a:lnSpc>
                <a:spcPct val="100000"/>
              </a:lnSpc>
              <a:buNone/>
            </a:pPr>
            <a:r>
              <a:rPr lang="en-IN" sz="1000" spc="-1" dirty="0">
                <a:solidFill>
                  <a:srgbClr val="000000"/>
                </a:solidFill>
                <a:latin typeface="Calibri"/>
                <a:ea typeface="DejaVu Sans"/>
              </a:rPr>
              <a:t>© 2023 AiProff.ai</a:t>
            </a:r>
            <a:endParaRPr lang="en-IN" sz="1000" spc="-1" dirty="0">
              <a:latin typeface="Arial"/>
            </a:endParaRPr>
          </a:p>
        </p:txBody>
      </p:sp>
      <p:sp>
        <p:nvSpPr>
          <p:cNvPr id="265" name="CustomShape 136"/>
          <p:cNvSpPr/>
          <p:nvPr/>
        </p:nvSpPr>
        <p:spPr>
          <a:xfrm>
            <a:off x="606060" y="217980"/>
            <a:ext cx="10668812" cy="501480"/>
          </a:xfrm>
          <a:prstGeom prst="rect">
            <a:avLst/>
          </a:prstGeom>
          <a:noFill/>
          <a:ln w="0">
            <a:noFill/>
          </a:ln>
        </p:spPr>
        <p:style>
          <a:lnRef idx="0">
            <a:scrgbClr r="0" g="0" b="0"/>
          </a:lnRef>
          <a:fillRef idx="0">
            <a:scrgbClr r="0" g="0" b="0"/>
          </a:fillRef>
          <a:effectRef idx="0">
            <a:scrgbClr r="0" g="0" b="0"/>
          </a:effectRef>
          <a:fontRef idx="minor"/>
        </p:style>
        <p:txBody>
          <a:bodyPr lIns="45000" tIns="22500" rIns="45000" bIns="22500" anchor="t">
            <a:noAutofit/>
          </a:bodyPr>
          <a:lstStyle/>
          <a:p>
            <a:pPr>
              <a:lnSpc>
                <a:spcPct val="100000"/>
              </a:lnSpc>
              <a:buNone/>
            </a:pPr>
            <a:r>
              <a:rPr lang="en-IN" sz="3000" spc="42" dirty="0">
                <a:solidFill>
                  <a:srgbClr val="33A9AF"/>
                </a:solidFill>
                <a:latin typeface="Source Sans Pro"/>
                <a:ea typeface="DejaVu Sans"/>
              </a:rPr>
              <a:t>Collaborative filtering - User-User collaborative filtering</a:t>
            </a:r>
            <a:endParaRPr lang="en-IN" sz="3000" spc="-1" dirty="0">
              <a:latin typeface="Arial"/>
            </a:endParaRPr>
          </a:p>
          <a:p>
            <a:pPr>
              <a:lnSpc>
                <a:spcPct val="100000"/>
              </a:lnSpc>
              <a:buNone/>
            </a:pPr>
            <a:endParaRPr lang="en-IN" sz="3000" spc="-1" dirty="0">
              <a:latin typeface="Arial"/>
            </a:endParaRPr>
          </a:p>
          <a:p>
            <a:pPr>
              <a:lnSpc>
                <a:spcPct val="100000"/>
              </a:lnSpc>
              <a:buNone/>
            </a:pPr>
            <a:endParaRPr lang="en-IN" sz="3000" spc="-1" dirty="0">
              <a:latin typeface="Arial"/>
            </a:endParaRPr>
          </a:p>
        </p:txBody>
      </p:sp>
      <p:sp>
        <p:nvSpPr>
          <p:cNvPr id="266" name="CustomShape 137"/>
          <p:cNvSpPr/>
          <p:nvPr/>
        </p:nvSpPr>
        <p:spPr>
          <a:xfrm>
            <a:off x="0" y="-5580"/>
            <a:ext cx="3071880" cy="4896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267" name="CustomShape 138"/>
          <p:cNvSpPr/>
          <p:nvPr/>
        </p:nvSpPr>
        <p:spPr>
          <a:xfrm>
            <a:off x="3072960" y="-5580"/>
            <a:ext cx="3071880" cy="48960"/>
          </a:xfrm>
          <a:prstGeom prst="rect">
            <a:avLst/>
          </a:prstGeom>
          <a:solidFill>
            <a:srgbClr val="F39712"/>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268" name="CustomShape 139"/>
          <p:cNvSpPr/>
          <p:nvPr/>
        </p:nvSpPr>
        <p:spPr>
          <a:xfrm>
            <a:off x="6146100" y="-5580"/>
            <a:ext cx="3071880" cy="48960"/>
          </a:xfrm>
          <a:prstGeom prst="rect">
            <a:avLst/>
          </a:prstGeom>
          <a:solidFill>
            <a:srgbClr val="94BA41"/>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269" name="CustomShape 140"/>
          <p:cNvSpPr/>
          <p:nvPr/>
        </p:nvSpPr>
        <p:spPr>
          <a:xfrm>
            <a:off x="9219060" y="-5580"/>
            <a:ext cx="2971800" cy="48960"/>
          </a:xfrm>
          <a:prstGeom prst="rect">
            <a:avLst/>
          </a:prstGeom>
          <a:solidFill>
            <a:srgbClr val="595959"/>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270" name="CustomShape 141"/>
          <p:cNvSpPr/>
          <p:nvPr/>
        </p:nvSpPr>
        <p:spPr>
          <a:xfrm>
            <a:off x="682200" y="1184040"/>
            <a:ext cx="10978380" cy="4978800"/>
          </a:xfrm>
          <a:prstGeom prst="rect">
            <a:avLst/>
          </a:prstGeom>
          <a:noFill/>
          <a:ln w="0">
            <a:noFill/>
          </a:ln>
        </p:spPr>
        <p:style>
          <a:lnRef idx="0">
            <a:scrgbClr r="0" g="0" b="0"/>
          </a:lnRef>
          <a:fillRef idx="0">
            <a:scrgbClr r="0" g="0" b="0"/>
          </a:fillRef>
          <a:effectRef idx="0">
            <a:scrgbClr r="0" g="0" b="0"/>
          </a:effectRef>
          <a:fontRef idx="minor"/>
        </p:style>
        <p:txBody>
          <a:bodyPr lIns="45000" tIns="22500" rIns="45000" bIns="22500" anchor="t">
            <a:noAutofit/>
          </a:bodyPr>
          <a:lstStyle/>
          <a:p>
            <a:pPr>
              <a:lnSpc>
                <a:spcPct val="100000"/>
              </a:lnSpc>
              <a:buNone/>
            </a:pPr>
            <a:r>
              <a:rPr lang="en-IN" spc="-1" dirty="0">
                <a:solidFill>
                  <a:srgbClr val="000000"/>
                </a:solidFill>
                <a:latin typeface="Source Sans"/>
                <a:ea typeface="Open Sans"/>
              </a:rPr>
              <a:t>Now, we have the ratings for users in profile vector and based on that we have to predict the ratings for other users. Following steps are followed to do so:</a:t>
            </a:r>
            <a:endParaRPr lang="en-IN" spc="-1" dirty="0">
              <a:latin typeface="Arial"/>
            </a:endParaRPr>
          </a:p>
          <a:p>
            <a:pPr>
              <a:lnSpc>
                <a:spcPct val="100000"/>
              </a:lnSpc>
              <a:buNone/>
            </a:pPr>
            <a:endParaRPr lang="en-IN" spc="-1" dirty="0">
              <a:latin typeface="Arial"/>
            </a:endParaRPr>
          </a:p>
          <a:p>
            <a:pPr>
              <a:lnSpc>
                <a:spcPct val="100000"/>
              </a:lnSpc>
              <a:buNone/>
            </a:pPr>
            <a:r>
              <a:rPr lang="en-IN" spc="-1" dirty="0">
                <a:solidFill>
                  <a:srgbClr val="000000"/>
                </a:solidFill>
                <a:latin typeface="Source Sans"/>
                <a:ea typeface="Open Sans"/>
              </a:rPr>
              <a:t>For predictions we need the similarity between the user u and v. We can make use of Pearson correlation.</a:t>
            </a:r>
          </a:p>
          <a:p>
            <a:pPr>
              <a:lnSpc>
                <a:spcPct val="100000"/>
              </a:lnSpc>
              <a:buNone/>
            </a:pPr>
            <a:endParaRPr lang="en-IN" spc="-1" dirty="0">
              <a:latin typeface="Arial"/>
            </a:endParaRPr>
          </a:p>
          <a:p>
            <a:pPr>
              <a:lnSpc>
                <a:spcPct val="100000"/>
              </a:lnSpc>
              <a:buNone/>
            </a:pPr>
            <a:r>
              <a:rPr lang="en-IN" spc="-1" dirty="0">
                <a:solidFill>
                  <a:srgbClr val="000000"/>
                </a:solidFill>
                <a:latin typeface="Source Sans"/>
                <a:ea typeface="Open Sans"/>
              </a:rPr>
              <a:t>First we find the items rated by both the users and based on the ratings, correlation between the users is calculated.</a:t>
            </a:r>
            <a:endParaRPr lang="en-IN" spc="-1" dirty="0">
              <a:latin typeface="Arial"/>
            </a:endParaRPr>
          </a:p>
          <a:p>
            <a:pPr>
              <a:lnSpc>
                <a:spcPct val="100000"/>
              </a:lnSpc>
              <a:buNone/>
            </a:pPr>
            <a:endParaRPr lang="en-IN" spc="-1" dirty="0">
              <a:solidFill>
                <a:srgbClr val="000000"/>
              </a:solidFill>
              <a:latin typeface="Source Sans"/>
              <a:ea typeface="Open Sans"/>
            </a:endParaRPr>
          </a:p>
          <a:p>
            <a:pPr>
              <a:lnSpc>
                <a:spcPct val="100000"/>
              </a:lnSpc>
              <a:buNone/>
            </a:pPr>
            <a:r>
              <a:rPr lang="en-IN" spc="-1" dirty="0">
                <a:solidFill>
                  <a:srgbClr val="000000"/>
                </a:solidFill>
                <a:latin typeface="Source Sans"/>
                <a:ea typeface="Open Sans"/>
              </a:rPr>
              <a:t>The predictions can be calculated using the similarity values. This algorithm, first of all calculates the similarity between each user and then based on each similarity calculates the predictions. Users having higher correlation will tend to be similar.</a:t>
            </a:r>
            <a:endParaRPr lang="en-IN" spc="-1" dirty="0">
              <a:latin typeface="Arial"/>
            </a:endParaRPr>
          </a:p>
          <a:p>
            <a:pPr>
              <a:lnSpc>
                <a:spcPct val="100000"/>
              </a:lnSpc>
              <a:buNone/>
            </a:pPr>
            <a:endParaRPr lang="en-IN" spc="-1" dirty="0">
              <a:solidFill>
                <a:srgbClr val="000000"/>
              </a:solidFill>
              <a:latin typeface="Source Sans"/>
              <a:ea typeface="Open Sans"/>
            </a:endParaRPr>
          </a:p>
          <a:p>
            <a:pPr>
              <a:lnSpc>
                <a:spcPct val="100000"/>
              </a:lnSpc>
              <a:buNone/>
            </a:pPr>
            <a:r>
              <a:rPr lang="en-IN" spc="-1" dirty="0">
                <a:solidFill>
                  <a:srgbClr val="000000"/>
                </a:solidFill>
                <a:latin typeface="Source Sans"/>
                <a:ea typeface="Open Sans"/>
              </a:rPr>
              <a:t>Based on these prediction values, recommendations are made. Let us understand it with an example:</a:t>
            </a:r>
            <a:endParaRPr lang="en-IN" spc="-1" dirty="0">
              <a:latin typeface="Arial"/>
            </a:endParaRP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Line 34"/>
          <p:cNvSpPr/>
          <p:nvPr/>
        </p:nvSpPr>
        <p:spPr>
          <a:xfrm>
            <a:off x="651060" y="740160"/>
            <a:ext cx="10934280" cy="18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sz="900"/>
          </a:p>
        </p:txBody>
      </p:sp>
      <p:sp>
        <p:nvSpPr>
          <p:cNvPr id="272" name="CustomShape 122"/>
          <p:cNvSpPr/>
          <p:nvPr/>
        </p:nvSpPr>
        <p:spPr>
          <a:xfrm>
            <a:off x="625860" y="6605460"/>
            <a:ext cx="2582820" cy="22392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sz="900"/>
          </a:p>
        </p:txBody>
      </p:sp>
      <p:sp>
        <p:nvSpPr>
          <p:cNvPr id="273" name="Line 26"/>
          <p:cNvSpPr/>
          <p:nvPr/>
        </p:nvSpPr>
        <p:spPr>
          <a:xfrm>
            <a:off x="651060" y="740160"/>
            <a:ext cx="3751560" cy="18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sz="900"/>
          </a:p>
        </p:txBody>
      </p:sp>
      <p:sp>
        <p:nvSpPr>
          <p:cNvPr id="274" name="CustomShape 123"/>
          <p:cNvSpPr/>
          <p:nvPr/>
        </p:nvSpPr>
        <p:spPr>
          <a:xfrm>
            <a:off x="606060" y="1107900"/>
            <a:ext cx="10978380" cy="49788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sz="900"/>
          </a:p>
        </p:txBody>
      </p:sp>
      <p:sp>
        <p:nvSpPr>
          <p:cNvPr id="275" name="CustomShape 124"/>
          <p:cNvSpPr/>
          <p:nvPr/>
        </p:nvSpPr>
        <p:spPr>
          <a:xfrm flipH="1">
            <a:off x="-1080" y="344160"/>
            <a:ext cx="72000" cy="76284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276" name="CustomShape 125"/>
          <p:cNvSpPr/>
          <p:nvPr/>
        </p:nvSpPr>
        <p:spPr>
          <a:xfrm>
            <a:off x="9829800" y="6639480"/>
            <a:ext cx="1754640" cy="192780"/>
          </a:xfrm>
          <a:prstGeom prst="rect">
            <a:avLst/>
          </a:prstGeom>
          <a:noFill/>
          <a:ln w="9360">
            <a:noFill/>
          </a:ln>
        </p:spPr>
        <p:style>
          <a:lnRef idx="0">
            <a:scrgbClr r="0" g="0" b="0"/>
          </a:lnRef>
          <a:fillRef idx="0">
            <a:scrgbClr r="0" g="0" b="0"/>
          </a:fillRef>
          <a:effectRef idx="0">
            <a:scrgbClr r="0" g="0" b="0"/>
          </a:effectRef>
          <a:fontRef idx="minor"/>
        </p:style>
        <p:txBody>
          <a:bodyPr lIns="45000" tIns="22500" rIns="45000" bIns="22500" anchor="ctr">
            <a:noAutofit/>
          </a:bodyPr>
          <a:lstStyle/>
          <a:p>
            <a:pPr algn="r">
              <a:lnSpc>
                <a:spcPct val="100000"/>
              </a:lnSpc>
              <a:buNone/>
            </a:pPr>
            <a:r>
              <a:rPr lang="en-IN" sz="1000" spc="-1" dirty="0">
                <a:solidFill>
                  <a:srgbClr val="000000"/>
                </a:solidFill>
                <a:latin typeface="Calibri"/>
                <a:ea typeface="DejaVu Sans"/>
              </a:rPr>
              <a:t>© 2023 AiProff.ai</a:t>
            </a:r>
            <a:endParaRPr lang="en-IN" sz="1000" spc="-1" dirty="0">
              <a:latin typeface="Arial"/>
            </a:endParaRPr>
          </a:p>
        </p:txBody>
      </p:sp>
      <p:sp>
        <p:nvSpPr>
          <p:cNvPr id="277" name="CustomShape 126"/>
          <p:cNvSpPr/>
          <p:nvPr/>
        </p:nvSpPr>
        <p:spPr>
          <a:xfrm>
            <a:off x="606060" y="217980"/>
            <a:ext cx="6962220" cy="501480"/>
          </a:xfrm>
          <a:prstGeom prst="rect">
            <a:avLst/>
          </a:prstGeom>
          <a:noFill/>
          <a:ln w="0">
            <a:noFill/>
          </a:ln>
        </p:spPr>
        <p:style>
          <a:lnRef idx="0">
            <a:scrgbClr r="0" g="0" b="0"/>
          </a:lnRef>
          <a:fillRef idx="0">
            <a:scrgbClr r="0" g="0" b="0"/>
          </a:fillRef>
          <a:effectRef idx="0">
            <a:scrgbClr r="0" g="0" b="0"/>
          </a:effectRef>
          <a:fontRef idx="minor"/>
        </p:style>
        <p:txBody>
          <a:bodyPr lIns="45000" tIns="22500" rIns="45000" bIns="22500" anchor="t">
            <a:noAutofit/>
          </a:bodyPr>
          <a:lstStyle/>
          <a:p>
            <a:pPr>
              <a:lnSpc>
                <a:spcPct val="100000"/>
              </a:lnSpc>
              <a:buNone/>
            </a:pPr>
            <a:r>
              <a:rPr lang="en-IN" sz="3000" spc="42">
                <a:solidFill>
                  <a:srgbClr val="33A9AF"/>
                </a:solidFill>
                <a:latin typeface="Source Sans Pro"/>
                <a:ea typeface="DejaVu Sans"/>
              </a:rPr>
              <a:t>Collaborative filtering -</a:t>
            </a:r>
            <a:endParaRPr lang="en-IN" sz="3000" spc="-1">
              <a:latin typeface="Arial"/>
            </a:endParaRPr>
          </a:p>
          <a:p>
            <a:pPr>
              <a:lnSpc>
                <a:spcPct val="100000"/>
              </a:lnSpc>
              <a:buNone/>
            </a:pPr>
            <a:r>
              <a:rPr lang="en-IN" sz="3000" spc="42">
                <a:solidFill>
                  <a:srgbClr val="33A9AF"/>
                </a:solidFill>
                <a:latin typeface="Source Sans Pro"/>
                <a:ea typeface="DejaVu Sans"/>
              </a:rPr>
              <a:t>User-User collaborative filtering</a:t>
            </a:r>
            <a:endParaRPr lang="en-IN" sz="3000" spc="-1">
              <a:latin typeface="Arial"/>
            </a:endParaRPr>
          </a:p>
          <a:p>
            <a:pPr>
              <a:lnSpc>
                <a:spcPct val="100000"/>
              </a:lnSpc>
              <a:buNone/>
            </a:pPr>
            <a:endParaRPr lang="en-IN" sz="3000" spc="-1">
              <a:latin typeface="Arial"/>
            </a:endParaRPr>
          </a:p>
          <a:p>
            <a:pPr>
              <a:lnSpc>
                <a:spcPct val="100000"/>
              </a:lnSpc>
              <a:buNone/>
            </a:pPr>
            <a:endParaRPr lang="en-IN" sz="3000" spc="-1">
              <a:latin typeface="Arial"/>
            </a:endParaRPr>
          </a:p>
        </p:txBody>
      </p:sp>
      <p:sp>
        <p:nvSpPr>
          <p:cNvPr id="278" name="CustomShape 127"/>
          <p:cNvSpPr/>
          <p:nvPr/>
        </p:nvSpPr>
        <p:spPr>
          <a:xfrm>
            <a:off x="0" y="-5580"/>
            <a:ext cx="3071880" cy="4896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279" name="CustomShape 128"/>
          <p:cNvSpPr/>
          <p:nvPr/>
        </p:nvSpPr>
        <p:spPr>
          <a:xfrm>
            <a:off x="3072960" y="-5580"/>
            <a:ext cx="3071880" cy="48960"/>
          </a:xfrm>
          <a:prstGeom prst="rect">
            <a:avLst/>
          </a:prstGeom>
          <a:solidFill>
            <a:srgbClr val="F39712"/>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280" name="CustomShape 129"/>
          <p:cNvSpPr/>
          <p:nvPr/>
        </p:nvSpPr>
        <p:spPr>
          <a:xfrm>
            <a:off x="6146100" y="-5580"/>
            <a:ext cx="3071880" cy="48960"/>
          </a:xfrm>
          <a:prstGeom prst="rect">
            <a:avLst/>
          </a:prstGeom>
          <a:solidFill>
            <a:srgbClr val="94BA41"/>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281" name="CustomShape 130"/>
          <p:cNvSpPr/>
          <p:nvPr/>
        </p:nvSpPr>
        <p:spPr>
          <a:xfrm>
            <a:off x="9219060" y="-5580"/>
            <a:ext cx="2971800" cy="48960"/>
          </a:xfrm>
          <a:prstGeom prst="rect">
            <a:avLst/>
          </a:prstGeom>
          <a:solidFill>
            <a:srgbClr val="595959"/>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282" name="CustomShape 131"/>
          <p:cNvSpPr/>
          <p:nvPr/>
        </p:nvSpPr>
        <p:spPr>
          <a:xfrm>
            <a:off x="682200" y="1184040"/>
            <a:ext cx="10978380" cy="4978800"/>
          </a:xfrm>
          <a:prstGeom prst="rect">
            <a:avLst/>
          </a:prstGeom>
          <a:noFill/>
          <a:ln w="0">
            <a:noFill/>
          </a:ln>
        </p:spPr>
        <p:style>
          <a:lnRef idx="0">
            <a:scrgbClr r="0" g="0" b="0"/>
          </a:lnRef>
          <a:fillRef idx="0">
            <a:scrgbClr r="0" g="0" b="0"/>
          </a:fillRef>
          <a:effectRef idx="0">
            <a:scrgbClr r="0" g="0" b="0"/>
          </a:effectRef>
          <a:fontRef idx="minor"/>
        </p:style>
        <p:txBody>
          <a:bodyPr lIns="45000" tIns="22500" rIns="45000" bIns="22500" anchor="t">
            <a:noAutofit/>
          </a:bodyPr>
          <a:lstStyle/>
          <a:p>
            <a:pPr>
              <a:lnSpc>
                <a:spcPct val="100000"/>
              </a:lnSpc>
              <a:buNone/>
            </a:pPr>
            <a:r>
              <a:rPr lang="en-IN" spc="-1" dirty="0">
                <a:solidFill>
                  <a:srgbClr val="000000"/>
                </a:solidFill>
                <a:latin typeface="Source Sans"/>
                <a:ea typeface="Open Sans"/>
              </a:rPr>
              <a:t>Consider the user-movie rating matrix:</a:t>
            </a:r>
            <a:endParaRPr lang="en-IN" spc="-1" dirty="0">
              <a:latin typeface="Arial"/>
            </a:endParaRPr>
          </a:p>
          <a:p>
            <a:pPr>
              <a:lnSpc>
                <a:spcPct val="100000"/>
              </a:lnSpc>
              <a:buNone/>
            </a:pPr>
            <a:endParaRPr lang="en-IN" spc="-1" dirty="0">
              <a:latin typeface="Arial"/>
            </a:endParaRPr>
          </a:p>
          <a:p>
            <a:pPr>
              <a:lnSpc>
                <a:spcPct val="100000"/>
              </a:lnSpc>
              <a:buNone/>
            </a:pPr>
            <a:r>
              <a:rPr lang="en-IN" spc="-1" dirty="0">
                <a:solidFill>
                  <a:srgbClr val="000000"/>
                </a:solidFill>
                <a:latin typeface="Source Sans"/>
                <a:ea typeface="Open Sans"/>
              </a:rPr>
              <a:t>User/Movie	x1	x2	x3	x4	x5	Mean User Rating</a:t>
            </a:r>
            <a:endParaRPr lang="en-IN" spc="-1" dirty="0">
              <a:latin typeface="Arial"/>
            </a:endParaRPr>
          </a:p>
          <a:p>
            <a:pPr>
              <a:lnSpc>
                <a:spcPct val="100000"/>
              </a:lnSpc>
              <a:buNone/>
            </a:pPr>
            <a:r>
              <a:rPr lang="en-IN" spc="-1" dirty="0">
                <a:solidFill>
                  <a:srgbClr val="000000"/>
                </a:solidFill>
                <a:latin typeface="Source Sans"/>
                <a:ea typeface="Open Sans"/>
              </a:rPr>
              <a:t>A			4	1	–	4	–	3</a:t>
            </a:r>
            <a:endParaRPr lang="en-IN" spc="-1" dirty="0">
              <a:latin typeface="Arial"/>
            </a:endParaRPr>
          </a:p>
          <a:p>
            <a:pPr>
              <a:lnSpc>
                <a:spcPct val="100000"/>
              </a:lnSpc>
              <a:buNone/>
            </a:pPr>
            <a:r>
              <a:rPr lang="en-IN" spc="-1" dirty="0">
                <a:solidFill>
                  <a:srgbClr val="000000"/>
                </a:solidFill>
                <a:latin typeface="Source Sans"/>
                <a:ea typeface="Open Sans"/>
              </a:rPr>
              <a:t>B			–	4	–	2	3	3</a:t>
            </a:r>
            <a:endParaRPr lang="en-IN" spc="-1" dirty="0">
              <a:latin typeface="Arial"/>
            </a:endParaRPr>
          </a:p>
          <a:p>
            <a:pPr>
              <a:lnSpc>
                <a:spcPct val="100000"/>
              </a:lnSpc>
              <a:buNone/>
            </a:pPr>
            <a:r>
              <a:rPr lang="en-IN" spc="-1" dirty="0">
                <a:solidFill>
                  <a:srgbClr val="000000"/>
                </a:solidFill>
                <a:latin typeface="Source Sans"/>
                <a:ea typeface="Open Sans"/>
              </a:rPr>
              <a:t>C			–	1	–	4	4	3</a:t>
            </a:r>
          </a:p>
          <a:p>
            <a:pPr>
              <a:lnSpc>
                <a:spcPct val="100000"/>
              </a:lnSpc>
              <a:buNone/>
            </a:pPr>
            <a:endParaRPr lang="en-IN" spc="-1" dirty="0">
              <a:latin typeface="Arial"/>
            </a:endParaRPr>
          </a:p>
          <a:p>
            <a:pPr>
              <a:lnSpc>
                <a:spcPct val="100000"/>
              </a:lnSpc>
              <a:buNone/>
            </a:pPr>
            <a:r>
              <a:rPr lang="en-IN" spc="-1" dirty="0">
                <a:solidFill>
                  <a:srgbClr val="000000"/>
                </a:solidFill>
                <a:latin typeface="Source Sans"/>
                <a:ea typeface="Open Sans"/>
              </a:rPr>
              <a:t>Here we have a user movie rating matrix. To understand this in a more practical manner, let’s find the similarity between users (A, C) and (B, C) in the above table. Common movies rated by A and C are movies x2 and x4 and by B and C are movies x2, x4 and x5</a:t>
            </a:r>
            <a:endParaRPr lang="en-IN" spc="-1" dirty="0">
              <a:latin typeface="Arial"/>
            </a:endParaRPr>
          </a:p>
          <a:p>
            <a:pPr>
              <a:lnSpc>
                <a:spcPct val="100000"/>
              </a:lnSpc>
              <a:buNone/>
            </a:pPr>
            <a:endParaRPr lang="en-IN" spc="-1" dirty="0">
              <a:latin typeface="Arial"/>
            </a:endParaRPr>
          </a:p>
          <a:p>
            <a:pPr>
              <a:lnSpc>
                <a:spcPct val="100000"/>
              </a:lnSpc>
              <a:buNone/>
            </a:pPr>
            <a:endParaRPr lang="en-IN" spc="-1" dirty="0">
              <a:latin typeface="Arial"/>
            </a:endParaRPr>
          </a:p>
          <a:p>
            <a:pPr>
              <a:lnSpc>
                <a:spcPct val="100000"/>
              </a:lnSpc>
              <a:buNone/>
            </a:pPr>
            <a:endParaRPr lang="en-IN" spc="-1" dirty="0">
              <a:latin typeface="Arial"/>
            </a:endParaRPr>
          </a:p>
          <a:p>
            <a:pPr>
              <a:lnSpc>
                <a:spcPct val="100000"/>
              </a:lnSpc>
              <a:buNone/>
            </a:pPr>
            <a:endParaRPr lang="en-IN" spc="-1" dirty="0">
              <a:latin typeface="Arial"/>
            </a:endParaRPr>
          </a:p>
          <a:p>
            <a:pPr>
              <a:lnSpc>
                <a:spcPct val="100000"/>
              </a:lnSpc>
              <a:buNone/>
            </a:pPr>
            <a:endParaRPr lang="en-IN" spc="-1" dirty="0">
              <a:latin typeface="Arial"/>
            </a:endParaRPr>
          </a:p>
          <a:p>
            <a:pPr>
              <a:lnSpc>
                <a:spcPct val="100000"/>
              </a:lnSpc>
              <a:buNone/>
            </a:pPr>
            <a:endParaRPr lang="en-IN" spc="-1" dirty="0">
              <a:solidFill>
                <a:srgbClr val="000000"/>
              </a:solidFill>
              <a:latin typeface="Source Sans"/>
              <a:ea typeface="Open Sans"/>
            </a:endParaRPr>
          </a:p>
          <a:p>
            <a:pPr>
              <a:lnSpc>
                <a:spcPct val="100000"/>
              </a:lnSpc>
              <a:buNone/>
            </a:pPr>
            <a:r>
              <a:rPr lang="en-IN" spc="-1" dirty="0">
                <a:solidFill>
                  <a:srgbClr val="000000"/>
                </a:solidFill>
                <a:latin typeface="Source Sans"/>
                <a:ea typeface="Open Sans"/>
              </a:rPr>
              <a:t>The correlation between user A and C is more than the correlation between B and C. Hence users A and C have more similarity and the movies liked by user A will be recommended to user C and vice versa</a:t>
            </a:r>
            <a:endParaRPr lang="en-IN" spc="-1" dirty="0">
              <a:latin typeface="Arial"/>
            </a:endParaRPr>
          </a:p>
          <a:p>
            <a:pPr>
              <a:lnSpc>
                <a:spcPct val="100000"/>
              </a:lnSpc>
              <a:buNone/>
            </a:pPr>
            <a:endParaRPr lang="en-IN" spc="-1" dirty="0">
              <a:latin typeface="Arial"/>
            </a:endParaRPr>
          </a:p>
        </p:txBody>
      </p:sp>
      <p:pic>
        <p:nvPicPr>
          <p:cNvPr id="283" name="Picture 282"/>
          <p:cNvPicPr/>
          <p:nvPr/>
        </p:nvPicPr>
        <p:blipFill>
          <a:blip r:embed="rId2"/>
          <a:stretch/>
        </p:blipFill>
        <p:spPr>
          <a:xfrm>
            <a:off x="813518" y="4244073"/>
            <a:ext cx="9563220" cy="962640"/>
          </a:xfrm>
          <a:prstGeom prst="rect">
            <a:avLst/>
          </a:prstGeom>
          <a:ln w="0">
            <a:noFill/>
          </a:ln>
        </p:spPr>
      </p:pic>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5"/>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trike="noStrike" spc="-1" dirty="0">
                <a:solidFill>
                  <a:srgbClr val="003399"/>
                </a:solidFill>
                <a:latin typeface="Trebuchet MS"/>
              </a:rPr>
              <a:t>Agenda</a:t>
            </a:r>
            <a:endParaRPr lang="en-IN" sz="2800" b="0" strike="noStrike" spc="-1" dirty="0">
              <a:latin typeface="Arial"/>
            </a:endParaRPr>
          </a:p>
        </p:txBody>
      </p:sp>
      <p:sp>
        <p:nvSpPr>
          <p:cNvPr id="43" name="Google Shape;82;p4"/>
          <p:cNvSpPr/>
          <p:nvPr/>
        </p:nvSpPr>
        <p:spPr>
          <a:xfrm>
            <a:off x="1394640" y="1868760"/>
            <a:ext cx="9748080" cy="34163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285750" indent="-285750">
              <a:lnSpc>
                <a:spcPct val="100000"/>
              </a:lnSpc>
              <a:buFont typeface="Arial" panose="020B0604020202020204" pitchFamily="34" charset="0"/>
              <a:buChar char="•"/>
            </a:pPr>
            <a:r>
              <a:rPr lang="en-US" spc="-1" dirty="0">
                <a:solidFill>
                  <a:srgbClr val="000000"/>
                </a:solidFill>
                <a:latin typeface="+mj-lt"/>
                <a:ea typeface="Open Sans"/>
              </a:rPr>
              <a:t>What are Recommendation Systems?</a:t>
            </a:r>
          </a:p>
          <a:p>
            <a:pPr marL="285750" indent="-285750">
              <a:lnSpc>
                <a:spcPct val="100000"/>
              </a:lnSpc>
              <a:buFont typeface="Arial" panose="020B0604020202020204" pitchFamily="34" charset="0"/>
              <a:buChar char="•"/>
            </a:pPr>
            <a:endParaRPr lang="en-US" b="0" strike="noStrike" spc="-1" dirty="0">
              <a:solidFill>
                <a:srgbClr val="000000"/>
              </a:solidFill>
              <a:latin typeface="+mj-lt"/>
              <a:ea typeface="Open Sans"/>
            </a:endParaRPr>
          </a:p>
          <a:p>
            <a:pPr marL="285750" indent="-285750">
              <a:lnSpc>
                <a:spcPct val="100000"/>
              </a:lnSpc>
              <a:buFont typeface="Arial" panose="020B0604020202020204" pitchFamily="34" charset="0"/>
              <a:buChar char="•"/>
            </a:pPr>
            <a:r>
              <a:rPr lang="en-US" spc="-1" dirty="0">
                <a:solidFill>
                  <a:srgbClr val="000000"/>
                </a:solidFill>
                <a:latin typeface="+mj-lt"/>
                <a:ea typeface="Open Sans"/>
              </a:rPr>
              <a:t>Content-based Filtering </a:t>
            </a:r>
          </a:p>
          <a:p>
            <a:pPr marL="285750" indent="-285750">
              <a:lnSpc>
                <a:spcPct val="100000"/>
              </a:lnSpc>
              <a:buFont typeface="Arial" panose="020B0604020202020204" pitchFamily="34" charset="0"/>
              <a:buChar char="•"/>
            </a:pPr>
            <a:endParaRPr lang="en-US" b="0" strike="noStrike" spc="-1" dirty="0">
              <a:solidFill>
                <a:srgbClr val="000000"/>
              </a:solidFill>
              <a:latin typeface="+mj-lt"/>
              <a:ea typeface="Open Sans"/>
            </a:endParaRPr>
          </a:p>
          <a:p>
            <a:pPr marL="285750" indent="-285750">
              <a:lnSpc>
                <a:spcPct val="100000"/>
              </a:lnSpc>
              <a:buFont typeface="Arial" panose="020B0604020202020204" pitchFamily="34" charset="0"/>
              <a:buChar char="•"/>
            </a:pPr>
            <a:r>
              <a:rPr lang="en-US" b="0" strike="noStrike" spc="-1" dirty="0">
                <a:solidFill>
                  <a:srgbClr val="000000"/>
                </a:solidFill>
                <a:latin typeface="+mj-lt"/>
                <a:ea typeface="Open Sans"/>
              </a:rPr>
              <a:t>Collaborative Filtering</a:t>
            </a:r>
          </a:p>
          <a:p>
            <a:pPr marL="285750" indent="-285750">
              <a:lnSpc>
                <a:spcPct val="100000"/>
              </a:lnSpc>
              <a:buFont typeface="Arial" panose="020B0604020202020204" pitchFamily="34" charset="0"/>
              <a:buChar char="•"/>
            </a:pPr>
            <a:endParaRPr lang="en-US" b="0" strike="noStrike" spc="-1" dirty="0">
              <a:solidFill>
                <a:srgbClr val="000000"/>
              </a:solidFill>
              <a:latin typeface="+mj-lt"/>
              <a:ea typeface="Open Sans"/>
            </a:endParaRPr>
          </a:p>
          <a:p>
            <a:pPr marL="285750" indent="-285750">
              <a:lnSpc>
                <a:spcPct val="100000"/>
              </a:lnSpc>
              <a:buFont typeface="Arial" panose="020B0604020202020204" pitchFamily="34" charset="0"/>
              <a:buChar char="•"/>
            </a:pPr>
            <a:r>
              <a:rPr lang="en-US" b="0" strike="noStrike" spc="-1" dirty="0">
                <a:solidFill>
                  <a:srgbClr val="000000"/>
                </a:solidFill>
                <a:latin typeface="+mj-lt"/>
                <a:ea typeface="Open Sans"/>
              </a:rPr>
              <a:t>What is Matrix Factorization ?</a:t>
            </a:r>
          </a:p>
          <a:p>
            <a:pPr marL="285750" indent="-285750">
              <a:lnSpc>
                <a:spcPct val="100000"/>
              </a:lnSpc>
              <a:buFont typeface="Arial" panose="020B0604020202020204" pitchFamily="34" charset="0"/>
              <a:buChar char="•"/>
            </a:pPr>
            <a:endParaRPr lang="en-IN" b="0" strike="noStrike" spc="-1" dirty="0">
              <a:latin typeface="+mj-lt"/>
            </a:endParaRPr>
          </a:p>
          <a:p>
            <a:pPr marL="285750" indent="-285750">
              <a:lnSpc>
                <a:spcPct val="100000"/>
              </a:lnSpc>
              <a:buFont typeface="Arial" panose="020B0604020202020204" pitchFamily="34" charset="0"/>
              <a:buChar char="•"/>
            </a:pPr>
            <a:r>
              <a:rPr lang="en-IN" spc="-1" dirty="0">
                <a:latin typeface="+mj-lt"/>
              </a:rPr>
              <a:t>What is Singular Value Decomposition ?</a:t>
            </a:r>
          </a:p>
          <a:p>
            <a:pPr marL="285750" indent="-285750">
              <a:lnSpc>
                <a:spcPct val="100000"/>
              </a:lnSpc>
              <a:buFont typeface="Arial" panose="020B0604020202020204" pitchFamily="34" charset="0"/>
              <a:buChar char="•"/>
            </a:pPr>
            <a:endParaRPr lang="en-IN" b="0" strike="noStrike" spc="-1" dirty="0">
              <a:latin typeface="+mj-lt"/>
            </a:endParaRPr>
          </a:p>
          <a:p>
            <a:pPr marL="285750" indent="-285750">
              <a:lnSpc>
                <a:spcPct val="100000"/>
              </a:lnSpc>
              <a:buFont typeface="Arial" panose="020B0604020202020204" pitchFamily="34" charset="0"/>
              <a:buChar char="•"/>
            </a:pPr>
            <a:r>
              <a:rPr lang="en-IN" spc="-1" dirty="0">
                <a:latin typeface="+mj-lt"/>
              </a:rPr>
              <a:t>Examples </a:t>
            </a:r>
          </a:p>
          <a:p>
            <a:pPr marL="285750" indent="-285750">
              <a:lnSpc>
                <a:spcPct val="100000"/>
              </a:lnSpc>
              <a:buFont typeface="Arial" panose="020B0604020202020204" pitchFamily="34" charset="0"/>
              <a:buChar char="•"/>
            </a:pPr>
            <a:endParaRPr lang="en-IN" b="0" strike="noStrike" spc="-1" dirty="0">
              <a:latin typeface="+mj-lt"/>
            </a:endParaRPr>
          </a:p>
        </p:txBody>
      </p:sp>
      <p:sp>
        <p:nvSpPr>
          <p:cNvPr id="44" name="Straight Connector 34"/>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1821580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Line 36"/>
          <p:cNvSpPr/>
          <p:nvPr/>
        </p:nvSpPr>
        <p:spPr>
          <a:xfrm>
            <a:off x="651060" y="740160"/>
            <a:ext cx="10934280" cy="18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sz="900"/>
          </a:p>
        </p:txBody>
      </p:sp>
      <p:sp>
        <p:nvSpPr>
          <p:cNvPr id="285" name="CustomShape 152"/>
          <p:cNvSpPr/>
          <p:nvPr/>
        </p:nvSpPr>
        <p:spPr>
          <a:xfrm>
            <a:off x="625860" y="6605460"/>
            <a:ext cx="2582820" cy="22392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sz="900"/>
          </a:p>
        </p:txBody>
      </p:sp>
      <p:sp>
        <p:nvSpPr>
          <p:cNvPr id="286" name="Line 32"/>
          <p:cNvSpPr/>
          <p:nvPr/>
        </p:nvSpPr>
        <p:spPr>
          <a:xfrm>
            <a:off x="651060" y="740160"/>
            <a:ext cx="3751560" cy="18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sz="900"/>
          </a:p>
        </p:txBody>
      </p:sp>
      <p:sp>
        <p:nvSpPr>
          <p:cNvPr id="287" name="CustomShape 153"/>
          <p:cNvSpPr/>
          <p:nvPr/>
        </p:nvSpPr>
        <p:spPr>
          <a:xfrm>
            <a:off x="606060" y="1107900"/>
            <a:ext cx="10978380" cy="49788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sz="900"/>
          </a:p>
        </p:txBody>
      </p:sp>
      <p:sp>
        <p:nvSpPr>
          <p:cNvPr id="288" name="CustomShape 154"/>
          <p:cNvSpPr/>
          <p:nvPr/>
        </p:nvSpPr>
        <p:spPr>
          <a:xfrm flipH="1">
            <a:off x="-1080" y="344160"/>
            <a:ext cx="72000" cy="76284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289" name="CustomShape 155"/>
          <p:cNvSpPr/>
          <p:nvPr/>
        </p:nvSpPr>
        <p:spPr>
          <a:xfrm>
            <a:off x="9829800" y="6639480"/>
            <a:ext cx="1754640" cy="192780"/>
          </a:xfrm>
          <a:prstGeom prst="rect">
            <a:avLst/>
          </a:prstGeom>
          <a:noFill/>
          <a:ln w="9360">
            <a:noFill/>
          </a:ln>
        </p:spPr>
        <p:style>
          <a:lnRef idx="0">
            <a:scrgbClr r="0" g="0" b="0"/>
          </a:lnRef>
          <a:fillRef idx="0">
            <a:scrgbClr r="0" g="0" b="0"/>
          </a:fillRef>
          <a:effectRef idx="0">
            <a:scrgbClr r="0" g="0" b="0"/>
          </a:effectRef>
          <a:fontRef idx="minor"/>
        </p:style>
        <p:txBody>
          <a:bodyPr lIns="45000" tIns="22500" rIns="45000" bIns="22500" anchor="ctr">
            <a:noAutofit/>
          </a:bodyPr>
          <a:lstStyle/>
          <a:p>
            <a:pPr algn="r">
              <a:lnSpc>
                <a:spcPct val="100000"/>
              </a:lnSpc>
              <a:buNone/>
            </a:pPr>
            <a:r>
              <a:rPr lang="en-IN" sz="1000" spc="-1" dirty="0">
                <a:solidFill>
                  <a:srgbClr val="000000"/>
                </a:solidFill>
                <a:latin typeface="Calibri"/>
                <a:ea typeface="DejaVu Sans"/>
              </a:rPr>
              <a:t>© 2023 AiProff.ai</a:t>
            </a:r>
            <a:endParaRPr lang="en-IN" sz="1000" spc="-1" dirty="0">
              <a:latin typeface="Arial"/>
            </a:endParaRPr>
          </a:p>
        </p:txBody>
      </p:sp>
      <p:sp>
        <p:nvSpPr>
          <p:cNvPr id="290" name="CustomShape 156"/>
          <p:cNvSpPr/>
          <p:nvPr/>
        </p:nvSpPr>
        <p:spPr>
          <a:xfrm>
            <a:off x="606060" y="217980"/>
            <a:ext cx="10839527" cy="501480"/>
          </a:xfrm>
          <a:prstGeom prst="rect">
            <a:avLst/>
          </a:prstGeom>
          <a:noFill/>
          <a:ln w="0">
            <a:noFill/>
          </a:ln>
        </p:spPr>
        <p:style>
          <a:lnRef idx="0">
            <a:scrgbClr r="0" g="0" b="0"/>
          </a:lnRef>
          <a:fillRef idx="0">
            <a:scrgbClr r="0" g="0" b="0"/>
          </a:fillRef>
          <a:effectRef idx="0">
            <a:scrgbClr r="0" g="0" b="0"/>
          </a:effectRef>
          <a:fontRef idx="minor"/>
        </p:style>
        <p:txBody>
          <a:bodyPr lIns="45000" tIns="22500" rIns="45000" bIns="22500" anchor="t">
            <a:noAutofit/>
          </a:bodyPr>
          <a:lstStyle/>
          <a:p>
            <a:pPr>
              <a:lnSpc>
                <a:spcPct val="100000"/>
              </a:lnSpc>
              <a:buNone/>
            </a:pPr>
            <a:r>
              <a:rPr lang="en-IN" sz="3000" spc="42" dirty="0">
                <a:solidFill>
                  <a:srgbClr val="33A9AF"/>
                </a:solidFill>
                <a:latin typeface="Source Sans Pro"/>
                <a:ea typeface="DejaVu Sans"/>
              </a:rPr>
              <a:t>Collaborative filtering - User-User collaborative filtering</a:t>
            </a:r>
            <a:endParaRPr lang="en-IN" sz="3000" spc="-1" dirty="0">
              <a:latin typeface="Arial"/>
            </a:endParaRPr>
          </a:p>
          <a:p>
            <a:pPr>
              <a:lnSpc>
                <a:spcPct val="100000"/>
              </a:lnSpc>
              <a:buNone/>
            </a:pPr>
            <a:endParaRPr lang="en-IN" sz="3000" spc="-1" dirty="0">
              <a:latin typeface="Arial"/>
            </a:endParaRPr>
          </a:p>
        </p:txBody>
      </p:sp>
      <p:sp>
        <p:nvSpPr>
          <p:cNvPr id="291" name="CustomShape 157"/>
          <p:cNvSpPr/>
          <p:nvPr/>
        </p:nvSpPr>
        <p:spPr>
          <a:xfrm>
            <a:off x="0" y="-5580"/>
            <a:ext cx="3071880" cy="4896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292" name="CustomShape 158"/>
          <p:cNvSpPr/>
          <p:nvPr/>
        </p:nvSpPr>
        <p:spPr>
          <a:xfrm>
            <a:off x="3072960" y="-5580"/>
            <a:ext cx="3071880" cy="48960"/>
          </a:xfrm>
          <a:prstGeom prst="rect">
            <a:avLst/>
          </a:prstGeom>
          <a:solidFill>
            <a:srgbClr val="F39712"/>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293" name="CustomShape 159"/>
          <p:cNvSpPr/>
          <p:nvPr/>
        </p:nvSpPr>
        <p:spPr>
          <a:xfrm>
            <a:off x="6146100" y="-5580"/>
            <a:ext cx="3071880" cy="48960"/>
          </a:xfrm>
          <a:prstGeom prst="rect">
            <a:avLst/>
          </a:prstGeom>
          <a:solidFill>
            <a:srgbClr val="94BA41"/>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294" name="CustomShape 160"/>
          <p:cNvSpPr/>
          <p:nvPr/>
        </p:nvSpPr>
        <p:spPr>
          <a:xfrm>
            <a:off x="9219060" y="-5580"/>
            <a:ext cx="2971800" cy="48960"/>
          </a:xfrm>
          <a:prstGeom prst="rect">
            <a:avLst/>
          </a:prstGeom>
          <a:solidFill>
            <a:srgbClr val="595959"/>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295" name="CustomShape 161"/>
          <p:cNvSpPr/>
          <p:nvPr/>
        </p:nvSpPr>
        <p:spPr>
          <a:xfrm>
            <a:off x="682200" y="1184040"/>
            <a:ext cx="10978380" cy="4978800"/>
          </a:xfrm>
          <a:prstGeom prst="rect">
            <a:avLst/>
          </a:prstGeom>
          <a:noFill/>
          <a:ln w="0">
            <a:noFill/>
          </a:ln>
        </p:spPr>
        <p:style>
          <a:lnRef idx="0">
            <a:scrgbClr r="0" g="0" b="0"/>
          </a:lnRef>
          <a:fillRef idx="0">
            <a:scrgbClr r="0" g="0" b="0"/>
          </a:fillRef>
          <a:effectRef idx="0">
            <a:scrgbClr r="0" g="0" b="0"/>
          </a:effectRef>
          <a:fontRef idx="minor"/>
        </p:style>
        <p:txBody>
          <a:bodyPr lIns="45000" tIns="22500" rIns="45000" bIns="22500" anchor="t">
            <a:noAutofit/>
          </a:bodyPr>
          <a:lstStyle/>
          <a:p>
            <a:pPr>
              <a:lnSpc>
                <a:spcPct val="100000"/>
              </a:lnSpc>
              <a:buNone/>
            </a:pPr>
            <a:r>
              <a:rPr lang="en-IN" spc="-1" dirty="0">
                <a:solidFill>
                  <a:srgbClr val="000000"/>
                </a:solidFill>
                <a:latin typeface="Source Sans"/>
                <a:ea typeface="Open Sans"/>
              </a:rPr>
              <a:t>This algorithm is quite time consuming as it involves calculating the similarity for each user and then calculating prediction for each similarity score. One way of handling this problem is to select only a few users (</a:t>
            </a:r>
            <a:r>
              <a:rPr lang="en-IN" spc="-1" dirty="0" err="1">
                <a:solidFill>
                  <a:srgbClr val="000000"/>
                </a:solidFill>
                <a:latin typeface="Source Sans"/>
                <a:ea typeface="Open Sans"/>
              </a:rPr>
              <a:t>neighbors</a:t>
            </a:r>
            <a:r>
              <a:rPr lang="en-IN" spc="-1" dirty="0">
                <a:solidFill>
                  <a:srgbClr val="000000"/>
                </a:solidFill>
                <a:latin typeface="Source Sans"/>
                <a:ea typeface="Open Sans"/>
              </a:rPr>
              <a:t>) instead of all to make predictions, i.e. instead of making predictions for all similarity values, we choose only few similarity values. There are various ways to select the </a:t>
            </a:r>
            <a:r>
              <a:rPr lang="en-IN" spc="-1" dirty="0" err="1">
                <a:solidFill>
                  <a:srgbClr val="000000"/>
                </a:solidFill>
                <a:latin typeface="Source Sans"/>
                <a:ea typeface="Open Sans"/>
              </a:rPr>
              <a:t>neighbors</a:t>
            </a:r>
            <a:r>
              <a:rPr lang="en-IN" spc="-1" dirty="0">
                <a:solidFill>
                  <a:srgbClr val="000000"/>
                </a:solidFill>
                <a:latin typeface="Source Sans"/>
                <a:ea typeface="Open Sans"/>
              </a:rPr>
              <a:t>:</a:t>
            </a:r>
            <a:endParaRPr lang="en-IN" spc="-1" dirty="0">
              <a:latin typeface="Arial"/>
            </a:endParaRPr>
          </a:p>
          <a:p>
            <a:pPr>
              <a:lnSpc>
                <a:spcPct val="100000"/>
              </a:lnSpc>
              <a:buNone/>
            </a:pPr>
            <a:endParaRPr lang="en-IN" spc="-1" dirty="0">
              <a:latin typeface="Arial"/>
            </a:endParaRPr>
          </a:p>
          <a:p>
            <a:pPr>
              <a:lnSpc>
                <a:spcPct val="100000"/>
              </a:lnSpc>
              <a:buNone/>
            </a:pPr>
            <a:r>
              <a:rPr lang="en-IN" spc="-1" dirty="0">
                <a:solidFill>
                  <a:srgbClr val="000000"/>
                </a:solidFill>
                <a:latin typeface="Source Sans"/>
                <a:ea typeface="Open Sans"/>
              </a:rPr>
              <a:t>* Select a threshold similarity and choose all the users above that value</a:t>
            </a:r>
            <a:endParaRPr lang="en-IN" spc="-1" dirty="0">
              <a:latin typeface="Arial"/>
            </a:endParaRPr>
          </a:p>
          <a:p>
            <a:pPr>
              <a:lnSpc>
                <a:spcPct val="100000"/>
              </a:lnSpc>
              <a:buNone/>
            </a:pPr>
            <a:r>
              <a:rPr lang="en-IN" spc="-1" dirty="0">
                <a:solidFill>
                  <a:srgbClr val="000000"/>
                </a:solidFill>
                <a:latin typeface="Source Sans"/>
                <a:ea typeface="Open Sans"/>
              </a:rPr>
              <a:t>* Randomly select the users</a:t>
            </a:r>
            <a:endParaRPr lang="en-IN" spc="-1" dirty="0">
              <a:latin typeface="Arial"/>
            </a:endParaRPr>
          </a:p>
          <a:p>
            <a:pPr>
              <a:lnSpc>
                <a:spcPct val="100000"/>
              </a:lnSpc>
              <a:buNone/>
            </a:pPr>
            <a:r>
              <a:rPr lang="en-IN" spc="-1" dirty="0">
                <a:solidFill>
                  <a:srgbClr val="000000"/>
                </a:solidFill>
                <a:latin typeface="Source Sans"/>
                <a:ea typeface="Open Sans"/>
              </a:rPr>
              <a:t>* Arrange the </a:t>
            </a:r>
            <a:r>
              <a:rPr lang="en-IN" spc="-1" dirty="0" err="1">
                <a:solidFill>
                  <a:srgbClr val="000000"/>
                </a:solidFill>
                <a:latin typeface="Source Sans"/>
                <a:ea typeface="Open Sans"/>
              </a:rPr>
              <a:t>neighbors</a:t>
            </a:r>
            <a:r>
              <a:rPr lang="en-IN" spc="-1" dirty="0">
                <a:solidFill>
                  <a:srgbClr val="000000"/>
                </a:solidFill>
                <a:latin typeface="Source Sans"/>
                <a:ea typeface="Open Sans"/>
              </a:rPr>
              <a:t> in descending order of their similarity value and choose top-N users</a:t>
            </a:r>
            <a:endParaRPr lang="en-IN" spc="-1" dirty="0">
              <a:latin typeface="Arial"/>
            </a:endParaRPr>
          </a:p>
          <a:p>
            <a:pPr>
              <a:lnSpc>
                <a:spcPct val="100000"/>
              </a:lnSpc>
              <a:buNone/>
            </a:pPr>
            <a:r>
              <a:rPr lang="en-IN" spc="-1" dirty="0">
                <a:solidFill>
                  <a:srgbClr val="000000"/>
                </a:solidFill>
                <a:latin typeface="Source Sans"/>
                <a:ea typeface="Open Sans"/>
              </a:rPr>
              <a:t>* Use clustering for choosing </a:t>
            </a:r>
            <a:r>
              <a:rPr lang="en-IN" spc="-1" dirty="0" err="1">
                <a:solidFill>
                  <a:srgbClr val="000000"/>
                </a:solidFill>
                <a:latin typeface="Source Sans"/>
                <a:ea typeface="Open Sans"/>
              </a:rPr>
              <a:t>neighbors</a:t>
            </a:r>
            <a:endParaRPr lang="en-IN" spc="-1" dirty="0">
              <a:latin typeface="Arial"/>
            </a:endParaRPr>
          </a:p>
          <a:p>
            <a:pPr>
              <a:lnSpc>
                <a:spcPct val="100000"/>
              </a:lnSpc>
              <a:buNone/>
            </a:pPr>
            <a:endParaRPr lang="en-IN" spc="-1" dirty="0">
              <a:latin typeface="Arial"/>
            </a:endParaRPr>
          </a:p>
          <a:p>
            <a:pPr>
              <a:lnSpc>
                <a:spcPct val="100000"/>
              </a:lnSpc>
              <a:buNone/>
            </a:pPr>
            <a:r>
              <a:rPr lang="en-IN" spc="-1" dirty="0">
                <a:solidFill>
                  <a:srgbClr val="000000"/>
                </a:solidFill>
                <a:latin typeface="Source Sans"/>
                <a:ea typeface="Open Sans"/>
              </a:rPr>
              <a:t>This algorithm is useful when the number of users is less. Its not effective when there are a large number of users as it will take a lot of time to compute the similarity between all user pairs. This leads us to item-item collaborative filtering, which is effective when the number of users is more than the items being recommended.</a:t>
            </a:r>
            <a:endParaRPr lang="en-IN" spc="-1" dirty="0">
              <a:latin typeface="Arial"/>
            </a:endParaRP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Line 33"/>
          <p:cNvSpPr/>
          <p:nvPr/>
        </p:nvSpPr>
        <p:spPr>
          <a:xfrm>
            <a:off x="651060" y="740160"/>
            <a:ext cx="10934280" cy="18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sz="900"/>
          </a:p>
        </p:txBody>
      </p:sp>
      <p:sp>
        <p:nvSpPr>
          <p:cNvPr id="297" name="CustomShape 142"/>
          <p:cNvSpPr/>
          <p:nvPr/>
        </p:nvSpPr>
        <p:spPr>
          <a:xfrm>
            <a:off x="625860" y="6605460"/>
            <a:ext cx="2582820" cy="22392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sz="900"/>
          </a:p>
        </p:txBody>
      </p:sp>
      <p:sp>
        <p:nvSpPr>
          <p:cNvPr id="298" name="Line 35"/>
          <p:cNvSpPr/>
          <p:nvPr/>
        </p:nvSpPr>
        <p:spPr>
          <a:xfrm>
            <a:off x="651060" y="740160"/>
            <a:ext cx="3751560" cy="18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sz="900"/>
          </a:p>
        </p:txBody>
      </p:sp>
      <p:sp>
        <p:nvSpPr>
          <p:cNvPr id="299" name="CustomShape 143"/>
          <p:cNvSpPr/>
          <p:nvPr/>
        </p:nvSpPr>
        <p:spPr>
          <a:xfrm>
            <a:off x="606060" y="1107900"/>
            <a:ext cx="10978380" cy="49788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sz="900"/>
          </a:p>
        </p:txBody>
      </p:sp>
      <p:sp>
        <p:nvSpPr>
          <p:cNvPr id="300" name="CustomShape 144"/>
          <p:cNvSpPr/>
          <p:nvPr/>
        </p:nvSpPr>
        <p:spPr>
          <a:xfrm flipH="1">
            <a:off x="-1080" y="344160"/>
            <a:ext cx="72000" cy="76284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301" name="CustomShape 145"/>
          <p:cNvSpPr/>
          <p:nvPr/>
        </p:nvSpPr>
        <p:spPr>
          <a:xfrm>
            <a:off x="9829800" y="6639480"/>
            <a:ext cx="1754640" cy="192780"/>
          </a:xfrm>
          <a:prstGeom prst="rect">
            <a:avLst/>
          </a:prstGeom>
          <a:noFill/>
          <a:ln w="9360">
            <a:noFill/>
          </a:ln>
        </p:spPr>
        <p:style>
          <a:lnRef idx="0">
            <a:scrgbClr r="0" g="0" b="0"/>
          </a:lnRef>
          <a:fillRef idx="0">
            <a:scrgbClr r="0" g="0" b="0"/>
          </a:fillRef>
          <a:effectRef idx="0">
            <a:scrgbClr r="0" g="0" b="0"/>
          </a:effectRef>
          <a:fontRef idx="minor"/>
        </p:style>
        <p:txBody>
          <a:bodyPr lIns="45000" tIns="22500" rIns="45000" bIns="22500" anchor="ctr">
            <a:noAutofit/>
          </a:bodyPr>
          <a:lstStyle/>
          <a:p>
            <a:pPr algn="r">
              <a:lnSpc>
                <a:spcPct val="100000"/>
              </a:lnSpc>
              <a:buNone/>
            </a:pPr>
            <a:r>
              <a:rPr lang="en-IN" sz="1000" spc="-1" dirty="0">
                <a:solidFill>
                  <a:srgbClr val="000000"/>
                </a:solidFill>
                <a:latin typeface="Calibri"/>
                <a:ea typeface="DejaVu Sans"/>
              </a:rPr>
              <a:t>© 2023 AiProff.ai</a:t>
            </a:r>
            <a:endParaRPr lang="en-IN" sz="1000" spc="-1" dirty="0">
              <a:latin typeface="Arial"/>
            </a:endParaRPr>
          </a:p>
        </p:txBody>
      </p:sp>
      <p:sp>
        <p:nvSpPr>
          <p:cNvPr id="302" name="CustomShape 146"/>
          <p:cNvSpPr/>
          <p:nvPr/>
        </p:nvSpPr>
        <p:spPr>
          <a:xfrm>
            <a:off x="606060" y="217980"/>
            <a:ext cx="10934280" cy="501480"/>
          </a:xfrm>
          <a:prstGeom prst="rect">
            <a:avLst/>
          </a:prstGeom>
          <a:noFill/>
          <a:ln w="0">
            <a:noFill/>
          </a:ln>
        </p:spPr>
        <p:style>
          <a:lnRef idx="0">
            <a:scrgbClr r="0" g="0" b="0"/>
          </a:lnRef>
          <a:fillRef idx="0">
            <a:scrgbClr r="0" g="0" b="0"/>
          </a:fillRef>
          <a:effectRef idx="0">
            <a:scrgbClr r="0" g="0" b="0"/>
          </a:effectRef>
          <a:fontRef idx="minor"/>
        </p:style>
        <p:txBody>
          <a:bodyPr lIns="45000" tIns="22500" rIns="45000" bIns="22500" anchor="t">
            <a:noAutofit/>
          </a:bodyPr>
          <a:lstStyle/>
          <a:p>
            <a:pPr>
              <a:lnSpc>
                <a:spcPct val="100000"/>
              </a:lnSpc>
              <a:buNone/>
            </a:pPr>
            <a:r>
              <a:rPr lang="en-IN" sz="3000" spc="42" dirty="0">
                <a:solidFill>
                  <a:srgbClr val="33A9AF"/>
                </a:solidFill>
                <a:latin typeface="Source Sans Pro"/>
                <a:ea typeface="DejaVu Sans"/>
              </a:rPr>
              <a:t>Collaborative filtering - Item-Item collaborative filtering</a:t>
            </a:r>
            <a:endParaRPr lang="en-IN" sz="3000" spc="-1" dirty="0">
              <a:latin typeface="Arial"/>
            </a:endParaRPr>
          </a:p>
          <a:p>
            <a:pPr>
              <a:lnSpc>
                <a:spcPct val="100000"/>
              </a:lnSpc>
              <a:buNone/>
            </a:pPr>
            <a:endParaRPr lang="en-IN" sz="3000" spc="-1" dirty="0">
              <a:latin typeface="Arial"/>
            </a:endParaRPr>
          </a:p>
        </p:txBody>
      </p:sp>
      <p:sp>
        <p:nvSpPr>
          <p:cNvPr id="303" name="CustomShape 147"/>
          <p:cNvSpPr/>
          <p:nvPr/>
        </p:nvSpPr>
        <p:spPr>
          <a:xfrm>
            <a:off x="0" y="-5580"/>
            <a:ext cx="3071880" cy="4896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304" name="CustomShape 148"/>
          <p:cNvSpPr/>
          <p:nvPr/>
        </p:nvSpPr>
        <p:spPr>
          <a:xfrm>
            <a:off x="3072960" y="-5580"/>
            <a:ext cx="3071880" cy="48960"/>
          </a:xfrm>
          <a:prstGeom prst="rect">
            <a:avLst/>
          </a:prstGeom>
          <a:solidFill>
            <a:srgbClr val="F39712"/>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305" name="CustomShape 149"/>
          <p:cNvSpPr/>
          <p:nvPr/>
        </p:nvSpPr>
        <p:spPr>
          <a:xfrm>
            <a:off x="6146100" y="-5580"/>
            <a:ext cx="3071880" cy="48960"/>
          </a:xfrm>
          <a:prstGeom prst="rect">
            <a:avLst/>
          </a:prstGeom>
          <a:solidFill>
            <a:srgbClr val="94BA41"/>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306" name="CustomShape 150"/>
          <p:cNvSpPr/>
          <p:nvPr/>
        </p:nvSpPr>
        <p:spPr>
          <a:xfrm>
            <a:off x="9219060" y="-5580"/>
            <a:ext cx="2971800" cy="48960"/>
          </a:xfrm>
          <a:prstGeom prst="rect">
            <a:avLst/>
          </a:prstGeom>
          <a:solidFill>
            <a:srgbClr val="595959"/>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307" name="CustomShape 151"/>
          <p:cNvSpPr/>
          <p:nvPr/>
        </p:nvSpPr>
        <p:spPr>
          <a:xfrm>
            <a:off x="682200" y="1184040"/>
            <a:ext cx="10978380" cy="4978800"/>
          </a:xfrm>
          <a:prstGeom prst="rect">
            <a:avLst/>
          </a:prstGeom>
          <a:noFill/>
          <a:ln w="0">
            <a:noFill/>
          </a:ln>
        </p:spPr>
        <p:style>
          <a:lnRef idx="0">
            <a:scrgbClr r="0" g="0" b="0"/>
          </a:lnRef>
          <a:fillRef idx="0">
            <a:scrgbClr r="0" g="0" b="0"/>
          </a:fillRef>
          <a:effectRef idx="0">
            <a:scrgbClr r="0" g="0" b="0"/>
          </a:effectRef>
          <a:fontRef idx="minor"/>
        </p:style>
        <p:txBody>
          <a:bodyPr lIns="45000" tIns="22500" rIns="45000" bIns="22500" anchor="t">
            <a:noAutofit/>
          </a:bodyPr>
          <a:lstStyle/>
          <a:p>
            <a:pPr>
              <a:lnSpc>
                <a:spcPct val="100000"/>
              </a:lnSpc>
              <a:buNone/>
            </a:pPr>
            <a:endParaRPr lang="en-IN" spc="-1" dirty="0">
              <a:latin typeface="Arial"/>
            </a:endParaRPr>
          </a:p>
          <a:p>
            <a:pPr>
              <a:lnSpc>
                <a:spcPct val="100000"/>
              </a:lnSpc>
              <a:buNone/>
            </a:pPr>
            <a:r>
              <a:rPr lang="en-IN" spc="-1" dirty="0">
                <a:solidFill>
                  <a:srgbClr val="000000"/>
                </a:solidFill>
                <a:latin typeface="Source Sans"/>
                <a:ea typeface="Open Sans"/>
              </a:rPr>
              <a:t>So in our case we will find the similarity between each movie pair and based on that, we will recommend similar movies which are liked by the users in the past. This algorithm works similar to user-user collaborative filtering with just a little change – instead of taking the weighted sum of ratings of “user-</a:t>
            </a:r>
            <a:r>
              <a:rPr lang="en-IN" spc="-1" dirty="0" err="1">
                <a:solidFill>
                  <a:srgbClr val="000000"/>
                </a:solidFill>
                <a:latin typeface="Source Sans"/>
                <a:ea typeface="Open Sans"/>
              </a:rPr>
              <a:t>neighbors</a:t>
            </a:r>
            <a:r>
              <a:rPr lang="en-IN" spc="-1" dirty="0">
                <a:solidFill>
                  <a:srgbClr val="000000"/>
                </a:solidFill>
                <a:latin typeface="Source Sans"/>
                <a:ea typeface="Open Sans"/>
              </a:rPr>
              <a:t>”, we take the weighted sum of ratings of “item-</a:t>
            </a:r>
            <a:r>
              <a:rPr lang="en-IN" spc="-1" dirty="0" err="1">
                <a:solidFill>
                  <a:srgbClr val="000000"/>
                </a:solidFill>
                <a:latin typeface="Source Sans"/>
                <a:ea typeface="Open Sans"/>
              </a:rPr>
              <a:t>neighbors</a:t>
            </a:r>
            <a:r>
              <a:rPr lang="en-IN" spc="-1" dirty="0">
                <a:solidFill>
                  <a:srgbClr val="000000"/>
                </a:solidFill>
                <a:latin typeface="Source Sans"/>
                <a:ea typeface="Open Sans"/>
              </a:rPr>
              <a:t>”. The prediction is given by:</a:t>
            </a:r>
            <a:endParaRPr lang="en-IN" spc="-1" dirty="0">
              <a:latin typeface="Arial"/>
            </a:endParaRPr>
          </a:p>
          <a:p>
            <a:pPr>
              <a:lnSpc>
                <a:spcPct val="100000"/>
              </a:lnSpc>
              <a:buNone/>
            </a:pPr>
            <a:endParaRPr lang="en-IN" spc="-1" dirty="0">
              <a:latin typeface="Arial"/>
            </a:endParaRPr>
          </a:p>
          <a:p>
            <a:pPr>
              <a:lnSpc>
                <a:spcPct val="100000"/>
              </a:lnSpc>
              <a:buNone/>
            </a:pPr>
            <a:endParaRPr lang="en-IN" spc="-1" dirty="0">
              <a:latin typeface="Arial"/>
            </a:endParaRPr>
          </a:p>
          <a:p>
            <a:pPr>
              <a:lnSpc>
                <a:spcPct val="100000"/>
              </a:lnSpc>
              <a:buNone/>
            </a:pPr>
            <a:endParaRPr lang="en-IN" spc="-1" dirty="0">
              <a:latin typeface="Arial"/>
            </a:endParaRPr>
          </a:p>
          <a:p>
            <a:pPr>
              <a:lnSpc>
                <a:spcPct val="100000"/>
              </a:lnSpc>
              <a:buNone/>
            </a:pPr>
            <a:r>
              <a:rPr lang="en-IN" spc="-1" dirty="0">
                <a:solidFill>
                  <a:srgbClr val="000000"/>
                </a:solidFill>
                <a:latin typeface="Source Sans"/>
                <a:ea typeface="Open Sans"/>
              </a:rPr>
              <a:t>Now we will find the similarity between items</a:t>
            </a:r>
            <a:endParaRPr lang="en-IN" spc="-1" dirty="0">
              <a:latin typeface="Arial"/>
            </a:endParaRPr>
          </a:p>
          <a:p>
            <a:pPr>
              <a:lnSpc>
                <a:spcPct val="100000"/>
              </a:lnSpc>
              <a:buNone/>
            </a:pPr>
            <a:endParaRPr lang="en-IN" spc="-1" dirty="0">
              <a:latin typeface="Arial"/>
            </a:endParaRPr>
          </a:p>
          <a:p>
            <a:pPr>
              <a:lnSpc>
                <a:spcPct val="100000"/>
              </a:lnSpc>
              <a:buNone/>
            </a:pPr>
            <a:endParaRPr lang="en-IN" spc="-1" dirty="0">
              <a:latin typeface="Arial"/>
            </a:endParaRPr>
          </a:p>
          <a:p>
            <a:pPr>
              <a:lnSpc>
                <a:spcPct val="100000"/>
              </a:lnSpc>
              <a:buNone/>
            </a:pPr>
            <a:endParaRPr lang="en-IN" spc="-1" dirty="0">
              <a:latin typeface="Arial"/>
            </a:endParaRPr>
          </a:p>
        </p:txBody>
      </p:sp>
      <p:pic>
        <p:nvPicPr>
          <p:cNvPr id="308" name="Picture 307"/>
          <p:cNvPicPr/>
          <p:nvPr/>
        </p:nvPicPr>
        <p:blipFill>
          <a:blip r:embed="rId2"/>
          <a:stretch/>
        </p:blipFill>
        <p:spPr>
          <a:xfrm>
            <a:off x="5220000" y="2688480"/>
            <a:ext cx="3221100" cy="910800"/>
          </a:xfrm>
          <a:prstGeom prst="rect">
            <a:avLst/>
          </a:prstGeom>
          <a:ln w="0">
            <a:noFill/>
          </a:ln>
        </p:spPr>
      </p:pic>
      <p:pic>
        <p:nvPicPr>
          <p:cNvPr id="309" name="Picture 308"/>
          <p:cNvPicPr/>
          <p:nvPr/>
        </p:nvPicPr>
        <p:blipFill>
          <a:blip r:embed="rId3"/>
          <a:stretch/>
        </p:blipFill>
        <p:spPr>
          <a:xfrm>
            <a:off x="5220000" y="4140000"/>
            <a:ext cx="4806540" cy="991260"/>
          </a:xfrm>
          <a:prstGeom prst="rect">
            <a:avLst/>
          </a:prstGeom>
          <a:ln w="0">
            <a:noFill/>
          </a:ln>
        </p:spPr>
      </p:pic>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Line 37"/>
          <p:cNvSpPr/>
          <p:nvPr/>
        </p:nvSpPr>
        <p:spPr>
          <a:xfrm>
            <a:off x="651060" y="740160"/>
            <a:ext cx="10934280" cy="18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sz="900"/>
          </a:p>
        </p:txBody>
      </p:sp>
      <p:sp>
        <p:nvSpPr>
          <p:cNvPr id="311" name="CustomShape 162"/>
          <p:cNvSpPr/>
          <p:nvPr/>
        </p:nvSpPr>
        <p:spPr>
          <a:xfrm>
            <a:off x="625860" y="6605460"/>
            <a:ext cx="2582820" cy="22392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sz="900"/>
          </a:p>
        </p:txBody>
      </p:sp>
      <p:sp>
        <p:nvSpPr>
          <p:cNvPr id="312" name="Line 39"/>
          <p:cNvSpPr/>
          <p:nvPr/>
        </p:nvSpPr>
        <p:spPr>
          <a:xfrm>
            <a:off x="651060" y="740160"/>
            <a:ext cx="3751560" cy="18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sz="900"/>
          </a:p>
        </p:txBody>
      </p:sp>
      <p:sp>
        <p:nvSpPr>
          <p:cNvPr id="313" name="CustomShape 163"/>
          <p:cNvSpPr/>
          <p:nvPr/>
        </p:nvSpPr>
        <p:spPr>
          <a:xfrm>
            <a:off x="606060" y="1107900"/>
            <a:ext cx="10978380" cy="49788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sz="900"/>
          </a:p>
        </p:txBody>
      </p:sp>
      <p:sp>
        <p:nvSpPr>
          <p:cNvPr id="314" name="CustomShape 164"/>
          <p:cNvSpPr/>
          <p:nvPr/>
        </p:nvSpPr>
        <p:spPr>
          <a:xfrm flipH="1">
            <a:off x="-1080" y="344160"/>
            <a:ext cx="72000" cy="76284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315" name="CustomShape 165"/>
          <p:cNvSpPr/>
          <p:nvPr/>
        </p:nvSpPr>
        <p:spPr>
          <a:xfrm>
            <a:off x="9829800" y="6639480"/>
            <a:ext cx="1754640" cy="192780"/>
          </a:xfrm>
          <a:prstGeom prst="rect">
            <a:avLst/>
          </a:prstGeom>
          <a:noFill/>
          <a:ln w="9360">
            <a:noFill/>
          </a:ln>
        </p:spPr>
        <p:style>
          <a:lnRef idx="0">
            <a:scrgbClr r="0" g="0" b="0"/>
          </a:lnRef>
          <a:fillRef idx="0">
            <a:scrgbClr r="0" g="0" b="0"/>
          </a:fillRef>
          <a:effectRef idx="0">
            <a:scrgbClr r="0" g="0" b="0"/>
          </a:effectRef>
          <a:fontRef idx="minor"/>
        </p:style>
        <p:txBody>
          <a:bodyPr lIns="45000" tIns="22500" rIns="45000" bIns="22500" anchor="ctr">
            <a:noAutofit/>
          </a:bodyPr>
          <a:lstStyle/>
          <a:p>
            <a:pPr algn="r">
              <a:lnSpc>
                <a:spcPct val="100000"/>
              </a:lnSpc>
              <a:buNone/>
            </a:pPr>
            <a:r>
              <a:rPr lang="en-IN" sz="1000" spc="-1" dirty="0">
                <a:solidFill>
                  <a:srgbClr val="000000"/>
                </a:solidFill>
                <a:latin typeface="Calibri"/>
                <a:ea typeface="DejaVu Sans"/>
              </a:rPr>
              <a:t>© 2023 AiProff.ai</a:t>
            </a:r>
            <a:endParaRPr lang="en-IN" sz="1000" spc="-1" dirty="0">
              <a:latin typeface="Arial"/>
            </a:endParaRPr>
          </a:p>
        </p:txBody>
      </p:sp>
      <p:sp>
        <p:nvSpPr>
          <p:cNvPr id="316" name="CustomShape 166"/>
          <p:cNvSpPr/>
          <p:nvPr/>
        </p:nvSpPr>
        <p:spPr>
          <a:xfrm>
            <a:off x="606060" y="217980"/>
            <a:ext cx="9431558" cy="501480"/>
          </a:xfrm>
          <a:prstGeom prst="rect">
            <a:avLst/>
          </a:prstGeom>
          <a:noFill/>
          <a:ln w="0">
            <a:noFill/>
          </a:ln>
        </p:spPr>
        <p:style>
          <a:lnRef idx="0">
            <a:scrgbClr r="0" g="0" b="0"/>
          </a:lnRef>
          <a:fillRef idx="0">
            <a:scrgbClr r="0" g="0" b="0"/>
          </a:fillRef>
          <a:effectRef idx="0">
            <a:scrgbClr r="0" g="0" b="0"/>
          </a:effectRef>
          <a:fontRef idx="minor"/>
        </p:style>
        <p:txBody>
          <a:bodyPr lIns="45000" tIns="22500" rIns="45000" bIns="22500" anchor="t">
            <a:noAutofit/>
          </a:bodyPr>
          <a:lstStyle/>
          <a:p>
            <a:pPr>
              <a:lnSpc>
                <a:spcPct val="100000"/>
              </a:lnSpc>
              <a:buNone/>
            </a:pPr>
            <a:r>
              <a:rPr lang="en-IN" sz="3000" spc="42" dirty="0">
                <a:solidFill>
                  <a:srgbClr val="33A9AF"/>
                </a:solidFill>
                <a:latin typeface="Source Sans Pro"/>
                <a:ea typeface="DejaVu Sans"/>
              </a:rPr>
              <a:t>Collaborative filtering -Item-Item collaborative filtering</a:t>
            </a:r>
            <a:endParaRPr lang="en-IN" sz="3000" spc="-1" dirty="0">
              <a:latin typeface="Arial"/>
            </a:endParaRPr>
          </a:p>
          <a:p>
            <a:pPr>
              <a:lnSpc>
                <a:spcPct val="100000"/>
              </a:lnSpc>
              <a:buNone/>
            </a:pPr>
            <a:endParaRPr lang="en-IN" sz="3000" spc="-1" dirty="0">
              <a:latin typeface="Arial"/>
            </a:endParaRPr>
          </a:p>
        </p:txBody>
      </p:sp>
      <p:sp>
        <p:nvSpPr>
          <p:cNvPr id="317" name="CustomShape 167"/>
          <p:cNvSpPr/>
          <p:nvPr/>
        </p:nvSpPr>
        <p:spPr>
          <a:xfrm>
            <a:off x="0" y="-5580"/>
            <a:ext cx="3071880" cy="4896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318" name="CustomShape 168"/>
          <p:cNvSpPr/>
          <p:nvPr/>
        </p:nvSpPr>
        <p:spPr>
          <a:xfrm>
            <a:off x="3072960" y="-5580"/>
            <a:ext cx="3071880" cy="48960"/>
          </a:xfrm>
          <a:prstGeom prst="rect">
            <a:avLst/>
          </a:prstGeom>
          <a:solidFill>
            <a:srgbClr val="F39712"/>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319" name="CustomShape 169"/>
          <p:cNvSpPr/>
          <p:nvPr/>
        </p:nvSpPr>
        <p:spPr>
          <a:xfrm>
            <a:off x="6146100" y="-5580"/>
            <a:ext cx="3071880" cy="48960"/>
          </a:xfrm>
          <a:prstGeom prst="rect">
            <a:avLst/>
          </a:prstGeom>
          <a:solidFill>
            <a:srgbClr val="94BA41"/>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320" name="CustomShape 170"/>
          <p:cNvSpPr/>
          <p:nvPr/>
        </p:nvSpPr>
        <p:spPr>
          <a:xfrm>
            <a:off x="9219060" y="-5580"/>
            <a:ext cx="2971800" cy="48960"/>
          </a:xfrm>
          <a:prstGeom prst="rect">
            <a:avLst/>
          </a:prstGeom>
          <a:solidFill>
            <a:srgbClr val="595959"/>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321" name="CustomShape 171"/>
          <p:cNvSpPr/>
          <p:nvPr/>
        </p:nvSpPr>
        <p:spPr>
          <a:xfrm>
            <a:off x="682200" y="1184040"/>
            <a:ext cx="10978380" cy="4978800"/>
          </a:xfrm>
          <a:prstGeom prst="rect">
            <a:avLst/>
          </a:prstGeom>
          <a:noFill/>
          <a:ln w="0">
            <a:noFill/>
          </a:ln>
        </p:spPr>
        <p:style>
          <a:lnRef idx="0">
            <a:scrgbClr r="0" g="0" b="0"/>
          </a:lnRef>
          <a:fillRef idx="0">
            <a:scrgbClr r="0" g="0" b="0"/>
          </a:fillRef>
          <a:effectRef idx="0">
            <a:scrgbClr r="0" g="0" b="0"/>
          </a:effectRef>
          <a:fontRef idx="minor"/>
        </p:style>
        <p:txBody>
          <a:bodyPr lIns="45000" tIns="22500" rIns="45000" bIns="22500" anchor="t">
            <a:noAutofit/>
          </a:bodyPr>
          <a:lstStyle/>
          <a:p>
            <a:pPr>
              <a:lnSpc>
                <a:spcPct val="100000"/>
              </a:lnSpc>
              <a:buNone/>
            </a:pPr>
            <a:r>
              <a:rPr lang="en-IN" spc="-1" dirty="0">
                <a:solidFill>
                  <a:srgbClr val="000000"/>
                </a:solidFill>
                <a:latin typeface="Source Sans"/>
                <a:ea typeface="Open Sans"/>
              </a:rPr>
              <a:t>Now, as we have the similarity between each movie and the ratings, predictions are made and based on those predictions, similar movies are recommended. Let us understand it with an example</a:t>
            </a:r>
            <a:endParaRPr lang="en-IN" spc="-1" dirty="0">
              <a:latin typeface="Arial"/>
            </a:endParaRPr>
          </a:p>
          <a:p>
            <a:pPr>
              <a:lnSpc>
                <a:spcPct val="100000"/>
              </a:lnSpc>
              <a:buNone/>
            </a:pPr>
            <a:endParaRPr lang="en-IN" spc="-1" dirty="0">
              <a:latin typeface="Arial"/>
            </a:endParaRPr>
          </a:p>
          <a:p>
            <a:pPr>
              <a:lnSpc>
                <a:spcPct val="100000"/>
              </a:lnSpc>
              <a:buNone/>
            </a:pPr>
            <a:r>
              <a:rPr lang="en-IN" spc="-1" dirty="0">
                <a:solidFill>
                  <a:srgbClr val="000000"/>
                </a:solidFill>
                <a:latin typeface="Source Sans"/>
                <a:ea typeface="Open Sans"/>
              </a:rPr>
              <a:t>User/Movie			x1	x2	x3	x4	x5</a:t>
            </a:r>
            <a:endParaRPr lang="en-IN" spc="-1" dirty="0">
              <a:latin typeface="Arial"/>
            </a:endParaRPr>
          </a:p>
          <a:p>
            <a:pPr>
              <a:lnSpc>
                <a:spcPct val="100000"/>
              </a:lnSpc>
              <a:buNone/>
            </a:pPr>
            <a:r>
              <a:rPr lang="en-IN" spc="-1" dirty="0">
                <a:solidFill>
                  <a:srgbClr val="000000"/>
                </a:solidFill>
                <a:latin typeface="Source Sans"/>
                <a:ea typeface="Open Sans"/>
              </a:rPr>
              <a:t>A					4	1	2	4	4</a:t>
            </a:r>
            <a:endParaRPr lang="en-IN" spc="-1" dirty="0">
              <a:latin typeface="Arial"/>
            </a:endParaRPr>
          </a:p>
          <a:p>
            <a:pPr>
              <a:lnSpc>
                <a:spcPct val="100000"/>
              </a:lnSpc>
              <a:buNone/>
            </a:pPr>
            <a:r>
              <a:rPr lang="en-IN" spc="-1" dirty="0">
                <a:solidFill>
                  <a:srgbClr val="000000"/>
                </a:solidFill>
                <a:latin typeface="Source Sans"/>
                <a:ea typeface="Open Sans"/>
              </a:rPr>
              <a:t>B					2	4	4	2	1</a:t>
            </a:r>
            <a:endParaRPr lang="en-IN" spc="-1" dirty="0">
              <a:latin typeface="Arial"/>
            </a:endParaRPr>
          </a:p>
          <a:p>
            <a:pPr>
              <a:lnSpc>
                <a:spcPct val="100000"/>
              </a:lnSpc>
              <a:buNone/>
            </a:pPr>
            <a:r>
              <a:rPr lang="en-IN" spc="-1" dirty="0">
                <a:solidFill>
                  <a:srgbClr val="000000"/>
                </a:solidFill>
                <a:latin typeface="Source Sans"/>
                <a:ea typeface="Open Sans"/>
              </a:rPr>
              <a:t>C					–	1	–	3	4</a:t>
            </a:r>
            <a:endParaRPr lang="en-IN" spc="-1" dirty="0">
              <a:latin typeface="Arial"/>
            </a:endParaRPr>
          </a:p>
          <a:p>
            <a:pPr>
              <a:lnSpc>
                <a:spcPct val="100000"/>
              </a:lnSpc>
              <a:buNone/>
            </a:pPr>
            <a:r>
              <a:rPr lang="en-IN" spc="-1" dirty="0">
                <a:solidFill>
                  <a:srgbClr val="000000"/>
                </a:solidFill>
                <a:latin typeface="Source Sans"/>
                <a:ea typeface="Open Sans"/>
              </a:rPr>
              <a:t>Mean Item Rating		3	2	3	3	3</a:t>
            </a:r>
          </a:p>
          <a:p>
            <a:pPr>
              <a:lnSpc>
                <a:spcPct val="100000"/>
              </a:lnSpc>
              <a:buNone/>
            </a:pPr>
            <a:endParaRPr lang="en-IN" spc="-1" dirty="0">
              <a:solidFill>
                <a:srgbClr val="000000"/>
              </a:solidFill>
              <a:latin typeface="Source Sans"/>
              <a:ea typeface="Open Sans"/>
            </a:endParaRPr>
          </a:p>
          <a:p>
            <a:pPr>
              <a:lnSpc>
                <a:spcPct val="100000"/>
              </a:lnSpc>
              <a:buNone/>
            </a:pPr>
            <a:endParaRPr lang="en-IN" spc="-1" dirty="0">
              <a:latin typeface="Arial"/>
            </a:endParaRPr>
          </a:p>
          <a:p>
            <a:pPr>
              <a:lnSpc>
                <a:spcPct val="100000"/>
              </a:lnSpc>
              <a:buNone/>
            </a:pPr>
            <a:r>
              <a:rPr lang="en-IN" spc="-1" dirty="0">
                <a:solidFill>
                  <a:srgbClr val="000000"/>
                </a:solidFill>
                <a:latin typeface="Source Sans"/>
                <a:ea typeface="Open Sans"/>
              </a:rPr>
              <a:t>Here the mean item rating is the average of all the ratings given to a particular item (compare it with the table we saw in user-user filtering). Instead of finding the user-user similarity as we saw earlier, we find the item-item similarity.</a:t>
            </a:r>
            <a:endParaRPr lang="en-IN" spc="-1" dirty="0">
              <a:latin typeface="Arial"/>
            </a:endParaRPr>
          </a:p>
          <a:p>
            <a:pPr>
              <a:lnSpc>
                <a:spcPct val="100000"/>
              </a:lnSpc>
              <a:buNone/>
            </a:pPr>
            <a:endParaRPr lang="en-IN" spc="-1" dirty="0">
              <a:latin typeface="Arial"/>
            </a:endParaRPr>
          </a:p>
          <a:p>
            <a:pPr>
              <a:lnSpc>
                <a:spcPct val="100000"/>
              </a:lnSpc>
              <a:buNone/>
            </a:pPr>
            <a:r>
              <a:rPr lang="en-IN" spc="-1" dirty="0">
                <a:solidFill>
                  <a:srgbClr val="000000"/>
                </a:solidFill>
                <a:latin typeface="Source Sans"/>
                <a:ea typeface="Open Sans"/>
              </a:rPr>
              <a:t>To do this, first we need to find such users who have rated those items and based on the ratings, similarity between the items is calculated. Let us find the similarity between movies (x1, x4) and (x1, x5). </a:t>
            </a:r>
            <a:br>
              <a:rPr lang="en-IN" spc="-1" dirty="0">
                <a:solidFill>
                  <a:srgbClr val="000000"/>
                </a:solidFill>
                <a:latin typeface="Source Sans"/>
                <a:ea typeface="Open Sans"/>
              </a:rPr>
            </a:br>
            <a:endParaRPr lang="en-IN" spc="-1" dirty="0">
              <a:solidFill>
                <a:srgbClr val="000000"/>
              </a:solidFill>
              <a:latin typeface="Source Sans"/>
              <a:ea typeface="Open Sans"/>
            </a:endParaRPr>
          </a:p>
          <a:p>
            <a:pPr>
              <a:lnSpc>
                <a:spcPct val="100000"/>
              </a:lnSpc>
              <a:buNone/>
            </a:pPr>
            <a:r>
              <a:rPr lang="en-IN" spc="-1" dirty="0">
                <a:solidFill>
                  <a:srgbClr val="000000"/>
                </a:solidFill>
                <a:latin typeface="Source Sans"/>
                <a:ea typeface="Open Sans"/>
              </a:rPr>
              <a:t>Common users who have rated movies x1 and x4 are A and B while the users who have rated movies x1 and x5 are also A and B.</a:t>
            </a:r>
            <a:endParaRPr lang="en-IN" spc="-1" dirty="0">
              <a:latin typeface="Arial"/>
            </a:endParaRPr>
          </a:p>
          <a:p>
            <a:pPr>
              <a:lnSpc>
                <a:spcPct val="100000"/>
              </a:lnSpc>
              <a:buNone/>
            </a:pPr>
            <a:endParaRPr lang="en-IN" spc="-1" dirty="0">
              <a:latin typeface="Arial"/>
            </a:endParaRPr>
          </a:p>
          <a:p>
            <a:pPr>
              <a:lnSpc>
                <a:spcPct val="100000"/>
              </a:lnSpc>
              <a:buNone/>
            </a:pPr>
            <a:endParaRPr lang="en-IN" spc="-1" dirty="0">
              <a:latin typeface="Arial"/>
            </a:endParaRP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Line 40"/>
          <p:cNvSpPr/>
          <p:nvPr/>
        </p:nvSpPr>
        <p:spPr>
          <a:xfrm>
            <a:off x="651060" y="740160"/>
            <a:ext cx="10934280" cy="18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sz="900"/>
          </a:p>
        </p:txBody>
      </p:sp>
      <p:sp>
        <p:nvSpPr>
          <p:cNvPr id="323" name="CustomShape 172"/>
          <p:cNvSpPr/>
          <p:nvPr/>
        </p:nvSpPr>
        <p:spPr>
          <a:xfrm>
            <a:off x="625860" y="6605460"/>
            <a:ext cx="2582820" cy="22392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sz="900"/>
          </a:p>
        </p:txBody>
      </p:sp>
      <p:sp>
        <p:nvSpPr>
          <p:cNvPr id="324" name="Line 41"/>
          <p:cNvSpPr/>
          <p:nvPr/>
        </p:nvSpPr>
        <p:spPr>
          <a:xfrm>
            <a:off x="651060" y="740160"/>
            <a:ext cx="3751560" cy="18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sz="900"/>
          </a:p>
        </p:txBody>
      </p:sp>
      <p:sp>
        <p:nvSpPr>
          <p:cNvPr id="325" name="CustomShape 173"/>
          <p:cNvSpPr/>
          <p:nvPr/>
        </p:nvSpPr>
        <p:spPr>
          <a:xfrm>
            <a:off x="606060" y="1107900"/>
            <a:ext cx="10978380" cy="49788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sz="900"/>
          </a:p>
        </p:txBody>
      </p:sp>
      <p:sp>
        <p:nvSpPr>
          <p:cNvPr id="326" name="CustomShape 174"/>
          <p:cNvSpPr/>
          <p:nvPr/>
        </p:nvSpPr>
        <p:spPr>
          <a:xfrm flipH="1">
            <a:off x="-1080" y="344160"/>
            <a:ext cx="72000" cy="76284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327" name="CustomShape 175"/>
          <p:cNvSpPr/>
          <p:nvPr/>
        </p:nvSpPr>
        <p:spPr>
          <a:xfrm>
            <a:off x="9829800" y="6639480"/>
            <a:ext cx="1754640" cy="192780"/>
          </a:xfrm>
          <a:prstGeom prst="rect">
            <a:avLst/>
          </a:prstGeom>
          <a:noFill/>
          <a:ln w="9360">
            <a:noFill/>
          </a:ln>
        </p:spPr>
        <p:style>
          <a:lnRef idx="0">
            <a:scrgbClr r="0" g="0" b="0"/>
          </a:lnRef>
          <a:fillRef idx="0">
            <a:scrgbClr r="0" g="0" b="0"/>
          </a:fillRef>
          <a:effectRef idx="0">
            <a:scrgbClr r="0" g="0" b="0"/>
          </a:effectRef>
          <a:fontRef idx="minor"/>
        </p:style>
        <p:txBody>
          <a:bodyPr lIns="45000" tIns="22500" rIns="45000" bIns="22500" anchor="ctr">
            <a:noAutofit/>
          </a:bodyPr>
          <a:lstStyle/>
          <a:p>
            <a:pPr algn="r">
              <a:lnSpc>
                <a:spcPct val="100000"/>
              </a:lnSpc>
              <a:buNone/>
            </a:pPr>
            <a:r>
              <a:rPr lang="en-IN" sz="1000" spc="-1" dirty="0">
                <a:solidFill>
                  <a:srgbClr val="000000"/>
                </a:solidFill>
                <a:latin typeface="Calibri"/>
                <a:ea typeface="DejaVu Sans"/>
              </a:rPr>
              <a:t>© 2023 AiProff.ai</a:t>
            </a:r>
            <a:endParaRPr lang="en-IN" sz="1000" spc="-1" dirty="0">
              <a:latin typeface="Arial"/>
            </a:endParaRPr>
          </a:p>
        </p:txBody>
      </p:sp>
      <p:sp>
        <p:nvSpPr>
          <p:cNvPr id="328" name="CustomShape 176"/>
          <p:cNvSpPr/>
          <p:nvPr/>
        </p:nvSpPr>
        <p:spPr>
          <a:xfrm>
            <a:off x="606060" y="217980"/>
            <a:ext cx="10978380" cy="501480"/>
          </a:xfrm>
          <a:prstGeom prst="rect">
            <a:avLst/>
          </a:prstGeom>
          <a:noFill/>
          <a:ln w="0">
            <a:noFill/>
          </a:ln>
        </p:spPr>
        <p:style>
          <a:lnRef idx="0">
            <a:scrgbClr r="0" g="0" b="0"/>
          </a:lnRef>
          <a:fillRef idx="0">
            <a:scrgbClr r="0" g="0" b="0"/>
          </a:fillRef>
          <a:effectRef idx="0">
            <a:scrgbClr r="0" g="0" b="0"/>
          </a:effectRef>
          <a:fontRef idx="minor"/>
        </p:style>
        <p:txBody>
          <a:bodyPr lIns="45000" tIns="22500" rIns="45000" bIns="22500" anchor="t">
            <a:noAutofit/>
          </a:bodyPr>
          <a:lstStyle/>
          <a:p>
            <a:pPr>
              <a:lnSpc>
                <a:spcPct val="100000"/>
              </a:lnSpc>
              <a:buNone/>
            </a:pPr>
            <a:r>
              <a:rPr lang="en-IN" sz="3000" spc="42" dirty="0">
                <a:solidFill>
                  <a:srgbClr val="33A9AF"/>
                </a:solidFill>
                <a:latin typeface="Source Sans Pro"/>
                <a:ea typeface="DejaVu Sans"/>
              </a:rPr>
              <a:t>Collaborative filtering - Item-Item collaborative filtering</a:t>
            </a:r>
            <a:endParaRPr lang="en-IN" sz="3000" spc="-1" dirty="0">
              <a:latin typeface="Arial"/>
            </a:endParaRPr>
          </a:p>
          <a:p>
            <a:pPr>
              <a:lnSpc>
                <a:spcPct val="100000"/>
              </a:lnSpc>
              <a:buNone/>
            </a:pPr>
            <a:endParaRPr lang="en-IN" sz="3000" spc="-1" dirty="0">
              <a:latin typeface="Arial"/>
            </a:endParaRPr>
          </a:p>
        </p:txBody>
      </p:sp>
      <p:sp>
        <p:nvSpPr>
          <p:cNvPr id="329" name="CustomShape 177"/>
          <p:cNvSpPr/>
          <p:nvPr/>
        </p:nvSpPr>
        <p:spPr>
          <a:xfrm>
            <a:off x="0" y="-5580"/>
            <a:ext cx="3071880" cy="4896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330" name="CustomShape 178"/>
          <p:cNvSpPr/>
          <p:nvPr/>
        </p:nvSpPr>
        <p:spPr>
          <a:xfrm>
            <a:off x="3072960" y="-5580"/>
            <a:ext cx="3071880" cy="48960"/>
          </a:xfrm>
          <a:prstGeom prst="rect">
            <a:avLst/>
          </a:prstGeom>
          <a:solidFill>
            <a:srgbClr val="F39712"/>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331" name="CustomShape 179"/>
          <p:cNvSpPr/>
          <p:nvPr/>
        </p:nvSpPr>
        <p:spPr>
          <a:xfrm>
            <a:off x="6146100" y="-5580"/>
            <a:ext cx="3071880" cy="48960"/>
          </a:xfrm>
          <a:prstGeom prst="rect">
            <a:avLst/>
          </a:prstGeom>
          <a:solidFill>
            <a:srgbClr val="94BA41"/>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332" name="CustomShape 180"/>
          <p:cNvSpPr/>
          <p:nvPr/>
        </p:nvSpPr>
        <p:spPr>
          <a:xfrm>
            <a:off x="9219060" y="-5580"/>
            <a:ext cx="2971800" cy="48960"/>
          </a:xfrm>
          <a:prstGeom prst="rect">
            <a:avLst/>
          </a:prstGeom>
          <a:solidFill>
            <a:srgbClr val="595959"/>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333" name="CustomShape 181"/>
          <p:cNvSpPr/>
          <p:nvPr/>
        </p:nvSpPr>
        <p:spPr>
          <a:xfrm>
            <a:off x="682200" y="1184040"/>
            <a:ext cx="10978380" cy="4978800"/>
          </a:xfrm>
          <a:prstGeom prst="rect">
            <a:avLst/>
          </a:prstGeom>
          <a:noFill/>
          <a:ln w="0">
            <a:noFill/>
          </a:ln>
        </p:spPr>
        <p:style>
          <a:lnRef idx="0">
            <a:scrgbClr r="0" g="0" b="0"/>
          </a:lnRef>
          <a:fillRef idx="0">
            <a:scrgbClr r="0" g="0" b="0"/>
          </a:fillRef>
          <a:effectRef idx="0">
            <a:scrgbClr r="0" g="0" b="0"/>
          </a:effectRef>
          <a:fontRef idx="minor"/>
        </p:style>
        <p:txBody>
          <a:bodyPr lIns="45000" tIns="22500" rIns="45000" bIns="22500" anchor="t">
            <a:noAutofit/>
          </a:bodyPr>
          <a:lstStyle/>
          <a:p>
            <a:pPr>
              <a:lnSpc>
                <a:spcPct val="100000"/>
              </a:lnSpc>
              <a:buNone/>
            </a:pPr>
            <a:endParaRPr lang="en-IN" spc="-1" dirty="0">
              <a:latin typeface="Arial"/>
            </a:endParaRPr>
          </a:p>
          <a:p>
            <a:pPr>
              <a:lnSpc>
                <a:spcPct val="100000"/>
              </a:lnSpc>
              <a:buNone/>
            </a:pPr>
            <a:endParaRPr lang="en-IN" spc="-1" dirty="0">
              <a:latin typeface="Arial"/>
            </a:endParaRPr>
          </a:p>
          <a:p>
            <a:pPr>
              <a:lnSpc>
                <a:spcPct val="100000"/>
              </a:lnSpc>
              <a:buNone/>
            </a:pPr>
            <a:endParaRPr lang="en-IN" spc="-1" dirty="0">
              <a:latin typeface="Arial"/>
            </a:endParaRPr>
          </a:p>
          <a:p>
            <a:pPr>
              <a:lnSpc>
                <a:spcPct val="100000"/>
              </a:lnSpc>
              <a:buNone/>
            </a:pPr>
            <a:endParaRPr lang="en-IN" spc="-1" dirty="0">
              <a:latin typeface="Arial"/>
            </a:endParaRPr>
          </a:p>
          <a:p>
            <a:pPr>
              <a:lnSpc>
                <a:spcPct val="100000"/>
              </a:lnSpc>
              <a:buNone/>
            </a:pPr>
            <a:r>
              <a:rPr lang="en-IN" spc="-1" dirty="0">
                <a:solidFill>
                  <a:srgbClr val="000000"/>
                </a:solidFill>
                <a:latin typeface="Source Sans"/>
                <a:ea typeface="Open Sans"/>
              </a:rPr>
              <a:t>The similarity between movie x1 and x4 is more than the similarity between movie x1 and x5. </a:t>
            </a:r>
          </a:p>
          <a:p>
            <a:pPr>
              <a:lnSpc>
                <a:spcPct val="100000"/>
              </a:lnSpc>
              <a:buNone/>
            </a:pPr>
            <a:endParaRPr lang="en-IN" spc="-1" dirty="0">
              <a:solidFill>
                <a:srgbClr val="000000"/>
              </a:solidFill>
              <a:latin typeface="Source Sans"/>
              <a:ea typeface="Open Sans"/>
            </a:endParaRPr>
          </a:p>
          <a:p>
            <a:pPr>
              <a:lnSpc>
                <a:spcPct val="100000"/>
              </a:lnSpc>
              <a:buNone/>
            </a:pPr>
            <a:r>
              <a:rPr lang="en-IN" spc="-1" dirty="0">
                <a:solidFill>
                  <a:srgbClr val="000000"/>
                </a:solidFill>
                <a:latin typeface="Source Sans"/>
                <a:ea typeface="Open Sans"/>
              </a:rPr>
              <a:t>So based on these similarity values, if any user searches for movie x1, they will be recommended movie x4 and vice versa. </a:t>
            </a:r>
          </a:p>
          <a:p>
            <a:pPr>
              <a:lnSpc>
                <a:spcPct val="100000"/>
              </a:lnSpc>
              <a:buNone/>
            </a:pPr>
            <a:endParaRPr lang="en-IN" spc="-1" dirty="0">
              <a:solidFill>
                <a:srgbClr val="000000"/>
              </a:solidFill>
              <a:latin typeface="Source Sans"/>
              <a:ea typeface="Open Sans"/>
            </a:endParaRPr>
          </a:p>
          <a:p>
            <a:pPr>
              <a:lnSpc>
                <a:spcPct val="100000"/>
              </a:lnSpc>
              <a:buNone/>
            </a:pPr>
            <a:r>
              <a:rPr lang="en-IN" spc="-1" dirty="0">
                <a:solidFill>
                  <a:srgbClr val="000000"/>
                </a:solidFill>
                <a:latin typeface="Source Sans"/>
                <a:ea typeface="Open Sans"/>
              </a:rPr>
              <a:t>Let’s open the code </a:t>
            </a:r>
            <a:r>
              <a:rPr lang="en-IN" b="1" i="1" spc="-1" dirty="0">
                <a:solidFill>
                  <a:srgbClr val="000000"/>
                </a:solidFill>
                <a:latin typeface="Source Sans"/>
                <a:ea typeface="Open Sans"/>
              </a:rPr>
              <a:t>Movie Recommendation System in R.R</a:t>
            </a:r>
            <a:endParaRPr lang="en-IN" spc="-1" dirty="0">
              <a:solidFill>
                <a:srgbClr val="000000"/>
              </a:solidFill>
              <a:latin typeface="Source Sans"/>
              <a:ea typeface="Open Sans"/>
            </a:endParaRPr>
          </a:p>
        </p:txBody>
      </p:sp>
      <p:pic>
        <p:nvPicPr>
          <p:cNvPr id="334" name="Picture 333"/>
          <p:cNvPicPr/>
          <p:nvPr/>
        </p:nvPicPr>
        <p:blipFill>
          <a:blip r:embed="rId2"/>
          <a:stretch/>
        </p:blipFill>
        <p:spPr>
          <a:xfrm>
            <a:off x="720000" y="1439820"/>
            <a:ext cx="6212520" cy="773460"/>
          </a:xfrm>
          <a:prstGeom prst="rect">
            <a:avLst/>
          </a:prstGeom>
          <a:ln w="0">
            <a:noFill/>
          </a:ln>
        </p:spPr>
      </p:pic>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CF944B-81BA-185F-B440-649C7AC50CAD}"/>
            </a:ext>
          </a:extLst>
        </p:cNvPr>
        <p:cNvGrpSpPr/>
        <p:nvPr/>
      </p:nvGrpSpPr>
      <p:grpSpPr>
        <a:xfrm>
          <a:off x="0" y="0"/>
          <a:ext cx="0" cy="0"/>
          <a:chOff x="0" y="0"/>
          <a:chExt cx="0" cy="0"/>
        </a:xfrm>
      </p:grpSpPr>
      <p:sp>
        <p:nvSpPr>
          <p:cNvPr id="322" name="Line 40">
            <a:extLst>
              <a:ext uri="{FF2B5EF4-FFF2-40B4-BE49-F238E27FC236}">
                <a16:creationId xmlns:a16="http://schemas.microsoft.com/office/drawing/2014/main" id="{66326B31-AC37-D565-9E98-D6C0D3D500C8}"/>
              </a:ext>
            </a:extLst>
          </p:cNvPr>
          <p:cNvSpPr/>
          <p:nvPr/>
        </p:nvSpPr>
        <p:spPr>
          <a:xfrm>
            <a:off x="651060" y="740160"/>
            <a:ext cx="10934280" cy="18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sz="900"/>
          </a:p>
        </p:txBody>
      </p:sp>
      <p:sp>
        <p:nvSpPr>
          <p:cNvPr id="323" name="CustomShape 172">
            <a:extLst>
              <a:ext uri="{FF2B5EF4-FFF2-40B4-BE49-F238E27FC236}">
                <a16:creationId xmlns:a16="http://schemas.microsoft.com/office/drawing/2014/main" id="{801D971D-8B8F-A309-EC03-72071EC93656}"/>
              </a:ext>
            </a:extLst>
          </p:cNvPr>
          <p:cNvSpPr/>
          <p:nvPr/>
        </p:nvSpPr>
        <p:spPr>
          <a:xfrm>
            <a:off x="625860" y="6605460"/>
            <a:ext cx="2582820" cy="22392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sz="900"/>
          </a:p>
        </p:txBody>
      </p:sp>
      <p:sp>
        <p:nvSpPr>
          <p:cNvPr id="324" name="Line 41">
            <a:extLst>
              <a:ext uri="{FF2B5EF4-FFF2-40B4-BE49-F238E27FC236}">
                <a16:creationId xmlns:a16="http://schemas.microsoft.com/office/drawing/2014/main" id="{9E820B5C-BFC6-6EBD-9372-14DFC75BB346}"/>
              </a:ext>
            </a:extLst>
          </p:cNvPr>
          <p:cNvSpPr/>
          <p:nvPr/>
        </p:nvSpPr>
        <p:spPr>
          <a:xfrm>
            <a:off x="651060" y="740160"/>
            <a:ext cx="3751560" cy="18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sz="900"/>
          </a:p>
        </p:txBody>
      </p:sp>
      <p:sp>
        <p:nvSpPr>
          <p:cNvPr id="325" name="CustomShape 173">
            <a:extLst>
              <a:ext uri="{FF2B5EF4-FFF2-40B4-BE49-F238E27FC236}">
                <a16:creationId xmlns:a16="http://schemas.microsoft.com/office/drawing/2014/main" id="{03352AF5-C8CB-63AB-A5F5-B52063C59F83}"/>
              </a:ext>
            </a:extLst>
          </p:cNvPr>
          <p:cNvSpPr/>
          <p:nvPr/>
        </p:nvSpPr>
        <p:spPr>
          <a:xfrm>
            <a:off x="606060" y="1107900"/>
            <a:ext cx="10978380" cy="49788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sz="900"/>
          </a:p>
        </p:txBody>
      </p:sp>
      <p:sp>
        <p:nvSpPr>
          <p:cNvPr id="326" name="CustomShape 174">
            <a:extLst>
              <a:ext uri="{FF2B5EF4-FFF2-40B4-BE49-F238E27FC236}">
                <a16:creationId xmlns:a16="http://schemas.microsoft.com/office/drawing/2014/main" id="{FE76FF18-4DB8-6C1B-4EAB-D349356A7204}"/>
              </a:ext>
            </a:extLst>
          </p:cNvPr>
          <p:cNvSpPr/>
          <p:nvPr/>
        </p:nvSpPr>
        <p:spPr>
          <a:xfrm flipH="1">
            <a:off x="-1080" y="344160"/>
            <a:ext cx="72000" cy="76284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327" name="CustomShape 175">
            <a:extLst>
              <a:ext uri="{FF2B5EF4-FFF2-40B4-BE49-F238E27FC236}">
                <a16:creationId xmlns:a16="http://schemas.microsoft.com/office/drawing/2014/main" id="{8160EA93-C7D8-382C-D6FB-F20904EE75FC}"/>
              </a:ext>
            </a:extLst>
          </p:cNvPr>
          <p:cNvSpPr/>
          <p:nvPr/>
        </p:nvSpPr>
        <p:spPr>
          <a:xfrm>
            <a:off x="9829800" y="6639480"/>
            <a:ext cx="1754640" cy="192780"/>
          </a:xfrm>
          <a:prstGeom prst="rect">
            <a:avLst/>
          </a:prstGeom>
          <a:noFill/>
          <a:ln w="9360">
            <a:noFill/>
          </a:ln>
        </p:spPr>
        <p:style>
          <a:lnRef idx="0">
            <a:scrgbClr r="0" g="0" b="0"/>
          </a:lnRef>
          <a:fillRef idx="0">
            <a:scrgbClr r="0" g="0" b="0"/>
          </a:fillRef>
          <a:effectRef idx="0">
            <a:scrgbClr r="0" g="0" b="0"/>
          </a:effectRef>
          <a:fontRef idx="minor"/>
        </p:style>
        <p:txBody>
          <a:bodyPr lIns="45000" tIns="22500" rIns="45000" bIns="22500" anchor="ctr">
            <a:noAutofit/>
          </a:bodyPr>
          <a:lstStyle/>
          <a:p>
            <a:pPr algn="r">
              <a:lnSpc>
                <a:spcPct val="100000"/>
              </a:lnSpc>
              <a:buNone/>
            </a:pPr>
            <a:r>
              <a:rPr lang="en-IN" sz="1000" spc="-1" dirty="0">
                <a:solidFill>
                  <a:srgbClr val="000000"/>
                </a:solidFill>
                <a:latin typeface="Calibri"/>
                <a:ea typeface="DejaVu Sans"/>
              </a:rPr>
              <a:t>© 2023 AiProff.ai</a:t>
            </a:r>
            <a:endParaRPr lang="en-IN" sz="1000" spc="-1" dirty="0">
              <a:latin typeface="Arial"/>
            </a:endParaRPr>
          </a:p>
        </p:txBody>
      </p:sp>
      <p:sp>
        <p:nvSpPr>
          <p:cNvPr id="328" name="CustomShape 176">
            <a:extLst>
              <a:ext uri="{FF2B5EF4-FFF2-40B4-BE49-F238E27FC236}">
                <a16:creationId xmlns:a16="http://schemas.microsoft.com/office/drawing/2014/main" id="{DB5FC6E2-2C30-59BD-F888-DA76BF5786A6}"/>
              </a:ext>
            </a:extLst>
          </p:cNvPr>
          <p:cNvSpPr/>
          <p:nvPr/>
        </p:nvSpPr>
        <p:spPr>
          <a:xfrm>
            <a:off x="606060" y="217980"/>
            <a:ext cx="10978380" cy="501480"/>
          </a:xfrm>
          <a:prstGeom prst="rect">
            <a:avLst/>
          </a:prstGeom>
          <a:noFill/>
          <a:ln w="0">
            <a:noFill/>
          </a:ln>
        </p:spPr>
        <p:style>
          <a:lnRef idx="0">
            <a:scrgbClr r="0" g="0" b="0"/>
          </a:lnRef>
          <a:fillRef idx="0">
            <a:scrgbClr r="0" g="0" b="0"/>
          </a:fillRef>
          <a:effectRef idx="0">
            <a:scrgbClr r="0" g="0" b="0"/>
          </a:effectRef>
          <a:fontRef idx="minor"/>
        </p:style>
        <p:txBody>
          <a:bodyPr lIns="45000" tIns="22500" rIns="45000" bIns="22500" anchor="t">
            <a:noAutofit/>
          </a:bodyPr>
          <a:lstStyle/>
          <a:p>
            <a:pPr>
              <a:lnSpc>
                <a:spcPct val="100000"/>
              </a:lnSpc>
              <a:buNone/>
            </a:pPr>
            <a:r>
              <a:rPr lang="en-IN" sz="3000" spc="42" dirty="0">
                <a:solidFill>
                  <a:srgbClr val="33A9AF"/>
                </a:solidFill>
                <a:latin typeface="Source Sans Pro"/>
                <a:ea typeface="DejaVu Sans"/>
              </a:rPr>
              <a:t>Collaborative filtering - Item-Item collaborative filtering</a:t>
            </a:r>
            <a:endParaRPr lang="en-IN" sz="3000" spc="-1" dirty="0">
              <a:latin typeface="Arial"/>
            </a:endParaRPr>
          </a:p>
          <a:p>
            <a:pPr>
              <a:lnSpc>
                <a:spcPct val="100000"/>
              </a:lnSpc>
              <a:buNone/>
            </a:pPr>
            <a:endParaRPr lang="en-IN" sz="3000" spc="-1" dirty="0">
              <a:latin typeface="Arial"/>
            </a:endParaRPr>
          </a:p>
        </p:txBody>
      </p:sp>
      <p:sp>
        <p:nvSpPr>
          <p:cNvPr id="329" name="CustomShape 177">
            <a:extLst>
              <a:ext uri="{FF2B5EF4-FFF2-40B4-BE49-F238E27FC236}">
                <a16:creationId xmlns:a16="http://schemas.microsoft.com/office/drawing/2014/main" id="{DBAA2B5F-77EE-91D7-55E4-3A6E89EAD8D9}"/>
              </a:ext>
            </a:extLst>
          </p:cNvPr>
          <p:cNvSpPr/>
          <p:nvPr/>
        </p:nvSpPr>
        <p:spPr>
          <a:xfrm>
            <a:off x="0" y="-5580"/>
            <a:ext cx="3071880" cy="4896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330" name="CustomShape 178">
            <a:extLst>
              <a:ext uri="{FF2B5EF4-FFF2-40B4-BE49-F238E27FC236}">
                <a16:creationId xmlns:a16="http://schemas.microsoft.com/office/drawing/2014/main" id="{BFD1CDC2-92E7-7AB9-5251-4A9661DD60CF}"/>
              </a:ext>
            </a:extLst>
          </p:cNvPr>
          <p:cNvSpPr/>
          <p:nvPr/>
        </p:nvSpPr>
        <p:spPr>
          <a:xfrm>
            <a:off x="3072960" y="-5580"/>
            <a:ext cx="3071880" cy="48960"/>
          </a:xfrm>
          <a:prstGeom prst="rect">
            <a:avLst/>
          </a:prstGeom>
          <a:solidFill>
            <a:srgbClr val="F39712"/>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331" name="CustomShape 179">
            <a:extLst>
              <a:ext uri="{FF2B5EF4-FFF2-40B4-BE49-F238E27FC236}">
                <a16:creationId xmlns:a16="http://schemas.microsoft.com/office/drawing/2014/main" id="{66D30BAD-9081-1694-2C69-F5395BE6CD90}"/>
              </a:ext>
            </a:extLst>
          </p:cNvPr>
          <p:cNvSpPr/>
          <p:nvPr/>
        </p:nvSpPr>
        <p:spPr>
          <a:xfrm>
            <a:off x="6146100" y="-5580"/>
            <a:ext cx="3071880" cy="48960"/>
          </a:xfrm>
          <a:prstGeom prst="rect">
            <a:avLst/>
          </a:prstGeom>
          <a:solidFill>
            <a:srgbClr val="94BA41"/>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332" name="CustomShape 180">
            <a:extLst>
              <a:ext uri="{FF2B5EF4-FFF2-40B4-BE49-F238E27FC236}">
                <a16:creationId xmlns:a16="http://schemas.microsoft.com/office/drawing/2014/main" id="{C958AF8A-800E-DD1D-EA1D-6FBFA7D637B9}"/>
              </a:ext>
            </a:extLst>
          </p:cNvPr>
          <p:cNvSpPr/>
          <p:nvPr/>
        </p:nvSpPr>
        <p:spPr>
          <a:xfrm>
            <a:off x="9219060" y="-5580"/>
            <a:ext cx="2971800" cy="48960"/>
          </a:xfrm>
          <a:prstGeom prst="rect">
            <a:avLst/>
          </a:prstGeom>
          <a:solidFill>
            <a:srgbClr val="595959"/>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333" name="CustomShape 181">
            <a:extLst>
              <a:ext uri="{FF2B5EF4-FFF2-40B4-BE49-F238E27FC236}">
                <a16:creationId xmlns:a16="http://schemas.microsoft.com/office/drawing/2014/main" id="{B05837F8-D27A-024A-3E4A-F09E9C087484}"/>
              </a:ext>
            </a:extLst>
          </p:cNvPr>
          <p:cNvSpPr/>
          <p:nvPr/>
        </p:nvSpPr>
        <p:spPr>
          <a:xfrm>
            <a:off x="682200" y="1184040"/>
            <a:ext cx="10978380" cy="4978800"/>
          </a:xfrm>
          <a:prstGeom prst="rect">
            <a:avLst/>
          </a:prstGeom>
          <a:noFill/>
          <a:ln w="0">
            <a:noFill/>
          </a:ln>
        </p:spPr>
        <p:style>
          <a:lnRef idx="0">
            <a:scrgbClr r="0" g="0" b="0"/>
          </a:lnRef>
          <a:fillRef idx="0">
            <a:scrgbClr r="0" g="0" b="0"/>
          </a:fillRef>
          <a:effectRef idx="0">
            <a:scrgbClr r="0" g="0" b="0"/>
          </a:effectRef>
          <a:fontRef idx="minor"/>
        </p:style>
        <p:txBody>
          <a:bodyPr lIns="45000" tIns="22500" rIns="45000" bIns="22500" anchor="t">
            <a:noAutofit/>
          </a:bodyPr>
          <a:lstStyle/>
          <a:p>
            <a:pPr>
              <a:lnSpc>
                <a:spcPct val="100000"/>
              </a:lnSpc>
              <a:buNone/>
            </a:pPr>
            <a:endParaRPr lang="en-IN" spc="-1" dirty="0">
              <a:latin typeface="Arial"/>
            </a:endParaRPr>
          </a:p>
          <a:p>
            <a:pPr>
              <a:lnSpc>
                <a:spcPct val="100000"/>
              </a:lnSpc>
              <a:buNone/>
            </a:pPr>
            <a:r>
              <a:rPr lang="en-IN" spc="-1" dirty="0">
                <a:solidFill>
                  <a:srgbClr val="000000"/>
                </a:solidFill>
                <a:latin typeface="Source Sans"/>
                <a:ea typeface="Open Sans"/>
              </a:rPr>
              <a:t>But a key challenge comes up when a completely new user need to be recommended to ?</a:t>
            </a:r>
          </a:p>
          <a:p>
            <a:pPr>
              <a:lnSpc>
                <a:spcPct val="100000"/>
              </a:lnSpc>
              <a:buNone/>
            </a:pPr>
            <a:r>
              <a:rPr lang="en-IN" spc="-1" dirty="0">
                <a:solidFill>
                  <a:srgbClr val="000000"/>
                </a:solidFill>
                <a:latin typeface="Source Sans"/>
                <a:ea typeface="Open Sans"/>
              </a:rPr>
              <a:t>This is called a </a:t>
            </a:r>
            <a:r>
              <a:rPr lang="en-IN" b="1" i="1" spc="-1" dirty="0">
                <a:solidFill>
                  <a:srgbClr val="000000"/>
                </a:solidFill>
                <a:latin typeface="Source Sans"/>
                <a:ea typeface="Open Sans"/>
              </a:rPr>
              <a:t>Cold Start </a:t>
            </a:r>
            <a:r>
              <a:rPr lang="en-IN" spc="-1" dirty="0">
                <a:solidFill>
                  <a:srgbClr val="000000"/>
                </a:solidFill>
                <a:latin typeface="Source Sans"/>
                <a:ea typeface="Open Sans"/>
              </a:rPr>
              <a:t>Problem .</a:t>
            </a:r>
            <a:endParaRPr lang="en-IN" spc="-1" dirty="0">
              <a:latin typeface="Arial"/>
            </a:endParaRPr>
          </a:p>
          <a:p>
            <a:pPr>
              <a:lnSpc>
                <a:spcPct val="100000"/>
              </a:lnSpc>
              <a:buNone/>
            </a:pPr>
            <a:endParaRPr lang="en-IN" spc="-1" dirty="0">
              <a:latin typeface="Arial"/>
            </a:endParaRPr>
          </a:p>
          <a:p>
            <a:pPr>
              <a:lnSpc>
                <a:spcPct val="100000"/>
              </a:lnSpc>
              <a:buNone/>
            </a:pPr>
            <a:r>
              <a:rPr lang="en-IN" spc="-1" dirty="0">
                <a:solidFill>
                  <a:srgbClr val="000000"/>
                </a:solidFill>
                <a:latin typeface="Source Sans"/>
                <a:ea typeface="Open Sans"/>
              </a:rPr>
              <a:t>There can be two types of cold start:</a:t>
            </a:r>
            <a:endParaRPr lang="en-IN" spc="-1" dirty="0">
              <a:latin typeface="Arial"/>
            </a:endParaRPr>
          </a:p>
          <a:p>
            <a:pPr>
              <a:lnSpc>
                <a:spcPct val="100000"/>
              </a:lnSpc>
              <a:buNone/>
            </a:pPr>
            <a:endParaRPr lang="en-IN" spc="-1" dirty="0">
              <a:latin typeface="Arial"/>
            </a:endParaRPr>
          </a:p>
          <a:p>
            <a:pPr>
              <a:lnSpc>
                <a:spcPct val="100000"/>
              </a:lnSpc>
              <a:buNone/>
            </a:pPr>
            <a:r>
              <a:rPr lang="en-IN" spc="-1" dirty="0">
                <a:solidFill>
                  <a:srgbClr val="000000"/>
                </a:solidFill>
                <a:latin typeface="Source Sans"/>
                <a:ea typeface="Open Sans"/>
              </a:rPr>
              <a:t>1. Visitor Cold Start</a:t>
            </a:r>
            <a:endParaRPr lang="en-IN" spc="-1" dirty="0">
              <a:latin typeface="Arial"/>
            </a:endParaRPr>
          </a:p>
          <a:p>
            <a:pPr>
              <a:lnSpc>
                <a:spcPct val="100000"/>
              </a:lnSpc>
              <a:buNone/>
            </a:pPr>
            <a:r>
              <a:rPr lang="en-IN" spc="-1" dirty="0">
                <a:solidFill>
                  <a:srgbClr val="000000"/>
                </a:solidFill>
                <a:latin typeface="Source Sans"/>
                <a:ea typeface="Open Sans"/>
              </a:rPr>
              <a:t>2. Product Cold Start</a:t>
            </a:r>
            <a:endParaRPr lang="en-IN" spc="-1" dirty="0">
              <a:latin typeface="Arial"/>
            </a:endParaRPr>
          </a:p>
        </p:txBody>
      </p:sp>
    </p:spTree>
    <p:extLst>
      <p:ext uri="{BB962C8B-B14F-4D97-AF65-F5344CB8AC3E}">
        <p14:creationId xmlns:p14="http://schemas.microsoft.com/office/powerpoint/2010/main" val="1022480429"/>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Line 42"/>
          <p:cNvSpPr/>
          <p:nvPr/>
        </p:nvSpPr>
        <p:spPr>
          <a:xfrm>
            <a:off x="651060" y="740160"/>
            <a:ext cx="10934280" cy="18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sz="900"/>
          </a:p>
        </p:txBody>
      </p:sp>
      <p:sp>
        <p:nvSpPr>
          <p:cNvPr id="336" name="CustomShape 182"/>
          <p:cNvSpPr/>
          <p:nvPr/>
        </p:nvSpPr>
        <p:spPr>
          <a:xfrm>
            <a:off x="625860" y="6605460"/>
            <a:ext cx="2582820" cy="22392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sz="900"/>
          </a:p>
        </p:txBody>
      </p:sp>
      <p:sp>
        <p:nvSpPr>
          <p:cNvPr id="337" name="Line 43"/>
          <p:cNvSpPr/>
          <p:nvPr/>
        </p:nvSpPr>
        <p:spPr>
          <a:xfrm>
            <a:off x="651060" y="740160"/>
            <a:ext cx="3751560" cy="18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sz="900"/>
          </a:p>
        </p:txBody>
      </p:sp>
      <p:sp>
        <p:nvSpPr>
          <p:cNvPr id="338" name="CustomShape 183"/>
          <p:cNvSpPr/>
          <p:nvPr/>
        </p:nvSpPr>
        <p:spPr>
          <a:xfrm>
            <a:off x="606060" y="1107900"/>
            <a:ext cx="10978380" cy="49788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sz="900"/>
          </a:p>
        </p:txBody>
      </p:sp>
      <p:sp>
        <p:nvSpPr>
          <p:cNvPr id="339" name="CustomShape 184"/>
          <p:cNvSpPr/>
          <p:nvPr/>
        </p:nvSpPr>
        <p:spPr>
          <a:xfrm flipH="1">
            <a:off x="-1080" y="344160"/>
            <a:ext cx="72000" cy="76284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340" name="CustomShape 185"/>
          <p:cNvSpPr/>
          <p:nvPr/>
        </p:nvSpPr>
        <p:spPr>
          <a:xfrm>
            <a:off x="9829800" y="6639480"/>
            <a:ext cx="1754640" cy="192780"/>
          </a:xfrm>
          <a:prstGeom prst="rect">
            <a:avLst/>
          </a:prstGeom>
          <a:noFill/>
          <a:ln w="9360">
            <a:noFill/>
          </a:ln>
        </p:spPr>
        <p:style>
          <a:lnRef idx="0">
            <a:scrgbClr r="0" g="0" b="0"/>
          </a:lnRef>
          <a:fillRef idx="0">
            <a:scrgbClr r="0" g="0" b="0"/>
          </a:fillRef>
          <a:effectRef idx="0">
            <a:scrgbClr r="0" g="0" b="0"/>
          </a:effectRef>
          <a:fontRef idx="minor"/>
        </p:style>
        <p:txBody>
          <a:bodyPr lIns="45000" tIns="22500" rIns="45000" bIns="22500" anchor="ctr">
            <a:noAutofit/>
          </a:bodyPr>
          <a:lstStyle/>
          <a:p>
            <a:pPr algn="r">
              <a:lnSpc>
                <a:spcPct val="100000"/>
              </a:lnSpc>
              <a:buNone/>
            </a:pPr>
            <a:r>
              <a:rPr lang="en-IN" sz="1000" spc="-1" dirty="0">
                <a:solidFill>
                  <a:srgbClr val="000000"/>
                </a:solidFill>
                <a:latin typeface="Calibri"/>
                <a:ea typeface="DejaVu Sans"/>
              </a:rPr>
              <a:t>© 2023 AiProff.ai</a:t>
            </a:r>
            <a:endParaRPr lang="en-IN" sz="1000" spc="-1" dirty="0">
              <a:latin typeface="Arial"/>
            </a:endParaRPr>
          </a:p>
        </p:txBody>
      </p:sp>
      <p:sp>
        <p:nvSpPr>
          <p:cNvPr id="341" name="CustomShape 186"/>
          <p:cNvSpPr/>
          <p:nvPr/>
        </p:nvSpPr>
        <p:spPr>
          <a:xfrm>
            <a:off x="606060" y="217980"/>
            <a:ext cx="10978380" cy="501480"/>
          </a:xfrm>
          <a:prstGeom prst="rect">
            <a:avLst/>
          </a:prstGeom>
          <a:noFill/>
          <a:ln w="0">
            <a:noFill/>
          </a:ln>
        </p:spPr>
        <p:style>
          <a:lnRef idx="0">
            <a:scrgbClr r="0" g="0" b="0"/>
          </a:lnRef>
          <a:fillRef idx="0">
            <a:scrgbClr r="0" g="0" b="0"/>
          </a:fillRef>
          <a:effectRef idx="0">
            <a:scrgbClr r="0" g="0" b="0"/>
          </a:effectRef>
          <a:fontRef idx="minor"/>
        </p:style>
        <p:txBody>
          <a:bodyPr lIns="45000" tIns="22500" rIns="45000" bIns="22500" anchor="t">
            <a:noAutofit/>
          </a:bodyPr>
          <a:lstStyle/>
          <a:p>
            <a:pPr>
              <a:lnSpc>
                <a:spcPct val="100000"/>
              </a:lnSpc>
              <a:buNone/>
            </a:pPr>
            <a:r>
              <a:rPr lang="en-IN" sz="3000" spc="42" dirty="0">
                <a:solidFill>
                  <a:srgbClr val="33A9AF"/>
                </a:solidFill>
                <a:latin typeface="Source Sans Pro"/>
                <a:ea typeface="DejaVu Sans"/>
              </a:rPr>
              <a:t>Collaborative filtering – Cold </a:t>
            </a:r>
            <a:r>
              <a:rPr lang="en-IN" sz="3000" spc="42">
                <a:solidFill>
                  <a:srgbClr val="33A9AF"/>
                </a:solidFill>
                <a:latin typeface="Source Sans Pro"/>
                <a:ea typeface="DejaVu Sans"/>
              </a:rPr>
              <a:t>Start Challenge</a:t>
            </a:r>
            <a:endParaRPr lang="en-IN" sz="3000" spc="-1" dirty="0">
              <a:latin typeface="Arial"/>
            </a:endParaRPr>
          </a:p>
          <a:p>
            <a:pPr>
              <a:lnSpc>
                <a:spcPct val="100000"/>
              </a:lnSpc>
              <a:buNone/>
            </a:pPr>
            <a:endParaRPr lang="en-IN" sz="3000" spc="-1" dirty="0">
              <a:latin typeface="Arial"/>
            </a:endParaRPr>
          </a:p>
        </p:txBody>
      </p:sp>
      <p:sp>
        <p:nvSpPr>
          <p:cNvPr id="342" name="CustomShape 187"/>
          <p:cNvSpPr/>
          <p:nvPr/>
        </p:nvSpPr>
        <p:spPr>
          <a:xfrm>
            <a:off x="0" y="-5580"/>
            <a:ext cx="3071880" cy="4896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343" name="CustomShape 188"/>
          <p:cNvSpPr/>
          <p:nvPr/>
        </p:nvSpPr>
        <p:spPr>
          <a:xfrm>
            <a:off x="3072960" y="-5580"/>
            <a:ext cx="3071880" cy="48960"/>
          </a:xfrm>
          <a:prstGeom prst="rect">
            <a:avLst/>
          </a:prstGeom>
          <a:solidFill>
            <a:srgbClr val="F39712"/>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344" name="CustomShape 189"/>
          <p:cNvSpPr/>
          <p:nvPr/>
        </p:nvSpPr>
        <p:spPr>
          <a:xfrm>
            <a:off x="6146100" y="-5580"/>
            <a:ext cx="3071880" cy="48960"/>
          </a:xfrm>
          <a:prstGeom prst="rect">
            <a:avLst/>
          </a:prstGeom>
          <a:solidFill>
            <a:srgbClr val="94BA41"/>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345" name="CustomShape 190"/>
          <p:cNvSpPr/>
          <p:nvPr/>
        </p:nvSpPr>
        <p:spPr>
          <a:xfrm>
            <a:off x="9219060" y="-5580"/>
            <a:ext cx="2971800" cy="48960"/>
          </a:xfrm>
          <a:prstGeom prst="rect">
            <a:avLst/>
          </a:prstGeom>
          <a:solidFill>
            <a:srgbClr val="595959"/>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346" name="CustomShape 191"/>
          <p:cNvSpPr/>
          <p:nvPr/>
        </p:nvSpPr>
        <p:spPr>
          <a:xfrm>
            <a:off x="682200" y="1184040"/>
            <a:ext cx="10978380" cy="4978800"/>
          </a:xfrm>
          <a:prstGeom prst="rect">
            <a:avLst/>
          </a:prstGeom>
          <a:noFill/>
          <a:ln w="0">
            <a:noFill/>
          </a:ln>
        </p:spPr>
        <p:style>
          <a:lnRef idx="0">
            <a:scrgbClr r="0" g="0" b="0"/>
          </a:lnRef>
          <a:fillRef idx="0">
            <a:scrgbClr r="0" g="0" b="0"/>
          </a:fillRef>
          <a:effectRef idx="0">
            <a:scrgbClr r="0" g="0" b="0"/>
          </a:effectRef>
          <a:fontRef idx="minor"/>
        </p:style>
        <p:txBody>
          <a:bodyPr lIns="45000" tIns="22500" rIns="45000" bIns="22500" anchor="t">
            <a:noAutofit/>
          </a:bodyPr>
          <a:lstStyle/>
          <a:p>
            <a:pPr>
              <a:lnSpc>
                <a:spcPct val="100000"/>
              </a:lnSpc>
              <a:buNone/>
            </a:pPr>
            <a:r>
              <a:rPr lang="en-IN" b="1" spc="-1" dirty="0">
                <a:solidFill>
                  <a:srgbClr val="000000"/>
                </a:solidFill>
                <a:latin typeface="Source Sans"/>
                <a:ea typeface="Open Sans"/>
              </a:rPr>
              <a:t>Visitor Cold Start </a:t>
            </a:r>
            <a:r>
              <a:rPr lang="en-IN" spc="-1" dirty="0">
                <a:solidFill>
                  <a:srgbClr val="000000"/>
                </a:solidFill>
                <a:latin typeface="Source Sans"/>
                <a:ea typeface="Open Sans"/>
              </a:rPr>
              <a:t>means that a new user is introduced in the dataset. </a:t>
            </a:r>
          </a:p>
          <a:p>
            <a:pPr marL="285750" indent="-285750">
              <a:buFont typeface="Arial" panose="020B0604020202020204" pitchFamily="34" charset="0"/>
              <a:buChar char="•"/>
            </a:pPr>
            <a:r>
              <a:rPr lang="en-IN" spc="-1" dirty="0">
                <a:solidFill>
                  <a:srgbClr val="000000"/>
                </a:solidFill>
                <a:latin typeface="Source Sans"/>
                <a:ea typeface="Open Sans"/>
              </a:rPr>
              <a:t>Since there is no history of that user, the system does not know the preferences of that user. It becomes harder to recommend products to that user. So, how can we solve this problem? </a:t>
            </a:r>
          </a:p>
          <a:p>
            <a:pPr marL="285750" indent="-285750">
              <a:buFont typeface="Arial" panose="020B0604020202020204" pitchFamily="34" charset="0"/>
              <a:buChar char="•"/>
            </a:pPr>
            <a:endParaRPr lang="en-IN" spc="-1" dirty="0">
              <a:solidFill>
                <a:srgbClr val="000000"/>
              </a:solidFill>
              <a:latin typeface="Source Sans"/>
              <a:ea typeface="Open Sans"/>
            </a:endParaRPr>
          </a:p>
          <a:p>
            <a:pPr marL="285750" indent="-285750">
              <a:buFont typeface="Arial" panose="020B0604020202020204" pitchFamily="34" charset="0"/>
              <a:buChar char="•"/>
            </a:pPr>
            <a:r>
              <a:rPr lang="en-IN" spc="-1" dirty="0">
                <a:solidFill>
                  <a:srgbClr val="000000"/>
                </a:solidFill>
                <a:latin typeface="Source Sans"/>
                <a:ea typeface="Open Sans"/>
              </a:rPr>
              <a:t>One basic approach could be to apply a popularity based strategy, i.e. recommend the most popular products. </a:t>
            </a:r>
          </a:p>
          <a:p>
            <a:pPr marL="285750" indent="-285750">
              <a:buFont typeface="Arial" panose="020B0604020202020204" pitchFamily="34" charset="0"/>
              <a:buChar char="•"/>
            </a:pPr>
            <a:endParaRPr lang="en-IN" spc="-1" dirty="0">
              <a:solidFill>
                <a:srgbClr val="000000"/>
              </a:solidFill>
              <a:latin typeface="Source Sans"/>
              <a:ea typeface="Open Sans"/>
            </a:endParaRPr>
          </a:p>
          <a:p>
            <a:pPr marL="285750" indent="-285750">
              <a:buFont typeface="Arial" panose="020B0604020202020204" pitchFamily="34" charset="0"/>
              <a:buChar char="•"/>
            </a:pPr>
            <a:r>
              <a:rPr lang="en-IN" spc="-1" dirty="0">
                <a:solidFill>
                  <a:srgbClr val="000000"/>
                </a:solidFill>
                <a:latin typeface="Source Sans"/>
                <a:ea typeface="Open Sans"/>
              </a:rPr>
              <a:t>These can be determined by what has been popular recently overall or regionally. Once we know the preferences of the user, recommending products will be easier.</a:t>
            </a:r>
            <a:endParaRPr lang="en-IN" spc="-1" dirty="0">
              <a:latin typeface="Arial"/>
            </a:endParaRPr>
          </a:p>
          <a:p>
            <a:pPr>
              <a:lnSpc>
                <a:spcPct val="100000"/>
              </a:lnSpc>
              <a:buNone/>
            </a:pPr>
            <a:endParaRPr lang="en-IN" spc="-1" dirty="0">
              <a:latin typeface="Arial"/>
            </a:endParaRPr>
          </a:p>
          <a:p>
            <a:pPr>
              <a:lnSpc>
                <a:spcPct val="100000"/>
              </a:lnSpc>
              <a:buNone/>
            </a:pPr>
            <a:r>
              <a:rPr lang="en-IN" b="1" spc="-1" dirty="0">
                <a:solidFill>
                  <a:srgbClr val="000000"/>
                </a:solidFill>
                <a:latin typeface="Source Sans"/>
                <a:ea typeface="Open Sans"/>
              </a:rPr>
              <a:t>Product Cold Start </a:t>
            </a:r>
            <a:r>
              <a:rPr lang="en-IN" spc="-1" dirty="0">
                <a:solidFill>
                  <a:srgbClr val="000000"/>
                </a:solidFill>
                <a:latin typeface="Source Sans"/>
                <a:ea typeface="Open Sans"/>
              </a:rPr>
              <a:t>means that a new product is launched in the market or added to the system. </a:t>
            </a:r>
          </a:p>
          <a:p>
            <a:pPr marL="285750" indent="-285750">
              <a:buFont typeface="Arial" panose="020B0604020202020204" pitchFamily="34" charset="0"/>
              <a:buChar char="•"/>
            </a:pPr>
            <a:r>
              <a:rPr lang="en-IN" spc="-1" dirty="0">
                <a:solidFill>
                  <a:srgbClr val="000000"/>
                </a:solidFill>
                <a:latin typeface="Source Sans"/>
                <a:ea typeface="Open Sans"/>
              </a:rPr>
              <a:t>User action is most important to determine the value of any product. </a:t>
            </a:r>
          </a:p>
          <a:p>
            <a:pPr marL="285750" indent="-285750">
              <a:buFont typeface="Arial" panose="020B0604020202020204" pitchFamily="34" charset="0"/>
              <a:buChar char="•"/>
            </a:pPr>
            <a:r>
              <a:rPr lang="en-IN" spc="-1" dirty="0">
                <a:solidFill>
                  <a:srgbClr val="000000"/>
                </a:solidFill>
                <a:latin typeface="Source Sans"/>
                <a:ea typeface="Open Sans"/>
              </a:rPr>
              <a:t>More the interaction a product receives, the easier it is for our model to recommend that product to the right user. We can make use of Content based filtering to solve this problem. </a:t>
            </a:r>
          </a:p>
          <a:p>
            <a:pPr marL="285750" indent="-285750">
              <a:buFont typeface="Arial" panose="020B0604020202020204" pitchFamily="34" charset="0"/>
              <a:buChar char="•"/>
            </a:pPr>
            <a:endParaRPr lang="en-IN" spc="-1" dirty="0">
              <a:solidFill>
                <a:srgbClr val="000000"/>
              </a:solidFill>
              <a:latin typeface="Source Sans"/>
              <a:ea typeface="Open Sans"/>
            </a:endParaRPr>
          </a:p>
          <a:p>
            <a:pPr marL="285750" indent="-285750">
              <a:buFont typeface="Arial" panose="020B0604020202020204" pitchFamily="34" charset="0"/>
              <a:buChar char="•"/>
            </a:pPr>
            <a:r>
              <a:rPr lang="en-IN" spc="-1" dirty="0">
                <a:solidFill>
                  <a:srgbClr val="000000"/>
                </a:solidFill>
                <a:latin typeface="Source Sans"/>
                <a:ea typeface="Open Sans"/>
              </a:rPr>
              <a:t>The system first uses the content of the new product for recommendations and then eventually the user actions on that product.</a:t>
            </a:r>
            <a:endParaRPr lang="en-IN" spc="-1" dirty="0">
              <a:latin typeface="Arial"/>
            </a:endParaRPr>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Line 44"/>
          <p:cNvSpPr/>
          <p:nvPr/>
        </p:nvSpPr>
        <p:spPr>
          <a:xfrm>
            <a:off x="651060" y="740160"/>
            <a:ext cx="10934280" cy="18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sz="900"/>
          </a:p>
        </p:txBody>
      </p:sp>
      <p:sp>
        <p:nvSpPr>
          <p:cNvPr id="348" name="CustomShape 192"/>
          <p:cNvSpPr/>
          <p:nvPr/>
        </p:nvSpPr>
        <p:spPr>
          <a:xfrm>
            <a:off x="631056" y="6605460"/>
            <a:ext cx="2582820" cy="22392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sz="900"/>
          </a:p>
        </p:txBody>
      </p:sp>
      <p:sp>
        <p:nvSpPr>
          <p:cNvPr id="349" name="Line 45"/>
          <p:cNvSpPr/>
          <p:nvPr/>
        </p:nvSpPr>
        <p:spPr>
          <a:xfrm>
            <a:off x="651060" y="740160"/>
            <a:ext cx="3751560" cy="18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sz="900"/>
          </a:p>
        </p:txBody>
      </p:sp>
      <p:sp>
        <p:nvSpPr>
          <p:cNvPr id="350" name="CustomShape 193"/>
          <p:cNvSpPr/>
          <p:nvPr/>
        </p:nvSpPr>
        <p:spPr>
          <a:xfrm>
            <a:off x="606060" y="1107900"/>
            <a:ext cx="10978380" cy="49788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sz="900"/>
          </a:p>
        </p:txBody>
      </p:sp>
      <p:sp>
        <p:nvSpPr>
          <p:cNvPr id="351" name="CustomShape 194"/>
          <p:cNvSpPr/>
          <p:nvPr/>
        </p:nvSpPr>
        <p:spPr>
          <a:xfrm flipH="1">
            <a:off x="-1080" y="344160"/>
            <a:ext cx="72000" cy="76284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352" name="CustomShape 195"/>
          <p:cNvSpPr/>
          <p:nvPr/>
        </p:nvSpPr>
        <p:spPr>
          <a:xfrm>
            <a:off x="9829800" y="6639480"/>
            <a:ext cx="1754640" cy="192780"/>
          </a:xfrm>
          <a:prstGeom prst="rect">
            <a:avLst/>
          </a:prstGeom>
          <a:noFill/>
          <a:ln w="9360">
            <a:noFill/>
          </a:ln>
        </p:spPr>
        <p:style>
          <a:lnRef idx="0">
            <a:scrgbClr r="0" g="0" b="0"/>
          </a:lnRef>
          <a:fillRef idx="0">
            <a:scrgbClr r="0" g="0" b="0"/>
          </a:fillRef>
          <a:effectRef idx="0">
            <a:scrgbClr r="0" g="0" b="0"/>
          </a:effectRef>
          <a:fontRef idx="minor"/>
        </p:style>
        <p:txBody>
          <a:bodyPr lIns="45000" tIns="22500" rIns="45000" bIns="22500" anchor="ctr">
            <a:noAutofit/>
          </a:bodyPr>
          <a:lstStyle/>
          <a:p>
            <a:pPr algn="r">
              <a:lnSpc>
                <a:spcPct val="100000"/>
              </a:lnSpc>
              <a:buNone/>
            </a:pPr>
            <a:r>
              <a:rPr lang="en-IN" sz="1000" spc="-1" dirty="0">
                <a:solidFill>
                  <a:srgbClr val="000000"/>
                </a:solidFill>
                <a:latin typeface="Calibri"/>
                <a:ea typeface="DejaVu Sans"/>
              </a:rPr>
              <a:t>© 2023 AiProff.ai</a:t>
            </a:r>
            <a:endParaRPr lang="en-IN" sz="1000" spc="-1" dirty="0">
              <a:latin typeface="Arial"/>
            </a:endParaRPr>
          </a:p>
        </p:txBody>
      </p:sp>
      <p:sp>
        <p:nvSpPr>
          <p:cNvPr id="353" name="CustomShape 196"/>
          <p:cNvSpPr/>
          <p:nvPr/>
        </p:nvSpPr>
        <p:spPr>
          <a:xfrm>
            <a:off x="606060" y="217980"/>
            <a:ext cx="10903740" cy="501480"/>
          </a:xfrm>
          <a:prstGeom prst="rect">
            <a:avLst/>
          </a:prstGeom>
          <a:noFill/>
          <a:ln w="0">
            <a:noFill/>
          </a:ln>
        </p:spPr>
        <p:style>
          <a:lnRef idx="0">
            <a:scrgbClr r="0" g="0" b="0"/>
          </a:lnRef>
          <a:fillRef idx="0">
            <a:scrgbClr r="0" g="0" b="0"/>
          </a:fillRef>
          <a:effectRef idx="0">
            <a:scrgbClr r="0" g="0" b="0"/>
          </a:effectRef>
          <a:fontRef idx="minor"/>
        </p:style>
        <p:txBody>
          <a:bodyPr lIns="45000" tIns="22500" rIns="45000" bIns="22500" anchor="t">
            <a:noAutofit/>
          </a:bodyPr>
          <a:lstStyle/>
          <a:p>
            <a:pPr>
              <a:lnSpc>
                <a:spcPct val="100000"/>
              </a:lnSpc>
              <a:buNone/>
            </a:pPr>
            <a:r>
              <a:rPr lang="en-IN" sz="3000" spc="42" dirty="0">
                <a:solidFill>
                  <a:srgbClr val="33A9AF"/>
                </a:solidFill>
                <a:latin typeface="Source Sans Pro"/>
                <a:ea typeface="DejaVu Sans"/>
              </a:rPr>
              <a:t>Matrix Factorization – Applying Linear Algebra to Recommendation Systems</a:t>
            </a:r>
            <a:endParaRPr lang="en-IN" sz="3000" spc="-1" dirty="0">
              <a:latin typeface="Arial"/>
            </a:endParaRPr>
          </a:p>
        </p:txBody>
      </p:sp>
      <p:sp>
        <p:nvSpPr>
          <p:cNvPr id="354" name="CustomShape 197"/>
          <p:cNvSpPr/>
          <p:nvPr/>
        </p:nvSpPr>
        <p:spPr>
          <a:xfrm>
            <a:off x="0" y="-5580"/>
            <a:ext cx="3071880" cy="4896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355" name="CustomShape 198"/>
          <p:cNvSpPr/>
          <p:nvPr/>
        </p:nvSpPr>
        <p:spPr>
          <a:xfrm>
            <a:off x="3072960" y="-5580"/>
            <a:ext cx="3071880" cy="48960"/>
          </a:xfrm>
          <a:prstGeom prst="rect">
            <a:avLst/>
          </a:prstGeom>
          <a:solidFill>
            <a:srgbClr val="F39712"/>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356" name="CustomShape 199"/>
          <p:cNvSpPr/>
          <p:nvPr/>
        </p:nvSpPr>
        <p:spPr>
          <a:xfrm>
            <a:off x="6146100" y="-5580"/>
            <a:ext cx="3071880" cy="48960"/>
          </a:xfrm>
          <a:prstGeom prst="rect">
            <a:avLst/>
          </a:prstGeom>
          <a:solidFill>
            <a:srgbClr val="94BA41"/>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357" name="CustomShape 200"/>
          <p:cNvSpPr/>
          <p:nvPr/>
        </p:nvSpPr>
        <p:spPr>
          <a:xfrm>
            <a:off x="9219060" y="-5580"/>
            <a:ext cx="2971800" cy="48960"/>
          </a:xfrm>
          <a:prstGeom prst="rect">
            <a:avLst/>
          </a:prstGeom>
          <a:solidFill>
            <a:srgbClr val="595959"/>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358" name="CustomShape 201"/>
          <p:cNvSpPr/>
          <p:nvPr/>
        </p:nvSpPr>
        <p:spPr>
          <a:xfrm>
            <a:off x="682200" y="1184040"/>
            <a:ext cx="10978380" cy="4978800"/>
          </a:xfrm>
          <a:prstGeom prst="rect">
            <a:avLst/>
          </a:prstGeom>
          <a:noFill/>
          <a:ln w="0">
            <a:noFill/>
          </a:ln>
        </p:spPr>
        <p:style>
          <a:lnRef idx="0">
            <a:scrgbClr r="0" g="0" b="0"/>
          </a:lnRef>
          <a:fillRef idx="0">
            <a:scrgbClr r="0" g="0" b="0"/>
          </a:fillRef>
          <a:effectRef idx="0">
            <a:scrgbClr r="0" g="0" b="0"/>
          </a:effectRef>
          <a:fontRef idx="minor"/>
        </p:style>
        <p:txBody>
          <a:bodyPr lIns="45000" tIns="22500" rIns="45000" bIns="22500" anchor="t">
            <a:noAutofit/>
          </a:bodyPr>
          <a:lstStyle/>
          <a:p>
            <a:pPr>
              <a:lnSpc>
                <a:spcPct val="100000"/>
              </a:lnSpc>
              <a:buNone/>
            </a:pPr>
            <a:endParaRPr lang="en-IN" spc="-1" dirty="0">
              <a:solidFill>
                <a:srgbClr val="000000"/>
              </a:solidFill>
              <a:latin typeface="Arial"/>
              <a:ea typeface="DejaVu Sans"/>
            </a:endParaRPr>
          </a:p>
          <a:p>
            <a:pPr>
              <a:lnSpc>
                <a:spcPct val="100000"/>
              </a:lnSpc>
              <a:buNone/>
            </a:pPr>
            <a:r>
              <a:rPr lang="en-IN" spc="-1" dirty="0">
                <a:solidFill>
                  <a:srgbClr val="000000"/>
                </a:solidFill>
                <a:latin typeface="Arial"/>
                <a:ea typeface="DejaVu Sans"/>
              </a:rPr>
              <a:t>Matrix Factorization is a technique used in recommendation systems to predict missing ratings in a user-item matrix. </a:t>
            </a:r>
          </a:p>
          <a:p>
            <a:pPr>
              <a:lnSpc>
                <a:spcPct val="100000"/>
              </a:lnSpc>
              <a:buNone/>
            </a:pPr>
            <a:endParaRPr lang="en-IN" spc="-1" dirty="0">
              <a:solidFill>
                <a:srgbClr val="000000"/>
              </a:solidFill>
              <a:latin typeface="Arial"/>
              <a:ea typeface="DejaVu Sans"/>
            </a:endParaRPr>
          </a:p>
          <a:p>
            <a:pPr>
              <a:lnSpc>
                <a:spcPct val="100000"/>
              </a:lnSpc>
              <a:buNone/>
            </a:pPr>
            <a:r>
              <a:rPr lang="en-IN" spc="-1" dirty="0">
                <a:solidFill>
                  <a:srgbClr val="000000"/>
                </a:solidFill>
                <a:latin typeface="Arial"/>
                <a:ea typeface="DejaVu Sans"/>
              </a:rPr>
              <a:t>This matrix, known as the utility matrix, contains ratings for each user-item pair. </a:t>
            </a:r>
          </a:p>
          <a:p>
            <a:pPr>
              <a:lnSpc>
                <a:spcPct val="100000"/>
              </a:lnSpc>
              <a:buNone/>
            </a:pPr>
            <a:endParaRPr lang="en-IN" spc="-1" dirty="0">
              <a:solidFill>
                <a:srgbClr val="000000"/>
              </a:solidFill>
              <a:latin typeface="Arial"/>
              <a:ea typeface="DejaVu Sans"/>
            </a:endParaRPr>
          </a:p>
          <a:p>
            <a:pPr>
              <a:lnSpc>
                <a:spcPct val="100000"/>
              </a:lnSpc>
              <a:buNone/>
            </a:pPr>
            <a:r>
              <a:rPr lang="en-IN" spc="-1" dirty="0">
                <a:solidFill>
                  <a:srgbClr val="000000"/>
                </a:solidFill>
                <a:latin typeface="Arial"/>
                <a:ea typeface="DejaVu Sans"/>
              </a:rPr>
              <a:t>Since most of these ratings are unknown initially, the matrix is typically sparse.</a:t>
            </a:r>
          </a:p>
          <a:p>
            <a:pPr>
              <a:lnSpc>
                <a:spcPct val="100000"/>
              </a:lnSpc>
              <a:buNone/>
            </a:pPr>
            <a:endParaRPr lang="en-IN" spc="-1" dirty="0">
              <a:solidFill>
                <a:srgbClr val="000000"/>
              </a:solidFill>
              <a:latin typeface="Arial"/>
              <a:ea typeface="DejaVu Sans"/>
            </a:endParaRPr>
          </a:p>
          <a:p>
            <a:pPr>
              <a:lnSpc>
                <a:spcPct val="100000"/>
              </a:lnSpc>
              <a:buNone/>
            </a:pPr>
            <a:r>
              <a:rPr lang="en-IN" spc="-1" dirty="0">
                <a:solidFill>
                  <a:srgbClr val="000000"/>
                </a:solidFill>
                <a:latin typeface="Arial"/>
                <a:ea typeface="DejaVu Sans"/>
              </a:rPr>
              <a:t>Matrix Factorization breaks down this large matrix into smaller ones, making it easier to predict and fill in the missing ratings.</a:t>
            </a:r>
          </a:p>
          <a:p>
            <a:pPr>
              <a:lnSpc>
                <a:spcPct val="100000"/>
              </a:lnSpc>
              <a:buNone/>
            </a:pPr>
            <a:endParaRPr lang="en-IN" spc="-1" dirty="0">
              <a:solidFill>
                <a:srgbClr val="000000"/>
              </a:solidFill>
              <a:latin typeface="Arial"/>
            </a:endParaRPr>
          </a:p>
          <a:p>
            <a:pPr>
              <a:lnSpc>
                <a:spcPct val="100000"/>
              </a:lnSpc>
              <a:buNone/>
            </a:pPr>
            <a:endParaRPr lang="en-IN" spc="-1" dirty="0">
              <a:solidFill>
                <a:srgbClr val="000000"/>
              </a:solidFill>
              <a:latin typeface="Arial"/>
            </a:endParaRPr>
          </a:p>
          <a:p>
            <a:pPr>
              <a:lnSpc>
                <a:spcPct val="100000"/>
              </a:lnSpc>
              <a:buNone/>
            </a:pPr>
            <a:endParaRPr lang="en-IN" spc="-1" dirty="0">
              <a:solidFill>
                <a:srgbClr val="000000"/>
              </a:solidFill>
              <a:latin typeface="Arial"/>
            </a:endParaRPr>
          </a:p>
          <a:p>
            <a:pPr>
              <a:lnSpc>
                <a:spcPct val="100000"/>
              </a:lnSpc>
              <a:buNone/>
            </a:pPr>
            <a:endParaRPr lang="en-IN" spc="-1" dirty="0">
              <a:solidFill>
                <a:srgbClr val="000000"/>
              </a:solidFill>
              <a:latin typeface="Arial"/>
            </a:endParaRPr>
          </a:p>
          <a:p>
            <a:pPr>
              <a:lnSpc>
                <a:spcPct val="100000"/>
              </a:lnSpc>
              <a:buNone/>
            </a:pPr>
            <a:r>
              <a:rPr lang="en-IN" spc="-1" dirty="0">
                <a:solidFill>
                  <a:srgbClr val="000000"/>
                </a:solidFill>
                <a:latin typeface="Arial"/>
              </a:rPr>
              <a:t>Linear Algebra to the rescue !</a:t>
            </a:r>
            <a:endParaRPr lang="en-IN" spc="-1" dirty="0">
              <a:latin typeface="Arial"/>
            </a:endParaRPr>
          </a:p>
        </p:txBody>
      </p:sp>
      <p:pic>
        <p:nvPicPr>
          <p:cNvPr id="359" name="Picture 358"/>
          <p:cNvPicPr/>
          <p:nvPr/>
        </p:nvPicPr>
        <p:blipFill>
          <a:blip r:embed="rId2"/>
          <a:stretch/>
        </p:blipFill>
        <p:spPr>
          <a:xfrm>
            <a:off x="5485196" y="3830760"/>
            <a:ext cx="5817960" cy="2699640"/>
          </a:xfrm>
          <a:prstGeom prst="rect">
            <a:avLst/>
          </a:prstGeom>
          <a:ln w="0">
            <a:noFill/>
          </a:ln>
        </p:spPr>
      </p:pic>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64C940-F5CA-B6E9-8EDF-C03A337F1871}"/>
            </a:ext>
          </a:extLst>
        </p:cNvPr>
        <p:cNvGrpSpPr/>
        <p:nvPr/>
      </p:nvGrpSpPr>
      <p:grpSpPr>
        <a:xfrm>
          <a:off x="0" y="0"/>
          <a:ext cx="0" cy="0"/>
          <a:chOff x="0" y="0"/>
          <a:chExt cx="0" cy="0"/>
        </a:xfrm>
      </p:grpSpPr>
      <p:sp>
        <p:nvSpPr>
          <p:cNvPr id="97" name="TextBox 16">
            <a:extLst>
              <a:ext uri="{FF2B5EF4-FFF2-40B4-BE49-F238E27FC236}">
                <a16:creationId xmlns:a16="http://schemas.microsoft.com/office/drawing/2014/main" id="{7656CF7E-D941-7451-E2EF-6BE334A97D7D}"/>
              </a:ext>
            </a:extLst>
          </p:cNvPr>
          <p:cNvSpPr/>
          <p:nvPr/>
        </p:nvSpPr>
        <p:spPr>
          <a:xfrm>
            <a:off x="841320" y="826920"/>
            <a:ext cx="9556560" cy="46021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1" i="1" strike="noStrike" spc="-1" dirty="0">
                <a:solidFill>
                  <a:srgbClr val="003399"/>
                </a:solidFill>
                <a:latin typeface="Trebuchet MS"/>
              </a:rPr>
              <a:t>Understanding Rating Matrix</a:t>
            </a:r>
            <a:endParaRPr lang="en-IN" sz="2400" b="0" strike="noStrike" spc="-1" dirty="0">
              <a:latin typeface="Arial"/>
            </a:endParaRPr>
          </a:p>
        </p:txBody>
      </p:sp>
      <p:sp>
        <p:nvSpPr>
          <p:cNvPr id="98" name="Google Shape;82;p 15">
            <a:extLst>
              <a:ext uri="{FF2B5EF4-FFF2-40B4-BE49-F238E27FC236}">
                <a16:creationId xmlns:a16="http://schemas.microsoft.com/office/drawing/2014/main" id="{492EE51E-A673-DE2B-711E-95660F7C4B00}"/>
              </a:ext>
            </a:extLst>
          </p:cNvPr>
          <p:cNvSpPr/>
          <p:nvPr/>
        </p:nvSpPr>
        <p:spPr>
          <a:xfrm>
            <a:off x="900000" y="1440000"/>
            <a:ext cx="10980000" cy="2800767"/>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pPr>
            <a:r>
              <a:rPr lang="en-US" sz="1600" b="1" strike="noStrike" spc="-1" dirty="0">
                <a:latin typeface="Arial"/>
              </a:rPr>
              <a:t>Ratings Matrix</a:t>
            </a:r>
          </a:p>
          <a:p>
            <a:pPr>
              <a:lnSpc>
                <a:spcPct val="100000"/>
              </a:lnSpc>
            </a:pPr>
            <a:endParaRPr lang="en-US" sz="1600" b="1" strike="noStrike" spc="-1" dirty="0">
              <a:latin typeface="Arial"/>
            </a:endParaRPr>
          </a:p>
          <a:p>
            <a:pPr>
              <a:lnSpc>
                <a:spcPct val="100000"/>
              </a:lnSpc>
            </a:pPr>
            <a:r>
              <a:rPr lang="en-US" sz="1600" b="1" spc="-1" dirty="0">
                <a:latin typeface="Arial"/>
              </a:rPr>
              <a:t>S</a:t>
            </a:r>
            <a:r>
              <a:rPr lang="en-US" sz="1600" b="1" strike="noStrike" spc="-1" dirty="0">
                <a:latin typeface="Arial"/>
              </a:rPr>
              <a:t>tructure of the ratings matrix – </a:t>
            </a:r>
          </a:p>
          <a:p>
            <a:pPr>
              <a:lnSpc>
                <a:spcPct val="100000"/>
              </a:lnSpc>
            </a:pPr>
            <a:endParaRPr lang="en-US" sz="1600" b="1" spc="-1" dirty="0">
              <a:latin typeface="Arial"/>
            </a:endParaRPr>
          </a:p>
          <a:p>
            <a:pPr>
              <a:lnSpc>
                <a:spcPct val="100000"/>
              </a:lnSpc>
            </a:pPr>
            <a:r>
              <a:rPr lang="en-US" sz="1600" b="1" strike="noStrike" spc="-1" dirty="0">
                <a:latin typeface="Arial"/>
              </a:rPr>
              <a:t>User * item matrix </a:t>
            </a:r>
          </a:p>
          <a:p>
            <a:pPr>
              <a:lnSpc>
                <a:spcPct val="100000"/>
              </a:lnSpc>
            </a:pPr>
            <a:endParaRPr lang="en-US" sz="1600" b="1" spc="-1" dirty="0">
              <a:latin typeface="Arial"/>
            </a:endParaRPr>
          </a:p>
          <a:p>
            <a:pPr>
              <a:lnSpc>
                <a:spcPct val="100000"/>
              </a:lnSpc>
            </a:pPr>
            <a:endParaRPr lang="en-US" sz="1600" b="1" strike="noStrike" spc="-1" dirty="0">
              <a:latin typeface="Arial"/>
            </a:endParaRPr>
          </a:p>
          <a:p>
            <a:pPr>
              <a:lnSpc>
                <a:spcPct val="100000"/>
              </a:lnSpc>
            </a:pPr>
            <a:r>
              <a:rPr lang="en-US" sz="1600" b="1" spc="-1" dirty="0">
                <a:latin typeface="Arial"/>
              </a:rPr>
              <a:t>T</a:t>
            </a:r>
            <a:r>
              <a:rPr lang="en-US" sz="1600" b="1" strike="noStrike" spc="-1" dirty="0">
                <a:latin typeface="Arial"/>
              </a:rPr>
              <a:t>ypically users x items, filled with ratings and many missing values (indicating unrated items).</a:t>
            </a:r>
          </a:p>
          <a:p>
            <a:pPr>
              <a:lnSpc>
                <a:spcPct val="100000"/>
              </a:lnSpc>
            </a:pPr>
            <a:endParaRPr lang="en-US" sz="1600" b="1" strike="noStrike" spc="-1" dirty="0">
              <a:latin typeface="Arial"/>
            </a:endParaRPr>
          </a:p>
          <a:p>
            <a:pPr>
              <a:lnSpc>
                <a:spcPct val="100000"/>
              </a:lnSpc>
            </a:pPr>
            <a:endParaRPr lang="en-US" sz="1600" b="1" spc="-1" dirty="0">
              <a:latin typeface="Arial"/>
            </a:endParaRPr>
          </a:p>
          <a:p>
            <a:pPr>
              <a:lnSpc>
                <a:spcPct val="100000"/>
              </a:lnSpc>
            </a:pPr>
            <a:r>
              <a:rPr lang="en-IN" sz="1600" strike="noStrike" spc="-1" dirty="0">
                <a:latin typeface="Arial"/>
              </a:rPr>
              <a:t>Please open the code </a:t>
            </a:r>
            <a:r>
              <a:rPr lang="en-IN" sz="1600" b="1" i="1" strike="noStrike" spc="-1" dirty="0" err="1">
                <a:latin typeface="Arial"/>
              </a:rPr>
              <a:t>user_rating.R</a:t>
            </a:r>
            <a:endParaRPr lang="en-IN" sz="1600" b="1" i="1" strike="noStrike" spc="-1" dirty="0">
              <a:latin typeface="Arial"/>
            </a:endParaRPr>
          </a:p>
        </p:txBody>
      </p:sp>
      <p:sp>
        <p:nvSpPr>
          <p:cNvPr id="99" name="Straight Connector 15">
            <a:extLst>
              <a:ext uri="{FF2B5EF4-FFF2-40B4-BE49-F238E27FC236}">
                <a16:creationId xmlns:a16="http://schemas.microsoft.com/office/drawing/2014/main" id="{C37A8EEA-EC29-6572-D584-389242716D03}"/>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40570968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4F91C4-7927-E76B-FB27-BBCC4166B102}"/>
            </a:ext>
          </a:extLst>
        </p:cNvPr>
        <p:cNvGrpSpPr/>
        <p:nvPr/>
      </p:nvGrpSpPr>
      <p:grpSpPr>
        <a:xfrm>
          <a:off x="0" y="0"/>
          <a:ext cx="0" cy="0"/>
          <a:chOff x="0" y="0"/>
          <a:chExt cx="0" cy="0"/>
        </a:xfrm>
      </p:grpSpPr>
      <p:sp>
        <p:nvSpPr>
          <p:cNvPr id="97" name="TextBox 16">
            <a:extLst>
              <a:ext uri="{FF2B5EF4-FFF2-40B4-BE49-F238E27FC236}">
                <a16:creationId xmlns:a16="http://schemas.microsoft.com/office/drawing/2014/main" id="{B150842A-436F-CCCB-1B3C-63DB51557627}"/>
              </a:ext>
            </a:extLst>
          </p:cNvPr>
          <p:cNvSpPr/>
          <p:nvPr/>
        </p:nvSpPr>
        <p:spPr>
          <a:xfrm>
            <a:off x="841320" y="826920"/>
            <a:ext cx="9556560" cy="46021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1" i="1" strike="noStrike" spc="-1" dirty="0">
                <a:solidFill>
                  <a:srgbClr val="003399"/>
                </a:solidFill>
                <a:latin typeface="Trebuchet MS"/>
              </a:rPr>
              <a:t>Understanding Rating Matrix</a:t>
            </a:r>
            <a:endParaRPr lang="en-IN" sz="2400" b="0" strike="noStrike" spc="-1" dirty="0">
              <a:latin typeface="Arial"/>
            </a:endParaRPr>
          </a:p>
        </p:txBody>
      </p:sp>
      <p:sp>
        <p:nvSpPr>
          <p:cNvPr id="98" name="Google Shape;82;p 15">
            <a:extLst>
              <a:ext uri="{FF2B5EF4-FFF2-40B4-BE49-F238E27FC236}">
                <a16:creationId xmlns:a16="http://schemas.microsoft.com/office/drawing/2014/main" id="{2C145673-9952-BDE9-A4AD-CF7BBE660B94}"/>
              </a:ext>
            </a:extLst>
          </p:cNvPr>
          <p:cNvSpPr/>
          <p:nvPr/>
        </p:nvSpPr>
        <p:spPr>
          <a:xfrm>
            <a:off x="900000" y="1440000"/>
            <a:ext cx="10980000" cy="5016758"/>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pPr>
            <a:r>
              <a:rPr lang="en-US" sz="1600" b="1" strike="noStrike" spc="-1" dirty="0">
                <a:latin typeface="Arial"/>
              </a:rPr>
              <a:t>Breaking Down the Matrix</a:t>
            </a:r>
          </a:p>
          <a:p>
            <a:pPr>
              <a:lnSpc>
                <a:spcPct val="100000"/>
              </a:lnSpc>
            </a:pPr>
            <a:endParaRPr lang="en-US" sz="1600" b="1" strike="noStrike" spc="-1" dirty="0">
              <a:latin typeface="Arial"/>
            </a:endParaRPr>
          </a:p>
          <a:p>
            <a:pPr>
              <a:lnSpc>
                <a:spcPct val="100000"/>
              </a:lnSpc>
            </a:pPr>
            <a:r>
              <a:rPr lang="en-US" sz="1600" b="1" spc="-1" dirty="0">
                <a:latin typeface="Arial"/>
              </a:rPr>
              <a:t>H</a:t>
            </a:r>
            <a:r>
              <a:rPr lang="en-US" sz="1600" b="1" strike="noStrike" spc="-1" dirty="0">
                <a:latin typeface="Arial"/>
              </a:rPr>
              <a:t>ow matrix factorization works - </a:t>
            </a:r>
          </a:p>
          <a:p>
            <a:pPr>
              <a:lnSpc>
                <a:spcPct val="100000"/>
              </a:lnSpc>
            </a:pPr>
            <a:endParaRPr lang="en-US" sz="1600" b="1" spc="-1" dirty="0">
              <a:latin typeface="Arial"/>
            </a:endParaRPr>
          </a:p>
          <a:p>
            <a:pPr>
              <a:lnSpc>
                <a:spcPct val="100000"/>
              </a:lnSpc>
            </a:pPr>
            <a:r>
              <a:rPr lang="en-US" sz="1600" b="1" spc="-1" dirty="0">
                <a:latin typeface="Arial"/>
              </a:rPr>
              <a:t>B</a:t>
            </a:r>
            <a:r>
              <a:rPr lang="en-US" sz="1600" b="1" strike="noStrike" spc="-1" dirty="0">
                <a:latin typeface="Arial"/>
              </a:rPr>
              <a:t>reak the original matrix into two lower-dimensional matrices (user-latent factors and item-latent factors).</a:t>
            </a:r>
          </a:p>
          <a:p>
            <a:pPr>
              <a:lnSpc>
                <a:spcPct val="100000"/>
              </a:lnSpc>
            </a:pPr>
            <a:endParaRPr lang="en-US" sz="1600" b="1" spc="-1" dirty="0">
              <a:latin typeface="Arial"/>
            </a:endParaRPr>
          </a:p>
          <a:p>
            <a:pPr>
              <a:lnSpc>
                <a:spcPct val="100000"/>
              </a:lnSpc>
            </a:pPr>
            <a:r>
              <a:rPr lang="en-US" sz="1600" b="1" strike="noStrike" spc="-1" dirty="0">
                <a:latin typeface="Arial"/>
              </a:rPr>
              <a:t>The goal is to  approximate the original matrix by multiplying these two matrices.</a:t>
            </a:r>
          </a:p>
          <a:p>
            <a:pPr>
              <a:lnSpc>
                <a:spcPct val="100000"/>
              </a:lnSpc>
            </a:pPr>
            <a:endParaRPr lang="en-US" sz="1600" b="1" spc="-1" dirty="0">
              <a:latin typeface="Arial"/>
            </a:endParaRPr>
          </a:p>
          <a:p>
            <a:pPr>
              <a:lnSpc>
                <a:spcPct val="100000"/>
              </a:lnSpc>
            </a:pPr>
            <a:endParaRPr lang="en-US" sz="1600" b="1" strike="noStrike" spc="-1" dirty="0">
              <a:latin typeface="Arial"/>
            </a:endParaRPr>
          </a:p>
          <a:p>
            <a:pPr>
              <a:lnSpc>
                <a:spcPct val="100000"/>
              </a:lnSpc>
            </a:pPr>
            <a:r>
              <a:rPr lang="en-US" sz="1600" b="1" strike="noStrike" spc="-1" dirty="0">
                <a:latin typeface="Arial"/>
              </a:rPr>
              <a:t>Input: User-item interaction matrix (e.g., rating matrix)</a:t>
            </a:r>
          </a:p>
          <a:p>
            <a:pPr>
              <a:lnSpc>
                <a:spcPct val="100000"/>
              </a:lnSpc>
            </a:pPr>
            <a:endParaRPr lang="en-US" sz="1600" b="1" strike="noStrike" spc="-1" dirty="0">
              <a:latin typeface="Arial"/>
            </a:endParaRPr>
          </a:p>
          <a:p>
            <a:pPr>
              <a:lnSpc>
                <a:spcPct val="100000"/>
              </a:lnSpc>
            </a:pPr>
            <a:r>
              <a:rPr lang="en-US" sz="1600" b="1" strike="noStrike" spc="-1" dirty="0">
                <a:latin typeface="Arial"/>
              </a:rPr>
              <a:t>Output: Two lower-rank matrices:</a:t>
            </a:r>
          </a:p>
          <a:p>
            <a:pPr lvl="1"/>
            <a:endParaRPr lang="en-US" sz="1600" b="1" strike="noStrike" spc="-1" dirty="0">
              <a:latin typeface="Arial"/>
            </a:endParaRPr>
          </a:p>
          <a:p>
            <a:pPr lvl="1"/>
            <a:r>
              <a:rPr lang="en-US" sz="1600" strike="noStrike" spc="-1" dirty="0">
                <a:latin typeface="Arial"/>
              </a:rPr>
              <a:t>User matrix (U): Captures user preferences across latent factors</a:t>
            </a:r>
          </a:p>
          <a:p>
            <a:pPr lvl="1"/>
            <a:r>
              <a:rPr lang="en-US" sz="1600" strike="noStrike" spc="-1" dirty="0">
                <a:latin typeface="Arial"/>
              </a:rPr>
              <a:t>Item matrix (V): Encodes item attributes based on latent factors</a:t>
            </a:r>
          </a:p>
          <a:p>
            <a:pPr>
              <a:lnSpc>
                <a:spcPct val="100000"/>
              </a:lnSpc>
            </a:pPr>
            <a:endParaRPr lang="en-US" sz="1600" b="1" strike="noStrike" spc="-1" dirty="0">
              <a:latin typeface="Arial"/>
            </a:endParaRPr>
          </a:p>
          <a:p>
            <a:pPr>
              <a:lnSpc>
                <a:spcPct val="100000"/>
              </a:lnSpc>
            </a:pPr>
            <a:endParaRPr lang="en-US" sz="1600" b="1" spc="-1" dirty="0">
              <a:latin typeface="Arial"/>
            </a:endParaRPr>
          </a:p>
          <a:p>
            <a:pPr>
              <a:lnSpc>
                <a:spcPct val="100000"/>
              </a:lnSpc>
            </a:pPr>
            <a:r>
              <a:rPr lang="en-US" sz="1600" b="1" strike="noStrike" spc="-1" dirty="0">
                <a:latin typeface="Arial"/>
              </a:rPr>
              <a:t>Optimization: Algorithms minimize error between original and reconstructed matrix</a:t>
            </a:r>
          </a:p>
          <a:p>
            <a:pPr>
              <a:lnSpc>
                <a:spcPct val="100000"/>
              </a:lnSpc>
            </a:pPr>
            <a:endParaRPr lang="en-US" sz="1600" b="1" spc="-1" dirty="0">
              <a:latin typeface="Arial"/>
            </a:endParaRPr>
          </a:p>
          <a:p>
            <a:pPr>
              <a:lnSpc>
                <a:spcPct val="100000"/>
              </a:lnSpc>
            </a:pPr>
            <a:endParaRPr lang="en-US" sz="1600" b="1" strike="noStrike" spc="-1" dirty="0">
              <a:latin typeface="Arial"/>
            </a:endParaRPr>
          </a:p>
        </p:txBody>
      </p:sp>
      <p:sp>
        <p:nvSpPr>
          <p:cNvPr id="99" name="Straight Connector 15">
            <a:extLst>
              <a:ext uri="{FF2B5EF4-FFF2-40B4-BE49-F238E27FC236}">
                <a16:creationId xmlns:a16="http://schemas.microsoft.com/office/drawing/2014/main" id="{D5058E92-F977-02D1-98DD-80C2E81D1D76}"/>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10001479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9E617D-9DA5-6CBF-3D6C-997917C9C188}"/>
            </a:ext>
          </a:extLst>
        </p:cNvPr>
        <p:cNvGrpSpPr/>
        <p:nvPr/>
      </p:nvGrpSpPr>
      <p:grpSpPr>
        <a:xfrm>
          <a:off x="0" y="0"/>
          <a:ext cx="0" cy="0"/>
          <a:chOff x="0" y="0"/>
          <a:chExt cx="0" cy="0"/>
        </a:xfrm>
      </p:grpSpPr>
      <p:sp>
        <p:nvSpPr>
          <p:cNvPr id="97" name="TextBox 16">
            <a:extLst>
              <a:ext uri="{FF2B5EF4-FFF2-40B4-BE49-F238E27FC236}">
                <a16:creationId xmlns:a16="http://schemas.microsoft.com/office/drawing/2014/main" id="{3077E7C9-8017-B1F5-4AD7-5C67E0EBCB2D}"/>
              </a:ext>
            </a:extLst>
          </p:cNvPr>
          <p:cNvSpPr/>
          <p:nvPr/>
        </p:nvSpPr>
        <p:spPr>
          <a:xfrm>
            <a:off x="841320" y="826920"/>
            <a:ext cx="9556560" cy="46021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1" i="1" strike="noStrike" spc="-1" dirty="0">
                <a:solidFill>
                  <a:srgbClr val="003399"/>
                </a:solidFill>
                <a:latin typeface="Trebuchet MS"/>
              </a:rPr>
              <a:t>Understanding Rating Matrix</a:t>
            </a:r>
            <a:endParaRPr lang="en-IN" sz="2400" b="0" strike="noStrike" spc="-1" dirty="0">
              <a:latin typeface="Arial"/>
            </a:endParaRPr>
          </a:p>
        </p:txBody>
      </p:sp>
      <p:sp>
        <p:nvSpPr>
          <p:cNvPr id="98" name="Google Shape;82;p 15">
            <a:extLst>
              <a:ext uri="{FF2B5EF4-FFF2-40B4-BE49-F238E27FC236}">
                <a16:creationId xmlns:a16="http://schemas.microsoft.com/office/drawing/2014/main" id="{24BE2F7E-A092-1434-1508-D6ACE0334D19}"/>
              </a:ext>
            </a:extLst>
          </p:cNvPr>
          <p:cNvSpPr/>
          <p:nvPr/>
        </p:nvSpPr>
        <p:spPr>
          <a:xfrm>
            <a:off x="900000" y="1440000"/>
            <a:ext cx="10980000" cy="353943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pPr>
            <a:r>
              <a:rPr lang="en-US" sz="1600" b="1" strike="noStrike" spc="-1" dirty="0">
                <a:latin typeface="Arial"/>
              </a:rPr>
              <a:t>MF represents the user-item interaction matrix A as the product of two lower-rank matrices </a:t>
            </a:r>
          </a:p>
          <a:p>
            <a:pPr>
              <a:lnSpc>
                <a:spcPct val="100000"/>
              </a:lnSpc>
            </a:pPr>
            <a:endParaRPr lang="en-US" sz="1600" b="1" spc="-1" dirty="0">
              <a:latin typeface="Arial"/>
            </a:endParaRPr>
          </a:p>
          <a:p>
            <a:pPr>
              <a:lnSpc>
                <a:spcPct val="100000"/>
              </a:lnSpc>
            </a:pPr>
            <a:r>
              <a:rPr lang="en-US" sz="1600" b="1" strike="noStrike" spc="-1" dirty="0">
                <a:latin typeface="Arial"/>
              </a:rPr>
              <a:t>U and V: </a:t>
            </a:r>
          </a:p>
          <a:p>
            <a:pPr>
              <a:lnSpc>
                <a:spcPct val="100000"/>
              </a:lnSpc>
            </a:pPr>
            <a:endParaRPr lang="en-US" sz="1600" b="1" spc="-1" dirty="0">
              <a:latin typeface="Arial"/>
            </a:endParaRPr>
          </a:p>
          <a:p>
            <a:pPr>
              <a:lnSpc>
                <a:spcPct val="100000"/>
              </a:lnSpc>
            </a:pPr>
            <a:r>
              <a:rPr lang="en-US" sz="1600" b="1" strike="noStrike" spc="-1" dirty="0">
                <a:latin typeface="Arial"/>
              </a:rPr>
              <a:t>A ≈ U * V</a:t>
            </a:r>
          </a:p>
          <a:p>
            <a:pPr>
              <a:lnSpc>
                <a:spcPct val="100000"/>
              </a:lnSpc>
            </a:pPr>
            <a:endParaRPr lang="en-US" sz="1600" b="1" spc="-1" dirty="0">
              <a:latin typeface="Arial"/>
            </a:endParaRPr>
          </a:p>
          <a:p>
            <a:pPr>
              <a:lnSpc>
                <a:spcPct val="100000"/>
              </a:lnSpc>
            </a:pPr>
            <a:r>
              <a:rPr lang="en-US" sz="1600" b="1" strike="noStrike" spc="-1" dirty="0">
                <a:latin typeface="Arial"/>
              </a:rPr>
              <a:t>U has each row representing a user's preference vector across d latent factors, </a:t>
            </a:r>
          </a:p>
          <a:p>
            <a:pPr>
              <a:lnSpc>
                <a:spcPct val="100000"/>
              </a:lnSpc>
            </a:pPr>
            <a:r>
              <a:rPr lang="en-US" sz="1600" b="1" strike="noStrike" spc="-1" dirty="0">
                <a:latin typeface="Arial"/>
              </a:rPr>
              <a:t>V has each row representing an item's feature vector in the same d-dimensional space. </a:t>
            </a:r>
          </a:p>
          <a:p>
            <a:pPr>
              <a:lnSpc>
                <a:spcPct val="100000"/>
              </a:lnSpc>
            </a:pPr>
            <a:endParaRPr lang="en-US" sz="1600" b="1" spc="-1" dirty="0">
              <a:latin typeface="Arial"/>
            </a:endParaRPr>
          </a:p>
          <a:p>
            <a:pPr>
              <a:lnSpc>
                <a:spcPct val="100000"/>
              </a:lnSpc>
            </a:pPr>
            <a:endParaRPr lang="en-US" sz="1600" b="1" strike="noStrike" spc="-1" dirty="0">
              <a:latin typeface="Arial"/>
            </a:endParaRPr>
          </a:p>
          <a:p>
            <a:pPr>
              <a:lnSpc>
                <a:spcPct val="100000"/>
              </a:lnSpc>
            </a:pPr>
            <a:r>
              <a:rPr lang="en-US" sz="1600" b="1" strike="noStrike" spc="-1" dirty="0">
                <a:latin typeface="Arial"/>
              </a:rPr>
              <a:t>By minimizing the difference between the original matrix A and the reconstructed matrix (U * V), we reveal the latent factors that explain the interactions.</a:t>
            </a:r>
          </a:p>
          <a:p>
            <a:pPr>
              <a:lnSpc>
                <a:spcPct val="100000"/>
              </a:lnSpc>
            </a:pPr>
            <a:endParaRPr lang="en-US" sz="1600" b="1" spc="-1" dirty="0">
              <a:latin typeface="Arial"/>
            </a:endParaRPr>
          </a:p>
          <a:p>
            <a:pPr>
              <a:lnSpc>
                <a:spcPct val="100000"/>
              </a:lnSpc>
            </a:pPr>
            <a:endParaRPr lang="en-US" sz="1600" b="1" strike="noStrike" spc="-1" dirty="0">
              <a:latin typeface="Arial"/>
            </a:endParaRPr>
          </a:p>
        </p:txBody>
      </p:sp>
      <p:sp>
        <p:nvSpPr>
          <p:cNvPr id="99" name="Straight Connector 15">
            <a:extLst>
              <a:ext uri="{FF2B5EF4-FFF2-40B4-BE49-F238E27FC236}">
                <a16:creationId xmlns:a16="http://schemas.microsoft.com/office/drawing/2014/main" id="{66B677F2-A586-327A-288A-741FC2F1B108}"/>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3445887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Line 5"/>
          <p:cNvSpPr/>
          <p:nvPr/>
        </p:nvSpPr>
        <p:spPr>
          <a:xfrm>
            <a:off x="651060" y="740160"/>
            <a:ext cx="10934280" cy="18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sz="900"/>
          </a:p>
        </p:txBody>
      </p:sp>
      <p:sp>
        <p:nvSpPr>
          <p:cNvPr id="89" name="CustomShape 22"/>
          <p:cNvSpPr/>
          <p:nvPr/>
        </p:nvSpPr>
        <p:spPr>
          <a:xfrm>
            <a:off x="625860" y="6605460"/>
            <a:ext cx="2582820" cy="22392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sz="900"/>
          </a:p>
        </p:txBody>
      </p:sp>
      <p:sp>
        <p:nvSpPr>
          <p:cNvPr id="90" name="Line 8"/>
          <p:cNvSpPr/>
          <p:nvPr/>
        </p:nvSpPr>
        <p:spPr>
          <a:xfrm>
            <a:off x="651060" y="740160"/>
            <a:ext cx="3751560" cy="18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sz="900"/>
          </a:p>
        </p:txBody>
      </p:sp>
      <p:sp>
        <p:nvSpPr>
          <p:cNvPr id="91" name="CustomShape 23"/>
          <p:cNvSpPr/>
          <p:nvPr/>
        </p:nvSpPr>
        <p:spPr>
          <a:xfrm>
            <a:off x="606060" y="1107900"/>
            <a:ext cx="11078518" cy="5245781"/>
          </a:xfrm>
          <a:prstGeom prst="rect">
            <a:avLst/>
          </a:prstGeom>
          <a:noFill/>
          <a:ln w="0">
            <a:noFill/>
          </a:ln>
        </p:spPr>
        <p:style>
          <a:lnRef idx="0">
            <a:scrgbClr r="0" g="0" b="0"/>
          </a:lnRef>
          <a:fillRef idx="0">
            <a:scrgbClr r="0" g="0" b="0"/>
          </a:fillRef>
          <a:effectRef idx="0">
            <a:scrgbClr r="0" g="0" b="0"/>
          </a:effectRef>
          <a:fontRef idx="minor"/>
        </p:style>
        <p:txBody>
          <a:bodyPr lIns="45000" tIns="22500" rIns="45000" bIns="22500" anchor="t">
            <a:noAutofit/>
          </a:bodyPr>
          <a:lstStyle/>
          <a:p>
            <a:pPr>
              <a:lnSpc>
                <a:spcPct val="100000"/>
              </a:lnSpc>
              <a:buNone/>
            </a:pPr>
            <a:r>
              <a:rPr lang="en-IN" sz="1600" b="1" spc="-1" dirty="0">
                <a:solidFill>
                  <a:srgbClr val="000000"/>
                </a:solidFill>
                <a:latin typeface="Source Sans"/>
                <a:ea typeface="Open Sans"/>
              </a:rPr>
              <a:t>Introduction</a:t>
            </a:r>
            <a:endParaRPr lang="en-IN" sz="1600" spc="-1" dirty="0">
              <a:latin typeface="Arial"/>
            </a:endParaRPr>
          </a:p>
          <a:p>
            <a:pPr>
              <a:lnSpc>
                <a:spcPct val="100000"/>
              </a:lnSpc>
              <a:buNone/>
            </a:pPr>
            <a:endParaRPr lang="en-IN" sz="1600" b="1" spc="-1" dirty="0">
              <a:solidFill>
                <a:srgbClr val="000000"/>
              </a:solidFill>
              <a:latin typeface="Source Sans"/>
              <a:ea typeface="Open Sans"/>
            </a:endParaRPr>
          </a:p>
          <a:p>
            <a:pPr>
              <a:lnSpc>
                <a:spcPct val="100000"/>
              </a:lnSpc>
              <a:buNone/>
            </a:pPr>
            <a:r>
              <a:rPr lang="en-IN" sz="1600" b="1" spc="-1" dirty="0">
                <a:solidFill>
                  <a:srgbClr val="000000"/>
                </a:solidFill>
                <a:latin typeface="Source Sans"/>
                <a:ea typeface="Open Sans"/>
              </a:rPr>
              <a:t>What are recommendation engines?</a:t>
            </a:r>
            <a:endParaRPr lang="en-IN" sz="1600" spc="-1" dirty="0">
              <a:latin typeface="Arial"/>
            </a:endParaRPr>
          </a:p>
          <a:p>
            <a:pPr>
              <a:lnSpc>
                <a:spcPct val="100000"/>
              </a:lnSpc>
              <a:buNone/>
            </a:pPr>
            <a:endParaRPr lang="en-IN" sz="1600" b="1" spc="-1" dirty="0">
              <a:solidFill>
                <a:srgbClr val="000000"/>
              </a:solidFill>
              <a:latin typeface="Source Sans"/>
              <a:ea typeface="Open Sans"/>
            </a:endParaRPr>
          </a:p>
          <a:p>
            <a:pPr>
              <a:lnSpc>
                <a:spcPct val="100000"/>
              </a:lnSpc>
              <a:buNone/>
            </a:pPr>
            <a:r>
              <a:rPr lang="en-IN" sz="1600" b="1" spc="-1" dirty="0">
                <a:solidFill>
                  <a:srgbClr val="000000"/>
                </a:solidFill>
                <a:latin typeface="Source Sans"/>
                <a:ea typeface="Open Sans"/>
              </a:rPr>
              <a:t>How does a recommendation engine work?</a:t>
            </a:r>
            <a:endParaRPr lang="en-IN" sz="1600" spc="-1" dirty="0">
              <a:latin typeface="Arial"/>
            </a:endParaRPr>
          </a:p>
          <a:p>
            <a:pPr marL="685800" lvl="2" indent="-228600">
              <a:buFont typeface="Arial" panose="020B0604020202020204" pitchFamily="34" charset="0"/>
              <a:buChar char="•"/>
            </a:pPr>
            <a:r>
              <a:rPr lang="en-IN" sz="1600" b="1" spc="-1" dirty="0">
                <a:solidFill>
                  <a:srgbClr val="000000"/>
                </a:solidFill>
                <a:latin typeface="Source Sans"/>
                <a:ea typeface="Open Sans"/>
              </a:rPr>
              <a:t>Data collection</a:t>
            </a:r>
            <a:endParaRPr lang="en-IN" sz="1600" spc="-1" dirty="0">
              <a:latin typeface="Arial"/>
            </a:endParaRPr>
          </a:p>
          <a:p>
            <a:pPr marL="685800" lvl="2" indent="-228600">
              <a:buFont typeface="Arial" panose="020B0604020202020204" pitchFamily="34" charset="0"/>
              <a:buChar char="•"/>
            </a:pPr>
            <a:r>
              <a:rPr lang="en-IN" sz="1600" b="1" spc="-1" dirty="0">
                <a:solidFill>
                  <a:srgbClr val="000000"/>
                </a:solidFill>
                <a:latin typeface="Source Sans"/>
                <a:ea typeface="Open Sans"/>
              </a:rPr>
              <a:t>Data storage</a:t>
            </a:r>
            <a:endParaRPr lang="en-IN" sz="1600" spc="-1" dirty="0">
              <a:latin typeface="Arial"/>
            </a:endParaRPr>
          </a:p>
          <a:p>
            <a:pPr marL="685800" lvl="2" indent="-228600">
              <a:buFont typeface="Arial" panose="020B0604020202020204" pitchFamily="34" charset="0"/>
              <a:buChar char="•"/>
            </a:pPr>
            <a:r>
              <a:rPr lang="en-IN" sz="1600" b="1" spc="-1" dirty="0">
                <a:solidFill>
                  <a:srgbClr val="000000"/>
                </a:solidFill>
                <a:latin typeface="Source Sans"/>
                <a:ea typeface="Open Sans"/>
              </a:rPr>
              <a:t>Filtering the data</a:t>
            </a:r>
            <a:endParaRPr lang="en-IN" sz="1600" spc="-1" dirty="0">
              <a:latin typeface="Arial"/>
            </a:endParaRPr>
          </a:p>
          <a:p>
            <a:pPr>
              <a:lnSpc>
                <a:spcPct val="100000"/>
              </a:lnSpc>
              <a:buNone/>
            </a:pPr>
            <a:endParaRPr lang="en-IN" sz="1600" b="1" spc="-1" dirty="0">
              <a:solidFill>
                <a:srgbClr val="000000"/>
              </a:solidFill>
              <a:latin typeface="Source Sans"/>
              <a:ea typeface="Open Sans"/>
            </a:endParaRPr>
          </a:p>
          <a:p>
            <a:pPr>
              <a:lnSpc>
                <a:spcPct val="100000"/>
              </a:lnSpc>
              <a:buNone/>
            </a:pPr>
            <a:r>
              <a:rPr lang="en-IN" sz="1600" b="1" spc="-1" dirty="0">
                <a:solidFill>
                  <a:srgbClr val="000000"/>
                </a:solidFill>
                <a:latin typeface="Source Sans"/>
                <a:ea typeface="Open Sans"/>
              </a:rPr>
              <a:t>Content Based Filtering</a:t>
            </a:r>
            <a:endParaRPr lang="en-IN" sz="1600" spc="-1" dirty="0">
              <a:latin typeface="Arial"/>
            </a:endParaRPr>
          </a:p>
          <a:p>
            <a:pPr>
              <a:lnSpc>
                <a:spcPct val="100000"/>
              </a:lnSpc>
              <a:buNone/>
            </a:pPr>
            <a:endParaRPr lang="en-IN" sz="1600" b="1" spc="-1" dirty="0">
              <a:solidFill>
                <a:srgbClr val="000000"/>
              </a:solidFill>
              <a:latin typeface="Source Sans"/>
              <a:ea typeface="Open Sans"/>
            </a:endParaRPr>
          </a:p>
          <a:p>
            <a:pPr>
              <a:lnSpc>
                <a:spcPct val="100000"/>
              </a:lnSpc>
              <a:buNone/>
            </a:pPr>
            <a:r>
              <a:rPr lang="en-IN" sz="1600" b="1" spc="-1" dirty="0">
                <a:solidFill>
                  <a:srgbClr val="000000"/>
                </a:solidFill>
                <a:latin typeface="Source Sans"/>
                <a:ea typeface="Open Sans"/>
              </a:rPr>
              <a:t>Collaborative Filtering</a:t>
            </a:r>
            <a:endParaRPr lang="en-IN" sz="1600" spc="-1" dirty="0">
              <a:latin typeface="Arial"/>
            </a:endParaRPr>
          </a:p>
          <a:p>
            <a:pPr marL="685800" lvl="2" indent="-228600">
              <a:buFont typeface="Arial" panose="020B0604020202020204" pitchFamily="34" charset="0"/>
              <a:buChar char="•"/>
            </a:pPr>
            <a:r>
              <a:rPr lang="en-IN" sz="1600" b="1" spc="-1" dirty="0">
                <a:solidFill>
                  <a:srgbClr val="000000"/>
                </a:solidFill>
                <a:latin typeface="Source Sans"/>
                <a:ea typeface="Open Sans"/>
              </a:rPr>
              <a:t>Collaborative Filtering with User-User Method</a:t>
            </a:r>
            <a:endParaRPr lang="en-IN" sz="1600" spc="-1" dirty="0">
              <a:latin typeface="Arial"/>
            </a:endParaRPr>
          </a:p>
          <a:p>
            <a:pPr marL="685800" lvl="2" indent="-228600">
              <a:buFont typeface="Arial" panose="020B0604020202020204" pitchFamily="34" charset="0"/>
              <a:buChar char="•"/>
            </a:pPr>
            <a:r>
              <a:rPr lang="en-IN" sz="1600" b="1" spc="-1" dirty="0">
                <a:solidFill>
                  <a:srgbClr val="000000"/>
                </a:solidFill>
                <a:latin typeface="Source Sans"/>
                <a:ea typeface="Open Sans"/>
              </a:rPr>
              <a:t>Collaborative Filtering with Item-Item Method</a:t>
            </a:r>
            <a:endParaRPr lang="en-IN" sz="1600" spc="-1" dirty="0">
              <a:latin typeface="Arial"/>
            </a:endParaRPr>
          </a:p>
          <a:p>
            <a:pPr>
              <a:lnSpc>
                <a:spcPct val="100000"/>
              </a:lnSpc>
              <a:buNone/>
            </a:pPr>
            <a:endParaRPr lang="en-IN" sz="1600" b="1" spc="-1" dirty="0">
              <a:solidFill>
                <a:srgbClr val="000000"/>
              </a:solidFill>
              <a:latin typeface="Source Sans"/>
              <a:ea typeface="Open Sans"/>
            </a:endParaRPr>
          </a:p>
          <a:p>
            <a:pPr>
              <a:lnSpc>
                <a:spcPct val="100000"/>
              </a:lnSpc>
              <a:buNone/>
            </a:pPr>
            <a:r>
              <a:rPr lang="en-IN" sz="1600" b="1" spc="-1" dirty="0">
                <a:solidFill>
                  <a:srgbClr val="000000"/>
                </a:solidFill>
                <a:latin typeface="Source Sans"/>
                <a:ea typeface="Open Sans"/>
              </a:rPr>
              <a:t>Matrix Factorization</a:t>
            </a:r>
            <a:endParaRPr lang="en-IN" sz="1600" spc="-1" dirty="0">
              <a:latin typeface="Arial"/>
            </a:endParaRPr>
          </a:p>
          <a:p>
            <a:pPr marL="685800" lvl="2" indent="-228600">
              <a:buFont typeface="Arial" panose="020B0604020202020204" pitchFamily="34" charset="0"/>
              <a:buChar char="•"/>
            </a:pPr>
            <a:r>
              <a:rPr lang="en-IN" sz="1600" b="1" spc="-1" dirty="0">
                <a:solidFill>
                  <a:srgbClr val="000000"/>
                </a:solidFill>
                <a:latin typeface="Source Sans"/>
                <a:ea typeface="Open Sans"/>
              </a:rPr>
              <a:t>Singular value decomposition</a:t>
            </a:r>
            <a:endParaRPr lang="en-IN" sz="1600" spc="-1" dirty="0">
              <a:latin typeface="Arial"/>
            </a:endParaRPr>
          </a:p>
          <a:p>
            <a:pPr marL="685800" lvl="2" indent="-228600">
              <a:buFont typeface="Arial" panose="020B0604020202020204" pitchFamily="34" charset="0"/>
              <a:buChar char="•"/>
            </a:pPr>
            <a:r>
              <a:rPr lang="en-IN" sz="1600" b="1" spc="-1" dirty="0">
                <a:solidFill>
                  <a:srgbClr val="000000"/>
                </a:solidFill>
                <a:latin typeface="Source Sans"/>
                <a:ea typeface="Open Sans"/>
              </a:rPr>
              <a:t>Alternating Least Squares</a:t>
            </a:r>
          </a:p>
          <a:p>
            <a:endParaRPr lang="en-IN" sz="1600" b="1" spc="-1" dirty="0">
              <a:solidFill>
                <a:srgbClr val="000000"/>
              </a:solidFill>
              <a:latin typeface="Source Sans"/>
              <a:ea typeface="Open Sans"/>
            </a:endParaRPr>
          </a:p>
        </p:txBody>
      </p:sp>
      <p:sp>
        <p:nvSpPr>
          <p:cNvPr id="92" name="CustomShape 24"/>
          <p:cNvSpPr/>
          <p:nvPr/>
        </p:nvSpPr>
        <p:spPr>
          <a:xfrm flipH="1">
            <a:off x="-1080" y="344160"/>
            <a:ext cx="72000" cy="76284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93" name="CustomShape 25"/>
          <p:cNvSpPr/>
          <p:nvPr/>
        </p:nvSpPr>
        <p:spPr>
          <a:xfrm>
            <a:off x="9829800" y="6639480"/>
            <a:ext cx="1754640" cy="192780"/>
          </a:xfrm>
          <a:prstGeom prst="rect">
            <a:avLst/>
          </a:prstGeom>
          <a:noFill/>
          <a:ln w="9360">
            <a:noFill/>
          </a:ln>
        </p:spPr>
        <p:style>
          <a:lnRef idx="0">
            <a:scrgbClr r="0" g="0" b="0"/>
          </a:lnRef>
          <a:fillRef idx="0">
            <a:scrgbClr r="0" g="0" b="0"/>
          </a:fillRef>
          <a:effectRef idx="0">
            <a:scrgbClr r="0" g="0" b="0"/>
          </a:effectRef>
          <a:fontRef idx="minor"/>
        </p:style>
        <p:txBody>
          <a:bodyPr lIns="45000" tIns="22500" rIns="45000" bIns="22500" anchor="ctr">
            <a:noAutofit/>
          </a:bodyPr>
          <a:lstStyle/>
          <a:p>
            <a:pPr algn="r">
              <a:lnSpc>
                <a:spcPct val="100000"/>
              </a:lnSpc>
              <a:buNone/>
            </a:pPr>
            <a:r>
              <a:rPr lang="en-IN" sz="1000" spc="-1" dirty="0">
                <a:solidFill>
                  <a:srgbClr val="000000"/>
                </a:solidFill>
                <a:latin typeface="Calibri"/>
                <a:ea typeface="DejaVu Sans"/>
              </a:rPr>
              <a:t>© 2023 AiProff.ai</a:t>
            </a:r>
            <a:endParaRPr lang="en-IN" sz="1000" spc="-1" dirty="0">
              <a:latin typeface="Arial"/>
            </a:endParaRPr>
          </a:p>
        </p:txBody>
      </p:sp>
      <p:sp>
        <p:nvSpPr>
          <p:cNvPr id="94" name="CustomShape 26"/>
          <p:cNvSpPr/>
          <p:nvPr/>
        </p:nvSpPr>
        <p:spPr>
          <a:xfrm>
            <a:off x="606060" y="217980"/>
            <a:ext cx="5243580" cy="501480"/>
          </a:xfrm>
          <a:prstGeom prst="rect">
            <a:avLst/>
          </a:prstGeom>
          <a:noFill/>
          <a:ln w="0">
            <a:noFill/>
          </a:ln>
        </p:spPr>
        <p:style>
          <a:lnRef idx="0">
            <a:scrgbClr r="0" g="0" b="0"/>
          </a:lnRef>
          <a:fillRef idx="0">
            <a:scrgbClr r="0" g="0" b="0"/>
          </a:fillRef>
          <a:effectRef idx="0">
            <a:scrgbClr r="0" g="0" b="0"/>
          </a:effectRef>
          <a:fontRef idx="minor"/>
        </p:style>
        <p:txBody>
          <a:bodyPr lIns="45000" tIns="22500" rIns="45000" bIns="22500" anchor="t">
            <a:noAutofit/>
          </a:bodyPr>
          <a:lstStyle/>
          <a:p>
            <a:pPr>
              <a:lnSpc>
                <a:spcPct val="100000"/>
              </a:lnSpc>
              <a:buNone/>
            </a:pPr>
            <a:r>
              <a:rPr lang="en-IN" sz="3000" spc="42">
                <a:solidFill>
                  <a:srgbClr val="33A9AF"/>
                </a:solidFill>
                <a:latin typeface="Source Sans Pro"/>
                <a:ea typeface="Source Sans Pro"/>
              </a:rPr>
              <a:t>RoadMap</a:t>
            </a:r>
            <a:endParaRPr lang="en-IN" sz="3000" spc="-1">
              <a:latin typeface="Arial"/>
            </a:endParaRPr>
          </a:p>
        </p:txBody>
      </p:sp>
      <p:sp>
        <p:nvSpPr>
          <p:cNvPr id="95" name="CustomShape 27"/>
          <p:cNvSpPr/>
          <p:nvPr/>
        </p:nvSpPr>
        <p:spPr>
          <a:xfrm>
            <a:off x="0" y="-5580"/>
            <a:ext cx="3071880" cy="4896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96" name="CustomShape 28"/>
          <p:cNvSpPr/>
          <p:nvPr/>
        </p:nvSpPr>
        <p:spPr>
          <a:xfrm>
            <a:off x="3072960" y="-5580"/>
            <a:ext cx="3071880" cy="48960"/>
          </a:xfrm>
          <a:prstGeom prst="rect">
            <a:avLst/>
          </a:prstGeom>
          <a:solidFill>
            <a:srgbClr val="F39712"/>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97" name="CustomShape 29"/>
          <p:cNvSpPr/>
          <p:nvPr/>
        </p:nvSpPr>
        <p:spPr>
          <a:xfrm>
            <a:off x="6146100" y="-5580"/>
            <a:ext cx="3071880" cy="48960"/>
          </a:xfrm>
          <a:prstGeom prst="rect">
            <a:avLst/>
          </a:prstGeom>
          <a:solidFill>
            <a:srgbClr val="94BA41"/>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98" name="CustomShape 30"/>
          <p:cNvSpPr/>
          <p:nvPr/>
        </p:nvSpPr>
        <p:spPr>
          <a:xfrm>
            <a:off x="9219060" y="-5580"/>
            <a:ext cx="2971800" cy="48960"/>
          </a:xfrm>
          <a:prstGeom prst="rect">
            <a:avLst/>
          </a:prstGeom>
          <a:solidFill>
            <a:srgbClr val="595959"/>
          </a:solidFill>
          <a:ln w="25560">
            <a:noFill/>
          </a:ln>
        </p:spPr>
        <p:style>
          <a:lnRef idx="0">
            <a:scrgbClr r="0" g="0" b="0"/>
          </a:lnRef>
          <a:fillRef idx="0">
            <a:scrgbClr r="0" g="0" b="0"/>
          </a:fillRef>
          <a:effectRef idx="0">
            <a:scrgbClr r="0" g="0" b="0"/>
          </a:effectRef>
          <a:fontRef idx="minor"/>
        </p:style>
        <p:txBody>
          <a:bodyPr/>
          <a:lstStyle/>
          <a:p>
            <a:endParaRPr lang="en-IN" sz="900"/>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ECB0FE-7CA3-F5D1-A084-DE716B38FC6E}"/>
            </a:ext>
          </a:extLst>
        </p:cNvPr>
        <p:cNvGrpSpPr/>
        <p:nvPr/>
      </p:nvGrpSpPr>
      <p:grpSpPr>
        <a:xfrm>
          <a:off x="0" y="0"/>
          <a:ext cx="0" cy="0"/>
          <a:chOff x="0" y="0"/>
          <a:chExt cx="0" cy="0"/>
        </a:xfrm>
      </p:grpSpPr>
      <p:sp>
        <p:nvSpPr>
          <p:cNvPr id="97" name="TextBox 16">
            <a:extLst>
              <a:ext uri="{FF2B5EF4-FFF2-40B4-BE49-F238E27FC236}">
                <a16:creationId xmlns:a16="http://schemas.microsoft.com/office/drawing/2014/main" id="{743BA11B-2538-DB79-BC27-A2F38572CB98}"/>
              </a:ext>
            </a:extLst>
          </p:cNvPr>
          <p:cNvSpPr/>
          <p:nvPr/>
        </p:nvSpPr>
        <p:spPr>
          <a:xfrm>
            <a:off x="841320" y="826920"/>
            <a:ext cx="9556560" cy="46021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1" i="1" strike="noStrike" spc="-1" dirty="0">
                <a:solidFill>
                  <a:srgbClr val="003399"/>
                </a:solidFill>
                <a:latin typeface="Trebuchet MS"/>
              </a:rPr>
              <a:t>Understanding Rating Matrix</a:t>
            </a:r>
            <a:endParaRPr lang="en-IN" sz="2400" b="0" strike="noStrike" spc="-1" dirty="0">
              <a:latin typeface="Arial"/>
            </a:endParaRPr>
          </a:p>
        </p:txBody>
      </p:sp>
      <p:sp>
        <p:nvSpPr>
          <p:cNvPr id="98" name="Google Shape;82;p 15">
            <a:extLst>
              <a:ext uri="{FF2B5EF4-FFF2-40B4-BE49-F238E27FC236}">
                <a16:creationId xmlns:a16="http://schemas.microsoft.com/office/drawing/2014/main" id="{74F49447-70AD-D92F-4AEB-349CDAA281F0}"/>
              </a:ext>
            </a:extLst>
          </p:cNvPr>
          <p:cNvSpPr/>
          <p:nvPr/>
        </p:nvSpPr>
        <p:spPr>
          <a:xfrm>
            <a:off x="900000" y="1440000"/>
            <a:ext cx="10980000" cy="3046988"/>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pPr>
            <a:r>
              <a:rPr lang="en-US" sz="1600" b="1" strike="noStrike" spc="-1" dirty="0">
                <a:latin typeface="Arial"/>
              </a:rPr>
              <a:t>Rank of a matrix – </a:t>
            </a:r>
          </a:p>
          <a:p>
            <a:pPr>
              <a:lnSpc>
                <a:spcPct val="100000"/>
              </a:lnSpc>
            </a:pPr>
            <a:endParaRPr lang="en-US" sz="1600" spc="-1" dirty="0">
              <a:latin typeface="Arial"/>
            </a:endParaRPr>
          </a:p>
          <a:p>
            <a:pPr>
              <a:lnSpc>
                <a:spcPct val="100000"/>
              </a:lnSpc>
            </a:pPr>
            <a:r>
              <a:rPr lang="en-US" sz="1600" strike="noStrike" spc="-1" dirty="0">
                <a:latin typeface="Arial"/>
              </a:rPr>
              <a:t>The rank of a matrix is the maximum number of linearly independent column vectors in the matrix. </a:t>
            </a:r>
          </a:p>
          <a:p>
            <a:pPr>
              <a:lnSpc>
                <a:spcPct val="100000"/>
              </a:lnSpc>
            </a:pPr>
            <a:endParaRPr lang="en-US" sz="1600" spc="-1" dirty="0">
              <a:latin typeface="Arial"/>
            </a:endParaRPr>
          </a:p>
          <a:p>
            <a:pPr>
              <a:lnSpc>
                <a:spcPct val="100000"/>
              </a:lnSpc>
            </a:pPr>
            <a:r>
              <a:rPr lang="en-US" sz="1600" strike="noStrike" spc="-1" dirty="0">
                <a:latin typeface="Arial"/>
              </a:rPr>
              <a:t>Equivalently, it can also be defined as the maximum number of linearly independent row vectors in the matrix. </a:t>
            </a:r>
          </a:p>
          <a:p>
            <a:pPr>
              <a:lnSpc>
                <a:spcPct val="100000"/>
              </a:lnSpc>
            </a:pPr>
            <a:endParaRPr lang="en-US" sz="1600" spc="-1" dirty="0">
              <a:latin typeface="Arial"/>
            </a:endParaRPr>
          </a:p>
          <a:p>
            <a:pPr>
              <a:lnSpc>
                <a:spcPct val="100000"/>
              </a:lnSpc>
            </a:pPr>
            <a:r>
              <a:rPr lang="en-US" sz="1600" strike="noStrike" spc="-1" dirty="0">
                <a:latin typeface="Arial"/>
              </a:rPr>
              <a:t>Both definitions will give the same number for the rank.</a:t>
            </a:r>
          </a:p>
          <a:p>
            <a:pPr>
              <a:lnSpc>
                <a:spcPct val="100000"/>
              </a:lnSpc>
            </a:pPr>
            <a:endParaRPr lang="en-US" sz="1600" spc="-1" dirty="0">
              <a:latin typeface="Arial"/>
            </a:endParaRPr>
          </a:p>
          <a:p>
            <a:pPr>
              <a:lnSpc>
                <a:spcPct val="100000"/>
              </a:lnSpc>
            </a:pPr>
            <a:r>
              <a:rPr lang="en-US" sz="1600" strike="noStrike" spc="-1" dirty="0">
                <a:latin typeface="Arial"/>
              </a:rPr>
              <a:t>It is a useful number in Machine Learning and gives insights on a lot of aspects in Linear Regression , Recommendation System and others</a:t>
            </a:r>
          </a:p>
          <a:p>
            <a:pPr>
              <a:lnSpc>
                <a:spcPct val="100000"/>
              </a:lnSpc>
            </a:pPr>
            <a:endParaRPr lang="en-US" sz="1600" spc="-1" dirty="0">
              <a:latin typeface="Arial"/>
            </a:endParaRPr>
          </a:p>
          <a:p>
            <a:pPr>
              <a:lnSpc>
                <a:spcPct val="100000"/>
              </a:lnSpc>
            </a:pPr>
            <a:endParaRPr lang="en-US" sz="1600" strike="noStrike" spc="-1" dirty="0">
              <a:latin typeface="Arial"/>
            </a:endParaRPr>
          </a:p>
        </p:txBody>
      </p:sp>
      <p:sp>
        <p:nvSpPr>
          <p:cNvPr id="99" name="Straight Connector 15">
            <a:extLst>
              <a:ext uri="{FF2B5EF4-FFF2-40B4-BE49-F238E27FC236}">
                <a16:creationId xmlns:a16="http://schemas.microsoft.com/office/drawing/2014/main" id="{1E0D2F40-6AAA-9E19-6C60-E6ABDDC43782}"/>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19185974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EF42CB-17B1-2AF0-4151-54F742F0F7A4}"/>
            </a:ext>
          </a:extLst>
        </p:cNvPr>
        <p:cNvGrpSpPr/>
        <p:nvPr/>
      </p:nvGrpSpPr>
      <p:grpSpPr>
        <a:xfrm>
          <a:off x="0" y="0"/>
          <a:ext cx="0" cy="0"/>
          <a:chOff x="0" y="0"/>
          <a:chExt cx="0" cy="0"/>
        </a:xfrm>
      </p:grpSpPr>
      <p:sp>
        <p:nvSpPr>
          <p:cNvPr id="97" name="TextBox 16">
            <a:extLst>
              <a:ext uri="{FF2B5EF4-FFF2-40B4-BE49-F238E27FC236}">
                <a16:creationId xmlns:a16="http://schemas.microsoft.com/office/drawing/2014/main" id="{B77752CD-1B11-D37E-A58D-9F26E68162B3}"/>
              </a:ext>
            </a:extLst>
          </p:cNvPr>
          <p:cNvSpPr/>
          <p:nvPr/>
        </p:nvSpPr>
        <p:spPr>
          <a:xfrm>
            <a:off x="841320" y="826920"/>
            <a:ext cx="9556560" cy="46021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1" i="1" strike="noStrike" spc="-1" dirty="0">
                <a:solidFill>
                  <a:srgbClr val="003399"/>
                </a:solidFill>
                <a:latin typeface="Trebuchet MS"/>
              </a:rPr>
              <a:t>Select a Matrix Factorization algorithm</a:t>
            </a:r>
            <a:endParaRPr lang="en-IN" sz="2400" b="0" strike="noStrike" spc="-1" dirty="0">
              <a:latin typeface="Arial"/>
            </a:endParaRPr>
          </a:p>
        </p:txBody>
      </p:sp>
      <p:sp>
        <p:nvSpPr>
          <p:cNvPr id="98" name="Google Shape;82;p 15">
            <a:extLst>
              <a:ext uri="{FF2B5EF4-FFF2-40B4-BE49-F238E27FC236}">
                <a16:creationId xmlns:a16="http://schemas.microsoft.com/office/drawing/2014/main" id="{AC026302-244D-CA54-109E-29054B0C4873}"/>
              </a:ext>
            </a:extLst>
          </p:cNvPr>
          <p:cNvSpPr/>
          <p:nvPr/>
        </p:nvSpPr>
        <p:spPr>
          <a:xfrm>
            <a:off x="900000" y="1440000"/>
            <a:ext cx="10980000" cy="3046988"/>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pPr>
            <a:r>
              <a:rPr lang="en-US" sz="1600" b="1" strike="noStrike" spc="-1" dirty="0">
                <a:latin typeface="Arial"/>
              </a:rPr>
              <a:t>Objective: </a:t>
            </a:r>
            <a:r>
              <a:rPr lang="en-US" sz="1600" strike="noStrike" spc="-1" dirty="0">
                <a:latin typeface="Arial"/>
              </a:rPr>
              <a:t>Consider data sparsity, noise level, and interpretability</a:t>
            </a:r>
          </a:p>
          <a:p>
            <a:pPr>
              <a:lnSpc>
                <a:spcPct val="100000"/>
              </a:lnSpc>
            </a:pPr>
            <a:endParaRPr lang="en-US" sz="1600" b="1" strike="noStrike" spc="-1" dirty="0">
              <a:latin typeface="Arial"/>
            </a:endParaRPr>
          </a:p>
          <a:p>
            <a:pPr>
              <a:lnSpc>
                <a:spcPct val="100000"/>
              </a:lnSpc>
            </a:pPr>
            <a:r>
              <a:rPr lang="en-US" sz="1600" b="1" strike="noStrike" spc="-1" dirty="0">
                <a:latin typeface="Arial"/>
              </a:rPr>
              <a:t>Popular algorithms:</a:t>
            </a:r>
          </a:p>
          <a:p>
            <a:pPr>
              <a:lnSpc>
                <a:spcPct val="100000"/>
              </a:lnSpc>
            </a:pPr>
            <a:endParaRPr lang="en-US" sz="1600" b="1" strike="noStrike" spc="-1" dirty="0">
              <a:latin typeface="Arial"/>
            </a:endParaRPr>
          </a:p>
          <a:p>
            <a:pPr marL="285750" indent="-285750">
              <a:lnSpc>
                <a:spcPct val="100000"/>
              </a:lnSpc>
              <a:buFont typeface="Arial" panose="020B0604020202020204" pitchFamily="34" charset="0"/>
              <a:buChar char="•"/>
            </a:pPr>
            <a:r>
              <a:rPr lang="en-US" sz="1600" b="1" strike="noStrike" spc="-1" dirty="0">
                <a:latin typeface="Arial"/>
              </a:rPr>
              <a:t>Singular value decomposition (SVD)</a:t>
            </a:r>
          </a:p>
          <a:p>
            <a:pPr marL="285750" indent="-285750">
              <a:lnSpc>
                <a:spcPct val="100000"/>
              </a:lnSpc>
              <a:buFont typeface="Arial" panose="020B0604020202020204" pitchFamily="34" charset="0"/>
              <a:buChar char="•"/>
            </a:pPr>
            <a:r>
              <a:rPr lang="en-US" sz="1600" b="1" spc="-1" dirty="0">
                <a:latin typeface="Arial"/>
              </a:rPr>
              <a:t>Alternating Least Squares</a:t>
            </a:r>
            <a:endParaRPr lang="en-US" sz="1600" b="1" strike="noStrike" spc="-1" dirty="0">
              <a:latin typeface="Arial"/>
            </a:endParaRPr>
          </a:p>
          <a:p>
            <a:pPr marL="285750" indent="-285750">
              <a:lnSpc>
                <a:spcPct val="100000"/>
              </a:lnSpc>
              <a:buFont typeface="Arial" panose="020B0604020202020204" pitchFamily="34" charset="0"/>
              <a:buChar char="•"/>
            </a:pPr>
            <a:r>
              <a:rPr lang="en-US" sz="1600" strike="noStrike" spc="-1" dirty="0">
                <a:latin typeface="Arial"/>
              </a:rPr>
              <a:t>Gradient descent-based: SGD, Adam</a:t>
            </a:r>
          </a:p>
          <a:p>
            <a:pPr marL="285750" indent="-285750">
              <a:lnSpc>
                <a:spcPct val="100000"/>
              </a:lnSpc>
              <a:buFont typeface="Arial" panose="020B0604020202020204" pitchFamily="34" charset="0"/>
              <a:buChar char="•"/>
            </a:pPr>
            <a:r>
              <a:rPr lang="en-US" sz="1600" strike="noStrike" spc="-1" dirty="0">
                <a:latin typeface="Arial"/>
              </a:rPr>
              <a:t>Probabilistic: Bayesian MF, NMF</a:t>
            </a:r>
          </a:p>
          <a:p>
            <a:pPr marL="285750" indent="-285750">
              <a:lnSpc>
                <a:spcPct val="100000"/>
              </a:lnSpc>
              <a:buFont typeface="Arial" panose="020B0604020202020204" pitchFamily="34" charset="0"/>
              <a:buChar char="•"/>
            </a:pPr>
            <a:endParaRPr lang="en-US" sz="1600" b="1" spc="-1" dirty="0">
              <a:latin typeface="Arial"/>
            </a:endParaRPr>
          </a:p>
          <a:p>
            <a:pPr>
              <a:lnSpc>
                <a:spcPct val="100000"/>
              </a:lnSpc>
            </a:pPr>
            <a:endParaRPr lang="en-US" sz="1600" b="1" strike="noStrike" spc="-1" dirty="0">
              <a:latin typeface="Arial"/>
            </a:endParaRPr>
          </a:p>
          <a:p>
            <a:pPr>
              <a:lnSpc>
                <a:spcPct val="100000"/>
              </a:lnSpc>
            </a:pPr>
            <a:endParaRPr lang="en-US" sz="1600" b="1" strike="noStrike" spc="-1" dirty="0">
              <a:latin typeface="Arial"/>
            </a:endParaRPr>
          </a:p>
          <a:p>
            <a:pPr>
              <a:lnSpc>
                <a:spcPct val="100000"/>
              </a:lnSpc>
            </a:pPr>
            <a:r>
              <a:rPr lang="en-US" sz="1600" b="1" strike="noStrike" spc="-1" dirty="0">
                <a:latin typeface="Arial"/>
              </a:rPr>
              <a:t>Factors to consider: </a:t>
            </a:r>
            <a:r>
              <a:rPr lang="en-US" sz="1600" strike="noStrike" spc="-1" dirty="0">
                <a:latin typeface="Arial"/>
              </a:rPr>
              <a:t>Computational efficiency, scalability, and domain-specific requirements</a:t>
            </a:r>
          </a:p>
        </p:txBody>
      </p:sp>
      <p:sp>
        <p:nvSpPr>
          <p:cNvPr id="99" name="Straight Connector 15">
            <a:extLst>
              <a:ext uri="{FF2B5EF4-FFF2-40B4-BE49-F238E27FC236}">
                <a16:creationId xmlns:a16="http://schemas.microsoft.com/office/drawing/2014/main" id="{9A519A16-0872-C503-30F5-B67872394ECF}"/>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12561955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69F88A-FEE4-75CA-848F-B106EFD00FE7}"/>
            </a:ext>
          </a:extLst>
        </p:cNvPr>
        <p:cNvGrpSpPr/>
        <p:nvPr/>
      </p:nvGrpSpPr>
      <p:grpSpPr>
        <a:xfrm>
          <a:off x="0" y="0"/>
          <a:ext cx="0" cy="0"/>
          <a:chOff x="0" y="0"/>
          <a:chExt cx="0" cy="0"/>
        </a:xfrm>
      </p:grpSpPr>
      <p:sp>
        <p:nvSpPr>
          <p:cNvPr id="97" name="TextBox 16">
            <a:extLst>
              <a:ext uri="{FF2B5EF4-FFF2-40B4-BE49-F238E27FC236}">
                <a16:creationId xmlns:a16="http://schemas.microsoft.com/office/drawing/2014/main" id="{2201C7FB-366F-EDF2-C39E-84522D1D606C}"/>
              </a:ext>
            </a:extLst>
          </p:cNvPr>
          <p:cNvSpPr/>
          <p:nvPr/>
        </p:nvSpPr>
        <p:spPr>
          <a:xfrm>
            <a:off x="841320" y="826920"/>
            <a:ext cx="9556560" cy="46021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1" i="1" strike="noStrike" spc="-1" dirty="0">
                <a:solidFill>
                  <a:srgbClr val="003399"/>
                </a:solidFill>
                <a:latin typeface="Trebuchet MS"/>
              </a:rPr>
              <a:t>Alternating Least Squares</a:t>
            </a:r>
            <a:endParaRPr lang="en-IN" sz="2400" b="0" strike="noStrike" spc="-1" dirty="0">
              <a:latin typeface="Arial"/>
            </a:endParaRPr>
          </a:p>
        </p:txBody>
      </p:sp>
      <p:sp>
        <p:nvSpPr>
          <p:cNvPr id="98" name="Google Shape;82;p 15">
            <a:extLst>
              <a:ext uri="{FF2B5EF4-FFF2-40B4-BE49-F238E27FC236}">
                <a16:creationId xmlns:a16="http://schemas.microsoft.com/office/drawing/2014/main" id="{8F1705A9-A0FE-FE27-9341-90E26490CBBF}"/>
              </a:ext>
            </a:extLst>
          </p:cNvPr>
          <p:cNvSpPr/>
          <p:nvPr/>
        </p:nvSpPr>
        <p:spPr>
          <a:xfrm>
            <a:off x="900000" y="1440000"/>
            <a:ext cx="10980000" cy="2800767"/>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285750" indent="-285750">
              <a:lnSpc>
                <a:spcPct val="100000"/>
              </a:lnSpc>
              <a:buFont typeface="Arial" panose="020B0604020202020204" pitchFamily="34" charset="0"/>
              <a:buChar char="•"/>
            </a:pPr>
            <a:r>
              <a:rPr lang="en-US" sz="1600" strike="noStrike" spc="-1" dirty="0">
                <a:latin typeface="Arial"/>
              </a:rPr>
              <a:t>The Alternating Least Squares (ALS) technique for matrix factorization is a method used mainly in recommendation systems, like those on streaming services or e-commerce websites, to predict what users might like based on their past behavior.</a:t>
            </a:r>
          </a:p>
          <a:p>
            <a:pPr marL="285750" indent="-285750">
              <a:lnSpc>
                <a:spcPct val="100000"/>
              </a:lnSpc>
              <a:buFont typeface="Arial" panose="020B0604020202020204" pitchFamily="34" charset="0"/>
              <a:buChar char="•"/>
            </a:pPr>
            <a:endParaRPr lang="en-US" sz="1600" strike="noStrike" spc="-1" dirty="0">
              <a:latin typeface="Arial"/>
            </a:endParaRPr>
          </a:p>
          <a:p>
            <a:pPr marL="285750" indent="-285750">
              <a:lnSpc>
                <a:spcPct val="100000"/>
              </a:lnSpc>
              <a:buFont typeface="Arial" panose="020B0604020202020204" pitchFamily="34" charset="0"/>
              <a:buChar char="•"/>
            </a:pPr>
            <a:r>
              <a:rPr lang="en-US" sz="1600" strike="noStrike" spc="-1" dirty="0">
                <a:latin typeface="Arial"/>
              </a:rPr>
              <a:t>Imagine we have a big table (matrix) where each row represents a user, and each column represents an item (like a movie, product, etc.). </a:t>
            </a:r>
          </a:p>
          <a:p>
            <a:pPr marL="285750" indent="-285750">
              <a:lnSpc>
                <a:spcPct val="100000"/>
              </a:lnSpc>
              <a:buFont typeface="Arial" panose="020B0604020202020204" pitchFamily="34" charset="0"/>
              <a:buChar char="•"/>
            </a:pPr>
            <a:endParaRPr lang="en-US" sz="1600" spc="-1" dirty="0">
              <a:latin typeface="Arial"/>
            </a:endParaRPr>
          </a:p>
          <a:p>
            <a:pPr marL="285750" indent="-285750">
              <a:lnSpc>
                <a:spcPct val="100000"/>
              </a:lnSpc>
              <a:buFont typeface="Arial" panose="020B0604020202020204" pitchFamily="34" charset="0"/>
              <a:buChar char="•"/>
            </a:pPr>
            <a:r>
              <a:rPr lang="en-US" sz="1600" strike="noStrike" spc="-1" dirty="0">
                <a:latin typeface="Arial"/>
              </a:rPr>
              <a:t>The values in the table indicate how much a user likes an item, which could be whether they watched a movie, how they rated it, or if they purchased a product. </a:t>
            </a:r>
          </a:p>
          <a:p>
            <a:pPr marL="285750" indent="-285750">
              <a:lnSpc>
                <a:spcPct val="100000"/>
              </a:lnSpc>
              <a:buFont typeface="Arial" panose="020B0604020202020204" pitchFamily="34" charset="0"/>
              <a:buChar char="•"/>
            </a:pPr>
            <a:endParaRPr lang="en-US" sz="1600" spc="-1" dirty="0">
              <a:latin typeface="Arial"/>
            </a:endParaRPr>
          </a:p>
          <a:p>
            <a:pPr marL="285750" indent="-285750">
              <a:lnSpc>
                <a:spcPct val="100000"/>
              </a:lnSpc>
              <a:buFont typeface="Arial" panose="020B0604020202020204" pitchFamily="34" charset="0"/>
              <a:buChar char="•"/>
            </a:pPr>
            <a:r>
              <a:rPr lang="en-US" sz="1600" strike="noStrike" spc="-1" dirty="0">
                <a:latin typeface="Arial"/>
              </a:rPr>
              <a:t>However, in reality, most of this table is empty because not every user interacts with every item.</a:t>
            </a:r>
          </a:p>
        </p:txBody>
      </p:sp>
      <p:sp>
        <p:nvSpPr>
          <p:cNvPr id="99" name="Straight Connector 15">
            <a:extLst>
              <a:ext uri="{FF2B5EF4-FFF2-40B4-BE49-F238E27FC236}">
                <a16:creationId xmlns:a16="http://schemas.microsoft.com/office/drawing/2014/main" id="{FBE96147-86B8-602C-AB3E-F3D00370E5D2}"/>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36525600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F86BE-4E3E-121D-B49B-BCA176009BEC}"/>
            </a:ext>
          </a:extLst>
        </p:cNvPr>
        <p:cNvGrpSpPr/>
        <p:nvPr/>
      </p:nvGrpSpPr>
      <p:grpSpPr>
        <a:xfrm>
          <a:off x="0" y="0"/>
          <a:ext cx="0" cy="0"/>
          <a:chOff x="0" y="0"/>
          <a:chExt cx="0" cy="0"/>
        </a:xfrm>
      </p:grpSpPr>
      <p:sp>
        <p:nvSpPr>
          <p:cNvPr id="97" name="TextBox 16">
            <a:extLst>
              <a:ext uri="{FF2B5EF4-FFF2-40B4-BE49-F238E27FC236}">
                <a16:creationId xmlns:a16="http://schemas.microsoft.com/office/drawing/2014/main" id="{AD572744-FE35-6DD4-0C69-52E572D32BA8}"/>
              </a:ext>
            </a:extLst>
          </p:cNvPr>
          <p:cNvSpPr/>
          <p:nvPr/>
        </p:nvSpPr>
        <p:spPr>
          <a:xfrm>
            <a:off x="841320" y="826920"/>
            <a:ext cx="9556560" cy="46021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1" i="1" strike="noStrike" spc="-1" dirty="0">
                <a:solidFill>
                  <a:srgbClr val="003399"/>
                </a:solidFill>
                <a:latin typeface="Trebuchet MS"/>
              </a:rPr>
              <a:t>Alternating Least Squares</a:t>
            </a:r>
            <a:endParaRPr lang="en-IN" sz="2400" b="0" strike="noStrike" spc="-1" dirty="0">
              <a:latin typeface="Arial"/>
            </a:endParaRPr>
          </a:p>
        </p:txBody>
      </p:sp>
      <p:sp>
        <p:nvSpPr>
          <p:cNvPr id="98" name="Google Shape;82;p 15">
            <a:extLst>
              <a:ext uri="{FF2B5EF4-FFF2-40B4-BE49-F238E27FC236}">
                <a16:creationId xmlns:a16="http://schemas.microsoft.com/office/drawing/2014/main" id="{00BDC81D-2D8D-41D7-54A7-607FC8A3BDBB}"/>
              </a:ext>
            </a:extLst>
          </p:cNvPr>
          <p:cNvSpPr/>
          <p:nvPr/>
        </p:nvSpPr>
        <p:spPr>
          <a:xfrm>
            <a:off x="900000" y="1440000"/>
            <a:ext cx="10980000" cy="4031873"/>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285750" indent="-285750">
              <a:lnSpc>
                <a:spcPct val="100000"/>
              </a:lnSpc>
              <a:buFont typeface="Arial" panose="020B0604020202020204" pitchFamily="34" charset="0"/>
              <a:buChar char="•"/>
            </a:pPr>
            <a:r>
              <a:rPr lang="en-US" sz="1600" strike="noStrike" spc="-1" dirty="0">
                <a:latin typeface="Arial"/>
              </a:rPr>
              <a:t>The goal of ALS is to fill in these empty spots with predictions (guesses) about how much a user might like an item they haven't interacted with yet. </a:t>
            </a:r>
          </a:p>
          <a:p>
            <a:pPr marL="285750" indent="-285750">
              <a:lnSpc>
                <a:spcPct val="100000"/>
              </a:lnSpc>
              <a:buFont typeface="Arial" panose="020B0604020202020204" pitchFamily="34" charset="0"/>
              <a:buChar char="•"/>
            </a:pPr>
            <a:endParaRPr lang="en-US" sz="1600" spc="-1" dirty="0">
              <a:latin typeface="Arial"/>
            </a:endParaRPr>
          </a:p>
          <a:p>
            <a:pPr marL="285750" indent="-285750">
              <a:lnSpc>
                <a:spcPct val="100000"/>
              </a:lnSpc>
              <a:buFont typeface="Arial" panose="020B0604020202020204" pitchFamily="34" charset="0"/>
              <a:buChar char="•"/>
            </a:pPr>
            <a:r>
              <a:rPr lang="en-US" sz="1600" strike="noStrike" spc="-1" dirty="0">
                <a:latin typeface="Arial"/>
              </a:rPr>
              <a:t>To do this, ALS breaks down (factorizes) the big table into two smaller tables (matrices) in a way that when these smaller tables are multiplied, they recreate the original table as closely as possible, including good guesses for all those empty spots.</a:t>
            </a:r>
          </a:p>
          <a:p>
            <a:pPr marL="285750" indent="-285750">
              <a:lnSpc>
                <a:spcPct val="100000"/>
              </a:lnSpc>
              <a:buFont typeface="Arial" panose="020B0604020202020204" pitchFamily="34" charset="0"/>
              <a:buChar char="•"/>
            </a:pPr>
            <a:endParaRPr lang="en-US" sz="1600" spc="-1" dirty="0">
              <a:latin typeface="Arial"/>
            </a:endParaRPr>
          </a:p>
          <a:p>
            <a:pPr marL="285750" indent="-285750">
              <a:lnSpc>
                <a:spcPct val="100000"/>
              </a:lnSpc>
              <a:buFont typeface="Arial" panose="020B0604020202020204" pitchFamily="34" charset="0"/>
              <a:buChar char="•"/>
            </a:pPr>
            <a:endParaRPr lang="en-US" sz="1600" strike="noStrike" spc="-1" dirty="0">
              <a:latin typeface="Arial"/>
            </a:endParaRPr>
          </a:p>
          <a:p>
            <a:pPr marL="285750" indent="-285750">
              <a:lnSpc>
                <a:spcPct val="100000"/>
              </a:lnSpc>
              <a:buFont typeface="Arial" panose="020B0604020202020204" pitchFamily="34" charset="0"/>
              <a:buChar char="•"/>
            </a:pPr>
            <a:r>
              <a:rPr lang="en-US" sz="1600" strike="noStrike" spc="-1" dirty="0">
                <a:latin typeface="Arial"/>
              </a:rPr>
              <a:t>The "Alternating" part in ALS comes from how it achieves this. </a:t>
            </a:r>
          </a:p>
          <a:p>
            <a:pPr marL="285750" indent="-285750">
              <a:lnSpc>
                <a:spcPct val="100000"/>
              </a:lnSpc>
              <a:buFont typeface="Arial" panose="020B0604020202020204" pitchFamily="34" charset="0"/>
              <a:buChar char="•"/>
            </a:pPr>
            <a:endParaRPr lang="en-US" sz="1600" spc="-1" dirty="0">
              <a:latin typeface="Arial"/>
            </a:endParaRPr>
          </a:p>
          <a:p>
            <a:pPr marL="285750" indent="-285750">
              <a:lnSpc>
                <a:spcPct val="100000"/>
              </a:lnSpc>
              <a:buFont typeface="Arial" panose="020B0604020202020204" pitchFamily="34" charset="0"/>
              <a:buChar char="•"/>
            </a:pPr>
            <a:r>
              <a:rPr lang="en-US" sz="1600" strike="noStrike" spc="-1" dirty="0">
                <a:latin typeface="Arial"/>
              </a:rPr>
              <a:t>It starts by taking a guess to fill one of the smaller tables. </a:t>
            </a:r>
          </a:p>
          <a:p>
            <a:pPr marL="285750" indent="-285750">
              <a:lnSpc>
                <a:spcPct val="100000"/>
              </a:lnSpc>
              <a:buFont typeface="Arial" panose="020B0604020202020204" pitchFamily="34" charset="0"/>
              <a:buChar char="•"/>
            </a:pPr>
            <a:endParaRPr lang="en-US" sz="1600" spc="-1" dirty="0">
              <a:latin typeface="Arial"/>
            </a:endParaRPr>
          </a:p>
          <a:p>
            <a:pPr marL="285750" indent="-285750">
              <a:lnSpc>
                <a:spcPct val="100000"/>
              </a:lnSpc>
              <a:buFont typeface="Arial" panose="020B0604020202020204" pitchFamily="34" charset="0"/>
              <a:buChar char="•"/>
            </a:pPr>
            <a:r>
              <a:rPr lang="en-US" sz="1600" strike="noStrike" spc="-1" dirty="0">
                <a:latin typeface="Arial"/>
              </a:rPr>
              <a:t>Then, keeping this table fixed, it adjusts the other small table to get as close as possible to the original big table. </a:t>
            </a:r>
          </a:p>
          <a:p>
            <a:pPr marL="285750" indent="-285750">
              <a:lnSpc>
                <a:spcPct val="100000"/>
              </a:lnSpc>
              <a:buFont typeface="Arial" panose="020B0604020202020204" pitchFamily="34" charset="0"/>
              <a:buChar char="•"/>
            </a:pPr>
            <a:endParaRPr lang="en-US" sz="1600" spc="-1" dirty="0">
              <a:latin typeface="Arial"/>
            </a:endParaRPr>
          </a:p>
          <a:p>
            <a:pPr marL="285750" indent="-285750">
              <a:lnSpc>
                <a:spcPct val="100000"/>
              </a:lnSpc>
              <a:buFont typeface="Arial" panose="020B0604020202020204" pitchFamily="34" charset="0"/>
              <a:buChar char="•"/>
            </a:pPr>
            <a:r>
              <a:rPr lang="en-US" sz="1600" strike="noStrike" spc="-1" dirty="0">
                <a:latin typeface="Arial"/>
              </a:rPr>
              <a:t>Next, it switches: it keeps the newly adjusted table fixed and tweaks the first one to get even closer. It keeps alternating back and forth, adjusting one table at a time, which makes the process manageable and efficient.</a:t>
            </a:r>
          </a:p>
        </p:txBody>
      </p:sp>
      <p:sp>
        <p:nvSpPr>
          <p:cNvPr id="99" name="Straight Connector 15">
            <a:extLst>
              <a:ext uri="{FF2B5EF4-FFF2-40B4-BE49-F238E27FC236}">
                <a16:creationId xmlns:a16="http://schemas.microsoft.com/office/drawing/2014/main" id="{6D0604D0-4C00-395F-DBC3-35CA74B2D01A}"/>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37510661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DFF6F4-F4DB-3FC2-236E-06599C55B032}"/>
            </a:ext>
          </a:extLst>
        </p:cNvPr>
        <p:cNvGrpSpPr/>
        <p:nvPr/>
      </p:nvGrpSpPr>
      <p:grpSpPr>
        <a:xfrm>
          <a:off x="0" y="0"/>
          <a:ext cx="0" cy="0"/>
          <a:chOff x="0" y="0"/>
          <a:chExt cx="0" cy="0"/>
        </a:xfrm>
      </p:grpSpPr>
      <p:sp>
        <p:nvSpPr>
          <p:cNvPr id="97" name="TextBox 16">
            <a:extLst>
              <a:ext uri="{FF2B5EF4-FFF2-40B4-BE49-F238E27FC236}">
                <a16:creationId xmlns:a16="http://schemas.microsoft.com/office/drawing/2014/main" id="{07008D1D-7521-5788-70E5-87537136C4C0}"/>
              </a:ext>
            </a:extLst>
          </p:cNvPr>
          <p:cNvSpPr/>
          <p:nvPr/>
        </p:nvSpPr>
        <p:spPr>
          <a:xfrm>
            <a:off x="841320" y="826920"/>
            <a:ext cx="9556560" cy="46021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1" i="1" strike="noStrike" spc="-1" dirty="0">
                <a:solidFill>
                  <a:srgbClr val="003399"/>
                </a:solidFill>
                <a:latin typeface="Trebuchet MS"/>
              </a:rPr>
              <a:t>Alternating Least Squares</a:t>
            </a:r>
            <a:endParaRPr lang="en-IN" sz="2400" b="0" strike="noStrike" spc="-1" dirty="0">
              <a:latin typeface="Arial"/>
            </a:endParaRPr>
          </a:p>
        </p:txBody>
      </p:sp>
      <p:sp>
        <p:nvSpPr>
          <p:cNvPr id="98" name="Google Shape;82;p 15">
            <a:extLst>
              <a:ext uri="{FF2B5EF4-FFF2-40B4-BE49-F238E27FC236}">
                <a16:creationId xmlns:a16="http://schemas.microsoft.com/office/drawing/2014/main" id="{343472C9-5105-76DF-101A-41259E5CF7EC}"/>
              </a:ext>
            </a:extLst>
          </p:cNvPr>
          <p:cNvSpPr/>
          <p:nvPr/>
        </p:nvSpPr>
        <p:spPr>
          <a:xfrm>
            <a:off x="900000" y="1440000"/>
            <a:ext cx="10980000" cy="3046988"/>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285750" indent="-285750">
              <a:lnSpc>
                <a:spcPct val="100000"/>
              </a:lnSpc>
              <a:buFont typeface="Arial" panose="020B0604020202020204" pitchFamily="34" charset="0"/>
              <a:buChar char="•"/>
            </a:pPr>
            <a:r>
              <a:rPr lang="en-US" sz="1600" strike="noStrike" spc="-1" dirty="0">
                <a:latin typeface="Arial"/>
              </a:rPr>
              <a:t>ALS tries to understand the preferences of a group of friends about different cuisines by observing a few of their dining choices. </a:t>
            </a:r>
          </a:p>
          <a:p>
            <a:pPr marL="285750" indent="-285750">
              <a:lnSpc>
                <a:spcPct val="100000"/>
              </a:lnSpc>
              <a:buFont typeface="Arial" panose="020B0604020202020204" pitchFamily="34" charset="0"/>
              <a:buChar char="•"/>
            </a:pPr>
            <a:endParaRPr lang="en-US" sz="1600" spc="-1" dirty="0">
              <a:latin typeface="Arial"/>
            </a:endParaRPr>
          </a:p>
          <a:p>
            <a:pPr marL="285750" indent="-285750">
              <a:lnSpc>
                <a:spcPct val="100000"/>
              </a:lnSpc>
              <a:buFont typeface="Arial" panose="020B0604020202020204" pitchFamily="34" charset="0"/>
              <a:buChar char="•"/>
            </a:pPr>
            <a:r>
              <a:rPr lang="en-US" sz="1600" strike="noStrike" spc="-1" dirty="0">
                <a:latin typeface="Arial"/>
              </a:rPr>
              <a:t>It starts with guesses about each person's preferences and the characteristics of each cuisine. </a:t>
            </a:r>
          </a:p>
          <a:p>
            <a:pPr marL="285750" indent="-285750">
              <a:lnSpc>
                <a:spcPct val="100000"/>
              </a:lnSpc>
              <a:buFont typeface="Arial" panose="020B0604020202020204" pitchFamily="34" charset="0"/>
              <a:buChar char="•"/>
            </a:pPr>
            <a:endParaRPr lang="en-US" sz="1600" spc="-1" dirty="0">
              <a:latin typeface="Arial"/>
            </a:endParaRPr>
          </a:p>
          <a:p>
            <a:pPr marL="285750" indent="-285750">
              <a:lnSpc>
                <a:spcPct val="100000"/>
              </a:lnSpc>
              <a:buFont typeface="Arial" panose="020B0604020202020204" pitchFamily="34" charset="0"/>
              <a:buChar char="•"/>
            </a:pPr>
            <a:r>
              <a:rPr lang="en-US" sz="1600" strike="noStrike" spc="-1" dirty="0">
                <a:latin typeface="Arial"/>
              </a:rPr>
              <a:t>Then, it refine those guesses about the cuisines based on what it  knows about the friends' preferences(user-item matrix) , and next, it update its understanding of each friend's preferences based on the refined guesses about the cuisines. </a:t>
            </a:r>
          </a:p>
          <a:p>
            <a:pPr marL="285750" indent="-285750">
              <a:lnSpc>
                <a:spcPct val="100000"/>
              </a:lnSpc>
              <a:buFont typeface="Arial" panose="020B0604020202020204" pitchFamily="34" charset="0"/>
              <a:buChar char="•"/>
            </a:pPr>
            <a:endParaRPr lang="en-US" sz="1600" spc="-1" dirty="0">
              <a:latin typeface="Arial"/>
            </a:endParaRPr>
          </a:p>
          <a:p>
            <a:pPr marL="285750" indent="-285750">
              <a:lnSpc>
                <a:spcPct val="100000"/>
              </a:lnSpc>
              <a:buFont typeface="Arial" panose="020B0604020202020204" pitchFamily="34" charset="0"/>
              <a:buChar char="•"/>
            </a:pPr>
            <a:endParaRPr lang="en-US" sz="1600" strike="noStrike" spc="-1" dirty="0">
              <a:latin typeface="Arial"/>
            </a:endParaRPr>
          </a:p>
          <a:p>
            <a:pPr marL="285750" indent="-285750">
              <a:lnSpc>
                <a:spcPct val="100000"/>
              </a:lnSpc>
              <a:buFont typeface="Arial" panose="020B0604020202020204" pitchFamily="34" charset="0"/>
              <a:buChar char="•"/>
            </a:pPr>
            <a:r>
              <a:rPr lang="en-US" sz="1600" strike="noStrike" spc="-1" dirty="0">
                <a:latin typeface="Arial"/>
              </a:rPr>
              <a:t>It goes back and forth in this way until the guesses are consistent with the dining choices which are observed, helping it make educated guesses about what cuisines they might enjoy in the future.</a:t>
            </a:r>
          </a:p>
        </p:txBody>
      </p:sp>
      <p:sp>
        <p:nvSpPr>
          <p:cNvPr id="99" name="Straight Connector 15">
            <a:extLst>
              <a:ext uri="{FF2B5EF4-FFF2-40B4-BE49-F238E27FC236}">
                <a16:creationId xmlns:a16="http://schemas.microsoft.com/office/drawing/2014/main" id="{73AFB96E-B3F1-E77A-5EFC-06C8AC8FDFCB}"/>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13812334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28E230-CFDD-1AC5-644A-0E5541F6C464}"/>
            </a:ext>
          </a:extLst>
        </p:cNvPr>
        <p:cNvGrpSpPr/>
        <p:nvPr/>
      </p:nvGrpSpPr>
      <p:grpSpPr>
        <a:xfrm>
          <a:off x="0" y="0"/>
          <a:ext cx="0" cy="0"/>
          <a:chOff x="0" y="0"/>
          <a:chExt cx="0" cy="0"/>
        </a:xfrm>
      </p:grpSpPr>
      <p:sp>
        <p:nvSpPr>
          <p:cNvPr id="97" name="TextBox 16">
            <a:extLst>
              <a:ext uri="{FF2B5EF4-FFF2-40B4-BE49-F238E27FC236}">
                <a16:creationId xmlns:a16="http://schemas.microsoft.com/office/drawing/2014/main" id="{C8C1E123-0925-F250-03D3-53FDB4DBA061}"/>
              </a:ext>
            </a:extLst>
          </p:cNvPr>
          <p:cNvSpPr/>
          <p:nvPr/>
        </p:nvSpPr>
        <p:spPr>
          <a:xfrm>
            <a:off x="841320" y="826920"/>
            <a:ext cx="9556560" cy="46021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1" i="1" strike="noStrike" spc="-1" dirty="0">
                <a:solidFill>
                  <a:srgbClr val="003399"/>
                </a:solidFill>
                <a:latin typeface="Trebuchet MS"/>
              </a:rPr>
              <a:t>Singular Value Decomposition </a:t>
            </a:r>
            <a:endParaRPr lang="en-IN" sz="2400" b="0" strike="noStrike" spc="-1" dirty="0">
              <a:latin typeface="Arial"/>
            </a:endParaRPr>
          </a:p>
        </p:txBody>
      </p:sp>
      <p:sp>
        <p:nvSpPr>
          <p:cNvPr id="98" name="Google Shape;82;p 15">
            <a:extLst>
              <a:ext uri="{FF2B5EF4-FFF2-40B4-BE49-F238E27FC236}">
                <a16:creationId xmlns:a16="http://schemas.microsoft.com/office/drawing/2014/main" id="{0B8E3A3A-3F99-7E72-8442-0315C6094176}"/>
              </a:ext>
            </a:extLst>
          </p:cNvPr>
          <p:cNvSpPr/>
          <p:nvPr/>
        </p:nvSpPr>
        <p:spPr>
          <a:xfrm>
            <a:off x="900000" y="1440000"/>
            <a:ext cx="10980000" cy="5016758"/>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pPr>
            <a:r>
              <a:rPr lang="en-US" sz="1600" strike="noStrike" spc="-1" dirty="0">
                <a:latin typeface="Arial"/>
              </a:rPr>
              <a:t> Understanding Singular Value Decomposition (SVD)</a:t>
            </a:r>
          </a:p>
          <a:p>
            <a:pPr>
              <a:lnSpc>
                <a:spcPct val="100000"/>
              </a:lnSpc>
            </a:pPr>
            <a:endParaRPr lang="en-US" sz="1600" spc="-1" dirty="0">
              <a:latin typeface="Arial"/>
            </a:endParaRPr>
          </a:p>
          <a:p>
            <a:pPr>
              <a:lnSpc>
                <a:spcPct val="100000"/>
              </a:lnSpc>
            </a:pPr>
            <a:endParaRPr lang="en-US" sz="1600" spc="-1" dirty="0">
              <a:latin typeface="Arial"/>
            </a:endParaRPr>
          </a:p>
          <a:p>
            <a:pPr>
              <a:lnSpc>
                <a:spcPct val="100000"/>
              </a:lnSpc>
            </a:pPr>
            <a:r>
              <a:rPr lang="en-US" sz="1600" strike="noStrike" spc="-1" dirty="0">
                <a:latin typeface="Arial"/>
              </a:rPr>
              <a:t>SVD as a fundamental technique in linear algebra used to decompose a matrix into three distinct matrices: U (left singular vectors), </a:t>
            </a:r>
            <a:r>
              <a:rPr lang="el-GR" sz="1600" strike="noStrike" spc="-1" dirty="0">
                <a:latin typeface="Arial"/>
              </a:rPr>
              <a:t>Σ (</a:t>
            </a:r>
            <a:r>
              <a:rPr lang="en-US" sz="1600" strike="noStrike" spc="-1" dirty="0">
                <a:latin typeface="Arial"/>
              </a:rPr>
              <a:t>singular values), and V^T (right singular vectors). </a:t>
            </a:r>
          </a:p>
          <a:p>
            <a:pPr>
              <a:lnSpc>
                <a:spcPct val="100000"/>
              </a:lnSpc>
            </a:pPr>
            <a:endParaRPr lang="en-US" sz="1600" spc="-1" dirty="0">
              <a:latin typeface="Arial"/>
            </a:endParaRPr>
          </a:p>
          <a:p>
            <a:pPr>
              <a:lnSpc>
                <a:spcPct val="100000"/>
              </a:lnSpc>
            </a:pPr>
            <a:r>
              <a:rPr lang="en-US" sz="1600" strike="noStrike" spc="-1" dirty="0">
                <a:latin typeface="Arial"/>
              </a:rPr>
              <a:t>In recommendation systems when all ratings for a user/product are not available then it helps to derive </a:t>
            </a:r>
          </a:p>
          <a:p>
            <a:pPr>
              <a:lnSpc>
                <a:spcPct val="100000"/>
              </a:lnSpc>
            </a:pPr>
            <a:endParaRPr lang="en-US" sz="1600" spc="-1" dirty="0">
              <a:latin typeface="Arial"/>
            </a:endParaRPr>
          </a:p>
          <a:p>
            <a:pPr>
              <a:lnSpc>
                <a:spcPct val="100000"/>
              </a:lnSpc>
            </a:pPr>
            <a:endParaRPr lang="en-US" sz="1600" strike="noStrike" spc="-1" dirty="0">
              <a:latin typeface="Arial"/>
            </a:endParaRPr>
          </a:p>
          <a:p>
            <a:pPr>
              <a:lnSpc>
                <a:spcPct val="100000"/>
              </a:lnSpc>
            </a:pPr>
            <a:r>
              <a:rPr lang="en-US" sz="1600" spc="-1" dirty="0">
                <a:latin typeface="Arial"/>
              </a:rPr>
              <a:t>M</a:t>
            </a:r>
            <a:r>
              <a:rPr lang="en-US" sz="1600" strike="noStrike" spc="-1" dirty="0">
                <a:latin typeface="Arial"/>
              </a:rPr>
              <a:t>atrix A is decomposed into U, Σ, and V</a:t>
            </a:r>
            <a:r>
              <a:rPr lang="en-US" sz="2000" strike="noStrike" spc="-1" baseline="30000" dirty="0">
                <a:latin typeface="Arial"/>
              </a:rPr>
              <a:t>T</a:t>
            </a:r>
            <a:endParaRPr lang="en-US" sz="1600" strike="noStrike" spc="-1" baseline="30000" dirty="0">
              <a:latin typeface="Arial"/>
            </a:endParaRPr>
          </a:p>
          <a:p>
            <a:pPr>
              <a:lnSpc>
                <a:spcPct val="100000"/>
              </a:lnSpc>
            </a:pPr>
            <a:endParaRPr lang="en-US" sz="1600" spc="-1" dirty="0">
              <a:latin typeface="Arial"/>
            </a:endParaRPr>
          </a:p>
          <a:p>
            <a:r>
              <a:rPr lang="en-US" sz="1600" spc="-1" dirty="0">
                <a:latin typeface="Arial"/>
              </a:rPr>
              <a:t>A=U</a:t>
            </a:r>
            <a:r>
              <a:rPr lang="en-US" sz="1600" strike="noStrike" spc="-1" dirty="0">
                <a:latin typeface="Arial"/>
              </a:rPr>
              <a:t>ΣV</a:t>
            </a:r>
            <a:r>
              <a:rPr lang="en-US" sz="2000" strike="noStrike" spc="-1" baseline="30000" dirty="0">
                <a:latin typeface="Arial"/>
              </a:rPr>
              <a:t>T</a:t>
            </a:r>
            <a:endParaRPr lang="en-US" sz="1600" strike="noStrike" spc="-1" baseline="30000" dirty="0">
              <a:latin typeface="Arial"/>
            </a:endParaRPr>
          </a:p>
          <a:p>
            <a:pPr>
              <a:lnSpc>
                <a:spcPct val="100000"/>
              </a:lnSpc>
            </a:pPr>
            <a:endParaRPr lang="en-US" sz="1600" spc="-1" dirty="0">
              <a:latin typeface="Arial"/>
            </a:endParaRPr>
          </a:p>
          <a:p>
            <a:pPr>
              <a:lnSpc>
                <a:spcPct val="100000"/>
              </a:lnSpc>
            </a:pPr>
            <a:r>
              <a:rPr lang="en-US" sz="1600" strike="noStrike" spc="-1" dirty="0">
                <a:latin typeface="Arial"/>
              </a:rPr>
              <a:t>Where </a:t>
            </a:r>
          </a:p>
          <a:p>
            <a:pPr>
              <a:lnSpc>
                <a:spcPct val="100000"/>
              </a:lnSpc>
            </a:pPr>
            <a:endParaRPr lang="en-US" sz="1600" strike="noStrike" spc="-1" dirty="0">
              <a:latin typeface="Arial"/>
            </a:endParaRPr>
          </a:p>
          <a:p>
            <a:pPr>
              <a:lnSpc>
                <a:spcPct val="100000"/>
              </a:lnSpc>
            </a:pPr>
            <a:r>
              <a:rPr lang="en-US" sz="1600" strike="noStrike" spc="-1" dirty="0">
                <a:latin typeface="Arial"/>
              </a:rPr>
              <a:t>U captures key features of the rows of A</a:t>
            </a:r>
          </a:p>
          <a:p>
            <a:pPr>
              <a:lnSpc>
                <a:spcPct val="100000"/>
              </a:lnSpc>
            </a:pPr>
            <a:r>
              <a:rPr lang="en-US" sz="1600" strike="noStrike" spc="-1" dirty="0">
                <a:latin typeface="Arial"/>
              </a:rPr>
              <a:t>Σ ranks these features by importance (singular values)</a:t>
            </a:r>
          </a:p>
          <a:p>
            <a:pPr>
              <a:lnSpc>
                <a:spcPct val="100000"/>
              </a:lnSpc>
            </a:pPr>
            <a:r>
              <a:rPr lang="en-US" sz="1600" strike="noStrike" spc="-1" dirty="0">
                <a:latin typeface="Arial"/>
              </a:rPr>
              <a:t>V</a:t>
            </a:r>
            <a:r>
              <a:rPr lang="en-US" sz="2000" strike="noStrike" spc="-1" baseline="30000" dirty="0">
                <a:latin typeface="Arial"/>
              </a:rPr>
              <a:t>T</a:t>
            </a:r>
            <a:r>
              <a:rPr lang="en-US" sz="1600" strike="noStrike" spc="-1" dirty="0">
                <a:latin typeface="Arial"/>
              </a:rPr>
              <a:t> captures key features of the columns of A</a:t>
            </a:r>
          </a:p>
          <a:p>
            <a:pPr>
              <a:lnSpc>
                <a:spcPct val="100000"/>
              </a:lnSpc>
            </a:pPr>
            <a:endParaRPr lang="en-US" sz="1600" spc="-1" dirty="0">
              <a:latin typeface="Arial"/>
            </a:endParaRPr>
          </a:p>
          <a:p>
            <a:pPr>
              <a:lnSpc>
                <a:spcPct val="100000"/>
              </a:lnSpc>
            </a:pPr>
            <a:endParaRPr lang="en-US" sz="1600" strike="noStrike" spc="-1" dirty="0">
              <a:latin typeface="Arial"/>
            </a:endParaRPr>
          </a:p>
        </p:txBody>
      </p:sp>
      <p:sp>
        <p:nvSpPr>
          <p:cNvPr id="99" name="Straight Connector 15">
            <a:extLst>
              <a:ext uri="{FF2B5EF4-FFF2-40B4-BE49-F238E27FC236}">
                <a16:creationId xmlns:a16="http://schemas.microsoft.com/office/drawing/2014/main" id="{CBD08DD0-1014-F04D-3394-724C3D0A0AD9}"/>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40044799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0B81B5-FC5B-9253-3F98-14E91CFA1338}"/>
            </a:ext>
          </a:extLst>
        </p:cNvPr>
        <p:cNvGrpSpPr/>
        <p:nvPr/>
      </p:nvGrpSpPr>
      <p:grpSpPr>
        <a:xfrm>
          <a:off x="0" y="0"/>
          <a:ext cx="0" cy="0"/>
          <a:chOff x="0" y="0"/>
          <a:chExt cx="0" cy="0"/>
        </a:xfrm>
      </p:grpSpPr>
      <p:sp>
        <p:nvSpPr>
          <p:cNvPr id="97" name="TextBox 16">
            <a:extLst>
              <a:ext uri="{FF2B5EF4-FFF2-40B4-BE49-F238E27FC236}">
                <a16:creationId xmlns:a16="http://schemas.microsoft.com/office/drawing/2014/main" id="{19EFB988-AD28-F5CC-21EC-DC313A8B7193}"/>
              </a:ext>
            </a:extLst>
          </p:cNvPr>
          <p:cNvSpPr/>
          <p:nvPr/>
        </p:nvSpPr>
        <p:spPr>
          <a:xfrm>
            <a:off x="841320" y="826920"/>
            <a:ext cx="9556560" cy="46021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1" i="1" strike="noStrike" spc="-1" dirty="0">
                <a:solidFill>
                  <a:srgbClr val="003399"/>
                </a:solidFill>
                <a:latin typeface="Trebuchet MS"/>
              </a:rPr>
              <a:t>Singular Value Decomposition </a:t>
            </a:r>
            <a:endParaRPr lang="en-IN" sz="2400" b="0" strike="noStrike" spc="-1" dirty="0">
              <a:latin typeface="Arial"/>
            </a:endParaRPr>
          </a:p>
        </p:txBody>
      </p:sp>
      <p:sp>
        <p:nvSpPr>
          <p:cNvPr id="98" name="Google Shape;82;p 15">
            <a:extLst>
              <a:ext uri="{FF2B5EF4-FFF2-40B4-BE49-F238E27FC236}">
                <a16:creationId xmlns:a16="http://schemas.microsoft.com/office/drawing/2014/main" id="{290E3D89-ABCC-43B5-E3E1-CF31043F1F27}"/>
              </a:ext>
            </a:extLst>
          </p:cNvPr>
          <p:cNvSpPr/>
          <p:nvPr/>
        </p:nvSpPr>
        <p:spPr>
          <a:xfrm>
            <a:off x="900000" y="1440000"/>
            <a:ext cx="10980000" cy="353943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pPr>
            <a:r>
              <a:rPr lang="en-US" sz="1600" b="1" strike="noStrike" spc="-1" dirty="0">
                <a:latin typeface="Arial"/>
              </a:rPr>
              <a:t>Mathematically, in the equation A = UΣV</a:t>
            </a:r>
            <a:r>
              <a:rPr lang="en-US" b="1" strike="noStrike" spc="-1" baseline="30000" dirty="0">
                <a:latin typeface="Arial"/>
              </a:rPr>
              <a:t>T</a:t>
            </a:r>
            <a:r>
              <a:rPr lang="en-US" sz="1600" b="1" strike="noStrike" spc="-1" dirty="0">
                <a:latin typeface="Arial"/>
              </a:rPr>
              <a:t> </a:t>
            </a:r>
          </a:p>
          <a:p>
            <a:pPr>
              <a:lnSpc>
                <a:spcPct val="100000"/>
              </a:lnSpc>
            </a:pPr>
            <a:endParaRPr lang="en-US" sz="1600" spc="-1" dirty="0">
              <a:latin typeface="Arial"/>
            </a:endParaRPr>
          </a:p>
          <a:p>
            <a:pPr>
              <a:lnSpc>
                <a:spcPct val="100000"/>
              </a:lnSpc>
            </a:pPr>
            <a:endParaRPr lang="en-US" sz="1600" strike="noStrike" spc="-1" dirty="0">
              <a:latin typeface="Arial"/>
            </a:endParaRPr>
          </a:p>
          <a:p>
            <a:pPr>
              <a:lnSpc>
                <a:spcPct val="100000"/>
              </a:lnSpc>
            </a:pPr>
            <a:endParaRPr lang="en-US" sz="1600" spc="-1" dirty="0">
              <a:latin typeface="Arial"/>
            </a:endParaRPr>
          </a:p>
          <a:p>
            <a:pPr>
              <a:lnSpc>
                <a:spcPct val="100000"/>
              </a:lnSpc>
            </a:pPr>
            <a:r>
              <a:rPr lang="en-US" sz="1600" strike="noStrike" spc="-1" dirty="0">
                <a:latin typeface="Arial"/>
              </a:rPr>
              <a:t>A is the original matrix</a:t>
            </a:r>
          </a:p>
          <a:p>
            <a:pPr>
              <a:lnSpc>
                <a:spcPct val="100000"/>
              </a:lnSpc>
            </a:pPr>
            <a:endParaRPr lang="en-US" sz="1600" strike="noStrike" spc="-1" dirty="0">
              <a:latin typeface="Arial"/>
            </a:endParaRPr>
          </a:p>
          <a:p>
            <a:pPr>
              <a:lnSpc>
                <a:spcPct val="100000"/>
              </a:lnSpc>
            </a:pPr>
            <a:r>
              <a:rPr lang="en-US" sz="1600" strike="noStrike" spc="-1" dirty="0">
                <a:latin typeface="Arial"/>
              </a:rPr>
              <a:t>U is a matrix of left singular vectors </a:t>
            </a:r>
          </a:p>
          <a:p>
            <a:pPr>
              <a:lnSpc>
                <a:spcPct val="100000"/>
              </a:lnSpc>
            </a:pPr>
            <a:r>
              <a:rPr lang="en-US" sz="1600" strike="noStrike" spc="-1" dirty="0">
                <a:latin typeface="Arial"/>
              </a:rPr>
              <a:t>Σ is a diagonal matrix with singular values and </a:t>
            </a:r>
          </a:p>
          <a:p>
            <a:pPr>
              <a:lnSpc>
                <a:spcPct val="100000"/>
              </a:lnSpc>
            </a:pPr>
            <a:r>
              <a:rPr lang="en-US" sz="1600" strike="noStrike" spc="-1" dirty="0">
                <a:latin typeface="Arial"/>
              </a:rPr>
              <a:t>V</a:t>
            </a:r>
            <a:r>
              <a:rPr lang="en-US" sz="2000" strike="noStrike" spc="-1" baseline="30000" dirty="0">
                <a:latin typeface="Arial"/>
              </a:rPr>
              <a:t>T</a:t>
            </a:r>
            <a:r>
              <a:rPr lang="en-US" sz="1600" strike="noStrike" spc="-1" dirty="0">
                <a:latin typeface="Arial"/>
              </a:rPr>
              <a:t> is the transpose of the matrix of right singular vectors </a:t>
            </a:r>
          </a:p>
          <a:p>
            <a:pPr>
              <a:lnSpc>
                <a:spcPct val="100000"/>
              </a:lnSpc>
            </a:pPr>
            <a:endParaRPr lang="en-US" sz="1600" spc="-1" dirty="0">
              <a:latin typeface="Arial"/>
            </a:endParaRPr>
          </a:p>
          <a:p>
            <a:pPr>
              <a:lnSpc>
                <a:spcPct val="100000"/>
              </a:lnSpc>
            </a:pPr>
            <a:endParaRPr lang="en-US" sz="1600" strike="noStrike" spc="-1" dirty="0">
              <a:latin typeface="Arial"/>
            </a:endParaRPr>
          </a:p>
          <a:p>
            <a:pPr>
              <a:lnSpc>
                <a:spcPct val="100000"/>
              </a:lnSpc>
            </a:pPr>
            <a:endParaRPr lang="en-US" sz="1600" spc="-1" dirty="0">
              <a:latin typeface="Arial"/>
            </a:endParaRPr>
          </a:p>
          <a:p>
            <a:pPr>
              <a:lnSpc>
                <a:spcPct val="100000"/>
              </a:lnSpc>
            </a:pPr>
            <a:r>
              <a:rPr lang="en-US" sz="1600" strike="noStrike" spc="-1" dirty="0">
                <a:latin typeface="Arial"/>
              </a:rPr>
              <a:t>U and V (orthogonal matrices) and Σ (non-negative diagonal elements)</a:t>
            </a:r>
          </a:p>
          <a:p>
            <a:pPr>
              <a:lnSpc>
                <a:spcPct val="100000"/>
              </a:lnSpc>
            </a:pPr>
            <a:endParaRPr lang="en-US" sz="1600" spc="-1" dirty="0">
              <a:latin typeface="Arial"/>
            </a:endParaRPr>
          </a:p>
        </p:txBody>
      </p:sp>
      <p:sp>
        <p:nvSpPr>
          <p:cNvPr id="99" name="Straight Connector 15">
            <a:extLst>
              <a:ext uri="{FF2B5EF4-FFF2-40B4-BE49-F238E27FC236}">
                <a16:creationId xmlns:a16="http://schemas.microsoft.com/office/drawing/2014/main" id="{F6E0A450-DD57-4E32-46CD-5107273A5655}"/>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25584024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4CCF1C-6B1D-CED3-0E54-5329F490D095}"/>
            </a:ext>
          </a:extLst>
        </p:cNvPr>
        <p:cNvGrpSpPr/>
        <p:nvPr/>
      </p:nvGrpSpPr>
      <p:grpSpPr>
        <a:xfrm>
          <a:off x="0" y="0"/>
          <a:ext cx="0" cy="0"/>
          <a:chOff x="0" y="0"/>
          <a:chExt cx="0" cy="0"/>
        </a:xfrm>
      </p:grpSpPr>
      <p:sp>
        <p:nvSpPr>
          <p:cNvPr id="97" name="TextBox 16">
            <a:extLst>
              <a:ext uri="{FF2B5EF4-FFF2-40B4-BE49-F238E27FC236}">
                <a16:creationId xmlns:a16="http://schemas.microsoft.com/office/drawing/2014/main" id="{6984160B-46BB-AF69-5BA3-40594823E578}"/>
              </a:ext>
            </a:extLst>
          </p:cNvPr>
          <p:cNvSpPr/>
          <p:nvPr/>
        </p:nvSpPr>
        <p:spPr>
          <a:xfrm>
            <a:off x="841320" y="826920"/>
            <a:ext cx="9556560" cy="46021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1" i="1" strike="noStrike" spc="-1" dirty="0">
                <a:solidFill>
                  <a:srgbClr val="003399"/>
                </a:solidFill>
                <a:latin typeface="Trebuchet MS"/>
              </a:rPr>
              <a:t>Singular Value Decomposition </a:t>
            </a:r>
            <a:endParaRPr lang="en-IN" sz="2400" b="0" strike="noStrike" spc="-1" dirty="0">
              <a:latin typeface="Arial"/>
            </a:endParaRPr>
          </a:p>
        </p:txBody>
      </p:sp>
      <p:sp>
        <p:nvSpPr>
          <p:cNvPr id="98" name="Google Shape;82;p 15">
            <a:extLst>
              <a:ext uri="{FF2B5EF4-FFF2-40B4-BE49-F238E27FC236}">
                <a16:creationId xmlns:a16="http://schemas.microsoft.com/office/drawing/2014/main" id="{BFAC2C67-A8A8-9725-E2BE-3EA6A49A08EF}"/>
              </a:ext>
            </a:extLst>
          </p:cNvPr>
          <p:cNvSpPr/>
          <p:nvPr/>
        </p:nvSpPr>
        <p:spPr>
          <a:xfrm>
            <a:off x="900000" y="1440000"/>
            <a:ext cx="10980000" cy="3293209"/>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pPr>
            <a:r>
              <a:rPr lang="en-US" sz="1600" b="1" strike="noStrike" spc="-1" dirty="0">
                <a:latin typeface="Arial"/>
              </a:rPr>
              <a:t>Mathematically, in the equation A = UΣV</a:t>
            </a:r>
            <a:r>
              <a:rPr lang="en-US" sz="2000" b="1" strike="noStrike" spc="-1" baseline="30000" dirty="0">
                <a:latin typeface="Arial"/>
              </a:rPr>
              <a:t>T</a:t>
            </a:r>
            <a:r>
              <a:rPr lang="en-US" sz="1600" b="1" strike="noStrike" spc="-1" dirty="0">
                <a:latin typeface="Arial"/>
              </a:rPr>
              <a:t> </a:t>
            </a:r>
          </a:p>
          <a:p>
            <a:pPr>
              <a:lnSpc>
                <a:spcPct val="100000"/>
              </a:lnSpc>
            </a:pPr>
            <a:endParaRPr lang="en-US" sz="1600" spc="-1" dirty="0">
              <a:latin typeface="Arial"/>
            </a:endParaRPr>
          </a:p>
          <a:p>
            <a:pPr>
              <a:lnSpc>
                <a:spcPct val="100000"/>
              </a:lnSpc>
            </a:pPr>
            <a:r>
              <a:rPr lang="en-US" sz="1600" strike="noStrike" spc="-1" dirty="0">
                <a:latin typeface="Arial"/>
              </a:rPr>
              <a:t>If we say that A has a dimension of m*n </a:t>
            </a:r>
          </a:p>
          <a:p>
            <a:pPr>
              <a:lnSpc>
                <a:spcPct val="100000"/>
              </a:lnSpc>
            </a:pPr>
            <a:endParaRPr lang="en-US" sz="1600" spc="-1" dirty="0">
              <a:latin typeface="Arial"/>
            </a:endParaRPr>
          </a:p>
          <a:p>
            <a:pPr>
              <a:lnSpc>
                <a:spcPct val="100000"/>
              </a:lnSpc>
            </a:pPr>
            <a:r>
              <a:rPr lang="en-US" sz="1600" strike="noStrike" spc="-1" dirty="0">
                <a:latin typeface="Arial"/>
              </a:rPr>
              <a:t>U is a matrix of left </a:t>
            </a:r>
            <a:r>
              <a:rPr lang="en-US" sz="1600" b="1" strike="noStrike" spc="-1" dirty="0">
                <a:latin typeface="Arial"/>
              </a:rPr>
              <a:t>singular vectors (</a:t>
            </a:r>
            <a:r>
              <a:rPr lang="en-US" sz="1600" spc="-1" dirty="0">
                <a:latin typeface="Arial"/>
              </a:rPr>
              <a:t>h</a:t>
            </a:r>
            <a:r>
              <a:rPr lang="en-US" sz="1600" strike="noStrike" spc="-1" dirty="0">
                <a:latin typeface="Arial"/>
              </a:rPr>
              <a:t>aving dimension as m*n</a:t>
            </a:r>
            <a:r>
              <a:rPr lang="en-US" sz="1600" b="1" strike="noStrike" spc="-1" dirty="0">
                <a:latin typeface="Arial"/>
              </a:rPr>
              <a:t>). </a:t>
            </a:r>
            <a:r>
              <a:rPr lang="en-US" sz="1600" strike="noStrike" spc="-1" dirty="0">
                <a:latin typeface="Arial"/>
              </a:rPr>
              <a:t>A singular vector -  </a:t>
            </a:r>
          </a:p>
          <a:p>
            <a:pPr>
              <a:lnSpc>
                <a:spcPct val="100000"/>
              </a:lnSpc>
            </a:pPr>
            <a:endParaRPr lang="en-US" sz="1600" spc="-1" dirty="0">
              <a:latin typeface="Arial"/>
            </a:endParaRPr>
          </a:p>
          <a:p>
            <a:pPr marL="285750" indent="-285750">
              <a:lnSpc>
                <a:spcPct val="100000"/>
              </a:lnSpc>
              <a:buFont typeface="Arial" panose="020B0604020202020204" pitchFamily="34" charset="0"/>
              <a:buChar char="•"/>
            </a:pPr>
            <a:r>
              <a:rPr lang="en-US" sz="1600" strike="noStrike" spc="-1" dirty="0">
                <a:latin typeface="Arial"/>
              </a:rPr>
              <a:t>For a matrix A is a non-zero vector v such that Av = </a:t>
            </a:r>
            <a:r>
              <a:rPr lang="en-US" sz="1600" strike="noStrike" spc="-1" dirty="0" err="1">
                <a:latin typeface="Arial"/>
              </a:rPr>
              <a:t>λv</a:t>
            </a:r>
            <a:r>
              <a:rPr lang="en-US" sz="1600" strike="noStrike" spc="-1" dirty="0">
                <a:latin typeface="Arial"/>
              </a:rPr>
              <a:t> for some scalar λ, called the singular value</a:t>
            </a:r>
          </a:p>
          <a:p>
            <a:pPr marL="285750" indent="-285750">
              <a:lnSpc>
                <a:spcPct val="100000"/>
              </a:lnSpc>
              <a:buFont typeface="Arial" panose="020B0604020202020204" pitchFamily="34" charset="0"/>
              <a:buChar char="•"/>
            </a:pPr>
            <a:endParaRPr lang="en-US" sz="1600" strike="noStrike" spc="-1" dirty="0">
              <a:latin typeface="Arial"/>
            </a:endParaRPr>
          </a:p>
          <a:p>
            <a:pPr marL="285750" indent="-285750">
              <a:lnSpc>
                <a:spcPct val="100000"/>
              </a:lnSpc>
              <a:buFont typeface="Arial" panose="020B0604020202020204" pitchFamily="34" charset="0"/>
              <a:buChar char="•"/>
            </a:pPr>
            <a:r>
              <a:rPr lang="en-US" sz="1600" spc="-1" dirty="0">
                <a:latin typeface="Arial"/>
              </a:rPr>
              <a:t>R</a:t>
            </a:r>
            <a:r>
              <a:rPr lang="en-US" sz="1600" strike="noStrike" spc="-1" dirty="0">
                <a:latin typeface="Arial"/>
              </a:rPr>
              <a:t>epresents a direction in which the matrix A stretches or shrinks data points</a:t>
            </a:r>
          </a:p>
          <a:p>
            <a:pPr marL="285750" indent="-285750">
              <a:lnSpc>
                <a:spcPct val="100000"/>
              </a:lnSpc>
              <a:buFont typeface="Arial" panose="020B0604020202020204" pitchFamily="34" charset="0"/>
              <a:buChar char="•"/>
            </a:pPr>
            <a:endParaRPr lang="en-US" sz="1600" strike="noStrike" spc="-1" dirty="0">
              <a:latin typeface="Arial"/>
            </a:endParaRPr>
          </a:p>
          <a:p>
            <a:pPr marL="285750" indent="-285750">
              <a:lnSpc>
                <a:spcPct val="100000"/>
              </a:lnSpc>
              <a:buFont typeface="Arial" panose="020B0604020202020204" pitchFamily="34" charset="0"/>
              <a:buChar char="•"/>
            </a:pPr>
            <a:r>
              <a:rPr lang="en-US" sz="1600" strike="noStrike" spc="-1" dirty="0">
                <a:latin typeface="Arial"/>
              </a:rPr>
              <a:t>Can be multiple for a matrix, depending on its size and properties</a:t>
            </a:r>
          </a:p>
          <a:p>
            <a:pPr marL="285750" indent="-285750">
              <a:lnSpc>
                <a:spcPct val="100000"/>
              </a:lnSpc>
              <a:buFont typeface="Arial" panose="020B0604020202020204" pitchFamily="34" charset="0"/>
              <a:buChar char="•"/>
            </a:pPr>
            <a:endParaRPr lang="en-US" sz="1600" strike="noStrike" spc="-1" dirty="0">
              <a:latin typeface="Arial"/>
            </a:endParaRPr>
          </a:p>
          <a:p>
            <a:pPr marL="285750" indent="-285750">
              <a:lnSpc>
                <a:spcPct val="100000"/>
              </a:lnSpc>
              <a:buFont typeface="Arial" panose="020B0604020202020204" pitchFamily="34" charset="0"/>
              <a:buChar char="•"/>
            </a:pPr>
            <a:r>
              <a:rPr lang="en-US" sz="1600" strike="noStrike" spc="-1" dirty="0">
                <a:latin typeface="Arial"/>
              </a:rPr>
              <a:t>Is associated with a specific singular value, reflecting the magnitude of the stretching/shrinking in that direction</a:t>
            </a:r>
          </a:p>
        </p:txBody>
      </p:sp>
      <p:sp>
        <p:nvSpPr>
          <p:cNvPr id="99" name="Straight Connector 15">
            <a:extLst>
              <a:ext uri="{FF2B5EF4-FFF2-40B4-BE49-F238E27FC236}">
                <a16:creationId xmlns:a16="http://schemas.microsoft.com/office/drawing/2014/main" id="{3A0FE85C-E5B5-029C-25EE-F7B61F0916FA}"/>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25613576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DE8B95-4606-AC4A-3CA1-FC5F169BFFA2}"/>
            </a:ext>
          </a:extLst>
        </p:cNvPr>
        <p:cNvGrpSpPr/>
        <p:nvPr/>
      </p:nvGrpSpPr>
      <p:grpSpPr>
        <a:xfrm>
          <a:off x="0" y="0"/>
          <a:ext cx="0" cy="0"/>
          <a:chOff x="0" y="0"/>
          <a:chExt cx="0" cy="0"/>
        </a:xfrm>
      </p:grpSpPr>
      <p:sp>
        <p:nvSpPr>
          <p:cNvPr id="97" name="TextBox 16">
            <a:extLst>
              <a:ext uri="{FF2B5EF4-FFF2-40B4-BE49-F238E27FC236}">
                <a16:creationId xmlns:a16="http://schemas.microsoft.com/office/drawing/2014/main" id="{4A1C3F80-A53F-E784-41A5-38E97E2B82AC}"/>
              </a:ext>
            </a:extLst>
          </p:cNvPr>
          <p:cNvSpPr/>
          <p:nvPr/>
        </p:nvSpPr>
        <p:spPr>
          <a:xfrm>
            <a:off x="841320" y="826920"/>
            <a:ext cx="9556560" cy="46021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1" i="1" strike="noStrike" spc="-1" dirty="0">
                <a:solidFill>
                  <a:srgbClr val="003399"/>
                </a:solidFill>
                <a:latin typeface="Trebuchet MS"/>
              </a:rPr>
              <a:t>Singular Value Decomposition </a:t>
            </a:r>
            <a:endParaRPr lang="en-IN" sz="2400" b="0" strike="noStrike" spc="-1" dirty="0">
              <a:latin typeface="Arial"/>
            </a:endParaRPr>
          </a:p>
        </p:txBody>
      </p:sp>
      <p:sp>
        <p:nvSpPr>
          <p:cNvPr id="98" name="Google Shape;82;p 15">
            <a:extLst>
              <a:ext uri="{FF2B5EF4-FFF2-40B4-BE49-F238E27FC236}">
                <a16:creationId xmlns:a16="http://schemas.microsoft.com/office/drawing/2014/main" id="{0EE90D91-83C0-E92D-6100-40E190C45D02}"/>
              </a:ext>
            </a:extLst>
          </p:cNvPr>
          <p:cNvSpPr/>
          <p:nvPr/>
        </p:nvSpPr>
        <p:spPr>
          <a:xfrm>
            <a:off x="900000" y="1440000"/>
            <a:ext cx="10980000" cy="3046988"/>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pPr>
            <a:r>
              <a:rPr lang="en-US" sz="1600" b="1" strike="noStrike" spc="-1" dirty="0">
                <a:latin typeface="Arial"/>
              </a:rPr>
              <a:t>Mathematically, in the equation A = UΣV</a:t>
            </a:r>
            <a:r>
              <a:rPr lang="en-US" sz="2000" b="1" strike="noStrike" spc="-1" baseline="30000" dirty="0">
                <a:latin typeface="Arial"/>
              </a:rPr>
              <a:t>T</a:t>
            </a:r>
            <a:r>
              <a:rPr lang="en-US" sz="1600" b="1" strike="noStrike" spc="-1" dirty="0">
                <a:latin typeface="Arial"/>
              </a:rPr>
              <a:t> </a:t>
            </a:r>
          </a:p>
          <a:p>
            <a:pPr>
              <a:lnSpc>
                <a:spcPct val="100000"/>
              </a:lnSpc>
            </a:pPr>
            <a:endParaRPr lang="en-US" sz="1600" spc="-1" dirty="0">
              <a:latin typeface="Arial"/>
            </a:endParaRPr>
          </a:p>
          <a:p>
            <a:pPr>
              <a:lnSpc>
                <a:spcPct val="100000"/>
              </a:lnSpc>
            </a:pPr>
            <a:endParaRPr lang="en-US" sz="1600" strike="noStrike" spc="-1" dirty="0">
              <a:latin typeface="Arial"/>
            </a:endParaRPr>
          </a:p>
          <a:p>
            <a:pPr>
              <a:lnSpc>
                <a:spcPct val="100000"/>
              </a:lnSpc>
            </a:pPr>
            <a:endParaRPr lang="en-US" sz="1600" spc="-1" dirty="0">
              <a:latin typeface="Arial"/>
            </a:endParaRPr>
          </a:p>
          <a:p>
            <a:pPr>
              <a:lnSpc>
                <a:spcPct val="100000"/>
              </a:lnSpc>
            </a:pPr>
            <a:r>
              <a:rPr lang="en-US" sz="1600" b="1" strike="noStrike" spc="-1" dirty="0">
                <a:latin typeface="Arial"/>
              </a:rPr>
              <a:t>Σ is Diagonal Matrix with Singular Values which - </a:t>
            </a:r>
          </a:p>
          <a:p>
            <a:pPr>
              <a:lnSpc>
                <a:spcPct val="100000"/>
              </a:lnSpc>
            </a:pPr>
            <a:endParaRPr lang="en-US" sz="1600" strike="noStrike" spc="-1" dirty="0">
              <a:latin typeface="Arial"/>
            </a:endParaRPr>
          </a:p>
          <a:p>
            <a:pPr marL="285750" indent="-285750">
              <a:lnSpc>
                <a:spcPct val="100000"/>
              </a:lnSpc>
              <a:buFont typeface="Arial" panose="020B0604020202020204" pitchFamily="34" charset="0"/>
              <a:buChar char="•"/>
            </a:pPr>
            <a:r>
              <a:rPr lang="en-US" sz="1600" spc="-1" dirty="0">
                <a:latin typeface="Arial"/>
              </a:rPr>
              <a:t>H</a:t>
            </a:r>
            <a:r>
              <a:rPr lang="en-US" sz="1600" strike="noStrike" spc="-1" dirty="0">
                <a:latin typeface="Arial"/>
              </a:rPr>
              <a:t>olds the singular values extracted from the original matrix A during SVD</a:t>
            </a:r>
          </a:p>
          <a:p>
            <a:pPr marL="285750" indent="-285750">
              <a:lnSpc>
                <a:spcPct val="100000"/>
              </a:lnSpc>
              <a:buFont typeface="Arial" panose="020B0604020202020204" pitchFamily="34" charset="0"/>
              <a:buChar char="•"/>
            </a:pPr>
            <a:endParaRPr lang="en-US" sz="1600" strike="noStrike" spc="-1" dirty="0">
              <a:latin typeface="Arial"/>
            </a:endParaRPr>
          </a:p>
          <a:p>
            <a:pPr marL="285750" indent="-285750">
              <a:lnSpc>
                <a:spcPct val="100000"/>
              </a:lnSpc>
              <a:buFont typeface="Arial" panose="020B0604020202020204" pitchFamily="34" charset="0"/>
              <a:buChar char="•"/>
            </a:pPr>
            <a:r>
              <a:rPr lang="en-US" sz="1600" strike="noStrike" spc="-1" dirty="0">
                <a:latin typeface="Arial"/>
              </a:rPr>
              <a:t>Each singular value represents the "magnitude" of a particular latent factor captured by SVD</a:t>
            </a:r>
          </a:p>
          <a:p>
            <a:pPr marL="285750" indent="-285750">
              <a:lnSpc>
                <a:spcPct val="100000"/>
              </a:lnSpc>
              <a:buFont typeface="Arial" panose="020B0604020202020204" pitchFamily="34" charset="0"/>
              <a:buChar char="•"/>
            </a:pPr>
            <a:endParaRPr lang="en-US" sz="1600" strike="noStrike" spc="-1" dirty="0">
              <a:latin typeface="Arial"/>
            </a:endParaRPr>
          </a:p>
          <a:p>
            <a:pPr marL="285750" indent="-285750">
              <a:lnSpc>
                <a:spcPct val="100000"/>
              </a:lnSpc>
              <a:buFont typeface="Arial" panose="020B0604020202020204" pitchFamily="34" charset="0"/>
              <a:buChar char="•"/>
            </a:pPr>
            <a:r>
              <a:rPr lang="en-US" sz="1600" strike="noStrike" spc="-1" dirty="0">
                <a:latin typeface="Arial"/>
              </a:rPr>
              <a:t>The larger the singular value, the more significant the corresponding latent factor in explaining the structure of A</a:t>
            </a:r>
          </a:p>
          <a:p>
            <a:pPr marL="285750" indent="-285750">
              <a:lnSpc>
                <a:spcPct val="100000"/>
              </a:lnSpc>
              <a:buFont typeface="Arial" panose="020B0604020202020204" pitchFamily="34" charset="0"/>
              <a:buChar char="•"/>
            </a:pPr>
            <a:endParaRPr lang="en-US" sz="1600" strike="noStrike" spc="-1" dirty="0">
              <a:latin typeface="Arial"/>
            </a:endParaRPr>
          </a:p>
        </p:txBody>
      </p:sp>
      <p:sp>
        <p:nvSpPr>
          <p:cNvPr id="99" name="Straight Connector 15">
            <a:extLst>
              <a:ext uri="{FF2B5EF4-FFF2-40B4-BE49-F238E27FC236}">
                <a16:creationId xmlns:a16="http://schemas.microsoft.com/office/drawing/2014/main" id="{A8A814F1-652F-BE82-31CE-455082E69371}"/>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39789609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BD1B3B-1DCA-4F30-729F-D94FB16C0FFC}"/>
            </a:ext>
          </a:extLst>
        </p:cNvPr>
        <p:cNvGrpSpPr/>
        <p:nvPr/>
      </p:nvGrpSpPr>
      <p:grpSpPr>
        <a:xfrm>
          <a:off x="0" y="0"/>
          <a:ext cx="0" cy="0"/>
          <a:chOff x="0" y="0"/>
          <a:chExt cx="0" cy="0"/>
        </a:xfrm>
      </p:grpSpPr>
      <p:sp>
        <p:nvSpPr>
          <p:cNvPr id="97" name="TextBox 16">
            <a:extLst>
              <a:ext uri="{FF2B5EF4-FFF2-40B4-BE49-F238E27FC236}">
                <a16:creationId xmlns:a16="http://schemas.microsoft.com/office/drawing/2014/main" id="{5ECAD881-351C-E3A3-CE96-8215DA8A381F}"/>
              </a:ext>
            </a:extLst>
          </p:cNvPr>
          <p:cNvSpPr/>
          <p:nvPr/>
        </p:nvSpPr>
        <p:spPr>
          <a:xfrm>
            <a:off x="841320" y="826920"/>
            <a:ext cx="9556560" cy="46021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1" i="1" strike="noStrike" spc="-1" dirty="0">
                <a:solidFill>
                  <a:srgbClr val="003399"/>
                </a:solidFill>
                <a:latin typeface="Trebuchet MS"/>
              </a:rPr>
              <a:t>Singular Value Decomposition </a:t>
            </a:r>
            <a:endParaRPr lang="en-IN" sz="2400" b="0" strike="noStrike" spc="-1" dirty="0">
              <a:latin typeface="Arial"/>
            </a:endParaRPr>
          </a:p>
        </p:txBody>
      </p:sp>
      <p:sp>
        <p:nvSpPr>
          <p:cNvPr id="98" name="Google Shape;82;p 15">
            <a:extLst>
              <a:ext uri="{FF2B5EF4-FFF2-40B4-BE49-F238E27FC236}">
                <a16:creationId xmlns:a16="http://schemas.microsoft.com/office/drawing/2014/main" id="{8811378B-F2B3-4F00-ACBA-F7B9705487C8}"/>
              </a:ext>
            </a:extLst>
          </p:cNvPr>
          <p:cNvSpPr/>
          <p:nvPr/>
        </p:nvSpPr>
        <p:spPr>
          <a:xfrm>
            <a:off x="900000" y="1440000"/>
            <a:ext cx="10980000" cy="3293209"/>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pPr>
            <a:r>
              <a:rPr lang="en-US" sz="1600" b="1" strike="noStrike" spc="-1" dirty="0">
                <a:latin typeface="Arial"/>
              </a:rPr>
              <a:t>Mathematically, in the equation A = UΣV</a:t>
            </a:r>
            <a:r>
              <a:rPr lang="en-US" sz="2000" b="1" strike="noStrike" spc="-1" baseline="30000" dirty="0">
                <a:latin typeface="Arial"/>
              </a:rPr>
              <a:t>T</a:t>
            </a:r>
            <a:r>
              <a:rPr lang="en-US" sz="1600" b="1" strike="noStrike" spc="-1" dirty="0">
                <a:latin typeface="Arial"/>
              </a:rPr>
              <a:t> </a:t>
            </a:r>
          </a:p>
          <a:p>
            <a:pPr>
              <a:lnSpc>
                <a:spcPct val="100000"/>
              </a:lnSpc>
            </a:pPr>
            <a:endParaRPr lang="en-US" sz="1600" spc="-1" dirty="0">
              <a:latin typeface="Arial"/>
            </a:endParaRPr>
          </a:p>
          <a:p>
            <a:pPr>
              <a:lnSpc>
                <a:spcPct val="100000"/>
              </a:lnSpc>
            </a:pPr>
            <a:endParaRPr lang="en-US" sz="1600" strike="noStrike" spc="-1" dirty="0">
              <a:latin typeface="Arial"/>
            </a:endParaRPr>
          </a:p>
          <a:p>
            <a:pPr>
              <a:lnSpc>
                <a:spcPct val="100000"/>
              </a:lnSpc>
            </a:pPr>
            <a:endParaRPr lang="en-US" sz="1600" spc="-1" dirty="0">
              <a:latin typeface="Arial"/>
            </a:endParaRPr>
          </a:p>
          <a:p>
            <a:pPr>
              <a:lnSpc>
                <a:spcPct val="100000"/>
              </a:lnSpc>
            </a:pPr>
            <a:r>
              <a:rPr lang="en-US" sz="1600" b="1" strike="noStrike" spc="-1" dirty="0">
                <a:latin typeface="Arial"/>
              </a:rPr>
              <a:t>V</a:t>
            </a:r>
            <a:r>
              <a:rPr lang="en-US" sz="2000" b="1" strike="noStrike" spc="-1" baseline="30000" dirty="0">
                <a:latin typeface="Arial"/>
              </a:rPr>
              <a:t>T</a:t>
            </a:r>
            <a:r>
              <a:rPr lang="en-US" sz="1600" b="1" strike="noStrike" spc="-1" dirty="0">
                <a:latin typeface="Arial"/>
              </a:rPr>
              <a:t>  is - </a:t>
            </a:r>
          </a:p>
          <a:p>
            <a:pPr>
              <a:lnSpc>
                <a:spcPct val="100000"/>
              </a:lnSpc>
            </a:pPr>
            <a:r>
              <a:rPr lang="en-US" sz="1600" strike="noStrike" spc="-1" dirty="0">
                <a:latin typeface="Arial"/>
              </a:rPr>
              <a:t>The transpose of another orthogonal matrix, V, of dimensions n x p (where p is the rank of A)</a:t>
            </a:r>
          </a:p>
          <a:p>
            <a:pPr>
              <a:lnSpc>
                <a:spcPct val="100000"/>
              </a:lnSpc>
            </a:pPr>
            <a:endParaRPr lang="en-US" sz="1600" spc="-1" dirty="0">
              <a:latin typeface="Arial"/>
            </a:endParaRPr>
          </a:p>
          <a:p>
            <a:endParaRPr lang="en-US" sz="1600" strike="noStrike" spc="-1" dirty="0">
              <a:latin typeface="Arial"/>
            </a:endParaRPr>
          </a:p>
          <a:p>
            <a:endParaRPr lang="en-US" sz="1600" spc="-1" dirty="0">
              <a:latin typeface="Arial"/>
            </a:endParaRPr>
          </a:p>
          <a:p>
            <a:r>
              <a:rPr lang="en-US" sz="1600" strike="noStrike" spc="-1" dirty="0">
                <a:latin typeface="Arial"/>
              </a:rPr>
              <a:t>Please open the code </a:t>
            </a:r>
            <a:r>
              <a:rPr lang="en-US" sz="1600" b="1" i="1" strike="noStrike" spc="-1" dirty="0">
                <a:latin typeface="Arial"/>
              </a:rPr>
              <a:t>SVD.R</a:t>
            </a:r>
            <a:r>
              <a:rPr lang="en-US" sz="1600" strike="noStrike" spc="-1" dirty="0">
                <a:latin typeface="Arial"/>
              </a:rPr>
              <a:t> and </a:t>
            </a:r>
            <a:r>
              <a:rPr lang="en-US" sz="1600" b="1" i="1" strike="noStrike" spc="-1" dirty="0" err="1">
                <a:latin typeface="Arial"/>
              </a:rPr>
              <a:t>SVD_Recommend.R</a:t>
            </a:r>
            <a:r>
              <a:rPr lang="en-US" sz="1600" strike="noStrike" spc="-1" dirty="0">
                <a:latin typeface="Arial"/>
              </a:rPr>
              <a:t> </a:t>
            </a:r>
          </a:p>
          <a:p>
            <a:pPr>
              <a:lnSpc>
                <a:spcPct val="100000"/>
              </a:lnSpc>
            </a:pPr>
            <a:endParaRPr lang="en-US" sz="1600" strike="noStrike" spc="-1" dirty="0">
              <a:latin typeface="Arial"/>
            </a:endParaRPr>
          </a:p>
          <a:p>
            <a:pPr>
              <a:lnSpc>
                <a:spcPct val="100000"/>
              </a:lnSpc>
            </a:pPr>
            <a:endParaRPr lang="en-US" sz="1600" spc="-1" dirty="0">
              <a:latin typeface="Arial"/>
            </a:endParaRPr>
          </a:p>
          <a:p>
            <a:pPr>
              <a:lnSpc>
                <a:spcPct val="100000"/>
              </a:lnSpc>
            </a:pPr>
            <a:endParaRPr lang="en-US" sz="1600" strike="noStrike" spc="-1" dirty="0">
              <a:latin typeface="Arial"/>
            </a:endParaRPr>
          </a:p>
        </p:txBody>
      </p:sp>
      <p:sp>
        <p:nvSpPr>
          <p:cNvPr id="99" name="Straight Connector 15">
            <a:extLst>
              <a:ext uri="{FF2B5EF4-FFF2-40B4-BE49-F238E27FC236}">
                <a16:creationId xmlns:a16="http://schemas.microsoft.com/office/drawing/2014/main" id="{8E55AC1E-EA48-DAE2-A11A-5A8C4B523342}"/>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2505426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Line 1"/>
          <p:cNvSpPr/>
          <p:nvPr/>
        </p:nvSpPr>
        <p:spPr>
          <a:xfrm>
            <a:off x="651060" y="740160"/>
            <a:ext cx="10934280" cy="18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sz="900"/>
          </a:p>
        </p:txBody>
      </p:sp>
      <p:sp>
        <p:nvSpPr>
          <p:cNvPr id="100" name="CustomShape 2"/>
          <p:cNvSpPr/>
          <p:nvPr/>
        </p:nvSpPr>
        <p:spPr>
          <a:xfrm>
            <a:off x="625860" y="6605460"/>
            <a:ext cx="2582820" cy="22392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sz="900"/>
          </a:p>
        </p:txBody>
      </p:sp>
      <p:sp>
        <p:nvSpPr>
          <p:cNvPr id="101" name="Line 3"/>
          <p:cNvSpPr/>
          <p:nvPr/>
        </p:nvSpPr>
        <p:spPr>
          <a:xfrm>
            <a:off x="651060" y="740160"/>
            <a:ext cx="3751560" cy="18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sz="900"/>
          </a:p>
        </p:txBody>
      </p:sp>
      <p:sp>
        <p:nvSpPr>
          <p:cNvPr id="102" name="CustomShape 4"/>
          <p:cNvSpPr/>
          <p:nvPr/>
        </p:nvSpPr>
        <p:spPr>
          <a:xfrm>
            <a:off x="606060" y="1107900"/>
            <a:ext cx="10978380" cy="49788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sz="900"/>
          </a:p>
        </p:txBody>
      </p:sp>
      <p:sp>
        <p:nvSpPr>
          <p:cNvPr id="103" name="CustomShape 5"/>
          <p:cNvSpPr/>
          <p:nvPr/>
        </p:nvSpPr>
        <p:spPr>
          <a:xfrm flipH="1">
            <a:off x="-1080" y="344160"/>
            <a:ext cx="72000" cy="76284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104" name="CustomShape 6"/>
          <p:cNvSpPr/>
          <p:nvPr/>
        </p:nvSpPr>
        <p:spPr>
          <a:xfrm>
            <a:off x="9829800" y="6639480"/>
            <a:ext cx="1754640" cy="192780"/>
          </a:xfrm>
          <a:prstGeom prst="rect">
            <a:avLst/>
          </a:prstGeom>
          <a:noFill/>
          <a:ln w="9360">
            <a:noFill/>
          </a:ln>
        </p:spPr>
        <p:style>
          <a:lnRef idx="0">
            <a:scrgbClr r="0" g="0" b="0"/>
          </a:lnRef>
          <a:fillRef idx="0">
            <a:scrgbClr r="0" g="0" b="0"/>
          </a:fillRef>
          <a:effectRef idx="0">
            <a:scrgbClr r="0" g="0" b="0"/>
          </a:effectRef>
          <a:fontRef idx="minor"/>
        </p:style>
        <p:txBody>
          <a:bodyPr lIns="45000" tIns="22500" rIns="45000" bIns="22500" anchor="ctr">
            <a:noAutofit/>
          </a:bodyPr>
          <a:lstStyle/>
          <a:p>
            <a:pPr algn="r">
              <a:lnSpc>
                <a:spcPct val="100000"/>
              </a:lnSpc>
              <a:buNone/>
            </a:pPr>
            <a:r>
              <a:rPr lang="en-IN" sz="1000" spc="-1" dirty="0">
                <a:solidFill>
                  <a:srgbClr val="000000"/>
                </a:solidFill>
                <a:latin typeface="Calibri"/>
                <a:ea typeface="DejaVu Sans"/>
              </a:rPr>
              <a:t>© 2023 AiProff.ai</a:t>
            </a:r>
            <a:endParaRPr lang="en-IN" sz="1000" spc="-1" dirty="0">
              <a:latin typeface="Arial"/>
            </a:endParaRPr>
          </a:p>
        </p:txBody>
      </p:sp>
      <p:sp>
        <p:nvSpPr>
          <p:cNvPr id="105" name="CustomShape 7"/>
          <p:cNvSpPr/>
          <p:nvPr/>
        </p:nvSpPr>
        <p:spPr>
          <a:xfrm>
            <a:off x="606060" y="217980"/>
            <a:ext cx="8423640" cy="501480"/>
          </a:xfrm>
          <a:prstGeom prst="rect">
            <a:avLst/>
          </a:prstGeom>
          <a:noFill/>
          <a:ln w="0">
            <a:noFill/>
          </a:ln>
        </p:spPr>
        <p:style>
          <a:lnRef idx="0">
            <a:scrgbClr r="0" g="0" b="0"/>
          </a:lnRef>
          <a:fillRef idx="0">
            <a:scrgbClr r="0" g="0" b="0"/>
          </a:fillRef>
          <a:effectRef idx="0">
            <a:scrgbClr r="0" g="0" b="0"/>
          </a:effectRef>
          <a:fontRef idx="minor"/>
        </p:style>
        <p:txBody>
          <a:bodyPr lIns="45000" tIns="22500" rIns="45000" bIns="22500" anchor="t">
            <a:noAutofit/>
          </a:bodyPr>
          <a:lstStyle/>
          <a:p>
            <a:pPr>
              <a:lnSpc>
                <a:spcPct val="100000"/>
              </a:lnSpc>
              <a:buNone/>
            </a:pPr>
            <a:r>
              <a:rPr lang="en-IN" sz="3000" spc="42" dirty="0">
                <a:solidFill>
                  <a:srgbClr val="33A9AF"/>
                </a:solidFill>
                <a:latin typeface="Source Sans Pro"/>
                <a:ea typeface="DejaVu Sans"/>
              </a:rPr>
              <a:t>What are Recommendation Engines?</a:t>
            </a:r>
            <a:endParaRPr lang="en-IN" sz="3000" spc="-1" dirty="0">
              <a:latin typeface="Arial"/>
            </a:endParaRPr>
          </a:p>
        </p:txBody>
      </p:sp>
      <p:sp>
        <p:nvSpPr>
          <p:cNvPr id="106" name="CustomShape 8"/>
          <p:cNvSpPr/>
          <p:nvPr/>
        </p:nvSpPr>
        <p:spPr>
          <a:xfrm>
            <a:off x="0" y="-5580"/>
            <a:ext cx="3071880" cy="4896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107" name="CustomShape 9"/>
          <p:cNvSpPr/>
          <p:nvPr/>
        </p:nvSpPr>
        <p:spPr>
          <a:xfrm>
            <a:off x="3072960" y="-5580"/>
            <a:ext cx="3071880" cy="48960"/>
          </a:xfrm>
          <a:prstGeom prst="rect">
            <a:avLst/>
          </a:prstGeom>
          <a:solidFill>
            <a:srgbClr val="F39712"/>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108" name="CustomShape 10"/>
          <p:cNvSpPr/>
          <p:nvPr/>
        </p:nvSpPr>
        <p:spPr>
          <a:xfrm>
            <a:off x="6146100" y="-5580"/>
            <a:ext cx="3071880" cy="48960"/>
          </a:xfrm>
          <a:prstGeom prst="rect">
            <a:avLst/>
          </a:prstGeom>
          <a:solidFill>
            <a:srgbClr val="94BA41"/>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109" name="CustomShape 11"/>
          <p:cNvSpPr/>
          <p:nvPr/>
        </p:nvSpPr>
        <p:spPr>
          <a:xfrm>
            <a:off x="9219060" y="-5580"/>
            <a:ext cx="2971800" cy="48960"/>
          </a:xfrm>
          <a:prstGeom prst="rect">
            <a:avLst/>
          </a:prstGeom>
          <a:solidFill>
            <a:srgbClr val="595959"/>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110" name="Line 12"/>
          <p:cNvSpPr/>
          <p:nvPr/>
        </p:nvSpPr>
        <p:spPr>
          <a:xfrm flipV="1">
            <a:off x="6087960" y="6605460"/>
            <a:ext cx="10800" cy="25254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sz="900"/>
          </a:p>
        </p:txBody>
      </p:sp>
      <p:sp>
        <p:nvSpPr>
          <p:cNvPr id="111" name="CustomShape 4"/>
          <p:cNvSpPr/>
          <p:nvPr/>
        </p:nvSpPr>
        <p:spPr>
          <a:xfrm>
            <a:off x="682200" y="894060"/>
            <a:ext cx="10978380" cy="526878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sz="900"/>
          </a:p>
        </p:txBody>
      </p:sp>
      <p:sp>
        <p:nvSpPr>
          <p:cNvPr id="112" name="Rectangle 111"/>
          <p:cNvSpPr/>
          <p:nvPr/>
        </p:nvSpPr>
        <p:spPr>
          <a:xfrm>
            <a:off x="813056" y="1434420"/>
            <a:ext cx="10611311" cy="4866120"/>
          </a:xfrm>
          <a:prstGeom prst="rect">
            <a:avLst/>
          </a:prstGeom>
          <a:noFill/>
          <a:ln w="0">
            <a:noFill/>
          </a:ln>
        </p:spPr>
        <p:style>
          <a:lnRef idx="0">
            <a:scrgbClr r="0" g="0" b="0"/>
          </a:lnRef>
          <a:fillRef idx="0">
            <a:scrgbClr r="0" g="0" b="0"/>
          </a:fillRef>
          <a:effectRef idx="0">
            <a:scrgbClr r="0" g="0" b="0"/>
          </a:effectRef>
          <a:fontRef idx="minor"/>
        </p:style>
        <p:txBody>
          <a:bodyPr lIns="45000" tIns="22500" rIns="45000" bIns="22500" anchor="t">
            <a:noAutofit/>
          </a:bodyPr>
          <a:lstStyle/>
          <a:p>
            <a:pPr marL="285750" indent="-285750">
              <a:buFont typeface="Arial" panose="020B0604020202020204" pitchFamily="34" charset="0"/>
              <a:buChar char="•"/>
            </a:pPr>
            <a:r>
              <a:rPr lang="en-IN" spc="-1" dirty="0">
                <a:solidFill>
                  <a:srgbClr val="000000"/>
                </a:solidFill>
                <a:latin typeface="Source Sans"/>
                <a:ea typeface="Open Sans"/>
              </a:rPr>
              <a:t>Until recently, individuals typically preferred purchasing items suggested by their friends or those they trust. </a:t>
            </a:r>
          </a:p>
          <a:p>
            <a:pPr marL="285750" indent="-285750">
              <a:buFont typeface="Arial" panose="020B0604020202020204" pitchFamily="34" charset="0"/>
              <a:buChar char="•"/>
            </a:pPr>
            <a:endParaRPr lang="en-IN" spc="-1" dirty="0">
              <a:solidFill>
                <a:srgbClr val="000000"/>
              </a:solidFill>
              <a:latin typeface="Source Sans"/>
              <a:ea typeface="Open Sans"/>
            </a:endParaRPr>
          </a:p>
          <a:p>
            <a:pPr marL="285750" indent="-285750">
              <a:buFont typeface="Arial" panose="020B0604020202020204" pitchFamily="34" charset="0"/>
              <a:buChar char="•"/>
            </a:pPr>
            <a:r>
              <a:rPr lang="en-IN" spc="-1" dirty="0">
                <a:solidFill>
                  <a:srgbClr val="000000"/>
                </a:solidFill>
                <a:latin typeface="Source Sans"/>
                <a:ea typeface="Open Sans"/>
              </a:rPr>
              <a:t>This was the go-to approach for making a purchase, especially when uncertainties about a product existed. </a:t>
            </a:r>
          </a:p>
          <a:p>
            <a:pPr marL="285750" indent="-285750">
              <a:buFont typeface="Arial" panose="020B0604020202020204" pitchFamily="34" charset="0"/>
              <a:buChar char="•"/>
            </a:pPr>
            <a:endParaRPr lang="en-IN" spc="-1" dirty="0">
              <a:solidFill>
                <a:srgbClr val="000000"/>
              </a:solidFill>
              <a:latin typeface="Source Sans"/>
              <a:ea typeface="Open Sans"/>
            </a:endParaRPr>
          </a:p>
          <a:p>
            <a:pPr marL="285750" indent="-285750">
              <a:buFont typeface="Arial" panose="020B0604020202020204" pitchFamily="34" charset="0"/>
              <a:buChar char="•"/>
            </a:pPr>
            <a:r>
              <a:rPr lang="en-IN" spc="-1" dirty="0">
                <a:solidFill>
                  <a:srgbClr val="000000"/>
                </a:solidFill>
                <a:latin typeface="Source Sans"/>
                <a:ea typeface="Open Sans"/>
              </a:rPr>
              <a:t>However, in this digital era, the landscape has evolved to encompass online platforms employing recommendation engines.</a:t>
            </a:r>
          </a:p>
          <a:p>
            <a:pPr marL="285750" indent="-285750">
              <a:buFont typeface="Arial" panose="020B0604020202020204" pitchFamily="34" charset="0"/>
              <a:buChar char="•"/>
            </a:pPr>
            <a:endParaRPr lang="en-IN" spc="-1" dirty="0">
              <a:solidFill>
                <a:srgbClr val="000000"/>
              </a:solidFill>
              <a:latin typeface="Source Sans"/>
              <a:ea typeface="Open Sans"/>
            </a:endParaRPr>
          </a:p>
          <a:p>
            <a:pPr marL="285750" indent="-285750">
              <a:buFont typeface="Arial" panose="020B0604020202020204" pitchFamily="34" charset="0"/>
              <a:buChar char="•"/>
            </a:pPr>
            <a:r>
              <a:rPr lang="en-IN" spc="-1" dirty="0">
                <a:solidFill>
                  <a:srgbClr val="000000"/>
                </a:solidFill>
                <a:latin typeface="Source Sans"/>
                <a:ea typeface="Open Sans"/>
              </a:rPr>
              <a:t>It is the conscious and unconscious choices that we make,  become a potential indicator of what would be our next choice</a:t>
            </a:r>
            <a:endParaRPr lang="en-IN" spc="-1" dirty="0">
              <a:latin typeface="Arial"/>
            </a:endParaRPr>
          </a:p>
          <a:p>
            <a:pPr marL="285750" indent="-285750">
              <a:buFont typeface="Arial" panose="020B0604020202020204" pitchFamily="34" charset="0"/>
              <a:buChar char="•"/>
            </a:pPr>
            <a:endParaRPr lang="en-IN" spc="-1" dirty="0">
              <a:latin typeface="Arial"/>
            </a:endParaRPr>
          </a:p>
          <a:p>
            <a:pPr marL="285750" indent="-285750">
              <a:buFont typeface="Arial" panose="020B0604020202020204" pitchFamily="34" charset="0"/>
              <a:buChar char="•"/>
            </a:pPr>
            <a:r>
              <a:rPr lang="en-IN" i="1" spc="-1" dirty="0">
                <a:solidFill>
                  <a:srgbClr val="000000"/>
                </a:solidFill>
                <a:latin typeface="Source Sans"/>
                <a:ea typeface="Open Sans"/>
              </a:rPr>
              <a:t>These engines sift through data employing various algorithms to suggest the most pertinent items to users. They begin by </a:t>
            </a:r>
            <a:r>
              <a:rPr lang="en-IN" i="1" spc="-1" dirty="0" err="1">
                <a:solidFill>
                  <a:srgbClr val="000000"/>
                </a:solidFill>
                <a:latin typeface="Source Sans"/>
                <a:ea typeface="Open Sans"/>
              </a:rPr>
              <a:t>analyzing</a:t>
            </a:r>
            <a:r>
              <a:rPr lang="en-IN" i="1" spc="-1" dirty="0">
                <a:solidFill>
                  <a:srgbClr val="000000"/>
                </a:solidFill>
                <a:latin typeface="Source Sans"/>
                <a:ea typeface="Open Sans"/>
              </a:rPr>
              <a:t> a customer's previous </a:t>
            </a:r>
            <a:r>
              <a:rPr lang="en-IN" i="1" spc="-1" dirty="0" err="1">
                <a:solidFill>
                  <a:srgbClr val="000000"/>
                </a:solidFill>
                <a:latin typeface="Source Sans"/>
                <a:ea typeface="Open Sans"/>
              </a:rPr>
              <a:t>behavior</a:t>
            </a:r>
            <a:r>
              <a:rPr lang="en-IN" i="1" spc="-1" dirty="0">
                <a:solidFill>
                  <a:srgbClr val="000000"/>
                </a:solidFill>
                <a:latin typeface="Source Sans"/>
                <a:ea typeface="Open Sans"/>
              </a:rPr>
              <a:t> and, using that information, propose products that align with the user's potential preferences for purchase.</a:t>
            </a:r>
            <a:endParaRPr lang="en-IN" spc="-1" dirty="0">
              <a:latin typeface="Arial"/>
            </a:endParaRPr>
          </a:p>
        </p:txBody>
      </p:sp>
    </p:spTree>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12FB63-4FA0-59F2-EFA3-61F4C17463ED}"/>
            </a:ext>
          </a:extLst>
        </p:cNvPr>
        <p:cNvGrpSpPr/>
        <p:nvPr/>
      </p:nvGrpSpPr>
      <p:grpSpPr>
        <a:xfrm>
          <a:off x="0" y="0"/>
          <a:ext cx="0" cy="0"/>
          <a:chOff x="0" y="0"/>
          <a:chExt cx="0" cy="0"/>
        </a:xfrm>
      </p:grpSpPr>
      <p:sp>
        <p:nvSpPr>
          <p:cNvPr id="97" name="TextBox 16">
            <a:extLst>
              <a:ext uri="{FF2B5EF4-FFF2-40B4-BE49-F238E27FC236}">
                <a16:creationId xmlns:a16="http://schemas.microsoft.com/office/drawing/2014/main" id="{71239B17-1105-DA9F-12BE-2115E34EF4AA}"/>
              </a:ext>
            </a:extLst>
          </p:cNvPr>
          <p:cNvSpPr/>
          <p:nvPr/>
        </p:nvSpPr>
        <p:spPr>
          <a:xfrm>
            <a:off x="841320" y="826920"/>
            <a:ext cx="9556560" cy="46021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1" i="1" strike="noStrike" spc="-1" dirty="0">
                <a:solidFill>
                  <a:srgbClr val="003399"/>
                </a:solidFill>
                <a:latin typeface="Trebuchet MS"/>
              </a:rPr>
              <a:t>Singular Value Decomposition </a:t>
            </a:r>
            <a:endParaRPr lang="en-IN" sz="2400" b="0" strike="noStrike" spc="-1" dirty="0">
              <a:latin typeface="Arial"/>
            </a:endParaRPr>
          </a:p>
        </p:txBody>
      </p:sp>
      <p:sp>
        <p:nvSpPr>
          <p:cNvPr id="98" name="Google Shape;82;p 15">
            <a:extLst>
              <a:ext uri="{FF2B5EF4-FFF2-40B4-BE49-F238E27FC236}">
                <a16:creationId xmlns:a16="http://schemas.microsoft.com/office/drawing/2014/main" id="{66A615AB-EA66-7F42-37D0-F27727C2E710}"/>
              </a:ext>
            </a:extLst>
          </p:cNvPr>
          <p:cNvSpPr/>
          <p:nvPr/>
        </p:nvSpPr>
        <p:spPr>
          <a:xfrm>
            <a:off x="900000" y="1440000"/>
            <a:ext cx="10980000" cy="1323439"/>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pPr>
            <a:r>
              <a:rPr lang="en-US" sz="1600" strike="noStrike" spc="-1" dirty="0">
                <a:latin typeface="Arial"/>
              </a:rPr>
              <a:t>When SVD is applied to a matrix with imputed missing values, it refines the imputed values  by aligning them with the latent structure uncovered in the decomposition process. </a:t>
            </a:r>
          </a:p>
          <a:p>
            <a:pPr>
              <a:lnSpc>
                <a:spcPct val="100000"/>
              </a:lnSpc>
            </a:pPr>
            <a:endParaRPr lang="en-US" sz="1600" spc="-1" dirty="0">
              <a:latin typeface="Arial"/>
            </a:endParaRPr>
          </a:p>
          <a:p>
            <a:pPr>
              <a:lnSpc>
                <a:spcPct val="100000"/>
              </a:lnSpc>
            </a:pPr>
            <a:r>
              <a:rPr lang="en-US" sz="1600" strike="noStrike" spc="-1" dirty="0">
                <a:latin typeface="Arial"/>
              </a:rPr>
              <a:t>This results in predictions for missing ratings that are potentially more accurate and reflective of the underlying data dynamics than the initial imputations.</a:t>
            </a:r>
          </a:p>
        </p:txBody>
      </p:sp>
      <p:sp>
        <p:nvSpPr>
          <p:cNvPr id="99" name="Straight Connector 15">
            <a:extLst>
              <a:ext uri="{FF2B5EF4-FFF2-40B4-BE49-F238E27FC236}">
                <a16:creationId xmlns:a16="http://schemas.microsoft.com/office/drawing/2014/main" id="{C31DC360-EC6A-5262-824F-53543F3D1B65}"/>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1026007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Line 6"/>
          <p:cNvSpPr/>
          <p:nvPr/>
        </p:nvSpPr>
        <p:spPr>
          <a:xfrm>
            <a:off x="651060" y="740160"/>
            <a:ext cx="10934280" cy="18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sz="900"/>
          </a:p>
        </p:txBody>
      </p:sp>
      <p:sp>
        <p:nvSpPr>
          <p:cNvPr id="114" name="CustomShape 20"/>
          <p:cNvSpPr/>
          <p:nvPr/>
        </p:nvSpPr>
        <p:spPr>
          <a:xfrm>
            <a:off x="625860" y="6605460"/>
            <a:ext cx="2582820" cy="22392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sz="900"/>
          </a:p>
        </p:txBody>
      </p:sp>
      <p:sp>
        <p:nvSpPr>
          <p:cNvPr id="115" name="Line 7"/>
          <p:cNvSpPr/>
          <p:nvPr/>
        </p:nvSpPr>
        <p:spPr>
          <a:xfrm>
            <a:off x="651060" y="740160"/>
            <a:ext cx="3751560" cy="18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sz="900"/>
          </a:p>
        </p:txBody>
      </p:sp>
      <p:sp>
        <p:nvSpPr>
          <p:cNvPr id="116" name="CustomShape 21"/>
          <p:cNvSpPr/>
          <p:nvPr/>
        </p:nvSpPr>
        <p:spPr>
          <a:xfrm>
            <a:off x="606060" y="1107900"/>
            <a:ext cx="10978380" cy="49788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sz="900"/>
          </a:p>
        </p:txBody>
      </p:sp>
      <p:sp>
        <p:nvSpPr>
          <p:cNvPr id="117" name="CustomShape 31"/>
          <p:cNvSpPr/>
          <p:nvPr/>
        </p:nvSpPr>
        <p:spPr>
          <a:xfrm flipH="1">
            <a:off x="-1080" y="344160"/>
            <a:ext cx="72000" cy="76284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118" name="CustomShape 32"/>
          <p:cNvSpPr/>
          <p:nvPr/>
        </p:nvSpPr>
        <p:spPr>
          <a:xfrm>
            <a:off x="9829800" y="6639480"/>
            <a:ext cx="1754640" cy="192780"/>
          </a:xfrm>
          <a:prstGeom prst="rect">
            <a:avLst/>
          </a:prstGeom>
          <a:noFill/>
          <a:ln w="9360">
            <a:noFill/>
          </a:ln>
        </p:spPr>
        <p:style>
          <a:lnRef idx="0">
            <a:scrgbClr r="0" g="0" b="0"/>
          </a:lnRef>
          <a:fillRef idx="0">
            <a:scrgbClr r="0" g="0" b="0"/>
          </a:fillRef>
          <a:effectRef idx="0">
            <a:scrgbClr r="0" g="0" b="0"/>
          </a:effectRef>
          <a:fontRef idx="minor"/>
        </p:style>
        <p:txBody>
          <a:bodyPr lIns="45000" tIns="22500" rIns="45000" bIns="22500" anchor="ctr">
            <a:noAutofit/>
          </a:bodyPr>
          <a:lstStyle/>
          <a:p>
            <a:pPr algn="r">
              <a:lnSpc>
                <a:spcPct val="100000"/>
              </a:lnSpc>
              <a:buNone/>
            </a:pPr>
            <a:r>
              <a:rPr lang="en-IN" sz="1000" spc="-1" dirty="0">
                <a:solidFill>
                  <a:srgbClr val="000000"/>
                </a:solidFill>
                <a:latin typeface="Calibri"/>
                <a:ea typeface="DejaVu Sans"/>
              </a:rPr>
              <a:t>© 2023 AiProff.ai</a:t>
            </a:r>
            <a:endParaRPr lang="en-IN" sz="1000" spc="-1" dirty="0">
              <a:latin typeface="Arial"/>
            </a:endParaRPr>
          </a:p>
        </p:txBody>
      </p:sp>
      <p:sp>
        <p:nvSpPr>
          <p:cNvPr id="119" name="CustomShape 33"/>
          <p:cNvSpPr/>
          <p:nvPr/>
        </p:nvSpPr>
        <p:spPr>
          <a:xfrm>
            <a:off x="606060" y="217980"/>
            <a:ext cx="8948381" cy="501480"/>
          </a:xfrm>
          <a:prstGeom prst="rect">
            <a:avLst/>
          </a:prstGeom>
          <a:noFill/>
          <a:ln w="0">
            <a:noFill/>
          </a:ln>
        </p:spPr>
        <p:style>
          <a:lnRef idx="0">
            <a:scrgbClr r="0" g="0" b="0"/>
          </a:lnRef>
          <a:fillRef idx="0">
            <a:scrgbClr r="0" g="0" b="0"/>
          </a:fillRef>
          <a:effectRef idx="0">
            <a:scrgbClr r="0" g="0" b="0"/>
          </a:effectRef>
          <a:fontRef idx="minor"/>
        </p:style>
        <p:txBody>
          <a:bodyPr lIns="45000" tIns="22500" rIns="45000" bIns="22500" anchor="t">
            <a:noAutofit/>
          </a:bodyPr>
          <a:lstStyle/>
          <a:p>
            <a:pPr>
              <a:lnSpc>
                <a:spcPct val="100000"/>
              </a:lnSpc>
              <a:buNone/>
            </a:pPr>
            <a:r>
              <a:rPr lang="en-IN" sz="3000" spc="42" dirty="0">
                <a:solidFill>
                  <a:srgbClr val="33A9AF"/>
                </a:solidFill>
                <a:latin typeface="Source Sans Pro"/>
                <a:ea typeface="DejaVu Sans"/>
              </a:rPr>
              <a:t>What are Recommendation Engines?</a:t>
            </a:r>
            <a:endParaRPr lang="en-IN" sz="3000" spc="-1" dirty="0">
              <a:latin typeface="Arial"/>
            </a:endParaRPr>
          </a:p>
        </p:txBody>
      </p:sp>
      <p:sp>
        <p:nvSpPr>
          <p:cNvPr id="120" name="CustomShape 34"/>
          <p:cNvSpPr/>
          <p:nvPr/>
        </p:nvSpPr>
        <p:spPr>
          <a:xfrm>
            <a:off x="0" y="-5580"/>
            <a:ext cx="3071880" cy="4896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121" name="CustomShape 35"/>
          <p:cNvSpPr/>
          <p:nvPr/>
        </p:nvSpPr>
        <p:spPr>
          <a:xfrm>
            <a:off x="3072960" y="-5580"/>
            <a:ext cx="3071880" cy="48960"/>
          </a:xfrm>
          <a:prstGeom prst="rect">
            <a:avLst/>
          </a:prstGeom>
          <a:solidFill>
            <a:srgbClr val="F39712"/>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122" name="CustomShape 36"/>
          <p:cNvSpPr/>
          <p:nvPr/>
        </p:nvSpPr>
        <p:spPr>
          <a:xfrm>
            <a:off x="6146100" y="-5580"/>
            <a:ext cx="3071880" cy="48960"/>
          </a:xfrm>
          <a:prstGeom prst="rect">
            <a:avLst/>
          </a:prstGeom>
          <a:solidFill>
            <a:srgbClr val="94BA41"/>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123" name="CustomShape 37"/>
          <p:cNvSpPr/>
          <p:nvPr/>
        </p:nvSpPr>
        <p:spPr>
          <a:xfrm>
            <a:off x="9219060" y="-5580"/>
            <a:ext cx="2971800" cy="48960"/>
          </a:xfrm>
          <a:prstGeom prst="rect">
            <a:avLst/>
          </a:prstGeom>
          <a:solidFill>
            <a:srgbClr val="595959"/>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124" name="CustomShape 38"/>
          <p:cNvSpPr/>
          <p:nvPr/>
        </p:nvSpPr>
        <p:spPr>
          <a:xfrm>
            <a:off x="682200" y="894060"/>
            <a:ext cx="10978380" cy="526878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sz="900"/>
          </a:p>
        </p:txBody>
      </p:sp>
      <p:sp>
        <p:nvSpPr>
          <p:cNvPr id="125" name="Rectangle 124"/>
          <p:cNvSpPr/>
          <p:nvPr/>
        </p:nvSpPr>
        <p:spPr>
          <a:xfrm>
            <a:off x="807480" y="1434420"/>
            <a:ext cx="10702320" cy="4866120"/>
          </a:xfrm>
          <a:prstGeom prst="rect">
            <a:avLst/>
          </a:prstGeom>
          <a:noFill/>
          <a:ln w="0">
            <a:noFill/>
          </a:ln>
        </p:spPr>
        <p:style>
          <a:lnRef idx="0">
            <a:scrgbClr r="0" g="0" b="0"/>
          </a:lnRef>
          <a:fillRef idx="0">
            <a:scrgbClr r="0" g="0" b="0"/>
          </a:fillRef>
          <a:effectRef idx="0">
            <a:scrgbClr r="0" g="0" b="0"/>
          </a:effectRef>
          <a:fontRef idx="minor"/>
        </p:style>
        <p:txBody>
          <a:bodyPr lIns="45000" tIns="22500" rIns="45000" bIns="22500" anchor="t">
            <a:noAutofit/>
          </a:bodyPr>
          <a:lstStyle/>
          <a:p>
            <a:pPr marL="285750" indent="-285750">
              <a:buFont typeface="Arial" panose="020B0604020202020204" pitchFamily="34" charset="0"/>
              <a:buChar char="•"/>
            </a:pPr>
            <a:r>
              <a:rPr lang="en-IN" spc="-1" dirty="0">
                <a:solidFill>
                  <a:srgbClr val="000000"/>
                </a:solidFill>
                <a:latin typeface="Source Sans"/>
                <a:ea typeface="Open Sans"/>
              </a:rPr>
              <a:t>When a completely new user explores an e-commerce site, the site lacks any prior history of that user. </a:t>
            </a:r>
          </a:p>
          <a:p>
            <a:pPr marL="285750" indent="-285750">
              <a:buFont typeface="Arial" panose="020B0604020202020204" pitchFamily="34" charset="0"/>
              <a:buChar char="•"/>
            </a:pPr>
            <a:endParaRPr lang="en-IN" spc="-1" dirty="0">
              <a:solidFill>
                <a:srgbClr val="000000"/>
              </a:solidFill>
              <a:latin typeface="Source Sans"/>
              <a:ea typeface="Open Sans"/>
            </a:endParaRPr>
          </a:p>
          <a:p>
            <a:pPr marL="285750" indent="-285750">
              <a:buFont typeface="Arial" panose="020B0604020202020204" pitchFamily="34" charset="0"/>
              <a:buChar char="•"/>
            </a:pPr>
            <a:r>
              <a:rPr lang="en-IN" spc="-1" dirty="0">
                <a:solidFill>
                  <a:srgbClr val="000000"/>
                </a:solidFill>
                <a:latin typeface="Source Sans"/>
                <a:ea typeface="Open Sans"/>
              </a:rPr>
              <a:t>So, how does the site approach in suggesting products in such a situation? One potential solution involves recommending the best-selling products, those in high demand. </a:t>
            </a:r>
          </a:p>
          <a:p>
            <a:pPr marL="285750" indent="-285750">
              <a:buFont typeface="Arial" panose="020B0604020202020204" pitchFamily="34" charset="0"/>
              <a:buChar char="•"/>
            </a:pPr>
            <a:endParaRPr lang="en-IN" spc="-1" dirty="0">
              <a:solidFill>
                <a:srgbClr val="000000"/>
              </a:solidFill>
              <a:latin typeface="Source Sans"/>
              <a:ea typeface="Open Sans"/>
            </a:endParaRPr>
          </a:p>
          <a:p>
            <a:pPr marL="285750" indent="-285750">
              <a:buFont typeface="Arial" panose="020B0604020202020204" pitchFamily="34" charset="0"/>
              <a:buChar char="•"/>
            </a:pPr>
            <a:r>
              <a:rPr lang="en-IN" spc="-1" dirty="0">
                <a:solidFill>
                  <a:srgbClr val="000000"/>
                </a:solidFill>
                <a:latin typeface="Source Sans"/>
                <a:ea typeface="Open Sans"/>
              </a:rPr>
              <a:t>Alternatively, the site might suggest products that would generate maximum profit for the business.</a:t>
            </a:r>
            <a:endParaRPr lang="en-IN" spc="-1" dirty="0">
              <a:latin typeface="Arial"/>
            </a:endParaRPr>
          </a:p>
          <a:p>
            <a:pPr marL="285750" indent="-285750">
              <a:buFont typeface="Arial" panose="020B0604020202020204" pitchFamily="34" charset="0"/>
              <a:buChar char="•"/>
            </a:pPr>
            <a:endParaRPr lang="en-IN" spc="-1" dirty="0">
              <a:latin typeface="Arial"/>
            </a:endParaRPr>
          </a:p>
          <a:p>
            <a:pPr marL="285750" indent="-285750">
              <a:buFont typeface="Arial" panose="020B0604020202020204" pitchFamily="34" charset="0"/>
              <a:buChar char="•"/>
            </a:pPr>
            <a:r>
              <a:rPr lang="en-IN" spc="-1" dirty="0">
                <a:solidFill>
                  <a:srgbClr val="000000"/>
                </a:solidFill>
                <a:latin typeface="Source Sans"/>
                <a:ea typeface="Open Sans"/>
              </a:rPr>
              <a:t>By offering tailored recommendations based on a customer's needs and interests, a positive impact on user experience is achieved, fostering repeated visits. </a:t>
            </a:r>
          </a:p>
          <a:p>
            <a:pPr marL="285750" indent="-285750">
              <a:buFont typeface="Arial" panose="020B0604020202020204" pitchFamily="34" charset="0"/>
              <a:buChar char="•"/>
            </a:pPr>
            <a:endParaRPr lang="en-IN" spc="-1" dirty="0">
              <a:solidFill>
                <a:srgbClr val="000000"/>
              </a:solidFill>
              <a:latin typeface="Source Sans"/>
              <a:ea typeface="Open Sans"/>
            </a:endParaRPr>
          </a:p>
          <a:p>
            <a:pPr marL="285750" indent="-285750">
              <a:buFont typeface="Arial" panose="020B0604020202020204" pitchFamily="34" charset="0"/>
              <a:buChar char="•"/>
            </a:pPr>
            <a:r>
              <a:rPr lang="en-IN" spc="-1" dirty="0">
                <a:solidFill>
                  <a:srgbClr val="000000"/>
                </a:solidFill>
                <a:latin typeface="Source Sans"/>
                <a:ea typeface="Open Sans"/>
              </a:rPr>
              <a:t>Consequently, contemporary businesses are investing in the development of intelligent recommendation engines, leveraging insights from the past </a:t>
            </a:r>
            <a:r>
              <a:rPr lang="en-IN" spc="-1" dirty="0" err="1">
                <a:solidFill>
                  <a:srgbClr val="000000"/>
                </a:solidFill>
                <a:latin typeface="Source Sans"/>
                <a:ea typeface="Open Sans"/>
              </a:rPr>
              <a:t>behavior</a:t>
            </a:r>
            <a:r>
              <a:rPr lang="en-IN" spc="-1" dirty="0">
                <a:solidFill>
                  <a:srgbClr val="000000"/>
                </a:solidFill>
                <a:latin typeface="Source Sans"/>
                <a:ea typeface="Open Sans"/>
              </a:rPr>
              <a:t> of their users.</a:t>
            </a:r>
            <a:endParaRPr lang="en-IN" spc="-1" dirty="0">
              <a:latin typeface="Arial"/>
            </a:endParaRPr>
          </a:p>
          <a:p>
            <a:pPr marL="285750" indent="-285750">
              <a:buFont typeface="Arial" panose="020B0604020202020204" pitchFamily="34" charset="0"/>
              <a:buChar char="•"/>
            </a:pPr>
            <a:endParaRPr lang="en-IN" spc="-1" dirty="0">
              <a:latin typeface="Arial"/>
            </a:endParaRPr>
          </a:p>
          <a:p>
            <a:pPr marL="285750" indent="-285750">
              <a:buFont typeface="Arial" panose="020B0604020202020204" pitchFamily="34" charset="0"/>
              <a:buChar char="•"/>
            </a:pPr>
            <a:r>
              <a:rPr lang="en-IN" spc="-1" dirty="0">
                <a:solidFill>
                  <a:srgbClr val="000000"/>
                </a:solidFill>
                <a:latin typeface="Source Sans"/>
                <a:ea typeface="Open Sans"/>
              </a:rPr>
              <a:t>Now that we've gained an understanding of recommendation engines, let's delve into how they operate.</a:t>
            </a:r>
            <a:endParaRPr lang="en-IN" spc="-1" dirty="0">
              <a:latin typeface="Arial"/>
            </a:endParaRP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Line 10"/>
          <p:cNvSpPr/>
          <p:nvPr/>
        </p:nvSpPr>
        <p:spPr>
          <a:xfrm>
            <a:off x="651060" y="740160"/>
            <a:ext cx="10934280" cy="18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sz="900"/>
          </a:p>
        </p:txBody>
      </p:sp>
      <p:sp>
        <p:nvSpPr>
          <p:cNvPr id="127" name="CustomShape 39"/>
          <p:cNvSpPr/>
          <p:nvPr/>
        </p:nvSpPr>
        <p:spPr>
          <a:xfrm>
            <a:off x="625860" y="6605460"/>
            <a:ext cx="2582820" cy="22392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sz="900"/>
          </a:p>
        </p:txBody>
      </p:sp>
      <p:sp>
        <p:nvSpPr>
          <p:cNvPr id="128" name="Line 11"/>
          <p:cNvSpPr/>
          <p:nvPr/>
        </p:nvSpPr>
        <p:spPr>
          <a:xfrm>
            <a:off x="651060" y="740160"/>
            <a:ext cx="3751560" cy="18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sz="900"/>
          </a:p>
        </p:txBody>
      </p:sp>
      <p:sp>
        <p:nvSpPr>
          <p:cNvPr id="129" name="CustomShape 40"/>
          <p:cNvSpPr/>
          <p:nvPr/>
        </p:nvSpPr>
        <p:spPr>
          <a:xfrm>
            <a:off x="606060" y="1107900"/>
            <a:ext cx="10978380" cy="49788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sz="900"/>
          </a:p>
        </p:txBody>
      </p:sp>
      <p:sp>
        <p:nvSpPr>
          <p:cNvPr id="130" name="CustomShape 41"/>
          <p:cNvSpPr/>
          <p:nvPr/>
        </p:nvSpPr>
        <p:spPr>
          <a:xfrm flipH="1">
            <a:off x="-1080" y="344160"/>
            <a:ext cx="72000" cy="76284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131" name="CustomShape 42"/>
          <p:cNvSpPr/>
          <p:nvPr/>
        </p:nvSpPr>
        <p:spPr>
          <a:xfrm>
            <a:off x="9829800" y="6639480"/>
            <a:ext cx="1754640" cy="192780"/>
          </a:xfrm>
          <a:prstGeom prst="rect">
            <a:avLst/>
          </a:prstGeom>
          <a:noFill/>
          <a:ln w="9360">
            <a:noFill/>
          </a:ln>
        </p:spPr>
        <p:style>
          <a:lnRef idx="0">
            <a:scrgbClr r="0" g="0" b="0"/>
          </a:lnRef>
          <a:fillRef idx="0">
            <a:scrgbClr r="0" g="0" b="0"/>
          </a:fillRef>
          <a:effectRef idx="0">
            <a:scrgbClr r="0" g="0" b="0"/>
          </a:effectRef>
          <a:fontRef idx="minor"/>
        </p:style>
        <p:txBody>
          <a:bodyPr lIns="45000" tIns="22500" rIns="45000" bIns="22500" anchor="ctr">
            <a:noAutofit/>
          </a:bodyPr>
          <a:lstStyle/>
          <a:p>
            <a:pPr algn="r">
              <a:lnSpc>
                <a:spcPct val="100000"/>
              </a:lnSpc>
              <a:buNone/>
            </a:pPr>
            <a:r>
              <a:rPr lang="en-IN" sz="1000" spc="-1" dirty="0">
                <a:solidFill>
                  <a:srgbClr val="000000"/>
                </a:solidFill>
                <a:latin typeface="Calibri"/>
                <a:ea typeface="DejaVu Sans"/>
              </a:rPr>
              <a:t>© 2023 AiProff.ai</a:t>
            </a:r>
            <a:endParaRPr lang="en-IN" sz="1000" spc="-1" dirty="0">
              <a:latin typeface="Arial"/>
            </a:endParaRPr>
          </a:p>
        </p:txBody>
      </p:sp>
      <p:sp>
        <p:nvSpPr>
          <p:cNvPr id="132" name="CustomShape 43"/>
          <p:cNvSpPr/>
          <p:nvPr/>
        </p:nvSpPr>
        <p:spPr>
          <a:xfrm>
            <a:off x="606060" y="217980"/>
            <a:ext cx="7743036" cy="501480"/>
          </a:xfrm>
          <a:prstGeom prst="rect">
            <a:avLst/>
          </a:prstGeom>
          <a:noFill/>
          <a:ln w="0">
            <a:noFill/>
          </a:ln>
        </p:spPr>
        <p:style>
          <a:lnRef idx="0">
            <a:scrgbClr r="0" g="0" b="0"/>
          </a:lnRef>
          <a:fillRef idx="0">
            <a:scrgbClr r="0" g="0" b="0"/>
          </a:fillRef>
          <a:effectRef idx="0">
            <a:scrgbClr r="0" g="0" b="0"/>
          </a:effectRef>
          <a:fontRef idx="minor"/>
        </p:style>
        <p:txBody>
          <a:bodyPr lIns="45000" tIns="22500" rIns="45000" bIns="22500" anchor="t">
            <a:noAutofit/>
          </a:bodyPr>
          <a:lstStyle/>
          <a:p>
            <a:pPr>
              <a:lnSpc>
                <a:spcPct val="100000"/>
              </a:lnSpc>
              <a:buNone/>
            </a:pPr>
            <a:r>
              <a:rPr lang="en-IN" sz="3000" spc="42" dirty="0">
                <a:solidFill>
                  <a:srgbClr val="33A9AF"/>
                </a:solidFill>
                <a:latin typeface="Source Sans Pro"/>
                <a:ea typeface="DejaVu Sans"/>
              </a:rPr>
              <a:t>How does a recommendation engine work?</a:t>
            </a:r>
            <a:endParaRPr lang="en-IN" sz="3000" spc="-1" dirty="0">
              <a:latin typeface="Arial"/>
            </a:endParaRPr>
          </a:p>
        </p:txBody>
      </p:sp>
      <p:sp>
        <p:nvSpPr>
          <p:cNvPr id="133" name="CustomShape 44"/>
          <p:cNvSpPr/>
          <p:nvPr/>
        </p:nvSpPr>
        <p:spPr>
          <a:xfrm>
            <a:off x="0" y="-5580"/>
            <a:ext cx="3071880" cy="4896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134" name="CustomShape 45"/>
          <p:cNvSpPr/>
          <p:nvPr/>
        </p:nvSpPr>
        <p:spPr>
          <a:xfrm>
            <a:off x="3072960" y="-5580"/>
            <a:ext cx="3071880" cy="48960"/>
          </a:xfrm>
          <a:prstGeom prst="rect">
            <a:avLst/>
          </a:prstGeom>
          <a:solidFill>
            <a:srgbClr val="F39712"/>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135" name="CustomShape 46"/>
          <p:cNvSpPr/>
          <p:nvPr/>
        </p:nvSpPr>
        <p:spPr>
          <a:xfrm>
            <a:off x="6146100" y="-5580"/>
            <a:ext cx="3071880" cy="48960"/>
          </a:xfrm>
          <a:prstGeom prst="rect">
            <a:avLst/>
          </a:prstGeom>
          <a:solidFill>
            <a:srgbClr val="94BA41"/>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136" name="CustomShape 47"/>
          <p:cNvSpPr/>
          <p:nvPr/>
        </p:nvSpPr>
        <p:spPr>
          <a:xfrm>
            <a:off x="9219060" y="-5580"/>
            <a:ext cx="2971800" cy="48960"/>
          </a:xfrm>
          <a:prstGeom prst="rect">
            <a:avLst/>
          </a:prstGeom>
          <a:solidFill>
            <a:srgbClr val="595959"/>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137" name="Line 13"/>
          <p:cNvSpPr/>
          <p:nvPr/>
        </p:nvSpPr>
        <p:spPr>
          <a:xfrm flipV="1">
            <a:off x="6087960" y="6605460"/>
            <a:ext cx="10800" cy="25254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sz="900"/>
          </a:p>
        </p:txBody>
      </p:sp>
      <p:sp>
        <p:nvSpPr>
          <p:cNvPr id="138" name="CustomShape 48"/>
          <p:cNvSpPr/>
          <p:nvPr/>
        </p:nvSpPr>
        <p:spPr>
          <a:xfrm>
            <a:off x="682200" y="894060"/>
            <a:ext cx="10978380" cy="526878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sz="900"/>
          </a:p>
        </p:txBody>
      </p:sp>
      <p:sp>
        <p:nvSpPr>
          <p:cNvPr id="139" name="Rectangle 138"/>
          <p:cNvSpPr/>
          <p:nvPr/>
        </p:nvSpPr>
        <p:spPr>
          <a:xfrm>
            <a:off x="682200" y="1198080"/>
            <a:ext cx="10827600" cy="4714348"/>
          </a:xfrm>
          <a:prstGeom prst="rect">
            <a:avLst/>
          </a:prstGeom>
          <a:noFill/>
          <a:ln w="0">
            <a:noFill/>
          </a:ln>
        </p:spPr>
        <p:style>
          <a:lnRef idx="0">
            <a:scrgbClr r="0" g="0" b="0"/>
          </a:lnRef>
          <a:fillRef idx="0">
            <a:scrgbClr r="0" g="0" b="0"/>
          </a:fillRef>
          <a:effectRef idx="0">
            <a:scrgbClr r="0" g="0" b="0"/>
          </a:effectRef>
          <a:fontRef idx="minor"/>
        </p:style>
        <p:txBody>
          <a:bodyPr lIns="45000" tIns="22500" rIns="45000" bIns="22500" anchor="t">
            <a:noAutofit/>
          </a:bodyPr>
          <a:lstStyle/>
          <a:p>
            <a:pPr>
              <a:lnSpc>
                <a:spcPct val="100000"/>
              </a:lnSpc>
              <a:buNone/>
            </a:pPr>
            <a:r>
              <a:rPr lang="en-IN" spc="-1" dirty="0">
                <a:solidFill>
                  <a:srgbClr val="000000"/>
                </a:solidFill>
                <a:latin typeface="Source Sans"/>
                <a:ea typeface="Open Sans"/>
              </a:rPr>
              <a:t>Before delving into the intricacies of this topic, let's explore some plain vanilla approaches for recommending items to users:</a:t>
            </a:r>
            <a:endParaRPr lang="en-IN" spc="-1" dirty="0">
              <a:latin typeface="Arial"/>
            </a:endParaRPr>
          </a:p>
          <a:p>
            <a:pPr>
              <a:lnSpc>
                <a:spcPct val="100000"/>
              </a:lnSpc>
              <a:buNone/>
            </a:pPr>
            <a:endParaRPr lang="en-IN" spc="-1" dirty="0">
              <a:latin typeface="Arial"/>
            </a:endParaRPr>
          </a:p>
          <a:p>
            <a:pPr marL="371475" indent="-371475">
              <a:buAutoNum type="arabicPeriod"/>
            </a:pPr>
            <a:r>
              <a:rPr lang="en-IN" b="1" i="1" spc="-1" dirty="0">
                <a:solidFill>
                  <a:srgbClr val="000000"/>
                </a:solidFill>
                <a:latin typeface="Source Sans"/>
                <a:ea typeface="Open Sans"/>
              </a:rPr>
              <a:t>Recommending items based on overall popularity among all users.</a:t>
            </a:r>
          </a:p>
          <a:p>
            <a:pPr marL="371475" indent="-371475">
              <a:buAutoNum type="arabicPeriod"/>
            </a:pPr>
            <a:endParaRPr lang="en-IN" b="1" i="1" spc="-1" dirty="0">
              <a:latin typeface="Arial"/>
            </a:endParaRPr>
          </a:p>
          <a:p>
            <a:pPr>
              <a:lnSpc>
                <a:spcPct val="100000"/>
              </a:lnSpc>
              <a:buNone/>
            </a:pPr>
            <a:r>
              <a:rPr lang="en-IN" b="1" i="1" spc="-1" dirty="0">
                <a:solidFill>
                  <a:srgbClr val="000000"/>
                </a:solidFill>
                <a:latin typeface="Source Sans"/>
                <a:ea typeface="Open Sans"/>
              </a:rPr>
              <a:t>2.   Segmenting users based on their preferences (user features) and tailoring recommendations according to the segment they belong to.</a:t>
            </a:r>
            <a:endParaRPr lang="en-IN" b="1" i="1" spc="-1" dirty="0">
              <a:latin typeface="Arial"/>
            </a:endParaRPr>
          </a:p>
          <a:p>
            <a:pPr>
              <a:lnSpc>
                <a:spcPct val="100000"/>
              </a:lnSpc>
              <a:buNone/>
            </a:pPr>
            <a:endParaRPr lang="en-IN" spc="-1" dirty="0">
              <a:latin typeface="Arial"/>
            </a:endParaRPr>
          </a:p>
          <a:p>
            <a:pPr>
              <a:lnSpc>
                <a:spcPct val="100000"/>
              </a:lnSpc>
              <a:buNone/>
            </a:pPr>
            <a:r>
              <a:rPr lang="en-IN" spc="-1" dirty="0">
                <a:solidFill>
                  <a:srgbClr val="000000"/>
                </a:solidFill>
                <a:latin typeface="Source Sans"/>
                <a:ea typeface="Open Sans"/>
              </a:rPr>
              <a:t>Both methods have their drawbacks. In the first case, everyone sees the same recommendations as the most popular items remain constant for all users. In the second case, with an increasing number of users, handling a growing number of features becomes a challenging task.</a:t>
            </a:r>
            <a:endParaRPr lang="en-IN" spc="-1" dirty="0">
              <a:latin typeface="Arial"/>
            </a:endParaRPr>
          </a:p>
          <a:p>
            <a:pPr>
              <a:lnSpc>
                <a:spcPct val="100000"/>
              </a:lnSpc>
              <a:buNone/>
            </a:pPr>
            <a:endParaRPr lang="en-IN" spc="-1" dirty="0">
              <a:latin typeface="Arial"/>
            </a:endParaRPr>
          </a:p>
          <a:p>
            <a:pPr>
              <a:lnSpc>
                <a:spcPct val="100000"/>
              </a:lnSpc>
              <a:buNone/>
            </a:pPr>
            <a:r>
              <a:rPr lang="en-IN" spc="-1" dirty="0">
                <a:solidFill>
                  <a:srgbClr val="000000"/>
                </a:solidFill>
                <a:latin typeface="Source Sans"/>
                <a:ea typeface="Open Sans"/>
              </a:rPr>
              <a:t>The core issue here is the inability to customize recommendations according to individual user interests. </a:t>
            </a:r>
          </a:p>
          <a:p>
            <a:pPr>
              <a:lnSpc>
                <a:spcPct val="100000"/>
              </a:lnSpc>
              <a:buNone/>
            </a:pPr>
            <a:r>
              <a:rPr lang="en-IN" spc="-1" dirty="0">
                <a:solidFill>
                  <a:srgbClr val="000000"/>
                </a:solidFill>
                <a:latin typeface="Source Sans"/>
                <a:ea typeface="Open Sans"/>
              </a:rPr>
              <a:t>It's akin to Amazon suggesting a laptop solely because it's a popular choice among the majority of shoppers. </a:t>
            </a:r>
          </a:p>
          <a:p>
            <a:pPr>
              <a:lnSpc>
                <a:spcPct val="100000"/>
              </a:lnSpc>
              <a:buNone/>
            </a:pPr>
            <a:endParaRPr lang="en-IN" spc="-1" dirty="0">
              <a:solidFill>
                <a:srgbClr val="000000"/>
              </a:solidFill>
              <a:latin typeface="Source Sans"/>
              <a:ea typeface="Open Sans"/>
            </a:endParaRPr>
          </a:p>
          <a:p>
            <a:pPr>
              <a:lnSpc>
                <a:spcPct val="100000"/>
              </a:lnSpc>
              <a:buNone/>
            </a:pPr>
            <a:r>
              <a:rPr lang="en-IN" spc="-1" dirty="0">
                <a:solidFill>
                  <a:srgbClr val="000000"/>
                </a:solidFill>
                <a:latin typeface="Source Sans"/>
                <a:ea typeface="Open Sans"/>
              </a:rPr>
              <a:t>Companies like Amazon don't rely on such approaches. Instead, they employ personalized methods that enhance the accuracy of product recommendations.</a:t>
            </a:r>
          </a:p>
          <a:p>
            <a:pPr>
              <a:lnSpc>
                <a:spcPct val="100000"/>
              </a:lnSpc>
              <a:buNone/>
            </a:pPr>
            <a:endParaRPr lang="en-IN" spc="-1" dirty="0">
              <a:solidFill>
                <a:srgbClr val="000000"/>
              </a:solidFill>
              <a:latin typeface="Source Sans"/>
              <a:ea typeface="Open Sans"/>
            </a:endParaRPr>
          </a:p>
          <a:p>
            <a:pPr>
              <a:lnSpc>
                <a:spcPct val="100000"/>
              </a:lnSpc>
              <a:buNone/>
            </a:pPr>
            <a:r>
              <a:rPr lang="en-IN" spc="-1" dirty="0">
                <a:solidFill>
                  <a:srgbClr val="000000"/>
                </a:solidFill>
                <a:latin typeface="Source Sans"/>
                <a:ea typeface="Open Sans"/>
              </a:rPr>
              <a:t>So how do we improve on this ?</a:t>
            </a:r>
            <a:endParaRPr lang="en-IN" spc="-1" dirty="0">
              <a:latin typeface="Arial"/>
            </a:endParaRP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Line 1"/>
          <p:cNvSpPr/>
          <p:nvPr/>
        </p:nvSpPr>
        <p:spPr>
          <a:xfrm>
            <a:off x="651060" y="740160"/>
            <a:ext cx="10934280" cy="18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sz="900"/>
          </a:p>
        </p:txBody>
      </p:sp>
      <p:sp>
        <p:nvSpPr>
          <p:cNvPr id="141" name="CustomShape 2"/>
          <p:cNvSpPr/>
          <p:nvPr/>
        </p:nvSpPr>
        <p:spPr>
          <a:xfrm>
            <a:off x="625860" y="6605460"/>
            <a:ext cx="2582820" cy="22392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sz="900"/>
          </a:p>
        </p:txBody>
      </p:sp>
      <p:sp>
        <p:nvSpPr>
          <p:cNvPr id="142" name="Line 3"/>
          <p:cNvSpPr/>
          <p:nvPr/>
        </p:nvSpPr>
        <p:spPr>
          <a:xfrm>
            <a:off x="651060" y="740160"/>
            <a:ext cx="3751560" cy="18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sz="900"/>
          </a:p>
        </p:txBody>
      </p:sp>
      <p:sp>
        <p:nvSpPr>
          <p:cNvPr id="143" name="CustomShape 4"/>
          <p:cNvSpPr/>
          <p:nvPr/>
        </p:nvSpPr>
        <p:spPr>
          <a:xfrm>
            <a:off x="606060" y="1107900"/>
            <a:ext cx="10978380" cy="49788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sz="900"/>
          </a:p>
        </p:txBody>
      </p:sp>
      <p:sp>
        <p:nvSpPr>
          <p:cNvPr id="144" name="CustomShape 5"/>
          <p:cNvSpPr/>
          <p:nvPr/>
        </p:nvSpPr>
        <p:spPr>
          <a:xfrm flipH="1">
            <a:off x="-1080" y="344160"/>
            <a:ext cx="72000" cy="76284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145" name="CustomShape 6"/>
          <p:cNvSpPr/>
          <p:nvPr/>
        </p:nvSpPr>
        <p:spPr>
          <a:xfrm>
            <a:off x="9829800" y="6639480"/>
            <a:ext cx="1754640" cy="192780"/>
          </a:xfrm>
          <a:prstGeom prst="rect">
            <a:avLst/>
          </a:prstGeom>
          <a:noFill/>
          <a:ln w="9360">
            <a:noFill/>
          </a:ln>
        </p:spPr>
        <p:style>
          <a:lnRef idx="0">
            <a:scrgbClr r="0" g="0" b="0"/>
          </a:lnRef>
          <a:fillRef idx="0">
            <a:scrgbClr r="0" g="0" b="0"/>
          </a:fillRef>
          <a:effectRef idx="0">
            <a:scrgbClr r="0" g="0" b="0"/>
          </a:effectRef>
          <a:fontRef idx="minor"/>
        </p:style>
        <p:txBody>
          <a:bodyPr lIns="45000" tIns="22500" rIns="45000" bIns="22500" anchor="ctr">
            <a:noAutofit/>
          </a:bodyPr>
          <a:lstStyle/>
          <a:p>
            <a:pPr algn="r">
              <a:lnSpc>
                <a:spcPct val="100000"/>
              </a:lnSpc>
              <a:buNone/>
            </a:pPr>
            <a:r>
              <a:rPr lang="en-IN" sz="1000" spc="-1" dirty="0">
                <a:solidFill>
                  <a:srgbClr val="000000"/>
                </a:solidFill>
                <a:latin typeface="Calibri"/>
                <a:ea typeface="DejaVu Sans"/>
              </a:rPr>
              <a:t>© 2023 AiProff.ai</a:t>
            </a:r>
            <a:endParaRPr lang="en-IN" sz="1000" spc="-1" dirty="0">
              <a:latin typeface="Arial"/>
            </a:endParaRPr>
          </a:p>
        </p:txBody>
      </p:sp>
      <p:sp>
        <p:nvSpPr>
          <p:cNvPr id="146" name="CustomShape 7"/>
          <p:cNvSpPr/>
          <p:nvPr/>
        </p:nvSpPr>
        <p:spPr>
          <a:xfrm>
            <a:off x="606060" y="217980"/>
            <a:ext cx="6962220" cy="501480"/>
          </a:xfrm>
          <a:prstGeom prst="rect">
            <a:avLst/>
          </a:prstGeom>
          <a:noFill/>
          <a:ln w="0">
            <a:noFill/>
          </a:ln>
        </p:spPr>
        <p:style>
          <a:lnRef idx="0">
            <a:scrgbClr r="0" g="0" b="0"/>
          </a:lnRef>
          <a:fillRef idx="0">
            <a:scrgbClr r="0" g="0" b="0"/>
          </a:fillRef>
          <a:effectRef idx="0">
            <a:scrgbClr r="0" g="0" b="0"/>
          </a:effectRef>
          <a:fontRef idx="minor"/>
        </p:style>
        <p:txBody>
          <a:bodyPr lIns="45000" tIns="22500" rIns="45000" bIns="22500" anchor="t">
            <a:noAutofit/>
          </a:bodyPr>
          <a:lstStyle/>
          <a:p>
            <a:pPr>
              <a:lnSpc>
                <a:spcPct val="100000"/>
              </a:lnSpc>
              <a:buNone/>
            </a:pPr>
            <a:r>
              <a:rPr lang="en-IN" sz="3000" spc="42">
                <a:solidFill>
                  <a:srgbClr val="33A9AF"/>
                </a:solidFill>
                <a:latin typeface="Source Sans Pro"/>
                <a:ea typeface="DejaVu Sans"/>
              </a:rPr>
              <a:t>Data Collection</a:t>
            </a:r>
            <a:endParaRPr lang="en-IN" sz="3000" spc="-1">
              <a:latin typeface="Arial"/>
            </a:endParaRPr>
          </a:p>
        </p:txBody>
      </p:sp>
      <p:sp>
        <p:nvSpPr>
          <p:cNvPr id="147" name="CustomShape 8"/>
          <p:cNvSpPr/>
          <p:nvPr/>
        </p:nvSpPr>
        <p:spPr>
          <a:xfrm>
            <a:off x="0" y="-5580"/>
            <a:ext cx="3071880" cy="4896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148" name="CustomShape 9"/>
          <p:cNvSpPr/>
          <p:nvPr/>
        </p:nvSpPr>
        <p:spPr>
          <a:xfrm>
            <a:off x="3072960" y="-5580"/>
            <a:ext cx="3071880" cy="48960"/>
          </a:xfrm>
          <a:prstGeom prst="rect">
            <a:avLst/>
          </a:prstGeom>
          <a:solidFill>
            <a:srgbClr val="F39712"/>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149" name="CustomShape 10"/>
          <p:cNvSpPr/>
          <p:nvPr/>
        </p:nvSpPr>
        <p:spPr>
          <a:xfrm>
            <a:off x="6146100" y="-5580"/>
            <a:ext cx="3071880" cy="48960"/>
          </a:xfrm>
          <a:prstGeom prst="rect">
            <a:avLst/>
          </a:prstGeom>
          <a:solidFill>
            <a:srgbClr val="94BA41"/>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150" name="CustomShape 11"/>
          <p:cNvSpPr/>
          <p:nvPr/>
        </p:nvSpPr>
        <p:spPr>
          <a:xfrm>
            <a:off x="9219060" y="-5580"/>
            <a:ext cx="2971800" cy="48960"/>
          </a:xfrm>
          <a:prstGeom prst="rect">
            <a:avLst/>
          </a:prstGeom>
          <a:solidFill>
            <a:srgbClr val="595959"/>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151" name="Line 12"/>
          <p:cNvSpPr/>
          <p:nvPr/>
        </p:nvSpPr>
        <p:spPr>
          <a:xfrm flipV="1">
            <a:off x="6087960" y="6605460"/>
            <a:ext cx="10800" cy="25254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sz="900"/>
          </a:p>
        </p:txBody>
      </p:sp>
      <p:sp>
        <p:nvSpPr>
          <p:cNvPr id="152" name="CustomShape 4"/>
          <p:cNvSpPr/>
          <p:nvPr/>
        </p:nvSpPr>
        <p:spPr>
          <a:xfrm>
            <a:off x="682200" y="1184040"/>
            <a:ext cx="10978380" cy="4978800"/>
          </a:xfrm>
          <a:prstGeom prst="rect">
            <a:avLst/>
          </a:prstGeom>
          <a:noFill/>
          <a:ln w="0">
            <a:noFill/>
          </a:ln>
        </p:spPr>
        <p:style>
          <a:lnRef idx="0">
            <a:scrgbClr r="0" g="0" b="0"/>
          </a:lnRef>
          <a:fillRef idx="0">
            <a:scrgbClr r="0" g="0" b="0"/>
          </a:fillRef>
          <a:effectRef idx="0">
            <a:scrgbClr r="0" g="0" b="0"/>
          </a:effectRef>
          <a:fontRef idx="minor"/>
        </p:style>
        <p:txBody>
          <a:bodyPr lIns="45000" tIns="22500" rIns="45000" bIns="22500" anchor="t">
            <a:noAutofit/>
          </a:bodyPr>
          <a:lstStyle/>
          <a:p>
            <a:pPr>
              <a:lnSpc>
                <a:spcPct val="100000"/>
              </a:lnSpc>
              <a:buNone/>
            </a:pPr>
            <a:r>
              <a:rPr lang="en-IN" spc="-1" dirty="0">
                <a:solidFill>
                  <a:srgbClr val="000000"/>
                </a:solidFill>
                <a:latin typeface="Source Sans"/>
                <a:ea typeface="Open Sans"/>
              </a:rPr>
              <a:t>This is the first and most crucial step for building a recommendation engine. The data can be collected by two means: explicitly and implicitly. Explicit data is information that is provided intentionally, i.e. input from the users such as movie ratings. Implicit data is information that is not provided intentionally but gathered from available data streams like search history, clicks, order history, etc.</a:t>
            </a:r>
            <a:endParaRPr lang="en-IN" spc="-1" dirty="0">
              <a:latin typeface="Arial"/>
            </a:endParaRPr>
          </a:p>
          <a:p>
            <a:pPr>
              <a:lnSpc>
                <a:spcPct val="100000"/>
              </a:lnSpc>
              <a:buNone/>
            </a:pPr>
            <a:endParaRPr lang="en-IN" spc="-1" dirty="0">
              <a:latin typeface="Arial"/>
            </a:endParaRPr>
          </a:p>
          <a:p>
            <a:pPr>
              <a:lnSpc>
                <a:spcPct val="100000"/>
              </a:lnSpc>
              <a:buNone/>
            </a:pPr>
            <a:r>
              <a:rPr lang="en-IN" spc="-1" dirty="0">
                <a:solidFill>
                  <a:srgbClr val="000000"/>
                </a:solidFill>
                <a:latin typeface="Source Sans"/>
                <a:ea typeface="Open Sans"/>
              </a:rPr>
              <a:t>a. Netflix is collecting the data explicitly in the form of ratings given by user to different movies.</a:t>
            </a:r>
            <a:endParaRPr lang="en-IN" spc="-1" dirty="0">
              <a:latin typeface="Arial"/>
            </a:endParaRPr>
          </a:p>
          <a:p>
            <a:pPr>
              <a:lnSpc>
                <a:spcPct val="100000"/>
              </a:lnSpc>
              <a:buNone/>
            </a:pPr>
            <a:endParaRPr lang="en-IN" spc="-1" dirty="0">
              <a:latin typeface="Arial"/>
            </a:endParaRPr>
          </a:p>
          <a:p>
            <a:pPr>
              <a:lnSpc>
                <a:spcPct val="100000"/>
              </a:lnSpc>
              <a:buNone/>
            </a:pPr>
            <a:r>
              <a:rPr lang="en-IN" spc="-1" dirty="0">
                <a:solidFill>
                  <a:srgbClr val="000000"/>
                </a:solidFill>
                <a:latin typeface="Source Sans"/>
                <a:ea typeface="Open Sans"/>
              </a:rPr>
              <a:t>b. The order history of a user is recorded by Amazon which is an example of implicit mode of data collection.</a:t>
            </a:r>
            <a:endParaRPr lang="en-IN" spc="-1" dirty="0">
              <a:latin typeface="Arial"/>
            </a:endParaRPr>
          </a:p>
          <a:p>
            <a:pPr>
              <a:lnSpc>
                <a:spcPct val="100000"/>
              </a:lnSpc>
              <a:buNone/>
            </a:pPr>
            <a:endParaRPr lang="en-IN" sz="1500" spc="-1" dirty="0">
              <a:latin typeface="Arial"/>
            </a:endParaRPr>
          </a:p>
        </p:txBody>
      </p:sp>
      <p:pic>
        <p:nvPicPr>
          <p:cNvPr id="153" name="Picture 152"/>
          <p:cNvPicPr/>
          <p:nvPr/>
        </p:nvPicPr>
        <p:blipFill>
          <a:blip r:embed="rId2"/>
          <a:stretch/>
        </p:blipFill>
        <p:spPr>
          <a:xfrm>
            <a:off x="484200" y="3870000"/>
            <a:ext cx="5193360" cy="2644020"/>
          </a:xfrm>
          <a:prstGeom prst="rect">
            <a:avLst/>
          </a:prstGeom>
          <a:ln w="0">
            <a:noFill/>
          </a:ln>
        </p:spPr>
      </p:pic>
      <p:pic>
        <p:nvPicPr>
          <p:cNvPr id="154" name="Picture 153"/>
          <p:cNvPicPr/>
          <p:nvPr/>
        </p:nvPicPr>
        <p:blipFill>
          <a:blip r:embed="rId3"/>
          <a:stretch/>
        </p:blipFill>
        <p:spPr>
          <a:xfrm>
            <a:off x="6256800" y="3870000"/>
            <a:ext cx="5865480" cy="2678760"/>
          </a:xfrm>
          <a:prstGeom prst="rect">
            <a:avLst/>
          </a:prstGeom>
          <a:ln w="0">
            <a:noFill/>
          </a:ln>
        </p:spPr>
      </p:pic>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Line 9"/>
          <p:cNvSpPr/>
          <p:nvPr/>
        </p:nvSpPr>
        <p:spPr>
          <a:xfrm>
            <a:off x="651060" y="740160"/>
            <a:ext cx="10934280" cy="18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sz="900"/>
          </a:p>
        </p:txBody>
      </p:sp>
      <p:sp>
        <p:nvSpPr>
          <p:cNvPr id="156" name="CustomShape 13"/>
          <p:cNvSpPr/>
          <p:nvPr/>
        </p:nvSpPr>
        <p:spPr>
          <a:xfrm>
            <a:off x="625860" y="6605460"/>
            <a:ext cx="2582820" cy="22392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sz="900"/>
          </a:p>
        </p:txBody>
      </p:sp>
      <p:sp>
        <p:nvSpPr>
          <p:cNvPr id="157" name="Line 14"/>
          <p:cNvSpPr/>
          <p:nvPr/>
        </p:nvSpPr>
        <p:spPr>
          <a:xfrm>
            <a:off x="651060" y="740160"/>
            <a:ext cx="3751560" cy="18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sz="900"/>
          </a:p>
        </p:txBody>
      </p:sp>
      <p:sp>
        <p:nvSpPr>
          <p:cNvPr id="158" name="CustomShape 14"/>
          <p:cNvSpPr/>
          <p:nvPr/>
        </p:nvSpPr>
        <p:spPr>
          <a:xfrm>
            <a:off x="606060" y="1107900"/>
            <a:ext cx="10978380" cy="49788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sz="900"/>
          </a:p>
        </p:txBody>
      </p:sp>
      <p:sp>
        <p:nvSpPr>
          <p:cNvPr id="159" name="CustomShape 15"/>
          <p:cNvSpPr/>
          <p:nvPr/>
        </p:nvSpPr>
        <p:spPr>
          <a:xfrm flipH="1">
            <a:off x="-1080" y="344160"/>
            <a:ext cx="72000" cy="76284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160" name="CustomShape 16"/>
          <p:cNvSpPr/>
          <p:nvPr/>
        </p:nvSpPr>
        <p:spPr>
          <a:xfrm>
            <a:off x="9829800" y="6639480"/>
            <a:ext cx="1754640" cy="192780"/>
          </a:xfrm>
          <a:prstGeom prst="rect">
            <a:avLst/>
          </a:prstGeom>
          <a:noFill/>
          <a:ln w="9360">
            <a:noFill/>
          </a:ln>
        </p:spPr>
        <p:style>
          <a:lnRef idx="0">
            <a:scrgbClr r="0" g="0" b="0"/>
          </a:lnRef>
          <a:fillRef idx="0">
            <a:scrgbClr r="0" g="0" b="0"/>
          </a:fillRef>
          <a:effectRef idx="0">
            <a:scrgbClr r="0" g="0" b="0"/>
          </a:effectRef>
          <a:fontRef idx="minor"/>
        </p:style>
        <p:txBody>
          <a:bodyPr lIns="45000" tIns="22500" rIns="45000" bIns="22500" anchor="ctr">
            <a:noAutofit/>
          </a:bodyPr>
          <a:lstStyle/>
          <a:p>
            <a:pPr algn="r">
              <a:lnSpc>
                <a:spcPct val="100000"/>
              </a:lnSpc>
              <a:buNone/>
            </a:pPr>
            <a:r>
              <a:rPr lang="en-IN" sz="1000" spc="-1" dirty="0">
                <a:solidFill>
                  <a:srgbClr val="000000"/>
                </a:solidFill>
                <a:latin typeface="Calibri"/>
                <a:ea typeface="DejaVu Sans"/>
              </a:rPr>
              <a:t>© 2023 AiProff.ai</a:t>
            </a:r>
            <a:endParaRPr lang="en-IN" sz="1000" spc="-1" dirty="0">
              <a:latin typeface="Arial"/>
            </a:endParaRPr>
          </a:p>
        </p:txBody>
      </p:sp>
      <p:sp>
        <p:nvSpPr>
          <p:cNvPr id="161" name="CustomShape 17"/>
          <p:cNvSpPr/>
          <p:nvPr/>
        </p:nvSpPr>
        <p:spPr>
          <a:xfrm>
            <a:off x="606060" y="217980"/>
            <a:ext cx="6962220" cy="501480"/>
          </a:xfrm>
          <a:prstGeom prst="rect">
            <a:avLst/>
          </a:prstGeom>
          <a:noFill/>
          <a:ln w="0">
            <a:noFill/>
          </a:ln>
        </p:spPr>
        <p:style>
          <a:lnRef idx="0">
            <a:scrgbClr r="0" g="0" b="0"/>
          </a:lnRef>
          <a:fillRef idx="0">
            <a:scrgbClr r="0" g="0" b="0"/>
          </a:fillRef>
          <a:effectRef idx="0">
            <a:scrgbClr r="0" g="0" b="0"/>
          </a:effectRef>
          <a:fontRef idx="minor"/>
        </p:style>
        <p:txBody>
          <a:bodyPr lIns="45000" tIns="22500" rIns="45000" bIns="22500" anchor="t">
            <a:noAutofit/>
          </a:bodyPr>
          <a:lstStyle/>
          <a:p>
            <a:pPr>
              <a:lnSpc>
                <a:spcPct val="100000"/>
              </a:lnSpc>
              <a:buNone/>
            </a:pPr>
            <a:r>
              <a:rPr lang="en-IN" sz="3000" spc="42">
                <a:solidFill>
                  <a:srgbClr val="33A9AF"/>
                </a:solidFill>
                <a:latin typeface="Source Sans Pro"/>
                <a:ea typeface="DejaVu Sans"/>
              </a:rPr>
              <a:t>Data Storage</a:t>
            </a:r>
            <a:endParaRPr lang="en-IN" sz="3000" spc="-1">
              <a:latin typeface="Arial"/>
            </a:endParaRPr>
          </a:p>
        </p:txBody>
      </p:sp>
      <p:sp>
        <p:nvSpPr>
          <p:cNvPr id="162" name="CustomShape 18"/>
          <p:cNvSpPr/>
          <p:nvPr/>
        </p:nvSpPr>
        <p:spPr>
          <a:xfrm>
            <a:off x="0" y="-5580"/>
            <a:ext cx="3071880" cy="4896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163" name="CustomShape 19"/>
          <p:cNvSpPr/>
          <p:nvPr/>
        </p:nvSpPr>
        <p:spPr>
          <a:xfrm>
            <a:off x="3072960" y="-5580"/>
            <a:ext cx="3071880" cy="48960"/>
          </a:xfrm>
          <a:prstGeom prst="rect">
            <a:avLst/>
          </a:prstGeom>
          <a:solidFill>
            <a:srgbClr val="F39712"/>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164" name="CustomShape 49"/>
          <p:cNvSpPr/>
          <p:nvPr/>
        </p:nvSpPr>
        <p:spPr>
          <a:xfrm>
            <a:off x="6146100" y="-5580"/>
            <a:ext cx="3071880" cy="48960"/>
          </a:xfrm>
          <a:prstGeom prst="rect">
            <a:avLst/>
          </a:prstGeom>
          <a:solidFill>
            <a:srgbClr val="94BA41"/>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165" name="CustomShape 50"/>
          <p:cNvSpPr/>
          <p:nvPr/>
        </p:nvSpPr>
        <p:spPr>
          <a:xfrm>
            <a:off x="9219060" y="-5580"/>
            <a:ext cx="2971800" cy="48960"/>
          </a:xfrm>
          <a:prstGeom prst="rect">
            <a:avLst/>
          </a:prstGeom>
          <a:solidFill>
            <a:srgbClr val="595959"/>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166" name="Line 15"/>
          <p:cNvSpPr/>
          <p:nvPr/>
        </p:nvSpPr>
        <p:spPr>
          <a:xfrm flipV="1">
            <a:off x="6087960" y="6605460"/>
            <a:ext cx="10800" cy="25254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sz="900"/>
          </a:p>
        </p:txBody>
      </p:sp>
      <p:sp>
        <p:nvSpPr>
          <p:cNvPr id="167" name="CustomShape 51"/>
          <p:cNvSpPr/>
          <p:nvPr/>
        </p:nvSpPr>
        <p:spPr>
          <a:xfrm>
            <a:off x="682200" y="1184040"/>
            <a:ext cx="10978380" cy="4978800"/>
          </a:xfrm>
          <a:prstGeom prst="rect">
            <a:avLst/>
          </a:prstGeom>
          <a:noFill/>
          <a:ln w="0">
            <a:noFill/>
          </a:ln>
        </p:spPr>
        <p:style>
          <a:lnRef idx="0">
            <a:scrgbClr r="0" g="0" b="0"/>
          </a:lnRef>
          <a:fillRef idx="0">
            <a:scrgbClr r="0" g="0" b="0"/>
          </a:fillRef>
          <a:effectRef idx="0">
            <a:scrgbClr r="0" g="0" b="0"/>
          </a:effectRef>
          <a:fontRef idx="minor"/>
        </p:style>
        <p:txBody>
          <a:bodyPr lIns="45000" tIns="22500" rIns="45000" bIns="22500" anchor="t">
            <a:noAutofit/>
          </a:bodyPr>
          <a:lstStyle/>
          <a:p>
            <a:pPr>
              <a:lnSpc>
                <a:spcPct val="100000"/>
              </a:lnSpc>
              <a:buNone/>
            </a:pPr>
            <a:r>
              <a:rPr lang="en-IN" spc="-1" dirty="0">
                <a:solidFill>
                  <a:srgbClr val="000000"/>
                </a:solidFill>
                <a:latin typeface="Source Sans"/>
                <a:ea typeface="Open Sans"/>
              </a:rPr>
              <a:t>The amount of data dictates how good the recommendations of the model can get. </a:t>
            </a:r>
          </a:p>
          <a:p>
            <a:pPr>
              <a:lnSpc>
                <a:spcPct val="100000"/>
              </a:lnSpc>
              <a:buNone/>
            </a:pPr>
            <a:endParaRPr lang="en-IN" spc="-1" dirty="0">
              <a:solidFill>
                <a:srgbClr val="000000"/>
              </a:solidFill>
              <a:latin typeface="Source Sans"/>
              <a:ea typeface="Open Sans"/>
            </a:endParaRPr>
          </a:p>
          <a:p>
            <a:pPr>
              <a:lnSpc>
                <a:spcPct val="100000"/>
              </a:lnSpc>
              <a:buNone/>
            </a:pPr>
            <a:r>
              <a:rPr lang="en-IN" spc="-1" dirty="0">
                <a:solidFill>
                  <a:srgbClr val="000000"/>
                </a:solidFill>
                <a:latin typeface="Source Sans"/>
                <a:ea typeface="Open Sans"/>
              </a:rPr>
              <a:t>For example, in a movie recommendation system, the more ratings users give to movies, the better the recommendations get for other users. </a:t>
            </a:r>
          </a:p>
          <a:p>
            <a:pPr>
              <a:lnSpc>
                <a:spcPct val="100000"/>
              </a:lnSpc>
              <a:buNone/>
            </a:pPr>
            <a:endParaRPr lang="en-IN" spc="-1" dirty="0">
              <a:solidFill>
                <a:srgbClr val="000000"/>
              </a:solidFill>
              <a:latin typeface="Source Sans"/>
              <a:ea typeface="Open Sans"/>
            </a:endParaRPr>
          </a:p>
          <a:p>
            <a:pPr>
              <a:lnSpc>
                <a:spcPct val="100000"/>
              </a:lnSpc>
              <a:buNone/>
            </a:pPr>
            <a:r>
              <a:rPr lang="en-IN" spc="-1" dirty="0">
                <a:solidFill>
                  <a:srgbClr val="000000"/>
                </a:solidFill>
                <a:latin typeface="Source Sans"/>
                <a:ea typeface="Open Sans"/>
              </a:rPr>
              <a:t>The type of data plays an important role in deciding the type of storage that has to be used. </a:t>
            </a:r>
          </a:p>
          <a:p>
            <a:pPr>
              <a:lnSpc>
                <a:spcPct val="100000"/>
              </a:lnSpc>
              <a:buNone/>
            </a:pPr>
            <a:endParaRPr lang="en-IN" spc="-1" dirty="0">
              <a:solidFill>
                <a:srgbClr val="000000"/>
              </a:solidFill>
              <a:latin typeface="Source Sans"/>
              <a:ea typeface="Open Sans"/>
            </a:endParaRPr>
          </a:p>
          <a:p>
            <a:pPr>
              <a:lnSpc>
                <a:spcPct val="100000"/>
              </a:lnSpc>
              <a:buNone/>
            </a:pPr>
            <a:r>
              <a:rPr lang="en-IN" spc="-1" dirty="0">
                <a:solidFill>
                  <a:srgbClr val="000000"/>
                </a:solidFill>
                <a:latin typeface="Source Sans"/>
                <a:ea typeface="Open Sans"/>
              </a:rPr>
              <a:t>This type of storage could include a standard SQL database, a NoSQL database or some kind of object storage</a:t>
            </a:r>
            <a:endParaRPr lang="en-IN" spc="-1" dirty="0">
              <a:latin typeface="Arial"/>
            </a:endParaRP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Line 16"/>
          <p:cNvSpPr/>
          <p:nvPr/>
        </p:nvSpPr>
        <p:spPr>
          <a:xfrm>
            <a:off x="651060" y="740160"/>
            <a:ext cx="10934280" cy="18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sz="900"/>
          </a:p>
        </p:txBody>
      </p:sp>
      <p:sp>
        <p:nvSpPr>
          <p:cNvPr id="169" name="CustomShape 52"/>
          <p:cNvSpPr/>
          <p:nvPr/>
        </p:nvSpPr>
        <p:spPr>
          <a:xfrm>
            <a:off x="625860" y="6605460"/>
            <a:ext cx="2582820" cy="22392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sz="900"/>
          </a:p>
        </p:txBody>
      </p:sp>
      <p:sp>
        <p:nvSpPr>
          <p:cNvPr id="170" name="Line 17"/>
          <p:cNvSpPr/>
          <p:nvPr/>
        </p:nvSpPr>
        <p:spPr>
          <a:xfrm>
            <a:off x="651060" y="740160"/>
            <a:ext cx="3751560" cy="18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sz="900"/>
          </a:p>
        </p:txBody>
      </p:sp>
      <p:sp>
        <p:nvSpPr>
          <p:cNvPr id="171" name="CustomShape 53"/>
          <p:cNvSpPr/>
          <p:nvPr/>
        </p:nvSpPr>
        <p:spPr>
          <a:xfrm>
            <a:off x="606060" y="1107900"/>
            <a:ext cx="10978380" cy="49788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sz="900"/>
          </a:p>
        </p:txBody>
      </p:sp>
      <p:sp>
        <p:nvSpPr>
          <p:cNvPr id="172" name="CustomShape 54"/>
          <p:cNvSpPr/>
          <p:nvPr/>
        </p:nvSpPr>
        <p:spPr>
          <a:xfrm flipH="1">
            <a:off x="-1080" y="344160"/>
            <a:ext cx="72000" cy="76284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173" name="CustomShape 55"/>
          <p:cNvSpPr/>
          <p:nvPr/>
        </p:nvSpPr>
        <p:spPr>
          <a:xfrm>
            <a:off x="9829800" y="6639480"/>
            <a:ext cx="1754640" cy="192780"/>
          </a:xfrm>
          <a:prstGeom prst="rect">
            <a:avLst/>
          </a:prstGeom>
          <a:noFill/>
          <a:ln w="9360">
            <a:noFill/>
          </a:ln>
        </p:spPr>
        <p:style>
          <a:lnRef idx="0">
            <a:scrgbClr r="0" g="0" b="0"/>
          </a:lnRef>
          <a:fillRef idx="0">
            <a:scrgbClr r="0" g="0" b="0"/>
          </a:fillRef>
          <a:effectRef idx="0">
            <a:scrgbClr r="0" g="0" b="0"/>
          </a:effectRef>
          <a:fontRef idx="minor"/>
        </p:style>
        <p:txBody>
          <a:bodyPr lIns="45000" tIns="22500" rIns="45000" bIns="22500" anchor="ctr">
            <a:noAutofit/>
          </a:bodyPr>
          <a:lstStyle/>
          <a:p>
            <a:pPr algn="r">
              <a:lnSpc>
                <a:spcPct val="100000"/>
              </a:lnSpc>
              <a:buNone/>
            </a:pPr>
            <a:r>
              <a:rPr lang="en-IN" sz="1000" spc="-1" dirty="0">
                <a:solidFill>
                  <a:srgbClr val="000000"/>
                </a:solidFill>
                <a:latin typeface="Calibri"/>
                <a:ea typeface="DejaVu Sans"/>
              </a:rPr>
              <a:t>© 2023 AiProff.ai</a:t>
            </a:r>
            <a:endParaRPr lang="en-IN" sz="1000" spc="-1" dirty="0">
              <a:latin typeface="Arial"/>
            </a:endParaRPr>
          </a:p>
        </p:txBody>
      </p:sp>
      <p:sp>
        <p:nvSpPr>
          <p:cNvPr id="174" name="CustomShape 56"/>
          <p:cNvSpPr/>
          <p:nvPr/>
        </p:nvSpPr>
        <p:spPr>
          <a:xfrm>
            <a:off x="606060" y="217980"/>
            <a:ext cx="6962220" cy="501480"/>
          </a:xfrm>
          <a:prstGeom prst="rect">
            <a:avLst/>
          </a:prstGeom>
          <a:noFill/>
          <a:ln w="0">
            <a:noFill/>
          </a:ln>
        </p:spPr>
        <p:style>
          <a:lnRef idx="0">
            <a:scrgbClr r="0" g="0" b="0"/>
          </a:lnRef>
          <a:fillRef idx="0">
            <a:scrgbClr r="0" g="0" b="0"/>
          </a:fillRef>
          <a:effectRef idx="0">
            <a:scrgbClr r="0" g="0" b="0"/>
          </a:effectRef>
          <a:fontRef idx="minor"/>
        </p:style>
        <p:txBody>
          <a:bodyPr lIns="45000" tIns="22500" rIns="45000" bIns="22500" anchor="t">
            <a:noAutofit/>
          </a:bodyPr>
          <a:lstStyle/>
          <a:p>
            <a:pPr>
              <a:lnSpc>
                <a:spcPct val="100000"/>
              </a:lnSpc>
              <a:buNone/>
            </a:pPr>
            <a:r>
              <a:rPr lang="en-IN" sz="3000" spc="42">
                <a:solidFill>
                  <a:srgbClr val="33A9AF"/>
                </a:solidFill>
                <a:latin typeface="Source Sans Pro"/>
                <a:ea typeface="DejaVu Sans"/>
              </a:rPr>
              <a:t>Filtering the data</a:t>
            </a:r>
            <a:endParaRPr lang="en-IN" sz="3000" spc="-1">
              <a:latin typeface="Arial"/>
            </a:endParaRPr>
          </a:p>
        </p:txBody>
      </p:sp>
      <p:sp>
        <p:nvSpPr>
          <p:cNvPr id="175" name="CustomShape 57"/>
          <p:cNvSpPr/>
          <p:nvPr/>
        </p:nvSpPr>
        <p:spPr>
          <a:xfrm>
            <a:off x="0" y="-5580"/>
            <a:ext cx="3071880" cy="4896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176" name="CustomShape 58"/>
          <p:cNvSpPr/>
          <p:nvPr/>
        </p:nvSpPr>
        <p:spPr>
          <a:xfrm>
            <a:off x="3072960" y="-5580"/>
            <a:ext cx="3071880" cy="48960"/>
          </a:xfrm>
          <a:prstGeom prst="rect">
            <a:avLst/>
          </a:prstGeom>
          <a:solidFill>
            <a:srgbClr val="F39712"/>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177" name="CustomShape 59"/>
          <p:cNvSpPr/>
          <p:nvPr/>
        </p:nvSpPr>
        <p:spPr>
          <a:xfrm>
            <a:off x="6146100" y="-5580"/>
            <a:ext cx="3071880" cy="48960"/>
          </a:xfrm>
          <a:prstGeom prst="rect">
            <a:avLst/>
          </a:prstGeom>
          <a:solidFill>
            <a:srgbClr val="94BA41"/>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178" name="CustomShape 60"/>
          <p:cNvSpPr/>
          <p:nvPr/>
        </p:nvSpPr>
        <p:spPr>
          <a:xfrm>
            <a:off x="9219060" y="-5580"/>
            <a:ext cx="2971800" cy="48960"/>
          </a:xfrm>
          <a:prstGeom prst="rect">
            <a:avLst/>
          </a:prstGeom>
          <a:solidFill>
            <a:srgbClr val="595959"/>
          </a:solidFill>
          <a:ln w="25560">
            <a:noFill/>
          </a:ln>
        </p:spPr>
        <p:style>
          <a:lnRef idx="0">
            <a:scrgbClr r="0" g="0" b="0"/>
          </a:lnRef>
          <a:fillRef idx="0">
            <a:scrgbClr r="0" g="0" b="0"/>
          </a:fillRef>
          <a:effectRef idx="0">
            <a:scrgbClr r="0" g="0" b="0"/>
          </a:effectRef>
          <a:fontRef idx="minor"/>
        </p:style>
        <p:txBody>
          <a:bodyPr/>
          <a:lstStyle/>
          <a:p>
            <a:endParaRPr lang="en-IN" sz="900"/>
          </a:p>
        </p:txBody>
      </p:sp>
      <p:sp>
        <p:nvSpPr>
          <p:cNvPr id="179" name="Line 18"/>
          <p:cNvSpPr/>
          <p:nvPr/>
        </p:nvSpPr>
        <p:spPr>
          <a:xfrm flipV="1">
            <a:off x="6087960" y="6605460"/>
            <a:ext cx="10800" cy="25254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sz="900"/>
          </a:p>
        </p:txBody>
      </p:sp>
      <p:sp>
        <p:nvSpPr>
          <p:cNvPr id="180" name="CustomShape 61"/>
          <p:cNvSpPr/>
          <p:nvPr/>
        </p:nvSpPr>
        <p:spPr>
          <a:xfrm>
            <a:off x="682200" y="1184040"/>
            <a:ext cx="10978380" cy="4978800"/>
          </a:xfrm>
          <a:prstGeom prst="rect">
            <a:avLst/>
          </a:prstGeom>
          <a:noFill/>
          <a:ln w="0">
            <a:noFill/>
          </a:ln>
        </p:spPr>
        <p:style>
          <a:lnRef idx="0">
            <a:scrgbClr r="0" g="0" b="0"/>
          </a:lnRef>
          <a:fillRef idx="0">
            <a:scrgbClr r="0" g="0" b="0"/>
          </a:fillRef>
          <a:effectRef idx="0">
            <a:scrgbClr r="0" g="0" b="0"/>
          </a:effectRef>
          <a:fontRef idx="minor"/>
        </p:style>
        <p:txBody>
          <a:bodyPr lIns="45000" tIns="22500" rIns="45000" bIns="22500" anchor="t">
            <a:noAutofit/>
          </a:bodyPr>
          <a:lstStyle/>
          <a:p>
            <a:pPr>
              <a:lnSpc>
                <a:spcPct val="100000"/>
              </a:lnSpc>
              <a:buNone/>
            </a:pPr>
            <a:r>
              <a:rPr lang="en-IN" spc="-1" dirty="0">
                <a:solidFill>
                  <a:srgbClr val="000000"/>
                </a:solidFill>
                <a:latin typeface="Source Sans"/>
                <a:ea typeface="Open Sans"/>
              </a:rPr>
              <a:t>After collecting and storing the data, we have to filter it so as to extract the relevant information required to make the final recommendations.</a:t>
            </a:r>
            <a:endParaRPr lang="en-IN" spc="-1" dirty="0">
              <a:latin typeface="Arial"/>
            </a:endParaRPr>
          </a:p>
          <a:p>
            <a:pPr>
              <a:lnSpc>
                <a:spcPct val="100000"/>
              </a:lnSpc>
              <a:buNone/>
            </a:pPr>
            <a:endParaRPr lang="en-IN" spc="-1" dirty="0">
              <a:latin typeface="Arial"/>
            </a:endParaRPr>
          </a:p>
          <a:p>
            <a:pPr>
              <a:lnSpc>
                <a:spcPct val="100000"/>
              </a:lnSpc>
              <a:buNone/>
            </a:pPr>
            <a:r>
              <a:rPr lang="en-IN" spc="-1" dirty="0">
                <a:solidFill>
                  <a:srgbClr val="000000"/>
                </a:solidFill>
                <a:latin typeface="Source Sans"/>
                <a:ea typeface="Open Sans"/>
              </a:rPr>
              <a:t>There are various algorithms that help us make the filtering process easier.</a:t>
            </a:r>
            <a:endParaRPr lang="en-IN" spc="-1" dirty="0">
              <a:latin typeface="Arial"/>
            </a:endParaRPr>
          </a:p>
          <a:p>
            <a:pPr>
              <a:lnSpc>
                <a:spcPct val="100000"/>
              </a:lnSpc>
              <a:buNone/>
            </a:pPr>
            <a:r>
              <a:rPr lang="en-IN" spc="-1" dirty="0">
                <a:solidFill>
                  <a:srgbClr val="000000"/>
                </a:solidFill>
                <a:latin typeface="Source Sans"/>
                <a:ea typeface="Open Sans"/>
              </a:rPr>
              <a:t>1. Content based filtering</a:t>
            </a:r>
            <a:endParaRPr lang="en-IN" spc="-1" dirty="0">
              <a:latin typeface="Arial"/>
            </a:endParaRPr>
          </a:p>
          <a:p>
            <a:pPr>
              <a:lnSpc>
                <a:spcPct val="100000"/>
              </a:lnSpc>
              <a:buNone/>
            </a:pPr>
            <a:r>
              <a:rPr lang="en-IN" spc="-1" dirty="0">
                <a:solidFill>
                  <a:srgbClr val="000000"/>
                </a:solidFill>
                <a:latin typeface="Source Sans"/>
                <a:ea typeface="Open Sans"/>
              </a:rPr>
              <a:t>2. Collaborative filtering</a:t>
            </a:r>
            <a:endParaRPr lang="en-IN" spc="-1" dirty="0">
              <a:latin typeface="Arial"/>
            </a:endParaRPr>
          </a:p>
          <a:p>
            <a:pPr>
              <a:lnSpc>
                <a:spcPct val="100000"/>
              </a:lnSpc>
              <a:buNone/>
            </a:pPr>
            <a:endParaRPr lang="en-IN" spc="-1" dirty="0">
              <a:latin typeface="Arial"/>
            </a:endParaRPr>
          </a:p>
          <a:p>
            <a:pPr>
              <a:lnSpc>
                <a:spcPct val="100000"/>
              </a:lnSpc>
              <a:buNone/>
            </a:pPr>
            <a:endParaRPr lang="en-IN" spc="-1" dirty="0">
              <a:latin typeface="Arial"/>
            </a:endParaRPr>
          </a:p>
          <a:p>
            <a:pPr>
              <a:lnSpc>
                <a:spcPct val="100000"/>
              </a:lnSpc>
              <a:buNone/>
            </a:pPr>
            <a:r>
              <a:rPr lang="en-IN" spc="-1" dirty="0">
                <a:solidFill>
                  <a:srgbClr val="000000"/>
                </a:solidFill>
                <a:latin typeface="Source Sans"/>
                <a:ea typeface="Open Sans"/>
              </a:rPr>
              <a:t>Let’s go through each algorithm in detail.</a:t>
            </a:r>
            <a:endParaRPr lang="en-IN" spc="-1" dirty="0">
              <a:latin typeface="Arial"/>
            </a:endParaRPr>
          </a:p>
        </p:txBody>
      </p:sp>
    </p:spTree>
  </p:cSld>
  <p:clrMapOvr>
    <a:masterClrMapping/>
  </p:clrMapOvr>
  <p:transition spd="med">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24973</TotalTime>
  <Words>4297</Words>
  <Application>Microsoft Office PowerPoint</Application>
  <PresentationFormat>Widescreen</PresentationFormat>
  <Paragraphs>495</Paragraphs>
  <Slides>40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Calibri</vt:lpstr>
      <vt:lpstr>Source Sans</vt:lpstr>
      <vt:lpstr>Source Sans Pro</vt:lpstr>
      <vt:lpstr>Symbol</vt:lpstr>
      <vt:lpstr>Times New Roman</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Robby Fathur Riza</dc:creator>
  <dc:description/>
  <cp:lastModifiedBy>Nitin Saraswat</cp:lastModifiedBy>
  <cp:revision>488</cp:revision>
  <dcterms:created xsi:type="dcterms:W3CDTF">2020-06-02T01:04:08Z</dcterms:created>
  <dcterms:modified xsi:type="dcterms:W3CDTF">2024-02-05T10:20:33Z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5</vt:i4>
  </property>
</Properties>
</file>