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9" r:id="rId3"/>
    <p:sldId id="258" r:id="rId4"/>
    <p:sldId id="320" r:id="rId5"/>
    <p:sldId id="321" r:id="rId6"/>
    <p:sldId id="322" r:id="rId7"/>
    <p:sldId id="324" r:id="rId8"/>
    <p:sldId id="464" r:id="rId9"/>
    <p:sldId id="465" r:id="rId10"/>
    <p:sldId id="326" r:id="rId11"/>
    <p:sldId id="325" r:id="rId12"/>
    <p:sldId id="309" r:id="rId13"/>
    <p:sldId id="327" r:id="rId14"/>
    <p:sldId id="328" r:id="rId15"/>
    <p:sldId id="333" r:id="rId16"/>
    <p:sldId id="329" r:id="rId17"/>
    <p:sldId id="330" r:id="rId18"/>
    <p:sldId id="466" r:id="rId19"/>
    <p:sldId id="310" r:id="rId20"/>
    <p:sldId id="332" r:id="rId21"/>
    <p:sldId id="311" r:id="rId22"/>
    <p:sldId id="439" r:id="rId23"/>
    <p:sldId id="437" r:id="rId24"/>
    <p:sldId id="440" r:id="rId25"/>
    <p:sldId id="441" r:id="rId26"/>
    <p:sldId id="442" r:id="rId27"/>
    <p:sldId id="433" r:id="rId28"/>
    <p:sldId id="435" r:id="rId29"/>
    <p:sldId id="494" r:id="rId30"/>
    <p:sldId id="434" r:id="rId31"/>
    <p:sldId id="313" r:id="rId32"/>
    <p:sldId id="436" r:id="rId33"/>
    <p:sldId id="438" r:id="rId34"/>
    <p:sldId id="444" r:id="rId35"/>
    <p:sldId id="443" r:id="rId36"/>
    <p:sldId id="446" r:id="rId37"/>
    <p:sldId id="447" r:id="rId38"/>
    <p:sldId id="314" r:id="rId39"/>
    <p:sldId id="448" r:id="rId40"/>
    <p:sldId id="449" r:id="rId41"/>
    <p:sldId id="450" r:id="rId42"/>
    <p:sldId id="331" r:id="rId43"/>
    <p:sldId id="430" r:id="rId44"/>
    <p:sldId id="431" r:id="rId45"/>
    <p:sldId id="316" r:id="rId46"/>
    <p:sldId id="317" r:id="rId47"/>
    <p:sldId id="453" r:id="rId48"/>
    <p:sldId id="454" r:id="rId49"/>
    <p:sldId id="318" r:id="rId50"/>
    <p:sldId id="452" r:id="rId51"/>
    <p:sldId id="455" r:id="rId52"/>
    <p:sldId id="456" r:id="rId53"/>
    <p:sldId id="457" r:id="rId54"/>
    <p:sldId id="459" r:id="rId55"/>
    <p:sldId id="460" r:id="rId56"/>
    <p:sldId id="458" r:id="rId57"/>
    <p:sldId id="461" r:id="rId58"/>
    <p:sldId id="462" r:id="rId59"/>
    <p:sldId id="463" r:id="rId60"/>
    <p:sldId id="319" r:id="rId61"/>
    <p:sldId id="467" r:id="rId62"/>
    <p:sldId id="471" r:id="rId63"/>
    <p:sldId id="470" r:id="rId64"/>
    <p:sldId id="472" r:id="rId65"/>
    <p:sldId id="473" r:id="rId66"/>
    <p:sldId id="469" r:id="rId67"/>
    <p:sldId id="340" r:id="rId68"/>
    <p:sldId id="485" r:id="rId69"/>
    <p:sldId id="491" r:id="rId70"/>
    <p:sldId id="492" r:id="rId71"/>
    <p:sldId id="493" r:id="rId72"/>
    <p:sldId id="486" r:id="rId73"/>
    <p:sldId id="488" r:id="rId74"/>
    <p:sldId id="489" r:id="rId75"/>
    <p:sldId id="490" r:id="rId76"/>
    <p:sldId id="487" r:id="rId77"/>
    <p:sldId id="338" r:id="rId78"/>
    <p:sldId id="475" r:id="rId79"/>
    <p:sldId id="476" r:id="rId80"/>
    <p:sldId id="474" r:id="rId81"/>
    <p:sldId id="477" r:id="rId82"/>
    <p:sldId id="478" r:id="rId83"/>
    <p:sldId id="479" r:id="rId84"/>
    <p:sldId id="480" r:id="rId85"/>
    <p:sldId id="481" r:id="rId86"/>
    <p:sldId id="482" r:id="rId87"/>
    <p:sldId id="483" r:id="rId88"/>
    <p:sldId id="484" r:id="rId89"/>
    <p:sldId id="343" r:id="rId90"/>
    <p:sldId id="468" r:id="rId91"/>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5" autoAdjust="0"/>
    <p:restoredTop sz="94660"/>
  </p:normalViewPr>
  <p:slideViewPr>
    <p:cSldViewPr snapToGrid="0">
      <p:cViewPr>
        <p:scale>
          <a:sx n="82" d="100"/>
          <a:sy n="82" d="100"/>
        </p:scale>
        <p:origin x="37" y="14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81D4A8E0-C7AC-433F-8CF9-455F7A118DB3}" type="slidenum">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8" name="PlaceHolder 2"/>
          <p:cNvSpPr>
            <a:spLocks noGrp="1"/>
          </p:cNvSpPr>
          <p:nvPr>
            <p:ph/>
          </p:nvPr>
        </p:nvSpPr>
        <p:spPr>
          <a:xfrm>
            <a:off x="7976880" y="1085760"/>
            <a:ext cx="3361320" cy="14536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9" name="PlaceHolder 3"/>
          <p:cNvSpPr>
            <a:spLocks noGrp="1"/>
          </p:cNvSpPr>
          <p:nvPr>
            <p:ph/>
          </p:nvPr>
        </p:nvSpPr>
        <p:spPr>
          <a:xfrm>
            <a:off x="7976880" y="2678040"/>
            <a:ext cx="3361320" cy="14536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5" name="PlaceHolder 4"/>
          <p:cNvSpPr>
            <a:spLocks noGrp="1"/>
          </p:cNvSpPr>
          <p:nvPr>
            <p:ph type="sldNum" idx="1"/>
          </p:nvPr>
        </p:nvSpPr>
        <p:spPr/>
        <p:txBody>
          <a:bodyPr/>
          <a:lstStyle/>
          <a:p>
            <a:fld id="{106ABF5A-3207-4E88-B595-12CAEBF7D48A}" type="slidenum">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1" name="PlaceHolder 2"/>
          <p:cNvSpPr>
            <a:spLocks noGrp="1"/>
          </p:cNvSpPr>
          <p:nvPr>
            <p:ph/>
          </p:nvPr>
        </p:nvSpPr>
        <p:spPr>
          <a:xfrm>
            <a:off x="7976880" y="1085760"/>
            <a:ext cx="1640160" cy="14536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32" name="PlaceHolder 3"/>
          <p:cNvSpPr>
            <a:spLocks noGrp="1"/>
          </p:cNvSpPr>
          <p:nvPr>
            <p:ph/>
          </p:nvPr>
        </p:nvSpPr>
        <p:spPr>
          <a:xfrm>
            <a:off x="9699480" y="1085760"/>
            <a:ext cx="1640160" cy="14536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33" name="PlaceHolder 4"/>
          <p:cNvSpPr>
            <a:spLocks noGrp="1"/>
          </p:cNvSpPr>
          <p:nvPr>
            <p:ph/>
          </p:nvPr>
        </p:nvSpPr>
        <p:spPr>
          <a:xfrm>
            <a:off x="7976880" y="2678040"/>
            <a:ext cx="1640160" cy="14536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34" name="PlaceHolder 5"/>
          <p:cNvSpPr>
            <a:spLocks noGrp="1"/>
          </p:cNvSpPr>
          <p:nvPr>
            <p:ph/>
          </p:nvPr>
        </p:nvSpPr>
        <p:spPr>
          <a:xfrm>
            <a:off x="9699480" y="2678040"/>
            <a:ext cx="1640160" cy="14536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7" name="PlaceHolder 6"/>
          <p:cNvSpPr>
            <a:spLocks noGrp="1"/>
          </p:cNvSpPr>
          <p:nvPr>
            <p:ph type="sldNum" idx="1"/>
          </p:nvPr>
        </p:nvSpPr>
        <p:spPr/>
        <p:txBody>
          <a:bodyPr/>
          <a:lstStyle/>
          <a:p>
            <a:fld id="{2C6673D0-058E-45D8-9CCE-74B536059681}" type="slidenum">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6" name="PlaceHolder 2"/>
          <p:cNvSpPr>
            <a:spLocks noGrp="1"/>
          </p:cNvSpPr>
          <p:nvPr>
            <p:ph/>
          </p:nvPr>
        </p:nvSpPr>
        <p:spPr>
          <a:xfrm>
            <a:off x="7976880" y="1085760"/>
            <a:ext cx="1082160" cy="1453680"/>
          </a:xfrm>
          <a:prstGeom prst="rect">
            <a:avLst/>
          </a:prstGeom>
          <a:noFill/>
          <a:ln w="0">
            <a:noFill/>
          </a:ln>
        </p:spPr>
        <p:txBody>
          <a:bodyPr lIns="0" tIns="0" rIns="0" bIns="0" anchor="t">
            <a:normAutofit fontScale="98000"/>
          </a:bodyPr>
          <a:lstStyle/>
          <a:p>
            <a:pPr>
              <a:lnSpc>
                <a:spcPct val="90000"/>
              </a:lnSpc>
              <a:spcBef>
                <a:spcPts val="1417"/>
              </a:spcBef>
              <a:buNone/>
            </a:pPr>
            <a:endParaRPr lang="en-US" sz="2800" b="0" strike="noStrike" spc="-1">
              <a:solidFill>
                <a:srgbClr val="000000"/>
              </a:solidFill>
              <a:latin typeface="Arial"/>
            </a:endParaRPr>
          </a:p>
        </p:txBody>
      </p:sp>
      <p:sp>
        <p:nvSpPr>
          <p:cNvPr id="37" name="PlaceHolder 3"/>
          <p:cNvSpPr>
            <a:spLocks noGrp="1"/>
          </p:cNvSpPr>
          <p:nvPr>
            <p:ph/>
          </p:nvPr>
        </p:nvSpPr>
        <p:spPr>
          <a:xfrm>
            <a:off x="9113400" y="1085760"/>
            <a:ext cx="1082160" cy="1453680"/>
          </a:xfrm>
          <a:prstGeom prst="rect">
            <a:avLst/>
          </a:prstGeom>
          <a:noFill/>
          <a:ln w="0">
            <a:noFill/>
          </a:ln>
        </p:spPr>
        <p:txBody>
          <a:bodyPr lIns="0" tIns="0" rIns="0" bIns="0" anchor="t">
            <a:normAutofit fontScale="98000"/>
          </a:bodyPr>
          <a:lstStyle/>
          <a:p>
            <a:pPr>
              <a:lnSpc>
                <a:spcPct val="90000"/>
              </a:lnSpc>
              <a:spcBef>
                <a:spcPts val="1417"/>
              </a:spcBef>
              <a:buNone/>
            </a:pPr>
            <a:endParaRPr lang="en-US" sz="2800" b="0" strike="noStrike" spc="-1">
              <a:solidFill>
                <a:srgbClr val="000000"/>
              </a:solidFill>
              <a:latin typeface="Arial"/>
            </a:endParaRPr>
          </a:p>
        </p:txBody>
      </p:sp>
      <p:sp>
        <p:nvSpPr>
          <p:cNvPr id="38" name="PlaceHolder 4"/>
          <p:cNvSpPr>
            <a:spLocks noGrp="1"/>
          </p:cNvSpPr>
          <p:nvPr>
            <p:ph/>
          </p:nvPr>
        </p:nvSpPr>
        <p:spPr>
          <a:xfrm>
            <a:off x="10250280" y="1085760"/>
            <a:ext cx="1082160" cy="1453680"/>
          </a:xfrm>
          <a:prstGeom prst="rect">
            <a:avLst/>
          </a:prstGeom>
          <a:noFill/>
          <a:ln w="0">
            <a:noFill/>
          </a:ln>
        </p:spPr>
        <p:txBody>
          <a:bodyPr lIns="0" tIns="0" rIns="0" bIns="0" anchor="t">
            <a:normAutofit fontScale="98000"/>
          </a:bodyPr>
          <a:lstStyle/>
          <a:p>
            <a:pPr>
              <a:lnSpc>
                <a:spcPct val="90000"/>
              </a:lnSpc>
              <a:spcBef>
                <a:spcPts val="1417"/>
              </a:spcBef>
              <a:buNone/>
            </a:pPr>
            <a:endParaRPr lang="en-US" sz="2800" b="0" strike="noStrike" spc="-1">
              <a:solidFill>
                <a:srgbClr val="000000"/>
              </a:solidFill>
              <a:latin typeface="Arial"/>
            </a:endParaRPr>
          </a:p>
        </p:txBody>
      </p:sp>
      <p:sp>
        <p:nvSpPr>
          <p:cNvPr id="39" name="PlaceHolder 5"/>
          <p:cNvSpPr>
            <a:spLocks noGrp="1"/>
          </p:cNvSpPr>
          <p:nvPr>
            <p:ph/>
          </p:nvPr>
        </p:nvSpPr>
        <p:spPr>
          <a:xfrm>
            <a:off x="7976880" y="2678040"/>
            <a:ext cx="1082160" cy="1453680"/>
          </a:xfrm>
          <a:prstGeom prst="rect">
            <a:avLst/>
          </a:prstGeom>
          <a:noFill/>
          <a:ln w="0">
            <a:noFill/>
          </a:ln>
        </p:spPr>
        <p:txBody>
          <a:bodyPr lIns="0" tIns="0" rIns="0" bIns="0" anchor="t">
            <a:normAutofit fontScale="98000"/>
          </a:bodyPr>
          <a:lstStyle/>
          <a:p>
            <a:pPr>
              <a:lnSpc>
                <a:spcPct val="90000"/>
              </a:lnSpc>
              <a:spcBef>
                <a:spcPts val="1417"/>
              </a:spcBef>
              <a:buNone/>
            </a:pPr>
            <a:endParaRPr lang="en-US" sz="2800" b="0" strike="noStrike" spc="-1">
              <a:solidFill>
                <a:srgbClr val="000000"/>
              </a:solidFill>
              <a:latin typeface="Arial"/>
            </a:endParaRPr>
          </a:p>
        </p:txBody>
      </p:sp>
      <p:sp>
        <p:nvSpPr>
          <p:cNvPr id="40" name="PlaceHolder 6"/>
          <p:cNvSpPr>
            <a:spLocks noGrp="1"/>
          </p:cNvSpPr>
          <p:nvPr>
            <p:ph/>
          </p:nvPr>
        </p:nvSpPr>
        <p:spPr>
          <a:xfrm>
            <a:off x="9113400" y="2678040"/>
            <a:ext cx="1082160" cy="1453680"/>
          </a:xfrm>
          <a:prstGeom prst="rect">
            <a:avLst/>
          </a:prstGeom>
          <a:noFill/>
          <a:ln w="0">
            <a:noFill/>
          </a:ln>
        </p:spPr>
        <p:txBody>
          <a:bodyPr lIns="0" tIns="0" rIns="0" bIns="0" anchor="t">
            <a:normAutofit fontScale="98000"/>
          </a:bodyPr>
          <a:lstStyle/>
          <a:p>
            <a:pPr>
              <a:lnSpc>
                <a:spcPct val="90000"/>
              </a:lnSpc>
              <a:spcBef>
                <a:spcPts val="1417"/>
              </a:spcBef>
              <a:buNone/>
            </a:pPr>
            <a:endParaRPr lang="en-US" sz="2800" b="0" strike="noStrike" spc="-1">
              <a:solidFill>
                <a:srgbClr val="000000"/>
              </a:solidFill>
              <a:latin typeface="Arial"/>
            </a:endParaRPr>
          </a:p>
        </p:txBody>
      </p:sp>
      <p:sp>
        <p:nvSpPr>
          <p:cNvPr id="41" name="PlaceHolder 7"/>
          <p:cNvSpPr>
            <a:spLocks noGrp="1"/>
          </p:cNvSpPr>
          <p:nvPr>
            <p:ph/>
          </p:nvPr>
        </p:nvSpPr>
        <p:spPr>
          <a:xfrm>
            <a:off x="10250280" y="2678040"/>
            <a:ext cx="1082160" cy="1453680"/>
          </a:xfrm>
          <a:prstGeom prst="rect">
            <a:avLst/>
          </a:prstGeom>
          <a:noFill/>
          <a:ln w="0">
            <a:noFill/>
          </a:ln>
        </p:spPr>
        <p:txBody>
          <a:bodyPr lIns="0" tIns="0" rIns="0" bIns="0" anchor="t">
            <a:normAutofit fontScale="98000"/>
          </a:bodyPr>
          <a:lstStyle/>
          <a:p>
            <a:pPr>
              <a:lnSpc>
                <a:spcPct val="90000"/>
              </a:lnSpc>
              <a:spcBef>
                <a:spcPts val="1417"/>
              </a:spcBef>
              <a:buNone/>
            </a:pPr>
            <a:endParaRPr lang="en-US" sz="2800" b="0" strike="noStrike" spc="-1">
              <a:solidFill>
                <a:srgbClr val="000000"/>
              </a:solidFill>
              <a:latin typeface="Arial"/>
            </a:endParaRPr>
          </a:p>
        </p:txBody>
      </p:sp>
      <p:sp>
        <p:nvSpPr>
          <p:cNvPr id="9" name="PlaceHolder 8"/>
          <p:cNvSpPr>
            <a:spLocks noGrp="1"/>
          </p:cNvSpPr>
          <p:nvPr>
            <p:ph type="sldNum" idx="1"/>
          </p:nvPr>
        </p:nvSpPr>
        <p:spPr/>
        <p:txBody>
          <a:bodyPr/>
          <a:lstStyle/>
          <a:p>
            <a:fld id="{0E3653B9-463B-4A8D-8320-BDBFE295DAC4}"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 name="PlaceHolder 2"/>
          <p:cNvSpPr>
            <a:spLocks noGrp="1"/>
          </p:cNvSpPr>
          <p:nvPr>
            <p:ph type="subTitle"/>
          </p:nvPr>
        </p:nvSpPr>
        <p:spPr>
          <a:xfrm>
            <a:off x="7976880" y="1085760"/>
            <a:ext cx="3361320" cy="30477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sldNum" idx="1"/>
          </p:nvPr>
        </p:nvSpPr>
        <p:spPr/>
        <p:txBody>
          <a:bodyPr/>
          <a:lstStyle/>
          <a:p>
            <a:fld id="{3BE2B764-7B25-4AAA-9CA6-2C8DF4C12C59}"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9" name="PlaceHolder 2"/>
          <p:cNvSpPr>
            <a:spLocks noGrp="1"/>
          </p:cNvSpPr>
          <p:nvPr>
            <p:ph/>
          </p:nvPr>
        </p:nvSpPr>
        <p:spPr>
          <a:xfrm>
            <a:off x="7976880" y="1085760"/>
            <a:ext cx="3361320" cy="30477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4" name="PlaceHolder 3"/>
          <p:cNvSpPr>
            <a:spLocks noGrp="1"/>
          </p:cNvSpPr>
          <p:nvPr>
            <p:ph type="sldNum" idx="1"/>
          </p:nvPr>
        </p:nvSpPr>
        <p:spPr/>
        <p:txBody>
          <a:bodyPr/>
          <a:lstStyle/>
          <a:p>
            <a:fld id="{D02AA8C3-B37F-4E3E-A82E-EB26DEE6E2AD}"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1" name="PlaceHolder 2"/>
          <p:cNvSpPr>
            <a:spLocks noGrp="1"/>
          </p:cNvSpPr>
          <p:nvPr>
            <p:ph/>
          </p:nvPr>
        </p:nvSpPr>
        <p:spPr>
          <a:xfrm>
            <a:off x="7976880" y="1085760"/>
            <a:ext cx="1640160" cy="30477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2" name="PlaceHolder 3"/>
          <p:cNvSpPr>
            <a:spLocks noGrp="1"/>
          </p:cNvSpPr>
          <p:nvPr>
            <p:ph/>
          </p:nvPr>
        </p:nvSpPr>
        <p:spPr>
          <a:xfrm>
            <a:off x="9699480" y="1085760"/>
            <a:ext cx="1640160" cy="30477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5" name="PlaceHolder 4"/>
          <p:cNvSpPr>
            <a:spLocks noGrp="1"/>
          </p:cNvSpPr>
          <p:nvPr>
            <p:ph type="sldNum" idx="1"/>
          </p:nvPr>
        </p:nvSpPr>
        <p:spPr/>
        <p:txBody>
          <a:bodyPr/>
          <a:lstStyle/>
          <a:p>
            <a:fld id="{B70140B4-2F9E-4245-9FDD-2673AEA975C4}"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sldNum" idx="1"/>
          </p:nvPr>
        </p:nvSpPr>
        <p:spPr/>
        <p:txBody>
          <a:bodyPr/>
          <a:lstStyle/>
          <a:p>
            <a:fld id="{A035033B-0247-43FB-AF63-C7984512265A}" type="slidenum">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sldNum" idx="1"/>
          </p:nvPr>
        </p:nvSpPr>
        <p:spPr/>
        <p:txBody>
          <a:bodyPr/>
          <a:lstStyle/>
          <a:p>
            <a:fld id="{6898BA15-D6A9-41A1-9C68-6E81639DDFDB}" type="slidenum">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6" name="PlaceHolder 2"/>
          <p:cNvSpPr>
            <a:spLocks noGrp="1"/>
          </p:cNvSpPr>
          <p:nvPr>
            <p:ph/>
          </p:nvPr>
        </p:nvSpPr>
        <p:spPr>
          <a:xfrm>
            <a:off x="7976880" y="1085760"/>
            <a:ext cx="1640160" cy="14536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7" name="PlaceHolder 3"/>
          <p:cNvSpPr>
            <a:spLocks noGrp="1"/>
          </p:cNvSpPr>
          <p:nvPr>
            <p:ph/>
          </p:nvPr>
        </p:nvSpPr>
        <p:spPr>
          <a:xfrm>
            <a:off x="9699480" y="1085760"/>
            <a:ext cx="1640160" cy="30477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8" name="PlaceHolder 4"/>
          <p:cNvSpPr>
            <a:spLocks noGrp="1"/>
          </p:cNvSpPr>
          <p:nvPr>
            <p:ph/>
          </p:nvPr>
        </p:nvSpPr>
        <p:spPr>
          <a:xfrm>
            <a:off x="7976880" y="2678040"/>
            <a:ext cx="1640160" cy="14536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sldNum" idx="1"/>
          </p:nvPr>
        </p:nvSpPr>
        <p:spPr/>
        <p:txBody>
          <a:bodyPr/>
          <a:lstStyle/>
          <a:p>
            <a:fld id="{7F77E37A-2166-4CF9-A0F3-0A1FC7DF6BD5}" type="slidenum">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0" name="PlaceHolder 2"/>
          <p:cNvSpPr>
            <a:spLocks noGrp="1"/>
          </p:cNvSpPr>
          <p:nvPr>
            <p:ph/>
          </p:nvPr>
        </p:nvSpPr>
        <p:spPr>
          <a:xfrm>
            <a:off x="7976880" y="1085760"/>
            <a:ext cx="1640160" cy="30477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1" name="PlaceHolder 3"/>
          <p:cNvSpPr>
            <a:spLocks noGrp="1"/>
          </p:cNvSpPr>
          <p:nvPr>
            <p:ph/>
          </p:nvPr>
        </p:nvSpPr>
        <p:spPr>
          <a:xfrm>
            <a:off x="9699480" y="1085760"/>
            <a:ext cx="1640160" cy="14536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2" name="PlaceHolder 4"/>
          <p:cNvSpPr>
            <a:spLocks noGrp="1"/>
          </p:cNvSpPr>
          <p:nvPr>
            <p:ph/>
          </p:nvPr>
        </p:nvSpPr>
        <p:spPr>
          <a:xfrm>
            <a:off x="9699480" y="2678040"/>
            <a:ext cx="1640160" cy="14536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sldNum" idx="1"/>
          </p:nvPr>
        </p:nvSpPr>
        <p:spPr/>
        <p:txBody>
          <a:bodyPr/>
          <a:lstStyle/>
          <a:p>
            <a:fld id="{ED5BCD9F-AADE-4086-8BD0-5DC0318479E5}" type="slidenum">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4" name="PlaceHolder 2"/>
          <p:cNvSpPr>
            <a:spLocks noGrp="1"/>
          </p:cNvSpPr>
          <p:nvPr>
            <p:ph/>
          </p:nvPr>
        </p:nvSpPr>
        <p:spPr>
          <a:xfrm>
            <a:off x="7976880" y="1085760"/>
            <a:ext cx="1640160" cy="14536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5" name="PlaceHolder 3"/>
          <p:cNvSpPr>
            <a:spLocks noGrp="1"/>
          </p:cNvSpPr>
          <p:nvPr>
            <p:ph/>
          </p:nvPr>
        </p:nvSpPr>
        <p:spPr>
          <a:xfrm>
            <a:off x="9699480" y="1085760"/>
            <a:ext cx="1640160" cy="14536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6" name="PlaceHolder 4"/>
          <p:cNvSpPr>
            <a:spLocks noGrp="1"/>
          </p:cNvSpPr>
          <p:nvPr>
            <p:ph/>
          </p:nvPr>
        </p:nvSpPr>
        <p:spPr>
          <a:xfrm>
            <a:off x="7976880" y="2678040"/>
            <a:ext cx="3361320" cy="14536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sldNum" idx="1"/>
          </p:nvPr>
        </p:nvSpPr>
        <p:spPr/>
        <p:txBody>
          <a:bodyPr/>
          <a:lstStyle/>
          <a:p>
            <a:fld id="{7310B67C-B284-43A1-AC89-917E6CA669F1}"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PlaceHolder 1"/>
          <p:cNvSpPr>
            <a:spLocks noGrp="1"/>
          </p:cNvSpPr>
          <p:nvPr>
            <p:ph type="body"/>
          </p:nvPr>
        </p:nvSpPr>
        <p:spPr>
          <a:xfrm>
            <a:off x="7976880" y="1085760"/>
            <a:ext cx="3361320" cy="3047760"/>
          </a:xfrm>
          <a:prstGeom prst="rect">
            <a:avLst/>
          </a:prstGeom>
          <a:pattFill prst="wdUpDiag">
            <a:fgClr>
              <a:srgbClr val="4472C4"/>
            </a:fgClr>
            <a:bgClr>
              <a:srgbClr val="FFFFFF"/>
            </a:bgClr>
          </a:pattFill>
          <a:ln w="82440">
            <a:noFill/>
          </a:ln>
        </p:spPr>
        <p:txBody>
          <a:bodyPr lIns="90000" tIns="45000" rIns="90000" bIns="45000" anchor="t">
            <a:noAutofit/>
          </a:bodyPr>
          <a:lstStyle/>
          <a:p>
            <a:pPr marL="432000" indent="-324000">
              <a:lnSpc>
                <a:spcPct val="90000"/>
              </a:lnSpc>
              <a:spcBef>
                <a:spcPts val="1417"/>
              </a:spcBef>
              <a:buClr>
                <a:srgbClr val="000000"/>
              </a:buClr>
              <a:buSzPct val="45000"/>
              <a:buFont typeface="Wingdings" charset="2"/>
              <a:buChar char=""/>
            </a:pPr>
            <a:r>
              <a:rPr lang="en-US" sz="2000" b="0" strike="noStrike" spc="-1">
                <a:solidFill>
                  <a:srgbClr val="000000"/>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2000" b="0" strike="noStrike" spc="-1">
                <a:solidFill>
                  <a:srgbClr val="000000"/>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7" name="PlaceHolder 2"/>
          <p:cNvSpPr>
            <a:spLocks noGrp="1"/>
          </p:cNvSpPr>
          <p:nvPr>
            <p:ph type="body"/>
          </p:nvPr>
        </p:nvSpPr>
        <p:spPr>
          <a:xfrm>
            <a:off x="4408200" y="1085760"/>
            <a:ext cx="3361320" cy="3047760"/>
          </a:xfrm>
          <a:prstGeom prst="rect">
            <a:avLst/>
          </a:prstGeom>
          <a:pattFill prst="wdUpDiag">
            <a:fgClr>
              <a:srgbClr val="4472C4"/>
            </a:fgClr>
            <a:bgClr>
              <a:srgbClr val="FFFFFF"/>
            </a:bgClr>
          </a:pattFill>
          <a:ln w="82440">
            <a:noFill/>
          </a:ln>
        </p:spPr>
        <p:txBody>
          <a:bodyPr lIns="90000" tIns="45000" rIns="90000" bIns="45000" anchor="t">
            <a:noAutofit/>
          </a:bodyPr>
          <a:lstStyle/>
          <a:p>
            <a:pPr marL="432000" indent="-324000">
              <a:lnSpc>
                <a:spcPct val="90000"/>
              </a:lnSpc>
              <a:spcBef>
                <a:spcPts val="1417"/>
              </a:spcBef>
              <a:buClr>
                <a:srgbClr val="000000"/>
              </a:buClr>
              <a:buSzPct val="45000"/>
              <a:buFont typeface="Wingdings" charset="2"/>
              <a:buChar char=""/>
            </a:pPr>
            <a:r>
              <a:rPr lang="en-US" sz="2000" b="0" strike="noStrike" spc="-1">
                <a:solidFill>
                  <a:srgbClr val="000000"/>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2000" b="0" strike="noStrike" spc="-1">
                <a:solidFill>
                  <a:srgbClr val="000000"/>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2" name="PlaceHolder 3"/>
          <p:cNvSpPr>
            <a:spLocks noGrp="1"/>
          </p:cNvSpPr>
          <p:nvPr>
            <p:ph type="sldNum" idx="1"/>
          </p:nvPr>
        </p:nvSpPr>
        <p:spPr>
          <a:xfrm>
            <a:off x="9661680" y="6246720"/>
            <a:ext cx="2286720" cy="397440"/>
          </a:xfrm>
          <a:prstGeom prst="rect">
            <a:avLst/>
          </a:prstGeom>
          <a:noFill/>
          <a:ln w="0">
            <a:noFill/>
          </a:ln>
        </p:spPr>
        <p:txBody>
          <a:bodyPr anchor="ctr">
            <a:noAutofit/>
          </a:bodyPr>
          <a:lstStyle>
            <a:lvl1pPr algn="r">
              <a:lnSpc>
                <a:spcPct val="100000"/>
              </a:lnSpc>
              <a:buNone/>
              <a:defRPr lang="en-ID" sz="1200" b="0" strike="noStrike" spc="-1">
                <a:solidFill>
                  <a:srgbClr val="8B8B8B"/>
                </a:solidFill>
                <a:latin typeface="Arial"/>
              </a:defRPr>
            </a:lvl1pPr>
          </a:lstStyle>
          <a:p>
            <a:pPr algn="r">
              <a:lnSpc>
                <a:spcPct val="100000"/>
              </a:lnSpc>
              <a:buNone/>
            </a:pPr>
            <a:fld id="{73EA36E9-12D0-4D86-8049-8F2D3C8285EA}" type="slidenum">
              <a:rPr lang="en-ID" sz="1200" b="0" strike="noStrike" spc="-1">
                <a:solidFill>
                  <a:srgbClr val="8B8B8B"/>
                </a:solidFill>
                <a:latin typeface="Arial"/>
              </a:rPr>
              <a:t>‹#›</a:t>
            </a:fld>
            <a:endParaRPr lang="en-IN" sz="1200" b="0" strike="noStrike" spc="-1" dirty="0">
              <a:latin typeface="Times New Roman"/>
            </a:endParaRPr>
          </a:p>
        </p:txBody>
      </p:sp>
      <p:sp>
        <p:nvSpPr>
          <p:cNvPr id="3" name="Freeform: Shape 12"/>
          <p:cNvSpPr/>
          <p:nvPr/>
        </p:nvSpPr>
        <p:spPr>
          <a:xfrm rot="10800000">
            <a:off x="360" y="6036480"/>
            <a:ext cx="1476000" cy="838800"/>
          </a:xfrm>
          <a:custGeom>
            <a:avLst/>
            <a:gdLst/>
            <a:ahLst/>
            <a:cxnLst/>
            <a:rect l="l" t="t" r="r" b="b"/>
            <a:pathLst>
              <a:path w="3090808" h="1757016">
                <a:moveTo>
                  <a:pt x="0" y="0"/>
                </a:moveTo>
                <a:lnTo>
                  <a:pt x="3090808" y="0"/>
                </a:lnTo>
                <a:lnTo>
                  <a:pt x="3090808" y="1757016"/>
                </a:lnTo>
                <a:cubicBezTo>
                  <a:pt x="1846649" y="1757016"/>
                  <a:pt x="749721" y="1126647"/>
                  <a:pt x="101985" y="167871"/>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p:style>
      </p:sp>
      <p:sp>
        <p:nvSpPr>
          <p:cNvPr id="4" name="Freeform: Shape 13"/>
          <p:cNvSpPr/>
          <p:nvPr/>
        </p:nvSpPr>
        <p:spPr>
          <a:xfrm rot="10800000">
            <a:off x="360" y="6297840"/>
            <a:ext cx="1896840" cy="577440"/>
          </a:xfrm>
          <a:custGeom>
            <a:avLst/>
            <a:gdLst/>
            <a:ahLst/>
            <a:cxnLst/>
            <a:rect l="l" t="t" r="r" b="b"/>
            <a:pathLst>
              <a:path w="3090808" h="1757016">
                <a:moveTo>
                  <a:pt x="0" y="0"/>
                </a:moveTo>
                <a:lnTo>
                  <a:pt x="3090808" y="0"/>
                </a:lnTo>
                <a:lnTo>
                  <a:pt x="3090808" y="1757016"/>
                </a:lnTo>
                <a:cubicBezTo>
                  <a:pt x="1846649" y="1757016"/>
                  <a:pt x="749721" y="1126647"/>
                  <a:pt x="101985" y="167871"/>
                </a:cubicBezTo>
                <a:close/>
              </a:path>
            </a:pathLst>
          </a:custGeom>
          <a:solidFill>
            <a:srgbClr val="003399"/>
          </a:solidFill>
          <a:ln>
            <a:noFill/>
          </a:ln>
        </p:spPr>
        <p:style>
          <a:lnRef idx="2">
            <a:schemeClr val="accent1">
              <a:shade val="50000"/>
            </a:schemeClr>
          </a:lnRef>
          <a:fillRef idx="1">
            <a:schemeClr val="accent1"/>
          </a:fillRef>
          <a:effectRef idx="0">
            <a:schemeClr val="accent1"/>
          </a:effectRef>
          <a:fontRef idx="minor"/>
        </p:style>
      </p:sp>
      <p:sp>
        <p:nvSpPr>
          <p:cNvPr id="5"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pytorch.org/docs/stable/index.html" TargetMode="External"/><Relationship Id="rId2" Type="http://schemas.openxmlformats.org/officeDocument/2006/relationships/hyperlink" Target="https://www.tensorflow.org/learn" TargetMode="External"/><Relationship Id="rId1" Type="http://schemas.openxmlformats.org/officeDocument/2006/relationships/slideLayout" Target="../slideLayouts/slideLayout1.xml"/><Relationship Id="rId5" Type="http://schemas.openxmlformats.org/officeDocument/2006/relationships/hyperlink" Target="https://docs.opencv.org/4.x/d2/d96/tutorial_py_table_of_contents_imgproc.html" TargetMode="External"/><Relationship Id="rId4" Type="http://schemas.openxmlformats.org/officeDocument/2006/relationships/hyperlink" Target="https://keras.io/about/"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s://alexlenail.me/NN-SVG/index.html"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s://alexlenail.me/NN-SVG/index.html"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hyperlink" Target="https://alexlenail.me/NN-SVG/index.html" TargetMode="Externa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hyperlink" Target="https://joshvarty.github.io/VisualizingRNNs/" TargetMode="External"/><Relationship Id="rId2" Type="http://schemas.openxmlformats.org/officeDocument/2006/relationships/hyperlink" Target="https://distill.pub/2019/memorization-in-rnns/"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Google Shape;82;p4"/>
          <p:cNvSpPr/>
          <p:nvPr/>
        </p:nvSpPr>
        <p:spPr>
          <a:xfrm>
            <a:off x="924480" y="2966040"/>
            <a:ext cx="9748080" cy="954107"/>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00000"/>
              </a:lnSpc>
              <a:buNone/>
            </a:pPr>
            <a:r>
              <a:rPr lang="en-US" sz="2800" b="1" spc="-1" dirty="0">
                <a:solidFill>
                  <a:srgbClr val="000000"/>
                </a:solidFill>
                <a:latin typeface="Source Sans"/>
                <a:ea typeface="Open Sans"/>
              </a:rPr>
              <a:t>Artificial Neural Networks &amp; </a:t>
            </a:r>
          </a:p>
          <a:p>
            <a:pPr algn="ctr">
              <a:lnSpc>
                <a:spcPct val="100000"/>
              </a:lnSpc>
              <a:buNone/>
            </a:pPr>
            <a:r>
              <a:rPr lang="en-US" sz="2800" b="1" spc="-1" dirty="0">
                <a:solidFill>
                  <a:srgbClr val="000000"/>
                </a:solidFill>
                <a:latin typeface="Source Sans"/>
                <a:ea typeface="Open Sans"/>
              </a:rPr>
              <a:t>Deep Learning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6FC09-8954-36FB-D8F5-04B904FC71EC}"/>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5C85B729-5C34-53FA-AC2A-B8F8D192465C}"/>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trike="noStrike" spc="-1" dirty="0">
                <a:solidFill>
                  <a:srgbClr val="003399"/>
                </a:solidFill>
                <a:latin typeface="Trebuchet MS"/>
              </a:rPr>
              <a:t>Elaborating on Artificial Neuron</a:t>
            </a:r>
            <a:endParaRPr lang="en-IN" sz="2800" b="0" strike="noStrike" spc="-1" dirty="0">
              <a:latin typeface="Arial"/>
            </a:endParaRPr>
          </a:p>
        </p:txBody>
      </p:sp>
      <p:sp>
        <p:nvSpPr>
          <p:cNvPr id="49" name="Google Shape;82;p 2">
            <a:extLst>
              <a:ext uri="{FF2B5EF4-FFF2-40B4-BE49-F238E27FC236}">
                <a16:creationId xmlns:a16="http://schemas.microsoft.com/office/drawing/2014/main" id="{E5CFD9E3-DE93-7082-95C5-CC1848EE8277}"/>
              </a:ext>
            </a:extLst>
          </p:cNvPr>
          <p:cNvSpPr/>
          <p:nvPr/>
        </p:nvSpPr>
        <p:spPr>
          <a:xfrm>
            <a:off x="1095007" y="1713777"/>
            <a:ext cx="9748080" cy="4642618"/>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7000"/>
              </a:lnSpc>
              <a:spcAft>
                <a:spcPts val="800"/>
              </a:spcAft>
            </a:pPr>
            <a:r>
              <a:rPr lang="en-US" sz="1700" b="1" kern="100" dirty="0">
                <a:effectLst/>
                <a:latin typeface="Calibri" panose="020F0502020204030204" pitchFamily="34" charset="0"/>
                <a:ea typeface="Calibri" panose="020F0502020204030204" pitchFamily="34" charset="0"/>
                <a:cs typeface="Times New Roman" panose="02020603050405020304" pitchFamily="18" charset="0"/>
              </a:rPr>
              <a:t>Inputs (x1, x2, ... </a:t>
            </a:r>
            <a:r>
              <a:rPr lang="en-US" sz="1700" b="1" kern="100" dirty="0" err="1">
                <a:effectLst/>
                <a:latin typeface="Calibri" panose="020F0502020204030204" pitchFamily="34" charset="0"/>
                <a:ea typeface="Calibri" panose="020F0502020204030204" pitchFamily="34" charset="0"/>
                <a:cs typeface="Times New Roman" panose="02020603050405020304" pitchFamily="18" charset="0"/>
              </a:rPr>
              <a:t>xn</a:t>
            </a:r>
            <a:r>
              <a:rPr lang="en-US" sz="17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700" kern="100" dirty="0">
                <a:effectLst/>
                <a:latin typeface="Calibri" panose="020F0502020204030204" pitchFamily="34" charset="0"/>
                <a:ea typeface="Calibri" panose="020F0502020204030204" pitchFamily="34" charset="0"/>
                <a:cs typeface="Times New Roman" panose="02020603050405020304" pitchFamily="18" charset="0"/>
              </a:rPr>
              <a:t>Arrows labeled from left to right, representing numerical values entering the neuron. These arrows can connect to outputs of other neurons or raw data input. Can be </a:t>
            </a:r>
            <a:r>
              <a:rPr lang="en-US" sz="1700" kern="100" dirty="0">
                <a:latin typeface="Calibri" panose="020F0502020204030204" pitchFamily="34" charset="0"/>
                <a:ea typeface="Calibri" panose="020F0502020204030204" pitchFamily="34" charset="0"/>
                <a:cs typeface="Times New Roman" panose="02020603050405020304" pitchFamily="18" charset="0"/>
              </a:rPr>
              <a:t>pixel values, </a:t>
            </a:r>
            <a:r>
              <a:rPr lang="en-US" sz="1700" kern="100" dirty="0">
                <a:effectLst/>
                <a:latin typeface="Calibri" panose="020F0502020204030204" pitchFamily="34" charset="0"/>
                <a:ea typeface="Calibri" panose="020F0502020204030204" pitchFamily="34" charset="0"/>
                <a:cs typeface="Times New Roman" panose="02020603050405020304" pitchFamily="18" charset="0"/>
              </a:rPr>
              <a:t>sensor data </a:t>
            </a:r>
            <a:r>
              <a:rPr lang="en-US" sz="1700" kern="100" dirty="0" err="1">
                <a:effectLst/>
                <a:latin typeface="Calibri" panose="020F0502020204030204" pitchFamily="34" charset="0"/>
                <a:ea typeface="Calibri" panose="020F0502020204030204" pitchFamily="34" charset="0"/>
                <a:cs typeface="Times New Roman" panose="02020603050405020304" pitchFamily="18" charset="0"/>
              </a:rPr>
              <a:t>etc</a:t>
            </a:r>
            <a:r>
              <a:rPr lang="en-US" sz="17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700" b="1" kern="100" dirty="0">
                <a:effectLst/>
                <a:latin typeface="Calibri" panose="020F0502020204030204" pitchFamily="34" charset="0"/>
                <a:ea typeface="Calibri" panose="020F0502020204030204" pitchFamily="34" charset="0"/>
                <a:cs typeface="Times New Roman" panose="02020603050405020304" pitchFamily="18" charset="0"/>
              </a:rPr>
              <a:t>Weights (w1, w2, ... </a:t>
            </a:r>
            <a:r>
              <a:rPr lang="en-US" sz="1700" b="1" kern="100" dirty="0" err="1">
                <a:effectLst/>
                <a:latin typeface="Calibri" panose="020F0502020204030204" pitchFamily="34" charset="0"/>
                <a:ea typeface="Calibri" panose="020F0502020204030204" pitchFamily="34" charset="0"/>
                <a:cs typeface="Times New Roman" panose="02020603050405020304" pitchFamily="18" charset="0"/>
              </a:rPr>
              <a:t>wn</a:t>
            </a:r>
            <a:r>
              <a:rPr lang="en-US" sz="17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700" kern="100" dirty="0">
                <a:effectLst/>
                <a:latin typeface="Calibri" panose="020F0502020204030204" pitchFamily="34" charset="0"/>
                <a:ea typeface="Calibri" panose="020F0502020204030204" pitchFamily="34" charset="0"/>
                <a:cs typeface="Times New Roman" panose="02020603050405020304" pitchFamily="18" charset="0"/>
              </a:rPr>
              <a:t> Numerical values attached to each input arrow.</a:t>
            </a:r>
          </a:p>
          <a:p>
            <a:pPr>
              <a:lnSpc>
                <a:spcPct val="107000"/>
              </a:lnSpc>
              <a:spcAft>
                <a:spcPts val="800"/>
              </a:spcAft>
            </a:pP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700" b="1" kern="100" dirty="0">
                <a:effectLst/>
                <a:latin typeface="Calibri" panose="020F0502020204030204" pitchFamily="34" charset="0"/>
                <a:ea typeface="Calibri" panose="020F0502020204030204" pitchFamily="34" charset="0"/>
                <a:cs typeface="Times New Roman" panose="02020603050405020304" pitchFamily="18" charset="0"/>
              </a:rPr>
              <a:t>Circle</a:t>
            </a:r>
            <a:r>
              <a:rPr lang="en-US" sz="1700" kern="100" dirty="0">
                <a:effectLst/>
                <a:latin typeface="Calibri" panose="020F0502020204030204" pitchFamily="34" charset="0"/>
                <a:ea typeface="Calibri" panose="020F0502020204030204" pitchFamily="34" charset="0"/>
                <a:cs typeface="Times New Roman" panose="02020603050405020304" pitchFamily="18" charset="0"/>
              </a:rPr>
              <a:t>: Represents the artificial neuron. Inside, you could label it with:</a:t>
            </a:r>
          </a:p>
          <a:p>
            <a:pPr>
              <a:lnSpc>
                <a:spcPct val="107000"/>
              </a:lnSpc>
              <a:spcAft>
                <a:spcPts val="800"/>
              </a:spcAft>
            </a:pPr>
            <a:r>
              <a:rPr lang="en-US" sz="1700" kern="100" dirty="0">
                <a:effectLst/>
                <a:latin typeface="Calibri" panose="020F0502020204030204" pitchFamily="34" charset="0"/>
                <a:ea typeface="Calibri" panose="020F0502020204030204" pitchFamily="34" charset="0"/>
                <a:cs typeface="Times New Roman" panose="02020603050405020304" pitchFamily="18" charset="0"/>
              </a:rPr>
              <a:t>"Σ" (symbol for summation), representing the addition of weighted inputs.</a:t>
            </a:r>
          </a:p>
          <a:p>
            <a:pPr>
              <a:lnSpc>
                <a:spcPct val="107000"/>
              </a:lnSpc>
              <a:spcAft>
                <a:spcPts val="800"/>
              </a:spcAft>
            </a:pPr>
            <a:r>
              <a:rPr lang="en-US" sz="1700" kern="100" dirty="0">
                <a:effectLst/>
                <a:latin typeface="Calibri" panose="020F0502020204030204" pitchFamily="34" charset="0"/>
                <a:ea typeface="Calibri" panose="020F0502020204030204" pitchFamily="34" charset="0"/>
                <a:cs typeface="Times New Roman" panose="02020603050405020304" pitchFamily="18" charset="0"/>
              </a:rPr>
              <a:t>"ƒ" (representing the activation function).</a:t>
            </a:r>
          </a:p>
          <a:p>
            <a:pPr>
              <a:lnSpc>
                <a:spcPct val="107000"/>
              </a:lnSpc>
              <a:spcAft>
                <a:spcPts val="800"/>
              </a:spcAft>
            </a:pP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700" b="1" kern="100" dirty="0">
                <a:effectLst/>
                <a:latin typeface="Calibri" panose="020F0502020204030204" pitchFamily="34" charset="0"/>
                <a:ea typeface="Calibri" panose="020F0502020204030204" pitchFamily="34" charset="0"/>
                <a:cs typeface="Times New Roman" panose="02020603050405020304" pitchFamily="18" charset="0"/>
              </a:rPr>
              <a:t>Bias (b):</a:t>
            </a:r>
            <a:r>
              <a:rPr lang="en-US" sz="1700" kern="100" dirty="0">
                <a:effectLst/>
                <a:latin typeface="Calibri" panose="020F0502020204030204" pitchFamily="34" charset="0"/>
                <a:ea typeface="Calibri" panose="020F0502020204030204" pitchFamily="34" charset="0"/>
                <a:cs typeface="Times New Roman" panose="02020603050405020304" pitchFamily="18" charset="0"/>
              </a:rPr>
              <a:t> An additional input (often fixed at +1) with its own weight, represented by a separate arrow connected to the neuron.</a:t>
            </a:r>
          </a:p>
          <a:p>
            <a:pPr>
              <a:lnSpc>
                <a:spcPct val="107000"/>
              </a:lnSpc>
              <a:spcAft>
                <a:spcPts val="800"/>
              </a:spcAft>
            </a:pPr>
            <a:r>
              <a:rPr lang="en-US" sz="1700" b="1" kern="100" dirty="0">
                <a:effectLst/>
                <a:latin typeface="Calibri" panose="020F0502020204030204" pitchFamily="34" charset="0"/>
                <a:ea typeface="Calibri" panose="020F0502020204030204" pitchFamily="34" charset="0"/>
                <a:cs typeface="Times New Roman" panose="02020603050405020304" pitchFamily="18" charset="0"/>
              </a:rPr>
              <a:t>Output (y):</a:t>
            </a:r>
            <a:r>
              <a:rPr lang="en-US" sz="1700" kern="100" dirty="0">
                <a:effectLst/>
                <a:latin typeface="Calibri" panose="020F0502020204030204" pitchFamily="34" charset="0"/>
                <a:ea typeface="Calibri" panose="020F0502020204030204" pitchFamily="34" charset="0"/>
                <a:cs typeface="Times New Roman" panose="02020603050405020304" pitchFamily="18" charset="0"/>
              </a:rPr>
              <a:t> An arrow pointing away from the neuron to the right, representing the result of the neuron's calculation. This will likely connect to other neurons in a subsequent layer.</a:t>
            </a:r>
          </a:p>
        </p:txBody>
      </p:sp>
      <p:sp>
        <p:nvSpPr>
          <p:cNvPr id="50" name="Straight Connector 2">
            <a:extLst>
              <a:ext uri="{FF2B5EF4-FFF2-40B4-BE49-F238E27FC236}">
                <a16:creationId xmlns:a16="http://schemas.microsoft.com/office/drawing/2014/main" id="{50E3C4B0-D1F5-1263-8483-F2CDC1435D49}"/>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pic>
        <p:nvPicPr>
          <p:cNvPr id="2050" name="Picture 2" descr="2 The structure of the artificial neuron. | Download Scientific Diagram">
            <a:extLst>
              <a:ext uri="{FF2B5EF4-FFF2-40B4-BE49-F238E27FC236}">
                <a16:creationId xmlns:a16="http://schemas.microsoft.com/office/drawing/2014/main" id="{982E78D8-FA1A-3B21-050F-A702B2DB9DC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5204" y="2484894"/>
            <a:ext cx="3073051" cy="1778754"/>
          </a:xfrm>
          <a:prstGeom prst="rect">
            <a:avLst/>
          </a:prstGeom>
          <a:solidFill>
            <a:srgbClr val="C00000"/>
          </a:solidFill>
          <a:ln w="12700">
            <a:solidFill>
              <a:srgbClr val="C00000"/>
            </a:solidFill>
          </a:ln>
        </p:spPr>
      </p:pic>
    </p:spTree>
    <p:extLst>
      <p:ext uri="{BB962C8B-B14F-4D97-AF65-F5344CB8AC3E}">
        <p14:creationId xmlns:p14="http://schemas.microsoft.com/office/powerpoint/2010/main" val="2943260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AD3B9-CF65-217C-928B-FC1E38952116}"/>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B3946698-027F-7F3C-F9E5-39894EBD4B87}"/>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trike="noStrike" spc="-1" dirty="0">
                <a:solidFill>
                  <a:srgbClr val="003399"/>
                </a:solidFill>
                <a:latin typeface="Trebuchet MS"/>
              </a:rPr>
              <a:t>Structure of Artificial Neuron</a:t>
            </a:r>
            <a:endParaRPr lang="en-IN" sz="2800" b="0" strike="noStrike" spc="-1" dirty="0">
              <a:latin typeface="Arial"/>
            </a:endParaRPr>
          </a:p>
        </p:txBody>
      </p:sp>
      <p:sp>
        <p:nvSpPr>
          <p:cNvPr id="49" name="Google Shape;82;p 2">
            <a:extLst>
              <a:ext uri="{FF2B5EF4-FFF2-40B4-BE49-F238E27FC236}">
                <a16:creationId xmlns:a16="http://schemas.microsoft.com/office/drawing/2014/main" id="{C1046E95-F20F-DAB6-E298-8DB28648174C}"/>
              </a:ext>
            </a:extLst>
          </p:cNvPr>
          <p:cNvSpPr/>
          <p:nvPr/>
        </p:nvSpPr>
        <p:spPr>
          <a:xfrm>
            <a:off x="1095007" y="1713777"/>
            <a:ext cx="9748080" cy="4159921"/>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Linear Combination: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neuron first calculates a weighted sum of its inputs </a:t>
            </a: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(w1x1 + w2x2 + ... + </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wn</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xn</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 b)</a:t>
            </a:r>
          </a:p>
          <a:p>
            <a:pP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Activation Function: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function (e.g., sigmoid,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ReLU</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performs a non-linear transformation on the summed input, controlling if the neuron "fires."</a:t>
            </a:r>
          </a:p>
          <a:p>
            <a:pP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Network Structure: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 artificial neural network comprises many interconnected neurons like this, arranged in layers.</a:t>
            </a:r>
          </a:p>
        </p:txBody>
      </p:sp>
      <p:sp>
        <p:nvSpPr>
          <p:cNvPr id="50" name="Straight Connector 2">
            <a:extLst>
              <a:ext uri="{FF2B5EF4-FFF2-40B4-BE49-F238E27FC236}">
                <a16:creationId xmlns:a16="http://schemas.microsoft.com/office/drawing/2014/main" id="{5723A24C-D1D5-E387-17F1-0E7DE714EB61}"/>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pic>
        <p:nvPicPr>
          <p:cNvPr id="2" name="Picture 2" descr="2 The structure of the artificial neuron. | Download Scientific Diagram">
            <a:extLst>
              <a:ext uri="{FF2B5EF4-FFF2-40B4-BE49-F238E27FC236}">
                <a16:creationId xmlns:a16="http://schemas.microsoft.com/office/drawing/2014/main" id="{C77CF78C-762E-313E-2445-F47A7037D0E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24829" y="1050121"/>
            <a:ext cx="3073051" cy="1778754"/>
          </a:xfrm>
          <a:prstGeom prst="rect">
            <a:avLst/>
          </a:prstGeom>
          <a:solidFill>
            <a:srgbClr val="C00000"/>
          </a:solidFill>
          <a:ln w="12700">
            <a:solidFill>
              <a:srgbClr val="C00000"/>
            </a:solidFill>
          </a:ln>
        </p:spPr>
      </p:pic>
    </p:spTree>
    <p:extLst>
      <p:ext uri="{BB962C8B-B14F-4D97-AF65-F5344CB8AC3E}">
        <p14:creationId xmlns:p14="http://schemas.microsoft.com/office/powerpoint/2010/main" val="608522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3B5B94-9B48-2B1B-56AE-8C951A8C9431}"/>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F684924E-9CA3-BCBE-52F7-567109561BE8}"/>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Understanding the Foundation of Neural Networks</a:t>
            </a:r>
          </a:p>
        </p:txBody>
      </p:sp>
      <p:sp>
        <p:nvSpPr>
          <p:cNvPr id="49" name="Google Shape;82;p 2">
            <a:extLst>
              <a:ext uri="{FF2B5EF4-FFF2-40B4-BE49-F238E27FC236}">
                <a16:creationId xmlns:a16="http://schemas.microsoft.com/office/drawing/2014/main" id="{81211EC6-5538-4A82-399F-855EBA79AC45}"/>
              </a:ext>
            </a:extLst>
          </p:cNvPr>
          <p:cNvSpPr/>
          <p:nvPr/>
        </p:nvSpPr>
        <p:spPr>
          <a:xfrm>
            <a:off x="1394640" y="1868760"/>
            <a:ext cx="9748080" cy="3693319"/>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0000"/>
              </a:lnSpc>
              <a:buFont typeface="Arial" panose="020B0604020202020204" pitchFamily="34" charset="0"/>
              <a:buChar char="•"/>
            </a:pPr>
            <a:r>
              <a:rPr lang="en-US" spc="-1" dirty="0">
                <a:latin typeface="Arial"/>
              </a:rPr>
              <a:t>The perceptron is one of the earliest and simplest artificial neuron models.</a:t>
            </a:r>
          </a:p>
          <a:p>
            <a:pPr marL="285750" indent="-285750">
              <a:lnSpc>
                <a:spcPct val="100000"/>
              </a:lnSpc>
              <a:buFont typeface="Arial" panose="020B0604020202020204" pitchFamily="34" charset="0"/>
              <a:buChar char="•"/>
            </a:pPr>
            <a:endParaRPr lang="en-US" spc="-1" dirty="0">
              <a:latin typeface="Arial"/>
            </a:endParaRPr>
          </a:p>
          <a:p>
            <a:pPr marL="285750" indent="-285750">
              <a:lnSpc>
                <a:spcPct val="100000"/>
              </a:lnSpc>
              <a:buFont typeface="Arial" panose="020B0604020202020204" pitchFamily="34" charset="0"/>
              <a:buChar char="•"/>
            </a:pPr>
            <a:r>
              <a:rPr lang="en-US" spc="-1" dirty="0">
                <a:latin typeface="Arial"/>
              </a:rPr>
              <a:t>Inspired by the structure of biological neurons.</a:t>
            </a:r>
          </a:p>
          <a:p>
            <a:pPr marL="285750" indent="-285750">
              <a:lnSpc>
                <a:spcPct val="100000"/>
              </a:lnSpc>
              <a:buFont typeface="Arial" panose="020B0604020202020204" pitchFamily="34" charset="0"/>
              <a:buChar char="•"/>
            </a:pPr>
            <a:endParaRPr lang="en-US" spc="-1" dirty="0">
              <a:latin typeface="Arial"/>
            </a:endParaRPr>
          </a:p>
          <a:p>
            <a:pPr marL="285750" indent="-285750">
              <a:lnSpc>
                <a:spcPct val="100000"/>
              </a:lnSpc>
              <a:buFont typeface="Arial" panose="020B0604020202020204" pitchFamily="34" charset="0"/>
              <a:buChar char="•"/>
            </a:pPr>
            <a:endParaRPr lang="en-US" spc="-1" dirty="0">
              <a:latin typeface="Arial"/>
            </a:endParaRPr>
          </a:p>
          <a:p>
            <a:pPr marL="285750" indent="-285750">
              <a:lnSpc>
                <a:spcPct val="100000"/>
              </a:lnSpc>
              <a:buFont typeface="Arial" panose="020B0604020202020204" pitchFamily="34" charset="0"/>
              <a:buChar char="•"/>
            </a:pPr>
            <a:r>
              <a:rPr lang="en-US" spc="-1" dirty="0">
                <a:latin typeface="Arial"/>
              </a:rPr>
              <a:t>Forms the basis for more complex neural network architectures.</a:t>
            </a:r>
          </a:p>
          <a:p>
            <a:pPr marL="285750" indent="-285750">
              <a:lnSpc>
                <a:spcPct val="100000"/>
              </a:lnSpc>
              <a:buFont typeface="Arial" panose="020B0604020202020204" pitchFamily="34" charset="0"/>
              <a:buChar char="•"/>
            </a:pPr>
            <a:endParaRPr lang="en-US" spc="-1" dirty="0">
              <a:latin typeface="Arial"/>
            </a:endParaRPr>
          </a:p>
          <a:p>
            <a:pPr marL="285750" indent="-285750">
              <a:lnSpc>
                <a:spcPct val="100000"/>
              </a:lnSpc>
              <a:buFont typeface="Arial" panose="020B0604020202020204" pitchFamily="34" charset="0"/>
              <a:buChar char="•"/>
            </a:pPr>
            <a:endParaRPr lang="en-US" spc="-1" dirty="0">
              <a:latin typeface="Arial"/>
            </a:endParaRPr>
          </a:p>
          <a:p>
            <a:pPr marL="285750" indent="-285750">
              <a:lnSpc>
                <a:spcPct val="100000"/>
              </a:lnSpc>
              <a:buFont typeface="Arial" panose="020B0604020202020204" pitchFamily="34" charset="0"/>
              <a:buChar char="•"/>
            </a:pPr>
            <a:endParaRPr lang="en-US" spc="-1" dirty="0">
              <a:latin typeface="Arial"/>
            </a:endParaRPr>
          </a:p>
          <a:p>
            <a:pPr marL="285750" indent="-285750">
              <a:lnSpc>
                <a:spcPct val="100000"/>
              </a:lnSpc>
              <a:buFont typeface="Arial" panose="020B0604020202020204" pitchFamily="34" charset="0"/>
              <a:buChar char="•"/>
            </a:pPr>
            <a:r>
              <a:rPr lang="en-US" spc="-1" dirty="0">
                <a:latin typeface="Arial"/>
              </a:rPr>
              <a:t>The perceptron is where the history of neural networks truly begins.  </a:t>
            </a:r>
          </a:p>
          <a:p>
            <a:pPr marL="285750" indent="-285750">
              <a:lnSpc>
                <a:spcPct val="100000"/>
              </a:lnSpc>
              <a:buFont typeface="Arial" panose="020B0604020202020204" pitchFamily="34" charset="0"/>
              <a:buChar char="•"/>
            </a:pPr>
            <a:r>
              <a:rPr lang="en-US" spc="-1" dirty="0">
                <a:latin typeface="Arial"/>
              </a:rPr>
              <a:t>While incredibly simple by today's standards, understanding how it works lays the foundation for understanding the advanced deep learning models that are capable of such amazing things.</a:t>
            </a:r>
          </a:p>
        </p:txBody>
      </p:sp>
      <p:sp>
        <p:nvSpPr>
          <p:cNvPr id="50" name="Straight Connector 2">
            <a:extLst>
              <a:ext uri="{FF2B5EF4-FFF2-40B4-BE49-F238E27FC236}">
                <a16:creationId xmlns:a16="http://schemas.microsoft.com/office/drawing/2014/main" id="{46F50E7C-EAB0-C581-AEE6-5358536C594A}"/>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pic>
        <p:nvPicPr>
          <p:cNvPr id="2" name="Picture 2" descr="2 The structure of the artificial neuron. | Download Scientific Diagram">
            <a:extLst>
              <a:ext uri="{FF2B5EF4-FFF2-40B4-BE49-F238E27FC236}">
                <a16:creationId xmlns:a16="http://schemas.microsoft.com/office/drawing/2014/main" id="{F04C205E-15D7-98CF-D53C-E50DCF4EF6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71703" y="2309872"/>
            <a:ext cx="3073051" cy="1778754"/>
          </a:xfrm>
          <a:prstGeom prst="rect">
            <a:avLst/>
          </a:prstGeom>
          <a:solidFill>
            <a:srgbClr val="C00000"/>
          </a:solidFill>
          <a:ln w="12700">
            <a:solidFill>
              <a:srgbClr val="C00000"/>
            </a:solidFill>
          </a:ln>
        </p:spPr>
      </p:pic>
    </p:spTree>
    <p:extLst>
      <p:ext uri="{BB962C8B-B14F-4D97-AF65-F5344CB8AC3E}">
        <p14:creationId xmlns:p14="http://schemas.microsoft.com/office/powerpoint/2010/main" val="2739826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B9CA3B-3160-AF96-5470-2838D35A64C7}"/>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0478CAAF-D835-C348-85C1-6C8FBEDFFEE2}"/>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How the Perceptron Works</a:t>
            </a:r>
          </a:p>
        </p:txBody>
      </p:sp>
      <p:sp>
        <p:nvSpPr>
          <p:cNvPr id="49" name="Google Shape;82;p 2">
            <a:extLst>
              <a:ext uri="{FF2B5EF4-FFF2-40B4-BE49-F238E27FC236}">
                <a16:creationId xmlns:a16="http://schemas.microsoft.com/office/drawing/2014/main" id="{7CDBC963-B711-1F15-3F65-6FF87B8B9AFB}"/>
              </a:ext>
            </a:extLst>
          </p:cNvPr>
          <p:cNvSpPr/>
          <p:nvPr/>
        </p:nvSpPr>
        <p:spPr>
          <a:xfrm>
            <a:off x="1394640" y="1868760"/>
            <a:ext cx="9748080" cy="4247317"/>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endParaRPr lang="en-US" spc="-1" dirty="0">
              <a:latin typeface="Arial"/>
            </a:endParaRPr>
          </a:p>
          <a:p>
            <a:pPr>
              <a:lnSpc>
                <a:spcPct val="100000"/>
              </a:lnSpc>
            </a:pPr>
            <a:r>
              <a:rPr lang="en-US" b="1" spc="-1" dirty="0">
                <a:latin typeface="Arial"/>
              </a:rPr>
              <a:t>Inputs</a:t>
            </a:r>
            <a:r>
              <a:rPr lang="en-US" spc="-1" dirty="0">
                <a:latin typeface="Arial"/>
              </a:rPr>
              <a:t>: Numerical data enters the perceptron (e.g., pixel values, sensor readings).</a:t>
            </a:r>
          </a:p>
          <a:p>
            <a:pPr>
              <a:lnSpc>
                <a:spcPct val="100000"/>
              </a:lnSpc>
            </a:pPr>
            <a:endParaRPr lang="en-US" spc="-1" dirty="0">
              <a:latin typeface="Arial"/>
            </a:endParaRPr>
          </a:p>
          <a:p>
            <a:pPr>
              <a:lnSpc>
                <a:spcPct val="100000"/>
              </a:lnSpc>
            </a:pPr>
            <a:r>
              <a:rPr lang="en-US" b="1" spc="-1" dirty="0">
                <a:latin typeface="Arial"/>
              </a:rPr>
              <a:t>Weights</a:t>
            </a:r>
            <a:r>
              <a:rPr lang="en-US" spc="-1" dirty="0">
                <a:latin typeface="Arial"/>
              </a:rPr>
              <a:t>: Each input connection has a "weight" adjusting its importance.</a:t>
            </a:r>
          </a:p>
          <a:p>
            <a:pPr>
              <a:lnSpc>
                <a:spcPct val="100000"/>
              </a:lnSpc>
            </a:pPr>
            <a:endParaRPr lang="en-US" spc="-1" dirty="0">
              <a:latin typeface="Arial"/>
            </a:endParaRPr>
          </a:p>
          <a:p>
            <a:pPr>
              <a:lnSpc>
                <a:spcPct val="100000"/>
              </a:lnSpc>
            </a:pPr>
            <a:r>
              <a:rPr lang="en-US" b="1" spc="-1" dirty="0">
                <a:latin typeface="Arial"/>
              </a:rPr>
              <a:t>Summation</a:t>
            </a:r>
            <a:r>
              <a:rPr lang="en-US" spc="-1" dirty="0">
                <a:latin typeface="Arial"/>
              </a:rPr>
              <a:t>: Weighted inputs are summed. Often, a bias term is added (like an intercept).</a:t>
            </a:r>
          </a:p>
          <a:p>
            <a:pPr>
              <a:lnSpc>
                <a:spcPct val="100000"/>
              </a:lnSpc>
            </a:pPr>
            <a:endParaRPr lang="en-US" spc="-1" dirty="0">
              <a:latin typeface="Arial"/>
            </a:endParaRPr>
          </a:p>
          <a:p>
            <a:pPr>
              <a:lnSpc>
                <a:spcPct val="100000"/>
              </a:lnSpc>
            </a:pPr>
            <a:r>
              <a:rPr lang="en-US" b="1" spc="-1" dirty="0">
                <a:latin typeface="Arial"/>
              </a:rPr>
              <a:t>Activation Function</a:t>
            </a:r>
            <a:r>
              <a:rPr lang="en-US" spc="-1" dirty="0">
                <a:latin typeface="Arial"/>
              </a:rPr>
              <a:t>: The step function is classic: If the sum exceeds a threshold, </a:t>
            </a:r>
          </a:p>
          <a:p>
            <a:pPr>
              <a:lnSpc>
                <a:spcPct val="100000"/>
              </a:lnSpc>
            </a:pPr>
            <a:r>
              <a:rPr lang="en-US" spc="-1" dirty="0">
                <a:latin typeface="Arial"/>
              </a:rPr>
              <a:t>output is 1 (it "fires"), otherwise 0.</a:t>
            </a:r>
          </a:p>
          <a:p>
            <a:pPr>
              <a:lnSpc>
                <a:spcPct val="100000"/>
              </a:lnSpc>
            </a:pPr>
            <a:endParaRPr lang="en-US" spc="-1" dirty="0">
              <a:latin typeface="Arial"/>
            </a:endParaRPr>
          </a:p>
          <a:p>
            <a:pPr>
              <a:lnSpc>
                <a:spcPct val="100000"/>
              </a:lnSpc>
            </a:pPr>
            <a:r>
              <a:rPr lang="en-US" spc="-1" dirty="0">
                <a:latin typeface="Arial"/>
              </a:rPr>
              <a:t>The perceptron acts like a tiny decision-maker.  </a:t>
            </a:r>
          </a:p>
          <a:p>
            <a:pPr>
              <a:lnSpc>
                <a:spcPct val="100000"/>
              </a:lnSpc>
            </a:pPr>
            <a:endParaRPr lang="en-US" spc="-1" dirty="0">
              <a:latin typeface="Arial"/>
            </a:endParaRPr>
          </a:p>
          <a:p>
            <a:pPr marL="285750" indent="-285750">
              <a:lnSpc>
                <a:spcPct val="100000"/>
              </a:lnSpc>
              <a:buFont typeface="Arial" panose="020B0604020202020204" pitchFamily="34" charset="0"/>
              <a:buChar char="•"/>
            </a:pPr>
            <a:r>
              <a:rPr lang="en-US" spc="-1" dirty="0">
                <a:latin typeface="Arial"/>
              </a:rPr>
              <a:t>It looks at the combined strength of its inputs, and  decides whether or not to pass  a signal onward.  </a:t>
            </a:r>
          </a:p>
          <a:p>
            <a:pPr marL="285750" indent="-285750">
              <a:lnSpc>
                <a:spcPct val="100000"/>
              </a:lnSpc>
              <a:buFont typeface="Arial" panose="020B0604020202020204" pitchFamily="34" charset="0"/>
              <a:buChar char="•"/>
            </a:pPr>
            <a:r>
              <a:rPr lang="en-US" spc="-1" dirty="0">
                <a:latin typeface="Arial"/>
              </a:rPr>
              <a:t>It can only produce two distinct outputs (0 or 1), classifying data into two categories.</a:t>
            </a:r>
          </a:p>
        </p:txBody>
      </p:sp>
      <p:sp>
        <p:nvSpPr>
          <p:cNvPr id="50" name="Straight Connector 2">
            <a:extLst>
              <a:ext uri="{FF2B5EF4-FFF2-40B4-BE49-F238E27FC236}">
                <a16:creationId xmlns:a16="http://schemas.microsoft.com/office/drawing/2014/main" id="{4C0419EF-B4FA-6A01-19EC-4E58B8F3AE2A}"/>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2689014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14D640-9A0E-3FBB-B8E7-524E1F894C7F}"/>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A34EA5FD-FFDC-CA10-FE03-3670DC6236F0}"/>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Perceptron – Learning through Updates</a:t>
            </a:r>
          </a:p>
        </p:txBody>
      </p:sp>
      <p:sp>
        <p:nvSpPr>
          <p:cNvPr id="49" name="Google Shape;82;p 2">
            <a:extLst>
              <a:ext uri="{FF2B5EF4-FFF2-40B4-BE49-F238E27FC236}">
                <a16:creationId xmlns:a16="http://schemas.microsoft.com/office/drawing/2014/main" id="{296C4B47-C82D-B860-9E16-32685DF8009B}"/>
              </a:ext>
            </a:extLst>
          </p:cNvPr>
          <p:cNvSpPr/>
          <p:nvPr/>
        </p:nvSpPr>
        <p:spPr>
          <a:xfrm>
            <a:off x="1394640" y="1868760"/>
            <a:ext cx="9748080" cy="4016484"/>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sz="1700" spc="-1" dirty="0">
                <a:latin typeface="Arial"/>
              </a:rPr>
              <a:t>How the Perceptron Learns</a:t>
            </a:r>
          </a:p>
          <a:p>
            <a:pPr>
              <a:lnSpc>
                <a:spcPct val="100000"/>
              </a:lnSpc>
            </a:pPr>
            <a:endParaRPr lang="en-US" sz="1700" spc="-1" dirty="0">
              <a:latin typeface="Arial"/>
            </a:endParaRPr>
          </a:p>
          <a:p>
            <a:pPr>
              <a:lnSpc>
                <a:spcPct val="100000"/>
              </a:lnSpc>
            </a:pPr>
            <a:r>
              <a:rPr lang="en-US" sz="1700" b="1" spc="-1" dirty="0">
                <a:latin typeface="Arial"/>
              </a:rPr>
              <a:t>Supervised learning: </a:t>
            </a:r>
            <a:r>
              <a:rPr lang="en-US" sz="1700" spc="-1" dirty="0">
                <a:latin typeface="Arial"/>
              </a:rPr>
              <a:t>The perceptron trains on labeled data (like images labeled "cat" or "not cat")</a:t>
            </a:r>
          </a:p>
          <a:p>
            <a:pPr>
              <a:lnSpc>
                <a:spcPct val="100000"/>
              </a:lnSpc>
            </a:pPr>
            <a:endParaRPr lang="en-US" sz="1700" spc="-1" dirty="0">
              <a:latin typeface="Arial"/>
            </a:endParaRPr>
          </a:p>
          <a:p>
            <a:pPr>
              <a:lnSpc>
                <a:spcPct val="100000"/>
              </a:lnSpc>
            </a:pPr>
            <a:r>
              <a:rPr lang="en-US" sz="1700" b="1" spc="-1" dirty="0">
                <a:latin typeface="Arial"/>
              </a:rPr>
              <a:t>Prediction: </a:t>
            </a:r>
            <a:r>
              <a:rPr lang="en-US" sz="1700" spc="-1" dirty="0">
                <a:latin typeface="Arial"/>
              </a:rPr>
              <a:t>Given an input, it makes a prediction (the classification).</a:t>
            </a:r>
          </a:p>
          <a:p>
            <a:pPr>
              <a:lnSpc>
                <a:spcPct val="100000"/>
              </a:lnSpc>
            </a:pPr>
            <a:endParaRPr lang="en-US" sz="1700" spc="-1" dirty="0">
              <a:latin typeface="Arial"/>
            </a:endParaRPr>
          </a:p>
          <a:p>
            <a:pPr>
              <a:lnSpc>
                <a:spcPct val="100000"/>
              </a:lnSpc>
            </a:pPr>
            <a:r>
              <a:rPr lang="en-US" sz="1700" b="1" spc="-1" dirty="0">
                <a:latin typeface="Arial"/>
              </a:rPr>
              <a:t>Error Correction:</a:t>
            </a:r>
            <a:r>
              <a:rPr lang="en-US" sz="1700" spc="-1" dirty="0">
                <a:latin typeface="Arial"/>
              </a:rPr>
              <a:t> If it incorrectly predicts the class, weights are adjusted slightly, aiming to minimize these errors. This idea was further refined by Geoffrey Hinton and coined as backpropagation which we shall see later. </a:t>
            </a:r>
          </a:p>
          <a:p>
            <a:pPr>
              <a:lnSpc>
                <a:spcPct val="100000"/>
              </a:lnSpc>
            </a:pPr>
            <a:endParaRPr lang="en-US" sz="1700" spc="-1" dirty="0">
              <a:latin typeface="Arial"/>
            </a:endParaRPr>
          </a:p>
          <a:p>
            <a:pPr>
              <a:lnSpc>
                <a:spcPct val="100000"/>
              </a:lnSpc>
            </a:pPr>
            <a:r>
              <a:rPr lang="en-US" sz="1700" b="1" spc="-1" dirty="0">
                <a:latin typeface="Arial"/>
              </a:rPr>
              <a:t>Repetition:</a:t>
            </a:r>
            <a:r>
              <a:rPr lang="en-US" sz="1700" spc="-1" dirty="0">
                <a:latin typeface="Arial"/>
              </a:rPr>
              <a:t> This learning process iterates over many training examples, gradually refining weights.</a:t>
            </a:r>
          </a:p>
          <a:p>
            <a:pPr>
              <a:lnSpc>
                <a:spcPct val="100000"/>
              </a:lnSpc>
            </a:pPr>
            <a:endParaRPr lang="en-US" sz="1700" spc="-1" dirty="0">
              <a:latin typeface="Arial"/>
            </a:endParaRPr>
          </a:p>
          <a:p>
            <a:pPr>
              <a:lnSpc>
                <a:spcPct val="100000"/>
              </a:lnSpc>
            </a:pPr>
            <a:r>
              <a:rPr lang="en-US" sz="1700" spc="-1" dirty="0">
                <a:latin typeface="Arial"/>
              </a:rPr>
              <a:t>The magic of the perceptron isn't in a single decision, but in how it uses feedback to improve. Small weight updates with each misclassification nudge the perceptron towards becoming better at what it does.</a:t>
            </a:r>
          </a:p>
        </p:txBody>
      </p:sp>
      <p:sp>
        <p:nvSpPr>
          <p:cNvPr id="50" name="Straight Connector 2">
            <a:extLst>
              <a:ext uri="{FF2B5EF4-FFF2-40B4-BE49-F238E27FC236}">
                <a16:creationId xmlns:a16="http://schemas.microsoft.com/office/drawing/2014/main" id="{21319FEB-791D-9A3E-EEA6-EB0D0EB87F6F}"/>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1075963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45BE8A-5E10-2727-55BF-9B0660E55F34}"/>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7E88A064-858C-341A-B4E4-4C9DC33EE557}"/>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Perceptron – Learning Rule</a:t>
            </a:r>
          </a:p>
        </p:txBody>
      </p:sp>
      <p:sp>
        <p:nvSpPr>
          <p:cNvPr id="49" name="Google Shape;82;p 2">
            <a:extLst>
              <a:ext uri="{FF2B5EF4-FFF2-40B4-BE49-F238E27FC236}">
                <a16:creationId xmlns:a16="http://schemas.microsoft.com/office/drawing/2014/main" id="{E3753824-4E48-6ECB-C9F7-66C9B05B8FBC}"/>
              </a:ext>
            </a:extLst>
          </p:cNvPr>
          <p:cNvSpPr/>
          <p:nvPr/>
        </p:nvSpPr>
        <p:spPr>
          <a:xfrm>
            <a:off x="1394640" y="1960712"/>
            <a:ext cx="9551152" cy="3416320"/>
          </a:xfrm>
          <a:prstGeom prst="rect">
            <a:avLst/>
          </a:prstGeom>
          <a:noFill/>
          <a:ln w="0">
            <a:noFill/>
          </a:ln>
        </p:spPr>
        <p:style>
          <a:lnRef idx="0">
            <a:scrgbClr r="0" g="0" b="0"/>
          </a:lnRef>
          <a:fillRef idx="0">
            <a:scrgbClr r="0" g="0" b="0"/>
          </a:fillRef>
          <a:effectRef idx="0">
            <a:scrgbClr r="0" g="0" b="0"/>
          </a:effectRef>
          <a:fontRef idx="minor"/>
        </p:style>
        <p:txBody>
          <a:bodyPr wrap="square" anchor="t">
            <a:spAutoFit/>
          </a:bodyPr>
          <a:lstStyle/>
          <a:p>
            <a:pPr>
              <a:lnSpc>
                <a:spcPct val="100000"/>
              </a:lnSpc>
            </a:pPr>
            <a:r>
              <a:rPr lang="en-US" spc="-1" dirty="0">
                <a:latin typeface="Arial"/>
              </a:rPr>
              <a:t>Perceptron learns from its errors and adjusts the weights at each node to ensure that the misclassification does not happen in the output.</a:t>
            </a:r>
          </a:p>
          <a:p>
            <a:pPr>
              <a:lnSpc>
                <a:spcPct val="100000"/>
              </a:lnSpc>
            </a:pPr>
            <a:endParaRPr lang="en-US" spc="-1" dirty="0">
              <a:latin typeface="Arial"/>
            </a:endParaRPr>
          </a:p>
          <a:p>
            <a:pPr>
              <a:lnSpc>
                <a:spcPct val="100000"/>
              </a:lnSpc>
            </a:pPr>
            <a:endParaRPr lang="en-US" spc="-1" dirty="0">
              <a:latin typeface="Arial"/>
            </a:endParaRPr>
          </a:p>
          <a:p>
            <a:pPr>
              <a:lnSpc>
                <a:spcPct val="100000"/>
              </a:lnSpc>
            </a:pPr>
            <a:endParaRPr lang="en-US" spc="-1" dirty="0">
              <a:latin typeface="Arial"/>
            </a:endParaRPr>
          </a:p>
          <a:p>
            <a:pPr>
              <a:lnSpc>
                <a:spcPct val="100000"/>
              </a:lnSpc>
            </a:pPr>
            <a:endParaRPr lang="en-US" spc="-1" dirty="0">
              <a:latin typeface="Arial"/>
            </a:endParaRPr>
          </a:p>
          <a:p>
            <a:pPr>
              <a:lnSpc>
                <a:spcPct val="100000"/>
              </a:lnSpc>
            </a:pPr>
            <a:endParaRPr lang="en-US" spc="-1" dirty="0">
              <a:latin typeface="Arial"/>
            </a:endParaRPr>
          </a:p>
          <a:p>
            <a:pPr>
              <a:lnSpc>
                <a:spcPct val="100000"/>
              </a:lnSpc>
            </a:pPr>
            <a:endParaRPr lang="en-US" spc="-1" dirty="0">
              <a:latin typeface="Arial"/>
            </a:endParaRPr>
          </a:p>
          <a:p>
            <a:pPr>
              <a:lnSpc>
                <a:spcPct val="100000"/>
              </a:lnSpc>
            </a:pPr>
            <a:endParaRPr lang="en-US" spc="-1" dirty="0">
              <a:latin typeface="Arial"/>
            </a:endParaRPr>
          </a:p>
          <a:p>
            <a:pPr>
              <a:lnSpc>
                <a:spcPct val="100000"/>
              </a:lnSpc>
            </a:pPr>
            <a:endParaRPr lang="en-US" spc="-1" dirty="0">
              <a:latin typeface="Arial"/>
            </a:endParaRPr>
          </a:p>
          <a:p>
            <a:pPr>
              <a:lnSpc>
                <a:spcPct val="100000"/>
              </a:lnSpc>
            </a:pPr>
            <a:endParaRPr lang="en-US" spc="-1" dirty="0">
              <a:latin typeface="Arial"/>
            </a:endParaRPr>
          </a:p>
          <a:p>
            <a:pPr>
              <a:lnSpc>
                <a:spcPct val="100000"/>
              </a:lnSpc>
            </a:pPr>
            <a:endParaRPr lang="en-US" spc="-1" dirty="0">
              <a:latin typeface="Arial"/>
            </a:endParaRPr>
          </a:p>
        </p:txBody>
      </p:sp>
      <p:sp>
        <p:nvSpPr>
          <p:cNvPr id="50" name="Straight Connector 2">
            <a:extLst>
              <a:ext uri="{FF2B5EF4-FFF2-40B4-BE49-F238E27FC236}">
                <a16:creationId xmlns:a16="http://schemas.microsoft.com/office/drawing/2014/main" id="{BD23319B-F9D9-B40A-A71C-5D1DA54A50E4}"/>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pic>
        <p:nvPicPr>
          <p:cNvPr id="3" name="Picture 2">
            <a:extLst>
              <a:ext uri="{FF2B5EF4-FFF2-40B4-BE49-F238E27FC236}">
                <a16:creationId xmlns:a16="http://schemas.microsoft.com/office/drawing/2014/main" id="{B35D450A-BED8-1876-2181-DFB91F78D25F}"/>
              </a:ext>
            </a:extLst>
          </p:cNvPr>
          <p:cNvPicPr>
            <a:picLocks noChangeAspect="1"/>
          </p:cNvPicPr>
          <p:nvPr/>
        </p:nvPicPr>
        <p:blipFill>
          <a:blip r:embed="rId2"/>
          <a:stretch>
            <a:fillRect/>
          </a:stretch>
        </p:blipFill>
        <p:spPr>
          <a:xfrm>
            <a:off x="2217166" y="3255249"/>
            <a:ext cx="7472584" cy="1745537"/>
          </a:xfrm>
          <a:prstGeom prst="rect">
            <a:avLst/>
          </a:prstGeom>
        </p:spPr>
      </p:pic>
    </p:spTree>
    <p:extLst>
      <p:ext uri="{BB962C8B-B14F-4D97-AF65-F5344CB8AC3E}">
        <p14:creationId xmlns:p14="http://schemas.microsoft.com/office/powerpoint/2010/main" val="862294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DC5EF4-0939-F008-11A5-569F1CDF0DCA}"/>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748F1D03-4666-AB4B-1FD9-59A28C3C0AFF}"/>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Perceptron &amp; Artificial Neuron</a:t>
            </a:r>
          </a:p>
        </p:txBody>
      </p:sp>
      <p:sp>
        <p:nvSpPr>
          <p:cNvPr id="49" name="Google Shape;82;p 2">
            <a:extLst>
              <a:ext uri="{FF2B5EF4-FFF2-40B4-BE49-F238E27FC236}">
                <a16:creationId xmlns:a16="http://schemas.microsoft.com/office/drawing/2014/main" id="{0DCAE6D0-915D-15D6-AAE0-2C89F87E03F8}"/>
              </a:ext>
            </a:extLst>
          </p:cNvPr>
          <p:cNvSpPr/>
          <p:nvPr/>
        </p:nvSpPr>
        <p:spPr>
          <a:xfrm>
            <a:off x="1394640" y="1868760"/>
            <a:ext cx="9748080" cy="3970318"/>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b="1" spc="-1" dirty="0">
                <a:latin typeface="Arial"/>
              </a:rPr>
              <a:t>Artificial Neuron:</a:t>
            </a:r>
          </a:p>
          <a:p>
            <a:pPr>
              <a:lnSpc>
                <a:spcPct val="100000"/>
              </a:lnSpc>
            </a:pPr>
            <a:endParaRPr lang="en-US" spc="-1" dirty="0">
              <a:latin typeface="Arial"/>
            </a:endParaRPr>
          </a:p>
          <a:p>
            <a:pPr marL="285750" indent="-285750">
              <a:lnSpc>
                <a:spcPct val="100000"/>
              </a:lnSpc>
              <a:buFont typeface="Arial" panose="020B0604020202020204" pitchFamily="34" charset="0"/>
              <a:buChar char="•"/>
            </a:pPr>
            <a:r>
              <a:rPr lang="en-US" spc="-1" dirty="0">
                <a:latin typeface="Arial"/>
              </a:rPr>
              <a:t>An artificial neuron is a more generalized concept that represents the basic unit of a neural network, mimicking the functionality of biological neurons.</a:t>
            </a:r>
          </a:p>
          <a:p>
            <a:pPr marL="285750" indent="-285750">
              <a:lnSpc>
                <a:spcPct val="100000"/>
              </a:lnSpc>
              <a:buFont typeface="Arial" panose="020B0604020202020204" pitchFamily="34" charset="0"/>
              <a:buChar char="•"/>
            </a:pPr>
            <a:endParaRPr lang="en-US" spc="-1" dirty="0">
              <a:latin typeface="Arial"/>
            </a:endParaRPr>
          </a:p>
          <a:p>
            <a:pPr marL="285750" indent="-285750">
              <a:lnSpc>
                <a:spcPct val="100000"/>
              </a:lnSpc>
              <a:buFont typeface="Arial" panose="020B0604020202020204" pitchFamily="34" charset="0"/>
              <a:buChar char="•"/>
            </a:pPr>
            <a:r>
              <a:rPr lang="en-US" spc="-1" dirty="0">
                <a:latin typeface="Arial"/>
              </a:rPr>
              <a:t>Artificial neurons can use a variety of activation functions, such as sigmoid, tanh, </a:t>
            </a:r>
            <a:r>
              <a:rPr lang="en-US" spc="-1" dirty="0" err="1">
                <a:latin typeface="Arial"/>
              </a:rPr>
              <a:t>ReLU</a:t>
            </a:r>
            <a:r>
              <a:rPr lang="en-US" spc="-1" dirty="0">
                <a:latin typeface="Arial"/>
              </a:rPr>
              <a:t> (Rectified Linear Unit), and others, allowing them to model nonlinear relationships.</a:t>
            </a:r>
          </a:p>
          <a:p>
            <a:pPr marL="285750" indent="-285750">
              <a:lnSpc>
                <a:spcPct val="100000"/>
              </a:lnSpc>
              <a:buFont typeface="Arial" panose="020B0604020202020204" pitchFamily="34" charset="0"/>
              <a:buChar char="•"/>
            </a:pPr>
            <a:endParaRPr lang="en-US" spc="-1" dirty="0">
              <a:latin typeface="Arial"/>
            </a:endParaRPr>
          </a:p>
          <a:p>
            <a:pPr marL="285750" indent="-285750">
              <a:lnSpc>
                <a:spcPct val="100000"/>
              </a:lnSpc>
              <a:buFont typeface="Arial" panose="020B0604020202020204" pitchFamily="34" charset="0"/>
              <a:buChar char="•"/>
            </a:pPr>
            <a:r>
              <a:rPr lang="en-US" spc="-1" dirty="0">
                <a:latin typeface="Arial"/>
              </a:rPr>
              <a:t>They are used in constructing multi-layer neural networks (including deep learning models), enabling the learning of complex, non-linear patterns and decision boundaries.</a:t>
            </a:r>
          </a:p>
          <a:p>
            <a:pPr marL="285750" indent="-285750">
              <a:lnSpc>
                <a:spcPct val="100000"/>
              </a:lnSpc>
              <a:buFont typeface="Arial" panose="020B0604020202020204" pitchFamily="34" charset="0"/>
              <a:buChar char="•"/>
            </a:pPr>
            <a:endParaRPr lang="en-US" spc="-1" dirty="0">
              <a:latin typeface="Arial"/>
            </a:endParaRPr>
          </a:p>
          <a:p>
            <a:pPr marL="285750" indent="-285750">
              <a:lnSpc>
                <a:spcPct val="100000"/>
              </a:lnSpc>
              <a:buFont typeface="Arial" panose="020B0604020202020204" pitchFamily="34" charset="0"/>
              <a:buChar char="•"/>
            </a:pPr>
            <a:r>
              <a:rPr lang="en-US" spc="-1" dirty="0">
                <a:latin typeface="Arial"/>
              </a:rPr>
              <a:t>The concept of artificial neurons forms the basis for more advanced neural network architectures beyond the simple perceptron, including convolutional neural networks (CNNs), recurrent neural networks (RNNs), and others.</a:t>
            </a:r>
          </a:p>
        </p:txBody>
      </p:sp>
      <p:sp>
        <p:nvSpPr>
          <p:cNvPr id="50" name="Straight Connector 2">
            <a:extLst>
              <a:ext uri="{FF2B5EF4-FFF2-40B4-BE49-F238E27FC236}">
                <a16:creationId xmlns:a16="http://schemas.microsoft.com/office/drawing/2014/main" id="{2FD4FE17-D99B-27AE-3580-B8CA1C2DBFE3}"/>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919762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D2964F-90C9-E3C7-F113-D351FA2E3247}"/>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C82BA623-7F77-3207-2BAC-869811481A5D}"/>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Perceptron &amp; Artificial Neuron</a:t>
            </a:r>
          </a:p>
        </p:txBody>
      </p:sp>
      <p:sp>
        <p:nvSpPr>
          <p:cNvPr id="49" name="Google Shape;82;p 2">
            <a:extLst>
              <a:ext uri="{FF2B5EF4-FFF2-40B4-BE49-F238E27FC236}">
                <a16:creationId xmlns:a16="http://schemas.microsoft.com/office/drawing/2014/main" id="{58C91D77-3405-E296-71F0-88FF0E6AC664}"/>
              </a:ext>
            </a:extLst>
          </p:cNvPr>
          <p:cNvSpPr/>
          <p:nvPr/>
        </p:nvSpPr>
        <p:spPr>
          <a:xfrm>
            <a:off x="1394640" y="1868760"/>
            <a:ext cx="9748080" cy="1477328"/>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0000"/>
              </a:lnSpc>
              <a:buFont typeface="Arial" panose="020B0604020202020204" pitchFamily="34" charset="0"/>
              <a:buChar char="•"/>
            </a:pPr>
            <a:r>
              <a:rPr lang="en-US" spc="-1" dirty="0">
                <a:latin typeface="Arial"/>
              </a:rPr>
              <a:t>Perceptron is a specific type of artificial neuron with a binary step function and limitations in learning, </a:t>
            </a:r>
          </a:p>
          <a:p>
            <a:pPr marL="285750" indent="-285750">
              <a:lnSpc>
                <a:spcPct val="100000"/>
              </a:lnSpc>
              <a:buFont typeface="Arial" panose="020B0604020202020204" pitchFamily="34" charset="0"/>
              <a:buChar char="•"/>
            </a:pPr>
            <a:endParaRPr lang="en-US" spc="-1" dirty="0">
              <a:latin typeface="Arial"/>
            </a:endParaRPr>
          </a:p>
          <a:p>
            <a:pPr marL="285750" indent="-285750">
              <a:lnSpc>
                <a:spcPct val="100000"/>
              </a:lnSpc>
              <a:buFont typeface="Arial" panose="020B0604020202020204" pitchFamily="34" charset="0"/>
              <a:buChar char="•"/>
            </a:pPr>
            <a:r>
              <a:rPr lang="en-US" spc="-1" dirty="0">
                <a:latin typeface="Arial"/>
              </a:rPr>
              <a:t>The term "artificial neuron" refers to the more general concept used in various neural network architectures with diverse activation functions and capabilities.</a:t>
            </a:r>
          </a:p>
        </p:txBody>
      </p:sp>
      <p:sp>
        <p:nvSpPr>
          <p:cNvPr id="50" name="Straight Connector 2">
            <a:extLst>
              <a:ext uri="{FF2B5EF4-FFF2-40B4-BE49-F238E27FC236}">
                <a16:creationId xmlns:a16="http://schemas.microsoft.com/office/drawing/2014/main" id="{4BB70DED-37F8-EBB4-8742-2DAD3F4B058D}"/>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1015889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2D7F6-CCC8-19D9-9618-5BE788A37712}"/>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A5C419F5-C926-6615-B78C-086CA55329C9}"/>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trike="noStrike" spc="-1" dirty="0">
                <a:solidFill>
                  <a:srgbClr val="003399"/>
                </a:solidFill>
                <a:latin typeface="Trebuchet MS"/>
              </a:rPr>
              <a:t>Tools of the trade</a:t>
            </a:r>
            <a:endParaRPr lang="en-IN" sz="2800" b="0" strike="noStrike" spc="-1" dirty="0">
              <a:latin typeface="Arial"/>
            </a:endParaRPr>
          </a:p>
        </p:txBody>
      </p:sp>
      <p:sp>
        <p:nvSpPr>
          <p:cNvPr id="49" name="Google Shape;82;p 2">
            <a:extLst>
              <a:ext uri="{FF2B5EF4-FFF2-40B4-BE49-F238E27FC236}">
                <a16:creationId xmlns:a16="http://schemas.microsoft.com/office/drawing/2014/main" id="{F17D916C-8F68-B20F-33C3-664F973ECE2B}"/>
              </a:ext>
            </a:extLst>
          </p:cNvPr>
          <p:cNvSpPr/>
          <p:nvPr/>
        </p:nvSpPr>
        <p:spPr>
          <a:xfrm>
            <a:off x="1095007" y="1713777"/>
            <a:ext cx="9748080" cy="4185313"/>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7000"/>
              </a:lnSpc>
              <a:spcAft>
                <a:spcPts val="800"/>
              </a:spcAft>
            </a:pPr>
            <a:r>
              <a:rPr lang="en-US" sz="1700" i="1" kern="100" dirty="0">
                <a:latin typeface="Calibri" panose="020F0502020204030204" pitchFamily="34" charset="0"/>
                <a:ea typeface="Calibri" panose="020F0502020204030204" pitchFamily="34" charset="0"/>
                <a:cs typeface="Times New Roman" panose="02020603050405020304" pitchFamily="18" charset="0"/>
              </a:rPr>
              <a:t>Deep Learning Frameworks </a:t>
            </a:r>
          </a:p>
          <a:p>
            <a:pPr>
              <a:lnSpc>
                <a:spcPct val="107000"/>
              </a:lnSpc>
              <a:spcAft>
                <a:spcPts val="800"/>
              </a:spcAft>
            </a:pPr>
            <a:endParaRPr lang="en-US" sz="1700" i="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700" i="1" kern="100" dirty="0" err="1">
                <a:effectLst/>
                <a:latin typeface="Calibri" panose="020F0502020204030204" pitchFamily="34" charset="0"/>
                <a:ea typeface="Calibri" panose="020F0502020204030204" pitchFamily="34" charset="0"/>
                <a:cs typeface="Times New Roman" panose="02020603050405020304" pitchFamily="18" charset="0"/>
              </a:rPr>
              <a:t>Tensorflow</a:t>
            </a:r>
            <a:r>
              <a:rPr lang="en-US" sz="1700" i="1"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1700" i="1" kern="100" dirty="0">
                <a:effectLst/>
                <a:latin typeface="Calibri" panose="020F0502020204030204" pitchFamily="34" charset="0"/>
                <a:ea typeface="Calibri" panose="020F0502020204030204" pitchFamily="34" charset="0"/>
                <a:cs typeface="Times New Roman" panose="02020603050405020304" pitchFamily="18" charset="0"/>
                <a:hlinkClick r:id="rId2"/>
              </a:rPr>
              <a:t>https://www.tensorflow.org/learn</a:t>
            </a:r>
            <a:r>
              <a:rPr lang="en-US" sz="1700" i="1"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700" i="1" kern="100" dirty="0" err="1">
                <a:latin typeface="Calibri" panose="020F0502020204030204" pitchFamily="34" charset="0"/>
                <a:ea typeface="Calibri" panose="020F0502020204030204" pitchFamily="34" charset="0"/>
                <a:cs typeface="Times New Roman" panose="02020603050405020304" pitchFamily="18" charset="0"/>
              </a:rPr>
              <a:t>Pytorch</a:t>
            </a:r>
            <a:r>
              <a:rPr lang="en-US" sz="1700" i="1" kern="100" dirty="0">
                <a:latin typeface="Calibri" panose="020F0502020204030204" pitchFamily="34" charset="0"/>
                <a:ea typeface="Calibri" panose="020F0502020204030204" pitchFamily="34" charset="0"/>
                <a:cs typeface="Times New Roman" panose="02020603050405020304" pitchFamily="18" charset="0"/>
              </a:rPr>
              <a:t> - </a:t>
            </a:r>
            <a:r>
              <a:rPr lang="en-US" sz="1700" i="1" kern="100" dirty="0">
                <a:latin typeface="Calibri" panose="020F0502020204030204" pitchFamily="34" charset="0"/>
                <a:ea typeface="Calibri" panose="020F0502020204030204" pitchFamily="34" charset="0"/>
                <a:cs typeface="Times New Roman" panose="02020603050405020304" pitchFamily="18" charset="0"/>
                <a:hlinkClick r:id="rId3"/>
              </a:rPr>
              <a:t>https://pytorch.org/docs/stable/index.html</a:t>
            </a:r>
            <a:r>
              <a:rPr lang="en-US" sz="1700" i="1"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US" sz="1700" i="1"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700" i="1" kern="100" dirty="0" err="1">
                <a:latin typeface="Calibri" panose="020F0502020204030204" pitchFamily="34" charset="0"/>
                <a:ea typeface="Calibri" panose="020F0502020204030204" pitchFamily="34" charset="0"/>
                <a:cs typeface="Times New Roman" panose="02020603050405020304" pitchFamily="18" charset="0"/>
              </a:rPr>
              <a:t>Keras</a:t>
            </a:r>
            <a:r>
              <a:rPr lang="en-US" sz="1700" i="1" kern="100" dirty="0">
                <a:latin typeface="Calibri" panose="020F0502020204030204" pitchFamily="34" charset="0"/>
                <a:ea typeface="Calibri" panose="020F0502020204030204" pitchFamily="34" charset="0"/>
                <a:cs typeface="Times New Roman" panose="02020603050405020304" pitchFamily="18" charset="0"/>
              </a:rPr>
              <a:t> - </a:t>
            </a:r>
            <a:r>
              <a:rPr lang="en-US" sz="1700" i="1" kern="100" dirty="0">
                <a:latin typeface="Calibri" panose="020F0502020204030204" pitchFamily="34" charset="0"/>
                <a:ea typeface="Calibri" panose="020F0502020204030204" pitchFamily="34" charset="0"/>
                <a:cs typeface="Times New Roman" panose="02020603050405020304" pitchFamily="18" charset="0"/>
                <a:hlinkClick r:id="rId4"/>
              </a:rPr>
              <a:t>https://keras.io/about/</a:t>
            </a:r>
            <a:r>
              <a:rPr lang="en-US" sz="1700" i="1"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700" i="1" kern="100" dirty="0">
                <a:latin typeface="Calibri" panose="020F0502020204030204" pitchFamily="34" charset="0"/>
                <a:ea typeface="Calibri" panose="020F0502020204030204" pitchFamily="34" charset="0"/>
                <a:cs typeface="Times New Roman" panose="02020603050405020304" pitchFamily="18" charset="0"/>
              </a:rPr>
              <a:t>OpenCV - </a:t>
            </a:r>
            <a:r>
              <a:rPr lang="en-US" sz="1700" i="1" kern="100" dirty="0">
                <a:latin typeface="Calibri" panose="020F0502020204030204" pitchFamily="34" charset="0"/>
                <a:ea typeface="Calibri" panose="020F0502020204030204" pitchFamily="34" charset="0"/>
                <a:cs typeface="Times New Roman" panose="02020603050405020304" pitchFamily="18" charset="0"/>
                <a:hlinkClick r:id="rId5"/>
              </a:rPr>
              <a:t>https://docs.opencv.org/4.x/d2/d96/tutorial_py_table_of_contents_imgproc.html</a:t>
            </a:r>
            <a:r>
              <a:rPr lang="en-US" sz="1700" i="1"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US" sz="1700" i="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700" i="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700" i="1"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90923401-59CE-2912-7519-BCDC2E518FF0}"/>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3510071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226C9-A54D-8A90-5291-1E8243281DB7}"/>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06203C97-9163-8217-1F9B-28585E1A4B8C}"/>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Feedforward Neural Networks </a:t>
            </a:r>
          </a:p>
        </p:txBody>
      </p:sp>
      <p:sp>
        <p:nvSpPr>
          <p:cNvPr id="49" name="Google Shape;82;p 2">
            <a:extLst>
              <a:ext uri="{FF2B5EF4-FFF2-40B4-BE49-F238E27FC236}">
                <a16:creationId xmlns:a16="http://schemas.microsoft.com/office/drawing/2014/main" id="{4445D405-E747-07F7-CE91-557E2B34243D}"/>
              </a:ext>
            </a:extLst>
          </p:cNvPr>
          <p:cNvSpPr/>
          <p:nvPr/>
        </p:nvSpPr>
        <p:spPr>
          <a:xfrm>
            <a:off x="1394640" y="1868760"/>
            <a:ext cx="9748080" cy="34163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0000"/>
              </a:lnSpc>
              <a:buFont typeface="Arial" panose="020B0604020202020204" pitchFamily="34" charset="0"/>
              <a:buChar char="•"/>
            </a:pPr>
            <a:r>
              <a:rPr lang="en-US" spc="-1" dirty="0">
                <a:latin typeface="Arial"/>
              </a:rPr>
              <a:t>A feedforward neural network is a fundamental type of artificial neural network where connections between nodes do not form cycles. </a:t>
            </a:r>
          </a:p>
          <a:p>
            <a:pPr marL="285750" indent="-285750">
              <a:lnSpc>
                <a:spcPct val="100000"/>
              </a:lnSpc>
              <a:buFont typeface="Arial" panose="020B0604020202020204" pitchFamily="34" charset="0"/>
              <a:buChar char="•"/>
            </a:pPr>
            <a:endParaRPr lang="en-US" spc="-1" dirty="0">
              <a:latin typeface="Arial"/>
            </a:endParaRPr>
          </a:p>
          <a:p>
            <a:pPr marL="285750" indent="-285750">
              <a:lnSpc>
                <a:spcPct val="100000"/>
              </a:lnSpc>
              <a:buFont typeface="Arial" panose="020B0604020202020204" pitchFamily="34" charset="0"/>
              <a:buChar char="•"/>
            </a:pPr>
            <a:r>
              <a:rPr lang="en-US" spc="-1" dirty="0">
                <a:latin typeface="Arial"/>
              </a:rPr>
              <a:t>Information flows in one direction: from the input nodes, through the hidden layers (if any), and finally to the output nodes. </a:t>
            </a:r>
          </a:p>
          <a:p>
            <a:pPr marL="285750" indent="-285750">
              <a:lnSpc>
                <a:spcPct val="100000"/>
              </a:lnSpc>
              <a:buFont typeface="Arial" panose="020B0604020202020204" pitchFamily="34" charset="0"/>
              <a:buChar char="•"/>
            </a:pPr>
            <a:endParaRPr lang="en-US" spc="-1" dirty="0">
              <a:latin typeface="Arial"/>
            </a:endParaRPr>
          </a:p>
          <a:p>
            <a:pPr marL="285750" indent="-285750">
              <a:lnSpc>
                <a:spcPct val="100000"/>
              </a:lnSpc>
              <a:buFont typeface="Arial" panose="020B0604020202020204" pitchFamily="34" charset="0"/>
              <a:buChar char="•"/>
            </a:pPr>
            <a:r>
              <a:rPr lang="en-US" spc="-1" dirty="0">
                <a:latin typeface="Arial"/>
              </a:rPr>
              <a:t>Each node in a layer is connected to every node in the subsequent layer.</a:t>
            </a:r>
          </a:p>
          <a:p>
            <a:pPr marL="285750" indent="-285750">
              <a:buFont typeface="Arial" panose="020B0604020202020204" pitchFamily="34" charset="0"/>
              <a:buChar char="•"/>
            </a:pPr>
            <a:endParaRPr lang="en-US" spc="-1" dirty="0">
              <a:latin typeface="Arial"/>
            </a:endParaRPr>
          </a:p>
          <a:p>
            <a:r>
              <a:rPr lang="en-US" spc="-1" dirty="0">
                <a:latin typeface="Arial"/>
              </a:rPr>
              <a:t>Please open file </a:t>
            </a:r>
            <a:r>
              <a:rPr lang="en-US" spc="-1" dirty="0" err="1">
                <a:latin typeface="Arial"/>
              </a:rPr>
              <a:t>FeedForward_NN.ipynb</a:t>
            </a:r>
            <a:endParaRPr lang="en-US" spc="-1" dirty="0">
              <a:latin typeface="Arial"/>
            </a:endParaRPr>
          </a:p>
          <a:p>
            <a:endParaRPr lang="en-US" spc="-1" dirty="0">
              <a:latin typeface="Arial"/>
            </a:endParaRPr>
          </a:p>
          <a:p>
            <a:r>
              <a:rPr lang="en-US" spc="-1" dirty="0">
                <a:latin typeface="Arial"/>
              </a:rPr>
              <a:t>Again we can visualize NN at - </a:t>
            </a:r>
            <a:r>
              <a:rPr lang="en-US" spc="-1" dirty="0">
                <a:latin typeface="Arial"/>
                <a:hlinkClick r:id="rId2"/>
              </a:rPr>
              <a:t>https://alexlenail.me/NN-SVG/index.html</a:t>
            </a:r>
            <a:r>
              <a:rPr lang="en-US" spc="-1" dirty="0">
                <a:latin typeface="Arial"/>
              </a:rPr>
              <a:t> </a:t>
            </a:r>
          </a:p>
          <a:p>
            <a:pPr marL="285750" indent="-285750">
              <a:lnSpc>
                <a:spcPct val="100000"/>
              </a:lnSpc>
              <a:buFont typeface="Arial" panose="020B0604020202020204" pitchFamily="34" charset="0"/>
              <a:buChar char="•"/>
            </a:pPr>
            <a:endParaRPr lang="en-US" spc="-1" dirty="0">
              <a:latin typeface="Arial"/>
            </a:endParaRPr>
          </a:p>
        </p:txBody>
      </p:sp>
      <p:sp>
        <p:nvSpPr>
          <p:cNvPr id="50" name="Straight Connector 2">
            <a:extLst>
              <a:ext uri="{FF2B5EF4-FFF2-40B4-BE49-F238E27FC236}">
                <a16:creationId xmlns:a16="http://schemas.microsoft.com/office/drawing/2014/main" id="{4C559F37-F966-4651-7434-75559367D5D2}"/>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877457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76AE4D-CA6A-6508-AFDA-E9CF19E2B399}"/>
            </a:ext>
          </a:extLst>
        </p:cNvPr>
        <p:cNvGrpSpPr/>
        <p:nvPr/>
      </p:nvGrpSpPr>
      <p:grpSpPr>
        <a:xfrm>
          <a:off x="0" y="0"/>
          <a:ext cx="0" cy="0"/>
          <a:chOff x="0" y="0"/>
          <a:chExt cx="0" cy="0"/>
        </a:xfrm>
      </p:grpSpPr>
      <p:sp>
        <p:nvSpPr>
          <p:cNvPr id="42" name="TextBox 5">
            <a:extLst>
              <a:ext uri="{FF2B5EF4-FFF2-40B4-BE49-F238E27FC236}">
                <a16:creationId xmlns:a16="http://schemas.microsoft.com/office/drawing/2014/main" id="{593BD184-20BB-A21E-F5A0-342E175F8E73}"/>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trike="noStrike" spc="-1" dirty="0">
                <a:solidFill>
                  <a:srgbClr val="003399"/>
                </a:solidFill>
                <a:latin typeface="Trebuchet MS"/>
              </a:rPr>
              <a:t>Agenda </a:t>
            </a:r>
            <a:endParaRPr lang="en-IN" sz="2800" b="0" strike="noStrike" spc="-1" dirty="0">
              <a:latin typeface="Arial"/>
            </a:endParaRPr>
          </a:p>
        </p:txBody>
      </p:sp>
      <p:sp>
        <p:nvSpPr>
          <p:cNvPr id="43" name="Google Shape;82;p4">
            <a:extLst>
              <a:ext uri="{FF2B5EF4-FFF2-40B4-BE49-F238E27FC236}">
                <a16:creationId xmlns:a16="http://schemas.microsoft.com/office/drawing/2014/main" id="{D511D9E8-8D3D-6EEC-168D-6987BCFDDC91}"/>
              </a:ext>
            </a:extLst>
          </p:cNvPr>
          <p:cNvSpPr/>
          <p:nvPr/>
        </p:nvSpPr>
        <p:spPr>
          <a:xfrm>
            <a:off x="1394640" y="1868760"/>
            <a:ext cx="9748080" cy="2862322"/>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0000"/>
              </a:lnSpc>
              <a:buFont typeface="Arial" panose="020B0604020202020204" pitchFamily="34" charset="0"/>
              <a:buChar char="•"/>
            </a:pPr>
            <a:r>
              <a:rPr lang="en-US" spc="-1" dirty="0">
                <a:solidFill>
                  <a:srgbClr val="000000"/>
                </a:solidFill>
                <a:latin typeface="Source Sans"/>
                <a:ea typeface="Open Sans"/>
              </a:rPr>
              <a:t>Biological &amp; Artificial Neurons </a:t>
            </a:r>
          </a:p>
          <a:p>
            <a:pPr marL="285750" indent="-285750">
              <a:lnSpc>
                <a:spcPct val="100000"/>
              </a:lnSpc>
              <a:buFont typeface="Arial" panose="020B0604020202020204" pitchFamily="34" charset="0"/>
              <a:buChar char="•"/>
            </a:pPr>
            <a:r>
              <a:rPr lang="en-US" sz="1800" b="0" strike="noStrike" spc="-1" dirty="0">
                <a:solidFill>
                  <a:srgbClr val="000000"/>
                </a:solidFill>
                <a:latin typeface="Source Sans"/>
                <a:ea typeface="Open Sans"/>
              </a:rPr>
              <a:t>Perceptron </a:t>
            </a:r>
          </a:p>
          <a:p>
            <a:pPr marL="285750" indent="-285750">
              <a:lnSpc>
                <a:spcPct val="100000"/>
              </a:lnSpc>
              <a:buFont typeface="Arial" panose="020B0604020202020204" pitchFamily="34" charset="0"/>
              <a:buChar char="•"/>
            </a:pPr>
            <a:r>
              <a:rPr lang="en-US" spc="-1" dirty="0">
                <a:solidFill>
                  <a:srgbClr val="000000"/>
                </a:solidFill>
                <a:latin typeface="Source Sans"/>
                <a:ea typeface="Open Sans"/>
              </a:rPr>
              <a:t>Activation Function</a:t>
            </a:r>
          </a:p>
          <a:p>
            <a:pPr marL="285750" indent="-285750">
              <a:lnSpc>
                <a:spcPct val="100000"/>
              </a:lnSpc>
              <a:buFont typeface="Arial" panose="020B0604020202020204" pitchFamily="34" charset="0"/>
              <a:buChar char="•"/>
            </a:pPr>
            <a:r>
              <a:rPr lang="en-US" spc="-1" dirty="0">
                <a:solidFill>
                  <a:srgbClr val="000000"/>
                </a:solidFill>
                <a:latin typeface="Source Sans"/>
                <a:ea typeface="Open Sans"/>
              </a:rPr>
              <a:t>Gradient Descent </a:t>
            </a:r>
          </a:p>
          <a:p>
            <a:pPr marL="285750" indent="-285750">
              <a:lnSpc>
                <a:spcPct val="100000"/>
              </a:lnSpc>
              <a:buFont typeface="Arial" panose="020B0604020202020204" pitchFamily="34" charset="0"/>
              <a:buChar char="•"/>
            </a:pPr>
            <a:r>
              <a:rPr lang="en-US" spc="-1" dirty="0">
                <a:solidFill>
                  <a:srgbClr val="000000"/>
                </a:solidFill>
                <a:latin typeface="Source Sans"/>
                <a:ea typeface="Open Sans"/>
              </a:rPr>
              <a:t>Backpropagation of errors </a:t>
            </a:r>
          </a:p>
          <a:p>
            <a:pPr marL="285750" indent="-285750">
              <a:lnSpc>
                <a:spcPct val="100000"/>
              </a:lnSpc>
              <a:buFont typeface="Arial" panose="020B0604020202020204" pitchFamily="34" charset="0"/>
              <a:buChar char="•"/>
            </a:pPr>
            <a:r>
              <a:rPr lang="en-US" spc="-1" dirty="0">
                <a:solidFill>
                  <a:srgbClr val="000000"/>
                </a:solidFill>
                <a:latin typeface="Source Sans"/>
                <a:ea typeface="Open Sans"/>
              </a:rPr>
              <a:t>MLP </a:t>
            </a:r>
          </a:p>
          <a:p>
            <a:pPr marL="285750" indent="-285750">
              <a:lnSpc>
                <a:spcPct val="100000"/>
              </a:lnSpc>
              <a:buFont typeface="Arial" panose="020B0604020202020204" pitchFamily="34" charset="0"/>
              <a:buChar char="•"/>
            </a:pPr>
            <a:r>
              <a:rPr lang="en-US" sz="1800" b="0" strike="noStrike" spc="-1" dirty="0">
                <a:solidFill>
                  <a:srgbClr val="000000"/>
                </a:solidFill>
                <a:latin typeface="Source Sans"/>
                <a:ea typeface="Open Sans"/>
              </a:rPr>
              <a:t>CNN</a:t>
            </a:r>
          </a:p>
          <a:p>
            <a:pPr marL="285750" indent="-285750">
              <a:lnSpc>
                <a:spcPct val="100000"/>
              </a:lnSpc>
              <a:buFont typeface="Arial" panose="020B0604020202020204" pitchFamily="34" charset="0"/>
              <a:buChar char="•"/>
            </a:pPr>
            <a:r>
              <a:rPr lang="en-US" spc="-1" dirty="0">
                <a:solidFill>
                  <a:srgbClr val="000000"/>
                </a:solidFill>
                <a:latin typeface="Source Sans"/>
                <a:ea typeface="Open Sans"/>
              </a:rPr>
              <a:t>RNN</a:t>
            </a:r>
          </a:p>
          <a:p>
            <a:pPr marL="285750" indent="-285750">
              <a:lnSpc>
                <a:spcPct val="100000"/>
              </a:lnSpc>
              <a:buFont typeface="Arial" panose="020B0604020202020204" pitchFamily="34" charset="0"/>
              <a:buChar char="•"/>
            </a:pPr>
            <a:r>
              <a:rPr lang="en-US" sz="1800" b="0" strike="noStrike" spc="-1" dirty="0">
                <a:solidFill>
                  <a:srgbClr val="000000"/>
                </a:solidFill>
                <a:latin typeface="Source Sans"/>
                <a:ea typeface="Open Sans"/>
              </a:rPr>
              <a:t>LSTM</a:t>
            </a:r>
          </a:p>
          <a:p>
            <a:pPr marL="285750" indent="-285750">
              <a:lnSpc>
                <a:spcPct val="100000"/>
              </a:lnSpc>
              <a:buFont typeface="Arial" panose="020B0604020202020204" pitchFamily="34" charset="0"/>
              <a:buChar char="•"/>
            </a:pPr>
            <a:endParaRPr lang="en-IN" spc="-1" dirty="0">
              <a:solidFill>
                <a:srgbClr val="000000"/>
              </a:solidFill>
              <a:latin typeface="Source Sans"/>
              <a:ea typeface="Open Sans"/>
            </a:endParaRPr>
          </a:p>
        </p:txBody>
      </p:sp>
      <p:sp>
        <p:nvSpPr>
          <p:cNvPr id="44" name="Straight Connector 34">
            <a:extLst>
              <a:ext uri="{FF2B5EF4-FFF2-40B4-BE49-F238E27FC236}">
                <a16:creationId xmlns:a16="http://schemas.microsoft.com/office/drawing/2014/main" id="{58479886-C764-B6F1-D067-14A2F0113192}"/>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dirty="0"/>
          </a:p>
        </p:txBody>
      </p:sp>
    </p:spTree>
    <p:extLst>
      <p:ext uri="{BB962C8B-B14F-4D97-AF65-F5344CB8AC3E}">
        <p14:creationId xmlns:p14="http://schemas.microsoft.com/office/powerpoint/2010/main" val="1519049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D9AB9-E34B-3D08-B28D-CCA86B5E806D}"/>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C980F719-1B0F-BAA9-7136-6F79A4E4366B}"/>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Multi-Layer Perceptron</a:t>
            </a:r>
          </a:p>
        </p:txBody>
      </p:sp>
      <p:sp>
        <p:nvSpPr>
          <p:cNvPr id="49" name="Google Shape;82;p 2">
            <a:extLst>
              <a:ext uri="{FF2B5EF4-FFF2-40B4-BE49-F238E27FC236}">
                <a16:creationId xmlns:a16="http://schemas.microsoft.com/office/drawing/2014/main" id="{819FDF19-D9D8-4F6B-D574-B32FFE0AE9AF}"/>
              </a:ext>
            </a:extLst>
          </p:cNvPr>
          <p:cNvSpPr/>
          <p:nvPr/>
        </p:nvSpPr>
        <p:spPr>
          <a:xfrm>
            <a:off x="1394640" y="1868760"/>
            <a:ext cx="9748080" cy="4247317"/>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spc="-1" dirty="0">
                <a:latin typeface="Arial"/>
              </a:rPr>
              <a:t>What is MLP and usage in Deep Learning ?</a:t>
            </a:r>
          </a:p>
          <a:p>
            <a:pPr marL="285750" indent="-285750">
              <a:lnSpc>
                <a:spcPct val="100000"/>
              </a:lnSpc>
              <a:buFont typeface="Arial" panose="020B0604020202020204" pitchFamily="34" charset="0"/>
              <a:buChar char="•"/>
            </a:pPr>
            <a:endParaRPr lang="en-US" spc="-1" dirty="0">
              <a:latin typeface="Arial"/>
            </a:endParaRPr>
          </a:p>
          <a:p>
            <a:pPr marL="285750" indent="-285750">
              <a:lnSpc>
                <a:spcPct val="100000"/>
              </a:lnSpc>
              <a:buFont typeface="Arial" panose="020B0604020202020204" pitchFamily="34" charset="0"/>
              <a:buChar char="•"/>
            </a:pPr>
            <a:r>
              <a:rPr lang="en-US" spc="-1" dirty="0">
                <a:latin typeface="Arial"/>
              </a:rPr>
              <a:t>A Multi-Layer Perceptron (MLP) is an advanced type of neural network that consists of more than one layer of neurons, unlike the single-layer perceptron. </a:t>
            </a:r>
          </a:p>
          <a:p>
            <a:pPr marL="285750" indent="-285750">
              <a:lnSpc>
                <a:spcPct val="100000"/>
              </a:lnSpc>
              <a:buFont typeface="Arial" panose="020B0604020202020204" pitchFamily="34" charset="0"/>
              <a:buChar char="•"/>
            </a:pPr>
            <a:endParaRPr lang="en-US" spc="-1" dirty="0">
              <a:latin typeface="Arial"/>
            </a:endParaRPr>
          </a:p>
          <a:p>
            <a:pPr marL="285750" indent="-285750">
              <a:lnSpc>
                <a:spcPct val="100000"/>
              </a:lnSpc>
              <a:buFont typeface="Arial" panose="020B0604020202020204" pitchFamily="34" charset="0"/>
              <a:buChar char="•"/>
            </a:pPr>
            <a:r>
              <a:rPr lang="en-US" spc="-1" dirty="0">
                <a:latin typeface="Arial"/>
              </a:rPr>
              <a:t>These layers are divided into three types: an input layer, one or more hidden layers, and an output layer.</a:t>
            </a:r>
          </a:p>
          <a:p>
            <a:pPr marL="285750" indent="-285750">
              <a:lnSpc>
                <a:spcPct val="100000"/>
              </a:lnSpc>
              <a:buFont typeface="Arial" panose="020B0604020202020204" pitchFamily="34" charset="0"/>
              <a:buChar char="•"/>
            </a:pPr>
            <a:endParaRPr lang="en-US" spc="-1" dirty="0">
              <a:latin typeface="Arial"/>
            </a:endParaRPr>
          </a:p>
          <a:p>
            <a:pPr marL="285750" indent="-285750">
              <a:lnSpc>
                <a:spcPct val="100000"/>
              </a:lnSpc>
              <a:buFont typeface="Arial" panose="020B0604020202020204" pitchFamily="34" charset="0"/>
              <a:buChar char="•"/>
            </a:pPr>
            <a:r>
              <a:rPr lang="en-US" spc="-1" dirty="0">
                <a:latin typeface="Arial"/>
              </a:rPr>
              <a:t> Each neuron in one layer is connected to every neuron in the next layer, making it a fully connected network. </a:t>
            </a:r>
          </a:p>
          <a:p>
            <a:pPr marL="285750" indent="-285750">
              <a:lnSpc>
                <a:spcPct val="100000"/>
              </a:lnSpc>
              <a:buFont typeface="Arial" panose="020B0604020202020204" pitchFamily="34" charset="0"/>
              <a:buChar char="•"/>
            </a:pPr>
            <a:endParaRPr lang="en-US" spc="-1" dirty="0">
              <a:latin typeface="Arial"/>
            </a:endParaRPr>
          </a:p>
          <a:p>
            <a:pPr marL="285750" indent="-285750">
              <a:lnSpc>
                <a:spcPct val="100000"/>
              </a:lnSpc>
              <a:buFont typeface="Arial" panose="020B0604020202020204" pitchFamily="34" charset="0"/>
              <a:buChar char="•"/>
            </a:pPr>
            <a:r>
              <a:rPr lang="en-US" spc="-1" dirty="0">
                <a:latin typeface="Arial"/>
              </a:rPr>
              <a:t>Unlike the basic perceptron, which can only learn linear decision boundaries, MLPs can learn non-linear relationships thanks to their multiple layers and non-linear activation functions (like </a:t>
            </a:r>
            <a:r>
              <a:rPr lang="en-US" spc="-1" dirty="0" err="1">
                <a:latin typeface="Arial"/>
              </a:rPr>
              <a:t>ReLU</a:t>
            </a:r>
            <a:r>
              <a:rPr lang="en-US" spc="-1" dirty="0">
                <a:latin typeface="Arial"/>
              </a:rPr>
              <a:t>, sigmoid, or tanh) used in the hidden layers.</a:t>
            </a:r>
          </a:p>
          <a:p>
            <a:pPr marL="285750" indent="-285750">
              <a:lnSpc>
                <a:spcPct val="100000"/>
              </a:lnSpc>
              <a:buFont typeface="Arial" panose="020B0604020202020204" pitchFamily="34" charset="0"/>
              <a:buChar char="•"/>
            </a:pPr>
            <a:endParaRPr lang="en-US" spc="-1" dirty="0">
              <a:latin typeface="Arial"/>
            </a:endParaRPr>
          </a:p>
        </p:txBody>
      </p:sp>
      <p:sp>
        <p:nvSpPr>
          <p:cNvPr id="50" name="Straight Connector 2">
            <a:extLst>
              <a:ext uri="{FF2B5EF4-FFF2-40B4-BE49-F238E27FC236}">
                <a16:creationId xmlns:a16="http://schemas.microsoft.com/office/drawing/2014/main" id="{9F7A4F73-0F03-F3FE-C2AD-83ED4BDDB77D}"/>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3242414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C9BAB1-A9CA-DC1B-2E9F-C28C899213D2}"/>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2D1C0F74-92BA-7105-647B-B37717FA9FF1}"/>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Building Multi-Layer networks; stacking </a:t>
            </a:r>
            <a:r>
              <a:rPr lang="en-US" sz="2800" b="1" i="1" spc="-1" dirty="0" err="1">
                <a:solidFill>
                  <a:srgbClr val="003399"/>
                </a:solidFill>
                <a:latin typeface="Trebuchet MS"/>
              </a:rPr>
              <a:t>perceptrons</a:t>
            </a:r>
            <a:endParaRPr lang="en-US" sz="2800" b="1" i="1" spc="-1" dirty="0">
              <a:solidFill>
                <a:srgbClr val="003399"/>
              </a:solidFill>
              <a:latin typeface="Trebuchet MS"/>
            </a:endParaRPr>
          </a:p>
        </p:txBody>
      </p:sp>
      <p:sp>
        <p:nvSpPr>
          <p:cNvPr id="49" name="Google Shape;82;p 2">
            <a:extLst>
              <a:ext uri="{FF2B5EF4-FFF2-40B4-BE49-F238E27FC236}">
                <a16:creationId xmlns:a16="http://schemas.microsoft.com/office/drawing/2014/main" id="{7AC77E62-ACE5-D440-C95C-920D685976B7}"/>
              </a:ext>
            </a:extLst>
          </p:cNvPr>
          <p:cNvSpPr/>
          <p:nvPr/>
        </p:nvSpPr>
        <p:spPr>
          <a:xfrm>
            <a:off x="1394640" y="1868760"/>
            <a:ext cx="9748080" cy="4048994"/>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7000"/>
              </a:lnSpc>
              <a:spcAft>
                <a:spcPts val="800"/>
              </a:spcAft>
              <a:buFont typeface="Arial" panose="020B0604020202020204" pitchFamily="34" charset="0"/>
              <a:buChar char="•"/>
            </a:pPr>
            <a:r>
              <a:rPr lang="en-US" sz="1800" kern="100" dirty="0">
                <a:effectLst/>
                <a:latin typeface="+mj-lt"/>
                <a:ea typeface="Calibri" panose="020F0502020204030204" pitchFamily="34" charset="0"/>
                <a:cs typeface="Times New Roman" panose="02020603050405020304" pitchFamily="18" charset="0"/>
              </a:rPr>
              <a:t>A multi-layer network is composed of multiple layers of </a:t>
            </a:r>
            <a:r>
              <a:rPr lang="en-US" sz="1800" kern="100" dirty="0" err="1">
                <a:effectLst/>
                <a:latin typeface="+mj-lt"/>
                <a:ea typeface="Calibri" panose="020F0502020204030204" pitchFamily="34" charset="0"/>
                <a:cs typeface="Times New Roman" panose="02020603050405020304" pitchFamily="18" charset="0"/>
              </a:rPr>
              <a:t>perceptrons</a:t>
            </a:r>
            <a:r>
              <a:rPr lang="en-US" sz="1800" kern="100" dirty="0">
                <a:effectLst/>
                <a:latin typeface="+mj-lt"/>
                <a:ea typeface="Calibri" panose="020F0502020204030204" pitchFamily="34" charset="0"/>
                <a:cs typeface="Times New Roman" panose="02020603050405020304" pitchFamily="18" charset="0"/>
              </a:rPr>
              <a:t> (also known as neurons or nodes), organized in a feedforward manner.</a:t>
            </a:r>
          </a:p>
          <a:p>
            <a:pPr marL="285750" indent="-285750">
              <a:lnSpc>
                <a:spcPct val="107000"/>
              </a:lnSpc>
              <a:spcAft>
                <a:spcPts val="800"/>
              </a:spcAft>
              <a:buFont typeface="Arial" panose="020B0604020202020204" pitchFamily="34" charset="0"/>
              <a:buChar char="•"/>
            </a:pPr>
            <a:endParaRPr lang="en-US" sz="1800" kern="1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800" kern="100" dirty="0">
                <a:effectLst/>
                <a:latin typeface="+mj-lt"/>
                <a:ea typeface="Calibri" panose="020F0502020204030204" pitchFamily="34" charset="0"/>
                <a:cs typeface="Times New Roman" panose="02020603050405020304" pitchFamily="18" charset="0"/>
              </a:rPr>
              <a:t>Structure: Typically consists of an input layer, one or more hidden layers, and an output layer.</a:t>
            </a:r>
          </a:p>
          <a:p>
            <a:pPr marL="285750" indent="-285750">
              <a:lnSpc>
                <a:spcPct val="107000"/>
              </a:lnSpc>
              <a:spcAft>
                <a:spcPts val="800"/>
              </a:spcAft>
              <a:buFont typeface="Arial" panose="020B0604020202020204" pitchFamily="34" charset="0"/>
              <a:buChar char="•"/>
            </a:pPr>
            <a:endParaRPr lang="en-US" sz="1800" kern="1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800" kern="100" dirty="0">
                <a:effectLst/>
                <a:latin typeface="+mj-lt"/>
                <a:ea typeface="Calibri" panose="020F0502020204030204" pitchFamily="34" charset="0"/>
                <a:cs typeface="Times New Roman" panose="02020603050405020304" pitchFamily="18" charset="0"/>
              </a:rPr>
              <a:t>Importance: Multi-layer networks can learn complex patterns and relationships in data, making them powerful tools for various machine learning tasks.</a:t>
            </a:r>
          </a:p>
          <a:p>
            <a:pPr marL="285750" indent="-285750">
              <a:lnSpc>
                <a:spcPct val="107000"/>
              </a:lnSpc>
              <a:spcAft>
                <a:spcPts val="800"/>
              </a:spcAft>
              <a:buFont typeface="Arial" panose="020B0604020202020204" pitchFamily="34" charset="0"/>
              <a:buChar char="•"/>
            </a:pPr>
            <a:endParaRPr lang="en-US" kern="100" dirty="0">
              <a:latin typeface="+mj-lt"/>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mj-lt"/>
                <a:ea typeface="Calibri" panose="020F0502020204030204" pitchFamily="34" charset="0"/>
                <a:cs typeface="Times New Roman" panose="02020603050405020304" pitchFamily="18" charset="0"/>
              </a:rPr>
              <a:t>Navigate to </a:t>
            </a:r>
            <a:r>
              <a:rPr lang="en-IN" sz="1800" kern="100" dirty="0">
                <a:effectLst/>
                <a:latin typeface="+mj-lt"/>
                <a:ea typeface="Calibri" panose="020F0502020204030204" pitchFamily="34" charset="0"/>
                <a:cs typeface="Times New Roman" panose="02020603050405020304" pitchFamily="18" charset="0"/>
                <a:hlinkClick r:id="rId2"/>
              </a:rPr>
              <a:t>https://alexlenail.me/NN-SVG/index.html</a:t>
            </a:r>
            <a:r>
              <a:rPr lang="en-IN" sz="1800" kern="100" dirty="0">
                <a:effectLst/>
                <a:latin typeface="+mj-lt"/>
                <a:ea typeface="Calibri" panose="020F0502020204030204" pitchFamily="34" charset="0"/>
                <a:cs typeface="Times New Roman" panose="02020603050405020304" pitchFamily="18" charset="0"/>
              </a:rPr>
              <a:t> </a:t>
            </a:r>
          </a:p>
          <a:p>
            <a:pPr>
              <a:lnSpc>
                <a:spcPct val="107000"/>
              </a:lnSpc>
              <a:spcAft>
                <a:spcPts val="800"/>
              </a:spcAft>
            </a:pPr>
            <a:r>
              <a:rPr lang="en-IN" kern="100" dirty="0">
                <a:latin typeface="+mj-lt"/>
                <a:ea typeface="Calibri" panose="020F0502020204030204" pitchFamily="34" charset="0"/>
                <a:cs typeface="Times New Roman" panose="02020603050405020304" pitchFamily="18" charset="0"/>
              </a:rPr>
              <a:t>to visualize this</a:t>
            </a:r>
            <a:endParaRPr lang="en-IN" sz="18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0767D8E8-A8D0-26DA-2B13-F0BC99B481AC}"/>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2608351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9A88DD-0C10-082B-0633-1703332CC57C}"/>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27978516-B267-2555-22DA-8286FEDFE97B}"/>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What is Gradient Descent ?</a:t>
            </a:r>
          </a:p>
        </p:txBody>
      </p:sp>
      <p:sp>
        <p:nvSpPr>
          <p:cNvPr id="49" name="Google Shape;82;p 2">
            <a:extLst>
              <a:ext uri="{FF2B5EF4-FFF2-40B4-BE49-F238E27FC236}">
                <a16:creationId xmlns:a16="http://schemas.microsoft.com/office/drawing/2014/main" id="{D0F70715-67F8-94F0-3650-E90B7EF7F18D}"/>
              </a:ext>
            </a:extLst>
          </p:cNvPr>
          <p:cNvSpPr/>
          <p:nvPr/>
        </p:nvSpPr>
        <p:spPr>
          <a:xfrm>
            <a:off x="1394640" y="1868760"/>
            <a:ext cx="9748080" cy="25641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7000"/>
              </a:lnSpc>
              <a:spcAft>
                <a:spcPts val="800"/>
              </a:spcAft>
              <a:buFont typeface="Arial" panose="020B0604020202020204" pitchFamily="34" charset="0"/>
              <a:buChar char="•"/>
            </a:pPr>
            <a:r>
              <a:rPr lang="en-IN" sz="1800" kern="100" dirty="0">
                <a:effectLst/>
                <a:latin typeface="+mj-lt"/>
                <a:ea typeface="Calibri" panose="020F0502020204030204" pitchFamily="34" charset="0"/>
                <a:cs typeface="Times New Roman" panose="02020603050405020304" pitchFamily="18" charset="0"/>
              </a:rPr>
              <a:t>Gradient - &gt; Slope (or </a:t>
            </a:r>
            <a:r>
              <a:rPr lang="en-IN" sz="1800" kern="100" dirty="0" err="1">
                <a:effectLst/>
                <a:latin typeface="+mj-lt"/>
                <a:ea typeface="Calibri" panose="020F0502020204030204" pitchFamily="34" charset="0"/>
                <a:cs typeface="Times New Roman" panose="02020603050405020304" pitchFamily="18" charset="0"/>
              </a:rPr>
              <a:t>dy</a:t>
            </a:r>
            <a:r>
              <a:rPr lang="en-IN" sz="1800" kern="100" dirty="0">
                <a:effectLst/>
                <a:latin typeface="+mj-lt"/>
                <a:ea typeface="Calibri" panose="020F0502020204030204" pitchFamily="34" charset="0"/>
                <a:cs typeface="Times New Roman" panose="02020603050405020304" pitchFamily="18" charset="0"/>
              </a:rPr>
              <a:t>/dx)</a:t>
            </a:r>
          </a:p>
          <a:p>
            <a:pPr marL="285750" indent="-285750">
              <a:lnSpc>
                <a:spcPct val="107000"/>
              </a:lnSpc>
              <a:spcAft>
                <a:spcPts val="800"/>
              </a:spcAft>
              <a:buFont typeface="Arial" panose="020B0604020202020204" pitchFamily="34" charset="0"/>
              <a:buChar char="•"/>
            </a:pPr>
            <a:endParaRPr lang="en-IN"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kern="100" dirty="0">
                <a:effectLst/>
                <a:latin typeface="+mj-lt"/>
                <a:ea typeface="Calibri" panose="020F0502020204030204" pitchFamily="34" charset="0"/>
                <a:cs typeface="Times New Roman" panose="02020603050405020304" pitchFamily="18" charset="0"/>
              </a:rPr>
              <a:t>Descent -&gt; Going Down th</a:t>
            </a:r>
            <a:r>
              <a:rPr lang="en-IN" kern="100" dirty="0">
                <a:latin typeface="+mj-lt"/>
                <a:ea typeface="Calibri" panose="020F0502020204030204" pitchFamily="34" charset="0"/>
                <a:cs typeface="Times New Roman" panose="02020603050405020304" pitchFamily="18" charset="0"/>
              </a:rPr>
              <a:t>e loss curve to achieve a minimum value </a:t>
            </a:r>
          </a:p>
          <a:p>
            <a:pPr marL="285750" indent="-285750">
              <a:lnSpc>
                <a:spcPct val="107000"/>
              </a:lnSpc>
              <a:spcAft>
                <a:spcPts val="800"/>
              </a:spcAft>
              <a:buFont typeface="Arial" panose="020B0604020202020204" pitchFamily="34" charset="0"/>
              <a:buChar char="•"/>
            </a:pPr>
            <a:endParaRPr lang="en-IN" sz="1800" kern="1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800" kern="100" dirty="0">
                <a:effectLst/>
                <a:latin typeface="+mj-lt"/>
                <a:ea typeface="Calibri" panose="020F0502020204030204" pitchFamily="34" charset="0"/>
                <a:cs typeface="Times New Roman" panose="02020603050405020304" pitchFamily="18" charset="0"/>
              </a:rPr>
              <a:t>Gradient descent is an optimization algorithm used to minimize the loss function of a neural network by iteratively updating the parameters (weights and biases) in the direction of the steepest descent of the loss surface.</a:t>
            </a:r>
          </a:p>
        </p:txBody>
      </p:sp>
      <p:sp>
        <p:nvSpPr>
          <p:cNvPr id="50" name="Straight Connector 2">
            <a:extLst>
              <a:ext uri="{FF2B5EF4-FFF2-40B4-BE49-F238E27FC236}">
                <a16:creationId xmlns:a16="http://schemas.microsoft.com/office/drawing/2014/main" id="{22BAC9CC-2D02-96B2-0C52-54B175808482}"/>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1767703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789610-B49B-13A1-50D7-7DB74FBAE801}"/>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12209F2E-E445-BFC5-A54F-39C60903EBE0}"/>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What is Gradient Descent ?</a:t>
            </a:r>
          </a:p>
        </p:txBody>
      </p:sp>
      <p:sp>
        <p:nvSpPr>
          <p:cNvPr id="49" name="Google Shape;82;p 2">
            <a:extLst>
              <a:ext uri="{FF2B5EF4-FFF2-40B4-BE49-F238E27FC236}">
                <a16:creationId xmlns:a16="http://schemas.microsoft.com/office/drawing/2014/main" id="{F596502C-7CBC-FD40-4009-2AE6F5F3FB7E}"/>
              </a:ext>
            </a:extLst>
          </p:cNvPr>
          <p:cNvSpPr/>
          <p:nvPr/>
        </p:nvSpPr>
        <p:spPr>
          <a:xfrm>
            <a:off x="1394640" y="1868760"/>
            <a:ext cx="9748080" cy="2544607"/>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7000"/>
              </a:lnSpc>
              <a:spcAft>
                <a:spcPts val="800"/>
              </a:spcAft>
            </a:pPr>
            <a:r>
              <a:rPr lang="en-US" sz="1700" b="1" kern="100" dirty="0">
                <a:effectLst/>
                <a:latin typeface="+mj-lt"/>
                <a:ea typeface="Calibri" panose="020F0502020204030204" pitchFamily="34" charset="0"/>
                <a:cs typeface="Times New Roman" panose="02020603050405020304" pitchFamily="18" charset="0"/>
              </a:rPr>
              <a:t>Intuition: </a:t>
            </a:r>
          </a:p>
          <a:p>
            <a:pPr marL="285750" indent="-285750">
              <a:lnSpc>
                <a:spcPct val="107000"/>
              </a:lnSpc>
              <a:spcAft>
                <a:spcPts val="800"/>
              </a:spcAft>
              <a:buFont typeface="Arial" panose="020B0604020202020204" pitchFamily="34" charset="0"/>
              <a:buChar char="•"/>
            </a:pPr>
            <a:endParaRPr lang="en-US" sz="17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700" kern="100" dirty="0">
                <a:effectLst/>
                <a:latin typeface="+mj-lt"/>
                <a:ea typeface="Calibri" panose="020F0502020204030204" pitchFamily="34" charset="0"/>
                <a:cs typeface="Times New Roman" panose="02020603050405020304" pitchFamily="18" charset="0"/>
              </a:rPr>
              <a:t>Imagine standing on a hill and trying to find the lowest point. </a:t>
            </a:r>
          </a:p>
          <a:p>
            <a:pPr marL="285750" indent="-285750">
              <a:lnSpc>
                <a:spcPct val="107000"/>
              </a:lnSpc>
              <a:spcAft>
                <a:spcPts val="800"/>
              </a:spcAft>
              <a:buFont typeface="Arial" panose="020B0604020202020204" pitchFamily="34" charset="0"/>
              <a:buChar char="•"/>
            </a:pPr>
            <a:endParaRPr lang="en-US" sz="1700" kern="1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700" kern="100" dirty="0">
                <a:effectLst/>
                <a:latin typeface="+mj-lt"/>
                <a:ea typeface="Calibri" panose="020F0502020204030204" pitchFamily="34" charset="0"/>
                <a:cs typeface="Times New Roman" panose="02020603050405020304" pitchFamily="18" charset="0"/>
              </a:rPr>
              <a:t>We take small steps downhill, guided by the slope of the hill, until we reach the bottom. </a:t>
            </a:r>
          </a:p>
          <a:p>
            <a:pPr marL="285750" indent="-285750">
              <a:lnSpc>
                <a:spcPct val="107000"/>
              </a:lnSpc>
              <a:spcAft>
                <a:spcPts val="800"/>
              </a:spcAft>
              <a:buFont typeface="Arial" panose="020B0604020202020204" pitchFamily="34" charset="0"/>
              <a:buChar char="•"/>
            </a:pPr>
            <a:r>
              <a:rPr lang="en-US" sz="1700" kern="100" dirty="0">
                <a:effectLst/>
                <a:latin typeface="+mj-lt"/>
                <a:ea typeface="Calibri" panose="020F0502020204030204" pitchFamily="34" charset="0"/>
                <a:cs typeface="Times New Roman" panose="02020603050405020304" pitchFamily="18" charset="0"/>
              </a:rPr>
              <a:t>Similarly, gradient descent adjusts the parameters(nodes/neurons) of the neural network in small steps, guided by the gradient of the loss function, until it finds the minimum.</a:t>
            </a:r>
            <a:endParaRPr lang="en-IN" sz="17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052338F0-E936-ADA2-00AE-4FE430C7B8CC}"/>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2747879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15055B-C68D-F1E0-F871-8FC833275D90}"/>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4F71DE1F-0CEE-0590-7F70-1ADD9C7B1313}"/>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What is Gradient Descent ?</a:t>
            </a:r>
          </a:p>
        </p:txBody>
      </p:sp>
      <p:sp>
        <p:nvSpPr>
          <p:cNvPr id="49" name="Google Shape;82;p 2">
            <a:extLst>
              <a:ext uri="{FF2B5EF4-FFF2-40B4-BE49-F238E27FC236}">
                <a16:creationId xmlns:a16="http://schemas.microsoft.com/office/drawing/2014/main" id="{86B7DB32-E77C-1A79-1F8A-AA8D483C0EF4}"/>
              </a:ext>
            </a:extLst>
          </p:cNvPr>
          <p:cNvSpPr/>
          <p:nvPr/>
        </p:nvSpPr>
        <p:spPr>
          <a:xfrm>
            <a:off x="1394640" y="1868760"/>
            <a:ext cx="9748080" cy="302974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7000"/>
              </a:lnSpc>
              <a:spcAft>
                <a:spcPts val="800"/>
              </a:spcAft>
            </a:pPr>
            <a:r>
              <a:rPr lang="en-US" sz="1700" b="1" kern="100" dirty="0">
                <a:effectLst/>
                <a:latin typeface="+mj-lt"/>
                <a:ea typeface="Calibri" panose="020F0502020204030204" pitchFamily="34" charset="0"/>
                <a:cs typeface="Times New Roman" panose="02020603050405020304" pitchFamily="18" charset="0"/>
              </a:rPr>
              <a:t>Steps:</a:t>
            </a:r>
          </a:p>
          <a:p>
            <a:pPr>
              <a:lnSpc>
                <a:spcPct val="107000"/>
              </a:lnSpc>
              <a:spcAft>
                <a:spcPts val="800"/>
              </a:spcAft>
            </a:pPr>
            <a:endParaRPr lang="en-US" sz="1700" kern="1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700" kern="100" dirty="0">
                <a:effectLst/>
                <a:latin typeface="+mj-lt"/>
                <a:ea typeface="Calibri" panose="020F0502020204030204" pitchFamily="34" charset="0"/>
                <a:cs typeface="Times New Roman" panose="02020603050405020304" pitchFamily="18" charset="0"/>
              </a:rPr>
              <a:t>Compute the gradient of the loss function with respect to each parameter.</a:t>
            </a:r>
          </a:p>
          <a:p>
            <a:pPr marL="285750" indent="-285750">
              <a:lnSpc>
                <a:spcPct val="107000"/>
              </a:lnSpc>
              <a:spcAft>
                <a:spcPts val="800"/>
              </a:spcAft>
              <a:buFont typeface="Arial" panose="020B0604020202020204" pitchFamily="34" charset="0"/>
              <a:buChar char="•"/>
            </a:pPr>
            <a:r>
              <a:rPr lang="en-US" sz="1700" kern="100" dirty="0">
                <a:effectLst/>
                <a:latin typeface="+mj-lt"/>
                <a:ea typeface="Calibri" panose="020F0502020204030204" pitchFamily="34" charset="0"/>
                <a:cs typeface="Times New Roman" panose="02020603050405020304" pitchFamily="18" charset="0"/>
              </a:rPr>
              <a:t>Update the parameters in the opposite direction of the gradient, scaled by a learning rate.</a:t>
            </a:r>
          </a:p>
          <a:p>
            <a:pPr marL="285750" indent="-285750">
              <a:lnSpc>
                <a:spcPct val="107000"/>
              </a:lnSpc>
              <a:spcAft>
                <a:spcPts val="800"/>
              </a:spcAft>
              <a:buFont typeface="Arial" panose="020B0604020202020204" pitchFamily="34" charset="0"/>
              <a:buChar char="•"/>
            </a:pPr>
            <a:r>
              <a:rPr lang="en-US" sz="1700" kern="100" dirty="0">
                <a:effectLst/>
                <a:latin typeface="+mj-lt"/>
                <a:ea typeface="Calibri" panose="020F0502020204030204" pitchFamily="34" charset="0"/>
                <a:cs typeface="Times New Roman" panose="02020603050405020304" pitchFamily="18" charset="0"/>
              </a:rPr>
              <a:t>Repeat the process until convergence or a specified number of iterations.</a:t>
            </a:r>
          </a:p>
          <a:p>
            <a:pPr>
              <a:lnSpc>
                <a:spcPct val="107000"/>
              </a:lnSpc>
              <a:spcAft>
                <a:spcPts val="800"/>
              </a:spcAft>
            </a:pPr>
            <a:endParaRPr lang="en-US" sz="1700" kern="100" dirty="0">
              <a:latin typeface="+mj-lt"/>
              <a:ea typeface="Calibri" panose="020F0502020204030204" pitchFamily="34" charset="0"/>
              <a:cs typeface="Times New Roman" panose="02020603050405020304" pitchFamily="18" charset="0"/>
            </a:endParaRPr>
          </a:p>
          <a:p>
            <a:pPr>
              <a:lnSpc>
                <a:spcPct val="107000"/>
              </a:lnSpc>
              <a:spcAft>
                <a:spcPts val="800"/>
              </a:spcAft>
            </a:pPr>
            <a:endParaRPr lang="en-US" sz="1700"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700" kern="100" dirty="0">
                <a:latin typeface="+mj-lt"/>
                <a:ea typeface="Calibri" panose="020F0502020204030204" pitchFamily="34" charset="0"/>
                <a:cs typeface="Times New Roman" panose="02020603050405020304" pitchFamily="18" charset="0"/>
              </a:rPr>
              <a:t>Please open file </a:t>
            </a:r>
            <a:r>
              <a:rPr lang="en-US" sz="1700" kern="100" dirty="0" err="1">
                <a:latin typeface="+mj-lt"/>
                <a:ea typeface="Calibri" panose="020F0502020204030204" pitchFamily="34" charset="0"/>
                <a:cs typeface="Times New Roman" panose="02020603050405020304" pitchFamily="18" charset="0"/>
              </a:rPr>
              <a:t>gradient_decent.ipynb</a:t>
            </a:r>
            <a:endParaRPr lang="en-IN" sz="17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BA8B07AF-AD47-0383-75B6-BD05E7C27602}"/>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3911517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D27AF2-71EC-DA29-4930-0FB2CDC8987F}"/>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2B5431D9-000B-2879-FB6F-35DFA73D3CB3}"/>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Variants of Gradient Descent</a:t>
            </a:r>
          </a:p>
        </p:txBody>
      </p:sp>
      <p:sp>
        <p:nvSpPr>
          <p:cNvPr id="49" name="Google Shape;82;p 2">
            <a:extLst>
              <a:ext uri="{FF2B5EF4-FFF2-40B4-BE49-F238E27FC236}">
                <a16:creationId xmlns:a16="http://schemas.microsoft.com/office/drawing/2014/main" id="{8B5CF341-12D8-2F81-25C6-FDF0BEF4392F}"/>
              </a:ext>
            </a:extLst>
          </p:cNvPr>
          <p:cNvSpPr/>
          <p:nvPr/>
        </p:nvSpPr>
        <p:spPr>
          <a:xfrm>
            <a:off x="1394640" y="1868760"/>
            <a:ext cx="9748080" cy="394435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7000"/>
              </a:lnSpc>
              <a:spcAft>
                <a:spcPts val="800"/>
              </a:spcAft>
            </a:pPr>
            <a:r>
              <a:rPr lang="en-US" sz="1700" b="1" kern="100" dirty="0">
                <a:effectLst/>
                <a:latin typeface="+mj-lt"/>
                <a:ea typeface="Calibri" panose="020F0502020204030204" pitchFamily="34" charset="0"/>
                <a:cs typeface="Times New Roman" panose="02020603050405020304" pitchFamily="18" charset="0"/>
              </a:rPr>
              <a:t>Batch Gradient Descent</a:t>
            </a:r>
            <a:r>
              <a:rPr lang="en-US" sz="1700" kern="100" dirty="0">
                <a:effectLst/>
                <a:latin typeface="+mj-lt"/>
                <a:ea typeface="Calibri" panose="020F0502020204030204" pitchFamily="34" charset="0"/>
                <a:cs typeface="Times New Roman" panose="02020603050405020304" pitchFamily="18" charset="0"/>
              </a:rPr>
              <a:t>: Computes the gradient of the loss function using the entire training dataset in each iteration. Suitable for small datasets but computationally expensive for large datasets.</a:t>
            </a:r>
          </a:p>
          <a:p>
            <a:pPr>
              <a:lnSpc>
                <a:spcPct val="107000"/>
              </a:lnSpc>
              <a:spcAft>
                <a:spcPts val="800"/>
              </a:spcAft>
            </a:pPr>
            <a:endParaRPr lang="en-US" sz="1700"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700" b="1" kern="100" dirty="0">
                <a:effectLst/>
                <a:latin typeface="+mj-lt"/>
                <a:ea typeface="Calibri" panose="020F0502020204030204" pitchFamily="34" charset="0"/>
                <a:cs typeface="Times New Roman" panose="02020603050405020304" pitchFamily="18" charset="0"/>
              </a:rPr>
              <a:t>Stochastic Gradient Descent (SGD)</a:t>
            </a:r>
            <a:r>
              <a:rPr lang="en-US" sz="1700" kern="100" dirty="0">
                <a:effectLst/>
                <a:latin typeface="+mj-lt"/>
                <a:ea typeface="Calibri" panose="020F0502020204030204" pitchFamily="34" charset="0"/>
                <a:cs typeface="Times New Roman" panose="02020603050405020304" pitchFamily="18" charset="0"/>
              </a:rPr>
              <a:t>: Computes the gradient using a single randomly selected sample from the training dataset in each iteration. Faster convergence but high variance in parameter updates.</a:t>
            </a:r>
          </a:p>
          <a:p>
            <a:pPr>
              <a:lnSpc>
                <a:spcPct val="107000"/>
              </a:lnSpc>
              <a:spcAft>
                <a:spcPts val="800"/>
              </a:spcAft>
            </a:pPr>
            <a:endParaRPr lang="en-US" sz="1700"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endParaRPr lang="en-US" sz="1700" kern="100" dirty="0">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700" b="1" kern="100" dirty="0">
                <a:effectLst/>
                <a:latin typeface="+mj-lt"/>
                <a:ea typeface="Calibri" panose="020F0502020204030204" pitchFamily="34" charset="0"/>
                <a:cs typeface="Times New Roman" panose="02020603050405020304" pitchFamily="18" charset="0"/>
              </a:rPr>
              <a:t>Mini-Batch Gradient Descent: </a:t>
            </a:r>
            <a:r>
              <a:rPr lang="en-US" sz="1700" kern="100" dirty="0">
                <a:effectLst/>
                <a:latin typeface="+mj-lt"/>
                <a:ea typeface="Calibri" panose="020F0502020204030204" pitchFamily="34" charset="0"/>
                <a:cs typeface="Times New Roman" panose="02020603050405020304" pitchFamily="18" charset="0"/>
              </a:rPr>
              <a:t>Computes the gradient using a small random subset of the training dataset (mini-batch) in each iteration. Balance between the efficiency of SGD and stability of batch gradient descent.</a:t>
            </a:r>
            <a:endParaRPr lang="en-IN" sz="17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C45EBCB5-531E-98CF-4A4C-DF543FBC3238}"/>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1139970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6AF938-54B1-F126-67EE-374D03A93173}"/>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34EAC6FE-E81F-C8BC-AB4A-AD9FB0E91695}"/>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Variants of Gradient Descent</a:t>
            </a:r>
          </a:p>
        </p:txBody>
      </p:sp>
      <p:sp>
        <p:nvSpPr>
          <p:cNvPr id="49" name="Google Shape;82;p 2">
            <a:extLst>
              <a:ext uri="{FF2B5EF4-FFF2-40B4-BE49-F238E27FC236}">
                <a16:creationId xmlns:a16="http://schemas.microsoft.com/office/drawing/2014/main" id="{CBEAD7B1-D2EE-24A5-1D67-FF0B5D77D6A0}"/>
              </a:ext>
            </a:extLst>
          </p:cNvPr>
          <p:cNvSpPr/>
          <p:nvPr/>
        </p:nvSpPr>
        <p:spPr>
          <a:xfrm>
            <a:off x="1394640" y="1868760"/>
            <a:ext cx="9748080" cy="375552"/>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Please open file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Variants_Gradient_Descent.ipynb</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69328FC9-020C-E3B9-1982-43D23255B1F7}"/>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37329335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78307A-04AD-94B9-B5FD-DEFC6416732C}"/>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527C41EA-E393-91ED-42DF-DB295E45B3B8}"/>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Activation Functions and Their Significance</a:t>
            </a:r>
          </a:p>
        </p:txBody>
      </p:sp>
      <p:sp>
        <p:nvSpPr>
          <p:cNvPr id="49" name="Google Shape;82;p 2">
            <a:extLst>
              <a:ext uri="{FF2B5EF4-FFF2-40B4-BE49-F238E27FC236}">
                <a16:creationId xmlns:a16="http://schemas.microsoft.com/office/drawing/2014/main" id="{DA836FCA-4DCD-6A7F-A2C1-FBC3A9B6D6C1}"/>
              </a:ext>
            </a:extLst>
          </p:cNvPr>
          <p:cNvSpPr/>
          <p:nvPr/>
        </p:nvSpPr>
        <p:spPr>
          <a:xfrm>
            <a:off x="1394280" y="1569126"/>
            <a:ext cx="9748080" cy="4812023"/>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7000"/>
              </a:lnSpc>
              <a:spcAft>
                <a:spcPts val="800"/>
              </a:spcAft>
            </a:pPr>
            <a:r>
              <a:rPr lang="en-US" sz="1700" kern="100" dirty="0">
                <a:effectLst/>
                <a:latin typeface="+mj-lt"/>
                <a:ea typeface="Calibri" panose="020F0502020204030204" pitchFamily="34" charset="0"/>
                <a:cs typeface="Times New Roman" panose="02020603050405020304" pitchFamily="18" charset="0"/>
              </a:rPr>
              <a:t>Definition: Activation functions introduce non-linearity to the output of each neuron in the network, enabling it to learn complex patterns and relationships in data.</a:t>
            </a:r>
          </a:p>
          <a:p>
            <a:pPr>
              <a:lnSpc>
                <a:spcPct val="107000"/>
              </a:lnSpc>
              <a:spcAft>
                <a:spcPts val="800"/>
              </a:spcAft>
            </a:pPr>
            <a:endParaRPr lang="en-US" sz="1700" b="1"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700" b="1" kern="100" dirty="0">
                <a:effectLst/>
                <a:latin typeface="+mj-lt"/>
                <a:ea typeface="Calibri" panose="020F0502020204030204" pitchFamily="34" charset="0"/>
                <a:cs typeface="Times New Roman" panose="02020603050405020304" pitchFamily="18" charset="0"/>
              </a:rPr>
              <a:t>Why is it </a:t>
            </a:r>
            <a:r>
              <a:rPr lang="en-US" sz="1700" b="1" kern="100" dirty="0">
                <a:latin typeface="+mj-lt"/>
                <a:ea typeface="Calibri" panose="020F0502020204030204" pitchFamily="34" charset="0"/>
                <a:cs typeface="Times New Roman" panose="02020603050405020304" pitchFamily="18" charset="0"/>
              </a:rPr>
              <a:t>i</a:t>
            </a:r>
            <a:r>
              <a:rPr lang="en-US" sz="1700" b="1" kern="100" dirty="0">
                <a:effectLst/>
                <a:latin typeface="+mj-lt"/>
                <a:ea typeface="Calibri" panose="020F0502020204030204" pitchFamily="34" charset="0"/>
                <a:cs typeface="Times New Roman" panose="02020603050405020304" pitchFamily="18" charset="0"/>
              </a:rPr>
              <a:t>mportant  to capture Non-Linearity in Data ?</a:t>
            </a:r>
          </a:p>
          <a:p>
            <a:pPr>
              <a:lnSpc>
                <a:spcPct val="107000"/>
              </a:lnSpc>
              <a:spcAft>
                <a:spcPts val="800"/>
              </a:spcAft>
            </a:pPr>
            <a:endParaRPr lang="en-US" sz="1700"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700" kern="100" dirty="0">
                <a:effectLst/>
                <a:latin typeface="+mj-lt"/>
                <a:ea typeface="Calibri" panose="020F0502020204030204" pitchFamily="34" charset="0"/>
                <a:cs typeface="Times New Roman" panose="02020603050405020304" pitchFamily="18" charset="0"/>
              </a:rPr>
              <a:t>Neural networks with non-linear activation functions can learn complex patterns and relationships in data that linear models cannot capture.</a:t>
            </a:r>
          </a:p>
          <a:p>
            <a:pPr>
              <a:lnSpc>
                <a:spcPct val="107000"/>
              </a:lnSpc>
              <a:spcAft>
                <a:spcPts val="800"/>
              </a:spcAft>
            </a:pPr>
            <a:endParaRPr lang="en-US" sz="1700" b="1"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700" b="1" kern="100" dirty="0">
                <a:effectLst/>
                <a:latin typeface="+mj-lt"/>
                <a:ea typeface="Calibri" panose="020F0502020204030204" pitchFamily="34" charset="0"/>
                <a:cs typeface="Times New Roman" panose="02020603050405020304" pitchFamily="18" charset="0"/>
              </a:rPr>
              <a:t>Real-Life Example: Handwriting Recognition</a:t>
            </a:r>
          </a:p>
          <a:p>
            <a:pPr>
              <a:lnSpc>
                <a:spcPct val="107000"/>
              </a:lnSpc>
              <a:spcAft>
                <a:spcPts val="800"/>
              </a:spcAft>
            </a:pPr>
            <a:r>
              <a:rPr lang="en-US" sz="1700" kern="100" dirty="0">
                <a:effectLst/>
                <a:latin typeface="+mj-lt"/>
                <a:ea typeface="Calibri" panose="020F0502020204030204" pitchFamily="34" charset="0"/>
                <a:cs typeface="Times New Roman" panose="02020603050405020304" pitchFamily="18" charset="0"/>
              </a:rPr>
              <a:t>Linear Model: Consider a linear model attempting to recognize handwritten digits. It may struggle to distinguish between digits like 6 and 9, which have similar linear representations.</a:t>
            </a:r>
          </a:p>
          <a:p>
            <a:pPr>
              <a:lnSpc>
                <a:spcPct val="107000"/>
              </a:lnSpc>
              <a:spcAft>
                <a:spcPts val="800"/>
              </a:spcAft>
            </a:pPr>
            <a:r>
              <a:rPr lang="en-US" sz="1700" kern="100" dirty="0">
                <a:effectLst/>
                <a:latin typeface="+mj-lt"/>
                <a:ea typeface="Calibri" panose="020F0502020204030204" pitchFamily="34" charset="0"/>
                <a:cs typeface="Times New Roman" panose="02020603050405020304" pitchFamily="18" charset="0"/>
              </a:rPr>
              <a:t>Non-Linear Model: In contrast, a neural network with non-linear activation functions (e.g., </a:t>
            </a:r>
            <a:r>
              <a:rPr lang="en-US" sz="1700" kern="100" dirty="0" err="1">
                <a:effectLst/>
                <a:latin typeface="+mj-lt"/>
                <a:ea typeface="Calibri" panose="020F0502020204030204" pitchFamily="34" charset="0"/>
                <a:cs typeface="Times New Roman" panose="02020603050405020304" pitchFamily="18" charset="0"/>
              </a:rPr>
              <a:t>ReLU</a:t>
            </a:r>
            <a:r>
              <a:rPr lang="en-US" sz="1700" kern="100" dirty="0">
                <a:effectLst/>
                <a:latin typeface="+mj-lt"/>
                <a:ea typeface="Calibri" panose="020F0502020204030204" pitchFamily="34" charset="0"/>
                <a:cs typeface="Times New Roman" panose="02020603050405020304" pitchFamily="18" charset="0"/>
              </a:rPr>
              <a:t>) can learn to recognize subtle differences in handwritten digits by capturing non-linear relationships between pixels.</a:t>
            </a:r>
          </a:p>
        </p:txBody>
      </p:sp>
      <p:sp>
        <p:nvSpPr>
          <p:cNvPr id="50" name="Straight Connector 2">
            <a:extLst>
              <a:ext uri="{FF2B5EF4-FFF2-40B4-BE49-F238E27FC236}">
                <a16:creationId xmlns:a16="http://schemas.microsoft.com/office/drawing/2014/main" id="{60FD5889-C43C-F609-70F8-913FAB7C31A3}"/>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3402547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CDC2D3-DCF9-DBAA-BE72-3E4D57097DC4}"/>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6C7C2C97-0EEC-6785-B28E-E0065140B44D}"/>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Activation Functions and Their Significance</a:t>
            </a:r>
          </a:p>
        </p:txBody>
      </p:sp>
      <p:sp>
        <p:nvSpPr>
          <p:cNvPr id="49" name="Google Shape;82;p 2">
            <a:extLst>
              <a:ext uri="{FF2B5EF4-FFF2-40B4-BE49-F238E27FC236}">
                <a16:creationId xmlns:a16="http://schemas.microsoft.com/office/drawing/2014/main" id="{ED59AB99-DA27-33CA-14E0-62FBA96F5C06}"/>
              </a:ext>
            </a:extLst>
          </p:cNvPr>
          <p:cNvSpPr/>
          <p:nvPr/>
        </p:nvSpPr>
        <p:spPr>
          <a:xfrm>
            <a:off x="1642614" y="1465804"/>
            <a:ext cx="9748080" cy="4914615"/>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7000"/>
              </a:lnSpc>
              <a:spcAft>
                <a:spcPts val="800"/>
              </a:spcAft>
            </a:pPr>
            <a:r>
              <a:rPr lang="en-US" sz="1700" kern="100" dirty="0">
                <a:effectLst/>
                <a:latin typeface="+mj-lt"/>
                <a:ea typeface="Calibri" panose="020F0502020204030204" pitchFamily="34" charset="0"/>
                <a:cs typeface="Times New Roman" panose="02020603050405020304" pitchFamily="18" charset="0"/>
              </a:rPr>
              <a:t>Activation functions introduce non-linearity to the output of each neuron in the network, enabling it to learn complex patterns and relationships in data.</a:t>
            </a:r>
          </a:p>
          <a:p>
            <a:pPr>
              <a:lnSpc>
                <a:spcPct val="107000"/>
              </a:lnSpc>
              <a:spcAft>
                <a:spcPts val="800"/>
              </a:spcAft>
            </a:pPr>
            <a:endParaRPr lang="en-US" sz="1700" b="1"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700" b="1" kern="100" dirty="0">
                <a:effectLst/>
                <a:latin typeface="+mj-lt"/>
                <a:ea typeface="Calibri" panose="020F0502020204030204" pitchFamily="34" charset="0"/>
                <a:cs typeface="Times New Roman" panose="02020603050405020304" pitchFamily="18" charset="0"/>
              </a:rPr>
              <a:t>Types of Activation Functions:</a:t>
            </a:r>
          </a:p>
          <a:p>
            <a:pPr>
              <a:lnSpc>
                <a:spcPct val="107000"/>
              </a:lnSpc>
              <a:spcAft>
                <a:spcPts val="800"/>
              </a:spcAft>
            </a:pPr>
            <a:r>
              <a:rPr lang="en-US" sz="1700" b="1" kern="100" dirty="0">
                <a:effectLst/>
                <a:latin typeface="+mj-lt"/>
                <a:ea typeface="Calibri" panose="020F0502020204030204" pitchFamily="34" charset="0"/>
                <a:cs typeface="Times New Roman" panose="02020603050405020304" pitchFamily="18" charset="0"/>
              </a:rPr>
              <a:t>Sigmoid: </a:t>
            </a:r>
            <a:r>
              <a:rPr lang="en-US" sz="1700" kern="100" dirty="0">
                <a:effectLst/>
                <a:latin typeface="+mj-lt"/>
                <a:ea typeface="Calibri" panose="020F0502020204030204" pitchFamily="34" charset="0"/>
                <a:cs typeface="Times New Roman" panose="02020603050405020304" pitchFamily="18" charset="0"/>
              </a:rPr>
              <a:t>S-shaped curve squashes input values between 0 and 1, suitable for binary classification tasks.</a:t>
            </a:r>
          </a:p>
          <a:p>
            <a:pPr>
              <a:lnSpc>
                <a:spcPct val="107000"/>
              </a:lnSpc>
              <a:spcAft>
                <a:spcPts val="800"/>
              </a:spcAft>
            </a:pPr>
            <a:r>
              <a:rPr lang="en-US" sz="1700" b="1" kern="100" dirty="0" err="1">
                <a:effectLst/>
                <a:latin typeface="+mj-lt"/>
                <a:ea typeface="Calibri" panose="020F0502020204030204" pitchFamily="34" charset="0"/>
                <a:cs typeface="Times New Roman" panose="02020603050405020304" pitchFamily="18" charset="0"/>
              </a:rPr>
              <a:t>ReLU</a:t>
            </a:r>
            <a:r>
              <a:rPr lang="en-US" sz="1700" b="1" kern="100" dirty="0">
                <a:effectLst/>
                <a:latin typeface="+mj-lt"/>
                <a:ea typeface="Calibri" panose="020F0502020204030204" pitchFamily="34" charset="0"/>
                <a:cs typeface="Times New Roman" panose="02020603050405020304" pitchFamily="18" charset="0"/>
              </a:rPr>
              <a:t> (Rectified Linear Unit): </a:t>
            </a:r>
            <a:r>
              <a:rPr lang="en-US" sz="1700" kern="100" dirty="0">
                <a:effectLst/>
                <a:latin typeface="+mj-lt"/>
                <a:ea typeface="Calibri" panose="020F0502020204030204" pitchFamily="34" charset="0"/>
                <a:cs typeface="Times New Roman" panose="02020603050405020304" pitchFamily="18" charset="0"/>
              </a:rPr>
              <a:t>Linear for positive values and zero for negative values, helps in faster convergence and avoids vanishing gradients.</a:t>
            </a:r>
          </a:p>
          <a:p>
            <a:pPr>
              <a:lnSpc>
                <a:spcPct val="107000"/>
              </a:lnSpc>
              <a:spcAft>
                <a:spcPts val="800"/>
              </a:spcAft>
            </a:pPr>
            <a:r>
              <a:rPr lang="en-US" sz="1700" b="1" kern="100" dirty="0">
                <a:effectLst/>
                <a:latin typeface="+mj-lt"/>
                <a:ea typeface="Calibri" panose="020F0502020204030204" pitchFamily="34" charset="0"/>
                <a:cs typeface="Times New Roman" panose="02020603050405020304" pitchFamily="18" charset="0"/>
              </a:rPr>
              <a:t>Tanh (Hyperbolic Tangent): </a:t>
            </a:r>
            <a:r>
              <a:rPr lang="en-US" sz="1700" kern="100" dirty="0">
                <a:effectLst/>
                <a:latin typeface="+mj-lt"/>
                <a:ea typeface="Calibri" panose="020F0502020204030204" pitchFamily="34" charset="0"/>
                <a:cs typeface="Times New Roman" panose="02020603050405020304" pitchFamily="18" charset="0"/>
              </a:rPr>
              <a:t>Similar to sigmoid but squashes input values between -1 and 1, helpful for deeper networks.</a:t>
            </a:r>
          </a:p>
          <a:p>
            <a:pPr>
              <a:lnSpc>
                <a:spcPct val="107000"/>
              </a:lnSpc>
              <a:spcAft>
                <a:spcPts val="800"/>
              </a:spcAft>
            </a:pPr>
            <a:r>
              <a:rPr lang="en-US" sz="1700" b="1" kern="100" dirty="0" err="1">
                <a:effectLst/>
                <a:latin typeface="+mj-lt"/>
                <a:ea typeface="Calibri" panose="020F0502020204030204" pitchFamily="34" charset="0"/>
                <a:cs typeface="Times New Roman" panose="02020603050405020304" pitchFamily="18" charset="0"/>
              </a:rPr>
              <a:t>Softmax</a:t>
            </a:r>
            <a:r>
              <a:rPr lang="en-US" sz="1700" b="1" kern="100" dirty="0">
                <a:effectLst/>
                <a:latin typeface="+mj-lt"/>
                <a:ea typeface="Calibri" panose="020F0502020204030204" pitchFamily="34" charset="0"/>
                <a:cs typeface="Times New Roman" panose="02020603050405020304" pitchFamily="18" charset="0"/>
              </a:rPr>
              <a:t>: </a:t>
            </a:r>
            <a:r>
              <a:rPr lang="en-US" sz="1700" kern="100" dirty="0">
                <a:effectLst/>
                <a:latin typeface="+mj-lt"/>
                <a:ea typeface="Calibri" panose="020F0502020204030204" pitchFamily="34" charset="0"/>
                <a:cs typeface="Times New Roman" panose="02020603050405020304" pitchFamily="18" charset="0"/>
              </a:rPr>
              <a:t>Converts raw scores into probabilities, useful for multi-class classification tasks.</a:t>
            </a:r>
          </a:p>
          <a:p>
            <a:pPr>
              <a:lnSpc>
                <a:spcPct val="107000"/>
              </a:lnSpc>
              <a:spcAft>
                <a:spcPts val="800"/>
              </a:spcAft>
            </a:pPr>
            <a:endParaRPr lang="en-US" sz="1700" b="1"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700" b="1" kern="100" dirty="0">
                <a:effectLst/>
                <a:latin typeface="+mj-lt"/>
                <a:ea typeface="Calibri" panose="020F0502020204030204" pitchFamily="34" charset="0"/>
                <a:cs typeface="Times New Roman" panose="02020603050405020304" pitchFamily="18" charset="0"/>
              </a:rPr>
              <a:t>Significance:</a:t>
            </a:r>
            <a:r>
              <a:rPr lang="en-US" sz="1700" kern="100" dirty="0">
                <a:effectLst/>
                <a:latin typeface="+mj-lt"/>
                <a:ea typeface="Calibri" panose="020F0502020204030204" pitchFamily="34" charset="0"/>
                <a:cs typeface="Times New Roman" panose="02020603050405020304" pitchFamily="18" charset="0"/>
              </a:rPr>
              <a:t> </a:t>
            </a:r>
          </a:p>
          <a:p>
            <a:pPr>
              <a:lnSpc>
                <a:spcPct val="107000"/>
              </a:lnSpc>
              <a:spcAft>
                <a:spcPts val="800"/>
              </a:spcAft>
            </a:pPr>
            <a:r>
              <a:rPr lang="en-US" sz="1700" kern="100" dirty="0">
                <a:effectLst/>
                <a:latin typeface="+mj-lt"/>
                <a:ea typeface="Calibri" panose="020F0502020204030204" pitchFamily="34" charset="0"/>
                <a:cs typeface="Times New Roman" panose="02020603050405020304" pitchFamily="18" charset="0"/>
              </a:rPr>
              <a:t>Choice of activation function impacts the model's capacity to learn and convergence speed.</a:t>
            </a:r>
            <a:endParaRPr lang="en-IN" sz="17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BC234CD3-1DED-78FF-2BEE-92F832D1F810}"/>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4289663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75E99D-9AE9-46E7-DF93-D8F309627ACC}"/>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8BD2004B-7C77-DEF7-827C-7EB6FA52F178}"/>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Activation Functions and Their Significance</a:t>
            </a:r>
          </a:p>
        </p:txBody>
      </p:sp>
      <p:sp>
        <p:nvSpPr>
          <p:cNvPr id="49" name="Google Shape;82;p 2">
            <a:extLst>
              <a:ext uri="{FF2B5EF4-FFF2-40B4-BE49-F238E27FC236}">
                <a16:creationId xmlns:a16="http://schemas.microsoft.com/office/drawing/2014/main" id="{23888BE7-E5DB-0FC1-17F2-70E4D851729D}"/>
              </a:ext>
            </a:extLst>
          </p:cNvPr>
          <p:cNvSpPr/>
          <p:nvPr/>
        </p:nvSpPr>
        <p:spPr>
          <a:xfrm>
            <a:off x="1642614" y="1465804"/>
            <a:ext cx="9748080" cy="5324984"/>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7000"/>
              </a:lnSpc>
              <a:spcAft>
                <a:spcPts val="800"/>
              </a:spcAft>
            </a:pPr>
            <a:endParaRPr lang="en-US" sz="1700" b="1"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700" b="1" kern="100" dirty="0">
                <a:effectLst/>
                <a:latin typeface="+mj-lt"/>
                <a:ea typeface="Calibri" panose="020F0502020204030204" pitchFamily="34" charset="0"/>
                <a:cs typeface="Times New Roman" panose="02020603050405020304" pitchFamily="18" charset="0"/>
              </a:rPr>
              <a:t>Sigmoid: </a:t>
            </a:r>
            <a:r>
              <a:rPr lang="en-US" sz="1700" kern="100" dirty="0">
                <a:effectLst/>
                <a:latin typeface="+mj-lt"/>
                <a:ea typeface="Calibri" panose="020F0502020204030204" pitchFamily="34" charset="0"/>
                <a:cs typeface="Times New Roman" panose="02020603050405020304" pitchFamily="18" charset="0"/>
              </a:rPr>
              <a:t>S-shaped curve squashes input values </a:t>
            </a:r>
          </a:p>
          <a:p>
            <a:pPr>
              <a:lnSpc>
                <a:spcPct val="107000"/>
              </a:lnSpc>
              <a:spcAft>
                <a:spcPts val="800"/>
              </a:spcAft>
            </a:pPr>
            <a:r>
              <a:rPr lang="en-US" sz="1700" kern="100" dirty="0">
                <a:effectLst/>
                <a:latin typeface="+mj-lt"/>
                <a:ea typeface="Calibri" panose="020F0502020204030204" pitchFamily="34" charset="0"/>
                <a:cs typeface="Times New Roman" panose="02020603050405020304" pitchFamily="18" charset="0"/>
              </a:rPr>
              <a:t>between 0 and 1, suitable for binary classification tasks.</a:t>
            </a:r>
          </a:p>
          <a:p>
            <a:pPr>
              <a:lnSpc>
                <a:spcPct val="107000"/>
              </a:lnSpc>
              <a:spcAft>
                <a:spcPts val="800"/>
              </a:spcAft>
            </a:pPr>
            <a:endParaRPr lang="en-US" sz="1700" b="1"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700" b="1" kern="100" dirty="0" err="1">
                <a:effectLst/>
                <a:latin typeface="+mj-lt"/>
                <a:ea typeface="Calibri" panose="020F0502020204030204" pitchFamily="34" charset="0"/>
                <a:cs typeface="Times New Roman" panose="02020603050405020304" pitchFamily="18" charset="0"/>
              </a:rPr>
              <a:t>ReLU</a:t>
            </a:r>
            <a:r>
              <a:rPr lang="en-US" sz="1700" b="1" kern="100" dirty="0">
                <a:effectLst/>
                <a:latin typeface="+mj-lt"/>
                <a:ea typeface="Calibri" panose="020F0502020204030204" pitchFamily="34" charset="0"/>
                <a:cs typeface="Times New Roman" panose="02020603050405020304" pitchFamily="18" charset="0"/>
              </a:rPr>
              <a:t> (Rectified Linear Unit): </a:t>
            </a:r>
            <a:r>
              <a:rPr lang="en-US" sz="1700" kern="100" dirty="0">
                <a:effectLst/>
                <a:latin typeface="+mj-lt"/>
                <a:ea typeface="Calibri" panose="020F0502020204030204" pitchFamily="34" charset="0"/>
                <a:cs typeface="Times New Roman" panose="02020603050405020304" pitchFamily="18" charset="0"/>
              </a:rPr>
              <a:t>Linear for positive values </a:t>
            </a:r>
          </a:p>
          <a:p>
            <a:pPr>
              <a:lnSpc>
                <a:spcPct val="107000"/>
              </a:lnSpc>
              <a:spcAft>
                <a:spcPts val="800"/>
              </a:spcAft>
            </a:pPr>
            <a:r>
              <a:rPr lang="en-US" sz="1700" kern="100" dirty="0">
                <a:effectLst/>
                <a:latin typeface="+mj-lt"/>
                <a:ea typeface="Calibri" panose="020F0502020204030204" pitchFamily="34" charset="0"/>
                <a:cs typeface="Times New Roman" panose="02020603050405020304" pitchFamily="18" charset="0"/>
              </a:rPr>
              <a:t>and zero for negative values, helps in faster </a:t>
            </a:r>
          </a:p>
          <a:p>
            <a:pPr>
              <a:lnSpc>
                <a:spcPct val="107000"/>
              </a:lnSpc>
              <a:spcAft>
                <a:spcPts val="800"/>
              </a:spcAft>
            </a:pPr>
            <a:r>
              <a:rPr lang="en-US" sz="1700" kern="100" dirty="0">
                <a:effectLst/>
                <a:latin typeface="+mj-lt"/>
                <a:ea typeface="Calibri" panose="020F0502020204030204" pitchFamily="34" charset="0"/>
                <a:cs typeface="Times New Roman" panose="02020603050405020304" pitchFamily="18" charset="0"/>
              </a:rPr>
              <a:t>convergence and avoids vanishing gradients.</a:t>
            </a:r>
          </a:p>
          <a:p>
            <a:pPr>
              <a:lnSpc>
                <a:spcPct val="107000"/>
              </a:lnSpc>
              <a:spcAft>
                <a:spcPts val="800"/>
              </a:spcAft>
            </a:pPr>
            <a:endParaRPr lang="en-US" sz="1700" b="1"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700" b="1" kern="100" dirty="0">
                <a:effectLst/>
                <a:latin typeface="+mj-lt"/>
                <a:ea typeface="Calibri" panose="020F0502020204030204" pitchFamily="34" charset="0"/>
                <a:cs typeface="Times New Roman" panose="02020603050405020304" pitchFamily="18" charset="0"/>
              </a:rPr>
              <a:t>Tanh (Hyperbolic Tangent): </a:t>
            </a:r>
            <a:r>
              <a:rPr lang="en-US" sz="1700" kern="100" dirty="0">
                <a:effectLst/>
                <a:latin typeface="+mj-lt"/>
                <a:ea typeface="Calibri" panose="020F0502020204030204" pitchFamily="34" charset="0"/>
                <a:cs typeface="Times New Roman" panose="02020603050405020304" pitchFamily="18" charset="0"/>
              </a:rPr>
              <a:t>Similar to sigmoid but </a:t>
            </a:r>
          </a:p>
          <a:p>
            <a:pPr>
              <a:lnSpc>
                <a:spcPct val="107000"/>
              </a:lnSpc>
              <a:spcAft>
                <a:spcPts val="800"/>
              </a:spcAft>
            </a:pPr>
            <a:r>
              <a:rPr lang="en-US" sz="1700" kern="100" dirty="0">
                <a:effectLst/>
                <a:latin typeface="+mj-lt"/>
                <a:ea typeface="Calibri" panose="020F0502020204030204" pitchFamily="34" charset="0"/>
                <a:cs typeface="Times New Roman" panose="02020603050405020304" pitchFamily="18" charset="0"/>
              </a:rPr>
              <a:t>squashes input values between -1 and 1, helpful for deeper networks.</a:t>
            </a:r>
          </a:p>
          <a:p>
            <a:pPr>
              <a:lnSpc>
                <a:spcPct val="107000"/>
              </a:lnSpc>
              <a:spcAft>
                <a:spcPts val="800"/>
              </a:spcAft>
            </a:pPr>
            <a:endParaRPr lang="en-US" sz="1700" b="1"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700" b="1" kern="100" dirty="0" err="1">
                <a:effectLst/>
                <a:latin typeface="+mj-lt"/>
                <a:ea typeface="Calibri" panose="020F0502020204030204" pitchFamily="34" charset="0"/>
                <a:cs typeface="Times New Roman" panose="02020603050405020304" pitchFamily="18" charset="0"/>
              </a:rPr>
              <a:t>Softmax</a:t>
            </a:r>
            <a:r>
              <a:rPr lang="en-US" sz="1700" b="1" kern="100" dirty="0">
                <a:effectLst/>
                <a:latin typeface="+mj-lt"/>
                <a:ea typeface="Calibri" panose="020F0502020204030204" pitchFamily="34" charset="0"/>
                <a:cs typeface="Times New Roman" panose="02020603050405020304" pitchFamily="18" charset="0"/>
              </a:rPr>
              <a:t>: </a:t>
            </a:r>
            <a:r>
              <a:rPr lang="en-US" sz="1700" kern="100" dirty="0">
                <a:effectLst/>
                <a:latin typeface="+mj-lt"/>
                <a:ea typeface="Calibri" panose="020F0502020204030204" pitchFamily="34" charset="0"/>
                <a:cs typeface="Times New Roman" panose="02020603050405020304" pitchFamily="18" charset="0"/>
              </a:rPr>
              <a:t>Converts raw scores into probabilities,</a:t>
            </a:r>
          </a:p>
          <a:p>
            <a:pPr>
              <a:lnSpc>
                <a:spcPct val="107000"/>
              </a:lnSpc>
              <a:spcAft>
                <a:spcPts val="800"/>
              </a:spcAft>
            </a:pPr>
            <a:r>
              <a:rPr lang="en-US" sz="1700" kern="100" dirty="0">
                <a:effectLst/>
                <a:latin typeface="+mj-lt"/>
                <a:ea typeface="Calibri" panose="020F0502020204030204" pitchFamily="34" charset="0"/>
                <a:cs typeface="Times New Roman" panose="02020603050405020304" pitchFamily="18" charset="0"/>
              </a:rPr>
              <a:t> useful for multi-class classification tasks.</a:t>
            </a:r>
          </a:p>
          <a:p>
            <a:pPr>
              <a:lnSpc>
                <a:spcPct val="107000"/>
              </a:lnSpc>
              <a:spcAft>
                <a:spcPts val="800"/>
              </a:spcAft>
            </a:pPr>
            <a:endParaRPr lang="en-US" sz="1700" b="1"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F33C6EE6-3BF7-8B73-E741-7EFAC9CB82D7}"/>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pic>
        <p:nvPicPr>
          <p:cNvPr id="5" name="Picture 4">
            <a:extLst>
              <a:ext uri="{FF2B5EF4-FFF2-40B4-BE49-F238E27FC236}">
                <a16:creationId xmlns:a16="http://schemas.microsoft.com/office/drawing/2014/main" id="{A4EAD265-7D20-317E-6392-908C93F04355}"/>
              </a:ext>
            </a:extLst>
          </p:cNvPr>
          <p:cNvPicPr>
            <a:picLocks noChangeAspect="1"/>
          </p:cNvPicPr>
          <p:nvPr/>
        </p:nvPicPr>
        <p:blipFill>
          <a:blip r:embed="rId2"/>
          <a:stretch>
            <a:fillRect/>
          </a:stretch>
        </p:blipFill>
        <p:spPr>
          <a:xfrm>
            <a:off x="7212267" y="1392234"/>
            <a:ext cx="4648712" cy="4445490"/>
          </a:xfrm>
          <a:prstGeom prst="rect">
            <a:avLst/>
          </a:prstGeom>
        </p:spPr>
      </p:pic>
    </p:spTree>
    <p:extLst>
      <p:ext uri="{BB962C8B-B14F-4D97-AF65-F5344CB8AC3E}">
        <p14:creationId xmlns:p14="http://schemas.microsoft.com/office/powerpoint/2010/main" val="3099643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2"/>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trike="noStrike" spc="-1" dirty="0">
                <a:solidFill>
                  <a:srgbClr val="003399"/>
                </a:solidFill>
                <a:latin typeface="Trebuchet MS"/>
              </a:rPr>
              <a:t>Biological Inspiration and the Perceptron </a:t>
            </a:r>
            <a:endParaRPr lang="en-IN" sz="2800" b="0" strike="noStrike" spc="-1" dirty="0">
              <a:latin typeface="Arial"/>
            </a:endParaRPr>
          </a:p>
        </p:txBody>
      </p:sp>
      <p:sp>
        <p:nvSpPr>
          <p:cNvPr id="49" name="Google Shape;82;p 2"/>
          <p:cNvSpPr/>
          <p:nvPr/>
        </p:nvSpPr>
        <p:spPr>
          <a:xfrm>
            <a:off x="1095007" y="1713777"/>
            <a:ext cx="9748080" cy="4369273"/>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Brief overview of the connection between artificial neural networks and biological neurons.</a:t>
            </a:r>
          </a:p>
          <a:p>
            <a:endParaRPr lang="en-IN" b="0" strike="noStrike" spc="-1" dirty="0">
              <a:latin typeface="Calibri" panose="020F0502020204030204" pitchFamily="34" charset="0"/>
              <a:ea typeface="Calibri" panose="020F0502020204030204" pitchFamily="34" charset="0"/>
              <a:cs typeface="Times New Roman" panose="02020603050405020304" pitchFamily="18" charset="0"/>
            </a:endParaRPr>
          </a:p>
          <a:p>
            <a:pPr algn="ctr"/>
            <a:r>
              <a:rPr lang="en-IN" b="1" spc="-1" dirty="0">
                <a:latin typeface="Calibri" panose="020F0502020204030204" pitchFamily="34" charset="0"/>
                <a:ea typeface="Calibri" panose="020F0502020204030204" pitchFamily="34" charset="0"/>
                <a:cs typeface="Times New Roman" panose="02020603050405020304" pitchFamily="18" charset="0"/>
              </a:rPr>
              <a:t>Biological Neuron </a:t>
            </a:r>
          </a:p>
          <a:p>
            <a:endParaRPr lang="en-IN" spc="-1" dirty="0">
              <a:latin typeface="Calibri" panose="020F0502020204030204" pitchFamily="34" charset="0"/>
              <a:ea typeface="Calibri" panose="020F0502020204030204" pitchFamily="34" charset="0"/>
              <a:cs typeface="Times New Roman" panose="02020603050405020304" pitchFamily="18" charset="0"/>
            </a:endParaRPr>
          </a:p>
          <a:p>
            <a:endParaRPr lang="en-IN" spc="-1" dirty="0">
              <a:latin typeface="Calibri" panose="020F0502020204030204" pitchFamily="34" charset="0"/>
              <a:ea typeface="Calibri" panose="020F0502020204030204" pitchFamily="34" charset="0"/>
              <a:cs typeface="Times New Roman" panose="02020603050405020304" pitchFamily="18" charset="0"/>
            </a:endParaRPr>
          </a:p>
          <a:p>
            <a:endParaRPr lang="en-IN" spc="-1" dirty="0">
              <a:latin typeface="Calibri" panose="020F0502020204030204" pitchFamily="34" charset="0"/>
              <a:ea typeface="Calibri" panose="020F0502020204030204" pitchFamily="34" charset="0"/>
              <a:cs typeface="Times New Roman" panose="02020603050405020304" pitchFamily="18" charset="0"/>
            </a:endParaRPr>
          </a:p>
          <a:p>
            <a:endParaRPr lang="en-IN" spc="-1" dirty="0">
              <a:latin typeface="Calibri" panose="020F0502020204030204" pitchFamily="34" charset="0"/>
              <a:ea typeface="Calibri" panose="020F0502020204030204" pitchFamily="34" charset="0"/>
              <a:cs typeface="Times New Roman" panose="02020603050405020304" pitchFamily="18" charset="0"/>
            </a:endParaRPr>
          </a:p>
          <a:p>
            <a:endParaRPr lang="en-IN" spc="-1" dirty="0">
              <a:latin typeface="Calibri" panose="020F0502020204030204" pitchFamily="34" charset="0"/>
              <a:ea typeface="Calibri" panose="020F0502020204030204" pitchFamily="34" charset="0"/>
              <a:cs typeface="Times New Roman" panose="02020603050405020304" pitchFamily="18" charset="0"/>
            </a:endParaRPr>
          </a:p>
          <a:p>
            <a:endParaRPr lang="en-IN" spc="-1"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pc="-1" dirty="0">
                <a:latin typeface="Calibri" panose="020F0502020204030204" pitchFamily="34" charset="0"/>
                <a:ea typeface="Calibri" panose="020F0502020204030204" pitchFamily="34" charset="0"/>
                <a:cs typeface="Times New Roman" panose="02020603050405020304" pitchFamily="18" charset="0"/>
              </a:rPr>
              <a:t>Biological neurons are the cells that make up our brains.</a:t>
            </a:r>
          </a:p>
          <a:p>
            <a:pPr marL="285750" indent="-285750">
              <a:buFont typeface="Arial" panose="020B0604020202020204" pitchFamily="34" charset="0"/>
              <a:buChar char="•"/>
            </a:pPr>
            <a:r>
              <a:rPr lang="en-US" spc="-1" dirty="0">
                <a:latin typeface="Calibri" panose="020F0502020204030204" pitchFamily="34" charset="0"/>
                <a:ea typeface="Calibri" panose="020F0502020204030204" pitchFamily="34" charset="0"/>
                <a:cs typeface="Times New Roman" panose="02020603050405020304" pitchFamily="18" charset="0"/>
              </a:rPr>
              <a:t>They receive signals (inputs) through branching structures called dendrites.</a:t>
            </a:r>
          </a:p>
          <a:p>
            <a:pPr marL="285750" indent="-285750">
              <a:buFont typeface="Arial" panose="020B0604020202020204" pitchFamily="34" charset="0"/>
              <a:buChar char="•"/>
            </a:pPr>
            <a:r>
              <a:rPr lang="en-US" spc="-1" dirty="0">
                <a:latin typeface="Calibri" panose="020F0502020204030204" pitchFamily="34" charset="0"/>
                <a:ea typeface="Calibri" panose="020F0502020204030204" pitchFamily="34" charset="0"/>
                <a:cs typeface="Times New Roman" panose="02020603050405020304" pitchFamily="18" charset="0"/>
              </a:rPr>
              <a:t>The cell body processes signals and decides whether to "fire."</a:t>
            </a:r>
          </a:p>
          <a:p>
            <a:pPr marL="285750" indent="-285750">
              <a:buFont typeface="Arial" panose="020B0604020202020204" pitchFamily="34" charset="0"/>
              <a:buChar char="•"/>
            </a:pPr>
            <a:r>
              <a:rPr lang="en-US" spc="-1" dirty="0">
                <a:latin typeface="Calibri" panose="020F0502020204030204" pitchFamily="34" charset="0"/>
                <a:ea typeface="Calibri" panose="020F0502020204030204" pitchFamily="34" charset="0"/>
                <a:cs typeface="Times New Roman" panose="02020603050405020304" pitchFamily="18" charset="0"/>
              </a:rPr>
              <a:t>If it fires, a signal (output) is sent through a long projection called the axon to other neurons.</a:t>
            </a:r>
          </a:p>
          <a:p>
            <a:endParaRPr lang="en-US" spc="-1" dirty="0">
              <a:latin typeface="Calibri" panose="020F0502020204030204" pitchFamily="34" charset="0"/>
              <a:ea typeface="Calibri" panose="020F0502020204030204" pitchFamily="34" charset="0"/>
              <a:cs typeface="Times New Roman" panose="02020603050405020304" pitchFamily="18" charset="0"/>
            </a:endParaRPr>
          </a:p>
          <a:p>
            <a:endParaRPr lang="en-IN" b="0" strike="noStrike" spc="-1" dirty="0">
              <a:latin typeface="Arial"/>
            </a:endParaRPr>
          </a:p>
        </p:txBody>
      </p:sp>
      <p:sp>
        <p:nvSpPr>
          <p:cNvPr id="50" name="Straight Connector 2"/>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dirty="0"/>
          </a:p>
        </p:txBody>
      </p:sp>
      <p:pic>
        <p:nvPicPr>
          <p:cNvPr id="1026" name="Picture 2">
            <a:extLst>
              <a:ext uri="{FF2B5EF4-FFF2-40B4-BE49-F238E27FC236}">
                <a16:creationId xmlns:a16="http://schemas.microsoft.com/office/drawing/2014/main" id="{FE19A91D-91A4-A552-BB0F-2BAE11871D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5410" y="2833687"/>
            <a:ext cx="2381250" cy="1190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EF2B8-FFAE-DB20-48F3-67D07431CF81}"/>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BA66CBD2-CA6F-EF43-7B57-087E327B5093}"/>
              </a:ext>
            </a:extLst>
          </p:cNvPr>
          <p:cNvSpPr/>
          <p:nvPr/>
        </p:nvSpPr>
        <p:spPr>
          <a:xfrm>
            <a:off x="841320" y="826920"/>
            <a:ext cx="9556560" cy="95265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Python Code Example with Different Activation Functions</a:t>
            </a:r>
          </a:p>
        </p:txBody>
      </p:sp>
      <p:sp>
        <p:nvSpPr>
          <p:cNvPr id="49" name="Google Shape;82;p 2">
            <a:extLst>
              <a:ext uri="{FF2B5EF4-FFF2-40B4-BE49-F238E27FC236}">
                <a16:creationId xmlns:a16="http://schemas.microsoft.com/office/drawing/2014/main" id="{2A7D4D07-1691-A9F9-D80E-EAF363C7706F}"/>
              </a:ext>
            </a:extLst>
          </p:cNvPr>
          <p:cNvSpPr/>
          <p:nvPr/>
        </p:nvSpPr>
        <p:spPr>
          <a:xfrm>
            <a:off x="1394640" y="1868760"/>
            <a:ext cx="9748080" cy="3309689"/>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7000"/>
              </a:lnSpc>
              <a:spcAft>
                <a:spcPts val="800"/>
              </a:spcAft>
            </a:pPr>
            <a:r>
              <a:rPr lang="en-US" sz="1700" kern="100" dirty="0">
                <a:effectLst/>
                <a:latin typeface="+mj-lt"/>
                <a:ea typeface="Calibri" panose="020F0502020204030204" pitchFamily="34" charset="0"/>
                <a:cs typeface="Times New Roman" panose="02020603050405020304" pitchFamily="18" charset="0"/>
              </a:rPr>
              <a:t>Please open </a:t>
            </a:r>
            <a:r>
              <a:rPr lang="en-US" sz="1700" kern="100" dirty="0" err="1">
                <a:effectLst/>
                <a:latin typeface="+mj-lt"/>
                <a:ea typeface="Calibri" panose="020F0502020204030204" pitchFamily="34" charset="0"/>
                <a:cs typeface="Times New Roman" panose="02020603050405020304" pitchFamily="18" charset="0"/>
              </a:rPr>
              <a:t>ActivationFunction.ipynb</a:t>
            </a:r>
            <a:endParaRPr lang="en-US" sz="1700"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endParaRPr lang="en-US" sz="1700" kern="100" dirty="0">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700" kern="100" dirty="0">
                <a:effectLst/>
                <a:latin typeface="+mj-lt"/>
                <a:ea typeface="Calibri" panose="020F0502020204030204" pitchFamily="34" charset="0"/>
                <a:cs typeface="Times New Roman" panose="02020603050405020304" pitchFamily="18" charset="0"/>
              </a:rPr>
              <a:t>Implementation with Various Activation Functions</a:t>
            </a:r>
          </a:p>
          <a:p>
            <a:pPr marL="285750" indent="-285750">
              <a:lnSpc>
                <a:spcPct val="107000"/>
              </a:lnSpc>
              <a:spcAft>
                <a:spcPts val="800"/>
              </a:spcAft>
              <a:buFont typeface="Arial" panose="020B0604020202020204" pitchFamily="34" charset="0"/>
              <a:buChar char="•"/>
            </a:pPr>
            <a:endParaRPr lang="en-US" sz="1700" kern="1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700" kern="100" dirty="0">
                <a:effectLst/>
                <a:latin typeface="+mj-lt"/>
                <a:ea typeface="Calibri" panose="020F0502020204030204" pitchFamily="34" charset="0"/>
                <a:cs typeface="Times New Roman" panose="02020603050405020304" pitchFamily="18" charset="0"/>
              </a:rPr>
              <a:t>Import necessary libraries and load California housing dataset.</a:t>
            </a:r>
          </a:p>
          <a:p>
            <a:pPr marL="285750" indent="-285750">
              <a:lnSpc>
                <a:spcPct val="107000"/>
              </a:lnSpc>
              <a:spcAft>
                <a:spcPts val="800"/>
              </a:spcAft>
              <a:buFont typeface="Arial" panose="020B0604020202020204" pitchFamily="34" charset="0"/>
              <a:buChar char="•"/>
            </a:pPr>
            <a:r>
              <a:rPr lang="en-US" sz="1700" kern="100" dirty="0">
                <a:effectLst/>
                <a:latin typeface="+mj-lt"/>
                <a:ea typeface="Calibri" panose="020F0502020204030204" pitchFamily="34" charset="0"/>
                <a:cs typeface="Times New Roman" panose="02020603050405020304" pitchFamily="18" charset="0"/>
              </a:rPr>
              <a:t>Define the architecture of the neural network with different activation functions for hidden layers.</a:t>
            </a:r>
          </a:p>
          <a:p>
            <a:pPr marL="285750" indent="-285750">
              <a:lnSpc>
                <a:spcPct val="107000"/>
              </a:lnSpc>
              <a:spcAft>
                <a:spcPts val="800"/>
              </a:spcAft>
              <a:buFont typeface="Arial" panose="020B0604020202020204" pitchFamily="34" charset="0"/>
              <a:buChar char="•"/>
            </a:pPr>
            <a:r>
              <a:rPr lang="en-US" sz="1700" kern="100" dirty="0">
                <a:effectLst/>
                <a:latin typeface="+mj-lt"/>
                <a:ea typeface="Calibri" panose="020F0502020204030204" pitchFamily="34" charset="0"/>
                <a:cs typeface="Times New Roman" panose="02020603050405020304" pitchFamily="18" charset="0"/>
              </a:rPr>
              <a:t>Train the model using different activation functions and evaluate performance.</a:t>
            </a:r>
          </a:p>
          <a:p>
            <a:pPr marL="285750" indent="-285750">
              <a:lnSpc>
                <a:spcPct val="107000"/>
              </a:lnSpc>
              <a:spcAft>
                <a:spcPts val="800"/>
              </a:spcAft>
              <a:buFont typeface="Arial" panose="020B0604020202020204" pitchFamily="34" charset="0"/>
              <a:buChar char="•"/>
            </a:pPr>
            <a:r>
              <a:rPr lang="en-US" sz="1700" kern="100" dirty="0">
                <a:effectLst/>
                <a:latin typeface="+mj-lt"/>
                <a:ea typeface="Calibri" panose="020F0502020204030204" pitchFamily="34" charset="0"/>
                <a:cs typeface="Times New Roman" panose="02020603050405020304" pitchFamily="18" charset="0"/>
              </a:rPr>
              <a:t>Compare and analyze the results to understand the impact of activation functions on model performance.</a:t>
            </a:r>
            <a:endParaRPr lang="en-IN" sz="17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522EC7A4-0720-C37E-3033-81930F1F5ABE}"/>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32242800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179CAD-0B85-BC96-F60F-DE6191CB3F80}"/>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C84CFCCF-DE0B-801D-B9DE-0068D9762712}"/>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What is Backpropagation?</a:t>
            </a:r>
          </a:p>
        </p:txBody>
      </p:sp>
      <p:sp>
        <p:nvSpPr>
          <p:cNvPr id="49" name="Google Shape;82;p 2">
            <a:extLst>
              <a:ext uri="{FF2B5EF4-FFF2-40B4-BE49-F238E27FC236}">
                <a16:creationId xmlns:a16="http://schemas.microsoft.com/office/drawing/2014/main" id="{689080D7-3CF5-65B3-E59D-7D885AB12CF9}"/>
              </a:ext>
            </a:extLst>
          </p:cNvPr>
          <p:cNvSpPr/>
          <p:nvPr/>
        </p:nvSpPr>
        <p:spPr>
          <a:xfrm>
            <a:off x="1394640" y="1868760"/>
            <a:ext cx="9748080" cy="3877536"/>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7000"/>
              </a:lnSpc>
              <a:spcAft>
                <a:spcPts val="800"/>
              </a:spcAft>
            </a:pPr>
            <a:r>
              <a:rPr lang="en-US" sz="1700" kern="100" dirty="0">
                <a:effectLst/>
                <a:latin typeface="+mj-lt"/>
                <a:ea typeface="Calibri" panose="020F0502020204030204" pitchFamily="34" charset="0"/>
                <a:cs typeface="Times New Roman" panose="02020603050405020304" pitchFamily="18" charset="0"/>
              </a:rPr>
              <a:t>Backpropagation is a fundamental algorithm used to train neural networks by adjusting the weights and biases of the network based on the error between predicted and actual outputs.</a:t>
            </a:r>
          </a:p>
          <a:p>
            <a:pPr>
              <a:lnSpc>
                <a:spcPct val="107000"/>
              </a:lnSpc>
              <a:spcAft>
                <a:spcPts val="800"/>
              </a:spcAft>
            </a:pPr>
            <a:endParaRPr lang="en-US" sz="1700"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700" kern="100" dirty="0">
                <a:effectLst/>
                <a:latin typeface="+mj-lt"/>
                <a:ea typeface="Calibri" panose="020F0502020204030204" pitchFamily="34" charset="0"/>
                <a:cs typeface="Times New Roman" panose="02020603050405020304" pitchFamily="18" charset="0"/>
              </a:rPr>
              <a:t>It involves two main steps:</a:t>
            </a:r>
          </a:p>
          <a:p>
            <a:pPr>
              <a:lnSpc>
                <a:spcPct val="107000"/>
              </a:lnSpc>
              <a:spcAft>
                <a:spcPts val="800"/>
              </a:spcAft>
            </a:pPr>
            <a:endParaRPr lang="en-US" sz="1700"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700" b="1" kern="100" dirty="0">
                <a:effectLst/>
                <a:latin typeface="+mj-lt"/>
                <a:ea typeface="Calibri" panose="020F0502020204030204" pitchFamily="34" charset="0"/>
                <a:cs typeface="Times New Roman" panose="02020603050405020304" pitchFamily="18" charset="0"/>
              </a:rPr>
              <a:t>Forward Pass</a:t>
            </a:r>
            <a:r>
              <a:rPr lang="en-US" sz="1700" kern="100" dirty="0">
                <a:effectLst/>
                <a:latin typeface="+mj-lt"/>
                <a:ea typeface="Calibri" panose="020F0502020204030204" pitchFamily="34" charset="0"/>
                <a:cs typeface="Times New Roman" panose="02020603050405020304" pitchFamily="18" charset="0"/>
              </a:rPr>
              <a:t>: Input data is passed forward through the network, and predictions are generated.</a:t>
            </a:r>
          </a:p>
          <a:p>
            <a:pPr>
              <a:lnSpc>
                <a:spcPct val="107000"/>
              </a:lnSpc>
              <a:spcAft>
                <a:spcPts val="800"/>
              </a:spcAft>
            </a:pPr>
            <a:r>
              <a:rPr lang="en-US" sz="1700" b="1" kern="100" dirty="0">
                <a:effectLst/>
                <a:latin typeface="+mj-lt"/>
                <a:ea typeface="Calibri" panose="020F0502020204030204" pitchFamily="34" charset="0"/>
                <a:cs typeface="Times New Roman" panose="02020603050405020304" pitchFamily="18" charset="0"/>
              </a:rPr>
              <a:t>Backward Pass: </a:t>
            </a:r>
            <a:r>
              <a:rPr lang="en-US" sz="1700" kern="100" dirty="0">
                <a:effectLst/>
                <a:latin typeface="+mj-lt"/>
                <a:ea typeface="Calibri" panose="020F0502020204030204" pitchFamily="34" charset="0"/>
                <a:cs typeface="Times New Roman" panose="02020603050405020304" pitchFamily="18" charset="0"/>
              </a:rPr>
              <a:t>The error between predicted and actual outputs is calculated, and this error is propagated backward through the network to update the weights and biases.</a:t>
            </a:r>
          </a:p>
          <a:p>
            <a:pPr>
              <a:lnSpc>
                <a:spcPct val="107000"/>
              </a:lnSpc>
              <a:spcAft>
                <a:spcPts val="800"/>
              </a:spcAft>
            </a:pPr>
            <a:endParaRPr lang="en-US" sz="1700"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700" kern="100" dirty="0">
                <a:effectLst/>
                <a:latin typeface="+mj-lt"/>
                <a:ea typeface="Calibri" panose="020F0502020204030204" pitchFamily="34" charset="0"/>
                <a:cs typeface="Times New Roman" panose="02020603050405020304" pitchFamily="18" charset="0"/>
              </a:rPr>
              <a:t>Backpropagation iteratively adjusts the parameters of the network to minimize the error, allowing the network to learn complex patterns and relationships in the data.</a:t>
            </a:r>
            <a:endParaRPr lang="en-IN" sz="17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56EFE2ED-92E2-F918-E958-666C64CFAB70}"/>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3811571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8F83E1-0774-17F5-1DE2-C5ECC4751B1B}"/>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8CF55378-AE4C-3A39-C129-E7B92AF267F6}"/>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Importance of Backpropagation</a:t>
            </a:r>
          </a:p>
        </p:txBody>
      </p:sp>
      <p:sp>
        <p:nvSpPr>
          <p:cNvPr id="49" name="Google Shape;82;p 2">
            <a:extLst>
              <a:ext uri="{FF2B5EF4-FFF2-40B4-BE49-F238E27FC236}">
                <a16:creationId xmlns:a16="http://schemas.microsoft.com/office/drawing/2014/main" id="{259435DC-8040-7198-AFAE-B414219F74E4}"/>
              </a:ext>
            </a:extLst>
          </p:cNvPr>
          <p:cNvSpPr/>
          <p:nvPr/>
        </p:nvSpPr>
        <p:spPr>
          <a:xfrm>
            <a:off x="1394640" y="1868760"/>
            <a:ext cx="9748080" cy="4429482"/>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7000"/>
              </a:lnSpc>
              <a:spcAft>
                <a:spcPts val="800"/>
              </a:spcAft>
            </a:pPr>
            <a:r>
              <a:rPr lang="en-US" sz="1700" kern="100" dirty="0">
                <a:effectLst/>
                <a:latin typeface="+mj-lt"/>
                <a:ea typeface="Calibri" panose="020F0502020204030204" pitchFamily="34" charset="0"/>
                <a:cs typeface="Times New Roman" panose="02020603050405020304" pitchFamily="18" charset="0"/>
              </a:rPr>
              <a:t>Why is Backpropagation Important?</a:t>
            </a:r>
          </a:p>
          <a:p>
            <a:pPr>
              <a:lnSpc>
                <a:spcPct val="107000"/>
              </a:lnSpc>
              <a:spcAft>
                <a:spcPts val="800"/>
              </a:spcAft>
            </a:pPr>
            <a:r>
              <a:rPr lang="en-US" sz="1700" kern="100" dirty="0">
                <a:effectLst/>
                <a:latin typeface="+mj-lt"/>
                <a:ea typeface="Calibri" panose="020F0502020204030204" pitchFamily="34" charset="0"/>
                <a:cs typeface="Times New Roman" panose="02020603050405020304" pitchFamily="18" charset="0"/>
              </a:rPr>
              <a:t>Backpropagation is crucial for training neural networks because:</a:t>
            </a:r>
          </a:p>
          <a:p>
            <a:pPr>
              <a:lnSpc>
                <a:spcPct val="107000"/>
              </a:lnSpc>
              <a:spcAft>
                <a:spcPts val="800"/>
              </a:spcAft>
            </a:pPr>
            <a:endParaRPr lang="en-US" sz="1700"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700" b="1" kern="100" dirty="0">
                <a:effectLst/>
                <a:latin typeface="+mj-lt"/>
                <a:ea typeface="Calibri" panose="020F0502020204030204" pitchFamily="34" charset="0"/>
                <a:cs typeface="Times New Roman" panose="02020603050405020304" pitchFamily="18" charset="0"/>
              </a:rPr>
              <a:t>Enables Learning</a:t>
            </a:r>
            <a:r>
              <a:rPr lang="en-US" sz="1700" kern="100" dirty="0">
                <a:effectLst/>
                <a:latin typeface="+mj-lt"/>
                <a:ea typeface="Calibri" panose="020F0502020204030204" pitchFamily="34" charset="0"/>
                <a:cs typeface="Times New Roman" panose="02020603050405020304" pitchFamily="18" charset="0"/>
              </a:rPr>
              <a:t>: By iteratively adjusting the weights and biases based on the error, backpropagation allows neural networks to learn from data and improve their performance over time.</a:t>
            </a:r>
          </a:p>
          <a:p>
            <a:pPr>
              <a:lnSpc>
                <a:spcPct val="107000"/>
              </a:lnSpc>
              <a:spcAft>
                <a:spcPts val="800"/>
              </a:spcAft>
            </a:pPr>
            <a:r>
              <a:rPr lang="en-US" sz="1700" b="1" kern="100" dirty="0">
                <a:effectLst/>
                <a:latin typeface="+mj-lt"/>
                <a:ea typeface="Calibri" panose="020F0502020204030204" pitchFamily="34" charset="0"/>
                <a:cs typeface="Times New Roman" panose="02020603050405020304" pitchFamily="18" charset="0"/>
              </a:rPr>
              <a:t>Facilitates Deep Learning</a:t>
            </a:r>
            <a:r>
              <a:rPr lang="en-US" sz="1700" kern="100" dirty="0">
                <a:effectLst/>
                <a:latin typeface="+mj-lt"/>
                <a:ea typeface="Calibri" panose="020F0502020204030204" pitchFamily="34" charset="0"/>
                <a:cs typeface="Times New Roman" panose="02020603050405020304" pitchFamily="18" charset="0"/>
              </a:rPr>
              <a:t>: Backpropagation enables training of deep neural networks with multiple layers, allowing them to learn hierarchical representations of data and solve complex tasks.</a:t>
            </a:r>
          </a:p>
          <a:p>
            <a:pPr>
              <a:lnSpc>
                <a:spcPct val="107000"/>
              </a:lnSpc>
              <a:spcAft>
                <a:spcPts val="800"/>
              </a:spcAft>
            </a:pPr>
            <a:r>
              <a:rPr lang="en-US" sz="1700" b="1" kern="100" dirty="0">
                <a:effectLst/>
                <a:latin typeface="+mj-lt"/>
                <a:ea typeface="Calibri" panose="020F0502020204030204" pitchFamily="34" charset="0"/>
                <a:cs typeface="Times New Roman" panose="02020603050405020304" pitchFamily="18" charset="0"/>
              </a:rPr>
              <a:t>Versatility</a:t>
            </a:r>
            <a:r>
              <a:rPr lang="en-US" sz="1700" kern="100" dirty="0">
                <a:effectLst/>
                <a:latin typeface="+mj-lt"/>
                <a:ea typeface="Calibri" panose="020F0502020204030204" pitchFamily="34" charset="0"/>
                <a:cs typeface="Times New Roman" panose="02020603050405020304" pitchFamily="18" charset="0"/>
              </a:rPr>
              <a:t>: Backpropagation can be applied to various types of neural networks and tasks, including classification, regression, and reinforcement learning.</a:t>
            </a:r>
          </a:p>
          <a:p>
            <a:pPr>
              <a:lnSpc>
                <a:spcPct val="107000"/>
              </a:lnSpc>
              <a:spcAft>
                <a:spcPts val="800"/>
              </a:spcAft>
            </a:pPr>
            <a:endParaRPr lang="en-US" sz="1700"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700" kern="100" dirty="0">
                <a:effectLst/>
                <a:latin typeface="+mj-lt"/>
                <a:ea typeface="Calibri" panose="020F0502020204030204" pitchFamily="34" charset="0"/>
                <a:cs typeface="Times New Roman" panose="02020603050405020304" pitchFamily="18" charset="0"/>
              </a:rPr>
              <a:t>Without backpropagation, neural networks would be unable to learn complex patterns and relationships in the data, limiting their effectiveness in solving real-world problems.</a:t>
            </a:r>
            <a:endParaRPr lang="en-IN" sz="17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F937B489-7449-5ACA-AF2B-0D2DFBE1962F}"/>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40228428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2CF266-8F87-EB26-B70E-9BAF58C2F4CB}"/>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A51D781B-3575-4972-EB40-67266605D789}"/>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Importance of Backpropagation</a:t>
            </a:r>
          </a:p>
        </p:txBody>
      </p:sp>
      <p:sp>
        <p:nvSpPr>
          <p:cNvPr id="49" name="Google Shape;82;p 2">
            <a:extLst>
              <a:ext uri="{FF2B5EF4-FFF2-40B4-BE49-F238E27FC236}">
                <a16:creationId xmlns:a16="http://schemas.microsoft.com/office/drawing/2014/main" id="{422B99DA-90AB-A6CD-27E0-9E1B7F0E3F48}"/>
              </a:ext>
            </a:extLst>
          </p:cNvPr>
          <p:cNvSpPr/>
          <p:nvPr/>
        </p:nvSpPr>
        <p:spPr>
          <a:xfrm>
            <a:off x="1394640" y="1868760"/>
            <a:ext cx="9748080" cy="375552"/>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Please open file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With_WO_backpropagation.ipynb</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DE20D569-1986-5B94-48F2-5EE46CFE448C}"/>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25996011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B65845-ACCD-C9FD-F102-0F7350C64543}"/>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3BFD61BA-E7CD-6F9F-0B4D-38DDE24D2102}"/>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What is an epoch ?</a:t>
            </a:r>
          </a:p>
        </p:txBody>
      </p:sp>
      <p:sp>
        <p:nvSpPr>
          <p:cNvPr id="49" name="Google Shape;82;p 2">
            <a:extLst>
              <a:ext uri="{FF2B5EF4-FFF2-40B4-BE49-F238E27FC236}">
                <a16:creationId xmlns:a16="http://schemas.microsoft.com/office/drawing/2014/main" id="{A9B6710D-FCB7-65DA-8A17-3E96A615D4E6}"/>
              </a:ext>
            </a:extLst>
          </p:cNvPr>
          <p:cNvSpPr/>
          <p:nvPr/>
        </p:nvSpPr>
        <p:spPr>
          <a:xfrm>
            <a:off x="1394640" y="1868760"/>
            <a:ext cx="9748080" cy="3009863"/>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7000"/>
              </a:lnSpc>
              <a:spcAft>
                <a:spcPts val="800"/>
              </a:spcAft>
            </a:pPr>
            <a:r>
              <a:rPr lang="en-US" sz="1700" kern="100" dirty="0">
                <a:effectLst/>
                <a:latin typeface="+mj-lt"/>
                <a:ea typeface="Calibri" panose="020F0502020204030204" pitchFamily="34" charset="0"/>
                <a:cs typeface="Times New Roman" panose="02020603050405020304" pitchFamily="18" charset="0"/>
              </a:rPr>
              <a:t>An epoch refers to one complete pass through the entire training dataset during the training phase of a deep learning model.</a:t>
            </a:r>
          </a:p>
          <a:p>
            <a:pPr>
              <a:lnSpc>
                <a:spcPct val="107000"/>
              </a:lnSpc>
              <a:spcAft>
                <a:spcPts val="800"/>
              </a:spcAft>
            </a:pPr>
            <a:endParaRPr lang="en-US" sz="1700"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700" b="1" kern="100" dirty="0">
                <a:effectLst/>
                <a:latin typeface="+mj-lt"/>
                <a:ea typeface="Calibri" panose="020F0502020204030204" pitchFamily="34" charset="0"/>
                <a:cs typeface="Times New Roman" panose="02020603050405020304" pitchFamily="18" charset="0"/>
              </a:rPr>
              <a:t>Importance: </a:t>
            </a:r>
            <a:r>
              <a:rPr lang="en-US" sz="1700" kern="100" dirty="0">
                <a:effectLst/>
                <a:latin typeface="+mj-lt"/>
                <a:ea typeface="Calibri" panose="020F0502020204030204" pitchFamily="34" charset="0"/>
                <a:cs typeface="Times New Roman" panose="02020603050405020304" pitchFamily="18" charset="0"/>
              </a:rPr>
              <a:t>During each epoch, the model updates its parameters (weights and biases) based on the gradient descent algorithm, aiming to minimize the loss function and improve performance.</a:t>
            </a:r>
          </a:p>
          <a:p>
            <a:pPr>
              <a:lnSpc>
                <a:spcPct val="107000"/>
              </a:lnSpc>
              <a:spcAft>
                <a:spcPts val="800"/>
              </a:spcAft>
            </a:pPr>
            <a:endParaRPr lang="en-US" sz="1700"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700" b="1" kern="100" dirty="0">
                <a:effectLst/>
                <a:latin typeface="+mj-lt"/>
                <a:ea typeface="Calibri" panose="020F0502020204030204" pitchFamily="34" charset="0"/>
                <a:cs typeface="Times New Roman" panose="02020603050405020304" pitchFamily="18" charset="0"/>
              </a:rPr>
              <a:t>Iterative Process: </a:t>
            </a:r>
            <a:r>
              <a:rPr lang="en-US" sz="1700" kern="100" dirty="0">
                <a:effectLst/>
                <a:latin typeface="+mj-lt"/>
                <a:ea typeface="Calibri" panose="020F0502020204030204" pitchFamily="34" charset="0"/>
                <a:cs typeface="Times New Roman" panose="02020603050405020304" pitchFamily="18" charset="0"/>
              </a:rPr>
              <a:t>Training a deep learning model typically involves multiple epochs, where the model learns from the data in successive iterations, gradually improving its ability to generalize and make accurate predictions.</a:t>
            </a:r>
          </a:p>
        </p:txBody>
      </p:sp>
      <p:sp>
        <p:nvSpPr>
          <p:cNvPr id="50" name="Straight Connector 2">
            <a:extLst>
              <a:ext uri="{FF2B5EF4-FFF2-40B4-BE49-F238E27FC236}">
                <a16:creationId xmlns:a16="http://schemas.microsoft.com/office/drawing/2014/main" id="{274EB416-4B83-74BC-3760-B02CB9898685}"/>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14971267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9E1785-0E5F-6A56-FB3A-A484D37C952C}"/>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77972674-9A17-F75F-8D4C-FD10B71B3B0C}"/>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What is an epoch ?</a:t>
            </a:r>
          </a:p>
        </p:txBody>
      </p:sp>
      <p:sp>
        <p:nvSpPr>
          <p:cNvPr id="49" name="Google Shape;82;p 2">
            <a:extLst>
              <a:ext uri="{FF2B5EF4-FFF2-40B4-BE49-F238E27FC236}">
                <a16:creationId xmlns:a16="http://schemas.microsoft.com/office/drawing/2014/main" id="{7C808E55-E897-7332-583F-CBF12CC64CA4}"/>
              </a:ext>
            </a:extLst>
          </p:cNvPr>
          <p:cNvSpPr/>
          <p:nvPr/>
        </p:nvSpPr>
        <p:spPr>
          <a:xfrm>
            <a:off x="1394640" y="1868760"/>
            <a:ext cx="9748080" cy="3766993"/>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7000"/>
              </a:lnSpc>
              <a:spcAft>
                <a:spcPts val="800"/>
              </a:spcAft>
            </a:pPr>
            <a:r>
              <a:rPr lang="en-US" sz="1700" kern="100" dirty="0">
                <a:effectLst/>
                <a:latin typeface="+mj-lt"/>
                <a:ea typeface="Calibri" panose="020F0502020204030204" pitchFamily="34" charset="0"/>
                <a:cs typeface="Times New Roman" panose="02020603050405020304" pitchFamily="18" charset="0"/>
              </a:rPr>
              <a:t>An epoch refers to one complete pass through the entire training dataset during the training phase of a deep learning model.</a:t>
            </a:r>
          </a:p>
          <a:p>
            <a:pPr>
              <a:lnSpc>
                <a:spcPct val="107000"/>
              </a:lnSpc>
              <a:spcAft>
                <a:spcPts val="800"/>
              </a:spcAft>
            </a:pPr>
            <a:endParaRPr lang="en-US" sz="1700"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700" b="1" kern="100" dirty="0">
                <a:effectLst/>
                <a:latin typeface="+mj-lt"/>
                <a:ea typeface="Calibri" panose="020F0502020204030204" pitchFamily="34" charset="0"/>
                <a:cs typeface="Times New Roman" panose="02020603050405020304" pitchFamily="18" charset="0"/>
              </a:rPr>
              <a:t>Control Overfitting: </a:t>
            </a:r>
          </a:p>
          <a:p>
            <a:pPr marL="285750" indent="-285750">
              <a:lnSpc>
                <a:spcPct val="107000"/>
              </a:lnSpc>
              <a:spcAft>
                <a:spcPts val="800"/>
              </a:spcAft>
              <a:buFont typeface="Arial" panose="020B0604020202020204" pitchFamily="34" charset="0"/>
              <a:buChar char="•"/>
            </a:pPr>
            <a:r>
              <a:rPr lang="en-US" sz="1700" kern="100" dirty="0">
                <a:effectLst/>
                <a:latin typeface="+mj-lt"/>
                <a:ea typeface="Calibri" panose="020F0502020204030204" pitchFamily="34" charset="0"/>
                <a:cs typeface="Times New Roman" panose="02020603050405020304" pitchFamily="18" charset="0"/>
              </a:rPr>
              <a:t>The number of epochs is a hyperparameter that can be adjusted to control the trade-off between underfitting and overfitting. </a:t>
            </a:r>
          </a:p>
          <a:p>
            <a:pPr marL="285750" indent="-285750">
              <a:lnSpc>
                <a:spcPct val="107000"/>
              </a:lnSpc>
              <a:spcAft>
                <a:spcPts val="800"/>
              </a:spcAft>
              <a:buFont typeface="Arial" panose="020B0604020202020204" pitchFamily="34" charset="0"/>
              <a:buChar char="•"/>
            </a:pPr>
            <a:r>
              <a:rPr lang="en-US" sz="1700" kern="100" dirty="0">
                <a:effectLst/>
                <a:latin typeface="+mj-lt"/>
                <a:ea typeface="Calibri" panose="020F0502020204030204" pitchFamily="34" charset="0"/>
                <a:cs typeface="Times New Roman" panose="02020603050405020304" pitchFamily="18" charset="0"/>
              </a:rPr>
              <a:t>Increasing the number of epochs may lead to better performance on the training data but could result in overfitting if the model learns to memorize the training examples instead of generalizing to unseen data.</a:t>
            </a:r>
          </a:p>
          <a:p>
            <a:pPr>
              <a:lnSpc>
                <a:spcPct val="107000"/>
              </a:lnSpc>
              <a:spcAft>
                <a:spcPts val="800"/>
              </a:spcAft>
            </a:pPr>
            <a:endParaRPr lang="en-US" sz="1700"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700" kern="100" dirty="0">
                <a:effectLst/>
                <a:latin typeface="+mj-lt"/>
                <a:ea typeface="Calibri" panose="020F0502020204030204" pitchFamily="34" charset="0"/>
                <a:cs typeface="Times New Roman" panose="02020603050405020304" pitchFamily="18" charset="0"/>
              </a:rPr>
              <a:t>Please open </a:t>
            </a:r>
            <a:r>
              <a:rPr lang="en-US" sz="1700" kern="100" dirty="0" err="1">
                <a:effectLst/>
                <a:latin typeface="+mj-lt"/>
                <a:ea typeface="Calibri" panose="020F0502020204030204" pitchFamily="34" charset="0"/>
                <a:cs typeface="Times New Roman" panose="02020603050405020304" pitchFamily="18" charset="0"/>
              </a:rPr>
              <a:t>Epochs_Impact.ipynb</a:t>
            </a:r>
            <a:endParaRPr lang="en-IN" sz="17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CA8A5F7F-0259-0345-0257-801BBAB2D626}"/>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20722831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CFAA6-F17C-A4F8-C06E-426E231155DD}"/>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35C24AAD-4B42-A9A0-7B65-29F4BD401464}"/>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What is Training Loss and Validation Loss?</a:t>
            </a:r>
          </a:p>
        </p:txBody>
      </p:sp>
      <p:sp>
        <p:nvSpPr>
          <p:cNvPr id="49" name="Google Shape;82;p 2">
            <a:extLst>
              <a:ext uri="{FF2B5EF4-FFF2-40B4-BE49-F238E27FC236}">
                <a16:creationId xmlns:a16="http://schemas.microsoft.com/office/drawing/2014/main" id="{39BB5862-A706-8893-2CB9-89D922D57363}"/>
              </a:ext>
            </a:extLst>
          </p:cNvPr>
          <p:cNvSpPr/>
          <p:nvPr/>
        </p:nvSpPr>
        <p:spPr>
          <a:xfrm>
            <a:off x="1332646" y="1553628"/>
            <a:ext cx="9748080" cy="5051126"/>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7000"/>
              </a:lnSpc>
              <a:spcAft>
                <a:spcPts val="800"/>
              </a:spcAft>
            </a:pPr>
            <a:r>
              <a:rPr lang="en-US" sz="1600" b="1" kern="100" dirty="0">
                <a:effectLst/>
                <a:latin typeface="+mj-lt"/>
                <a:ea typeface="Calibri" panose="020F0502020204030204" pitchFamily="34" charset="0"/>
                <a:cs typeface="Times New Roman" panose="02020603050405020304" pitchFamily="18" charset="0"/>
              </a:rPr>
              <a:t>Training Loss:</a:t>
            </a:r>
          </a:p>
          <a:p>
            <a:pPr>
              <a:lnSpc>
                <a:spcPct val="107000"/>
              </a:lnSpc>
              <a:spcAft>
                <a:spcPts val="800"/>
              </a:spcAft>
            </a:pPr>
            <a:endParaRPr lang="en-US" sz="1600"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600" kern="100" dirty="0">
                <a:effectLst/>
                <a:latin typeface="+mj-lt"/>
                <a:ea typeface="Calibri" panose="020F0502020204030204" pitchFamily="34" charset="0"/>
                <a:cs typeface="Times New Roman" panose="02020603050405020304" pitchFamily="18" charset="0"/>
              </a:rPr>
              <a:t>The training loss, also known as the empirical loss or the objective function, measures the error between the predicted output of the model and the actual target values on the training dataset.</a:t>
            </a:r>
          </a:p>
          <a:p>
            <a:pPr>
              <a:lnSpc>
                <a:spcPct val="107000"/>
              </a:lnSpc>
              <a:spcAft>
                <a:spcPts val="800"/>
              </a:spcAft>
            </a:pPr>
            <a:endParaRPr lang="en-US" sz="1600"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600" b="1" kern="100" dirty="0">
                <a:effectLst/>
                <a:latin typeface="+mj-lt"/>
                <a:ea typeface="Calibri" panose="020F0502020204030204" pitchFamily="34" charset="0"/>
                <a:cs typeface="Times New Roman" panose="02020603050405020304" pitchFamily="18" charset="0"/>
              </a:rPr>
              <a:t>Purpose</a:t>
            </a:r>
            <a:r>
              <a:rPr lang="en-US" sz="1600" kern="100" dirty="0">
                <a:effectLst/>
                <a:latin typeface="+mj-lt"/>
                <a:ea typeface="Calibri" panose="020F0502020204030204" pitchFamily="34" charset="0"/>
                <a:cs typeface="Times New Roman" panose="02020603050405020304" pitchFamily="18" charset="0"/>
              </a:rPr>
              <a:t>: </a:t>
            </a:r>
          </a:p>
          <a:p>
            <a:pPr marL="285750" indent="-285750">
              <a:lnSpc>
                <a:spcPct val="107000"/>
              </a:lnSpc>
              <a:spcAft>
                <a:spcPts val="800"/>
              </a:spcAft>
              <a:buFont typeface="Arial" panose="020B0604020202020204" pitchFamily="34" charset="0"/>
              <a:buChar char="•"/>
            </a:pPr>
            <a:r>
              <a:rPr lang="en-US" sz="1600" kern="100" dirty="0">
                <a:effectLst/>
                <a:latin typeface="+mj-lt"/>
                <a:ea typeface="Calibri" panose="020F0502020204030204" pitchFamily="34" charset="0"/>
                <a:cs typeface="Times New Roman" panose="02020603050405020304" pitchFamily="18" charset="0"/>
              </a:rPr>
              <a:t>The training loss is used to optimize the parameters (weights and biases) of the neural network during the training process. </a:t>
            </a:r>
          </a:p>
          <a:p>
            <a:pPr marL="285750" indent="-285750">
              <a:lnSpc>
                <a:spcPct val="107000"/>
              </a:lnSpc>
              <a:spcAft>
                <a:spcPts val="800"/>
              </a:spcAft>
              <a:buFont typeface="Arial" panose="020B0604020202020204" pitchFamily="34" charset="0"/>
              <a:buChar char="•"/>
            </a:pPr>
            <a:r>
              <a:rPr lang="en-US" sz="1600" kern="100" dirty="0">
                <a:effectLst/>
                <a:latin typeface="+mj-lt"/>
                <a:ea typeface="Calibri" panose="020F0502020204030204" pitchFamily="34" charset="0"/>
                <a:cs typeface="Times New Roman" panose="02020603050405020304" pitchFamily="18" charset="0"/>
              </a:rPr>
              <a:t>The goal is to minimize the training loss by adjusting the model's parameters through techniques such as gradient descent.</a:t>
            </a:r>
          </a:p>
          <a:p>
            <a:pPr>
              <a:lnSpc>
                <a:spcPct val="107000"/>
              </a:lnSpc>
              <a:spcAft>
                <a:spcPts val="800"/>
              </a:spcAft>
            </a:pPr>
            <a:endParaRPr lang="en-US" sz="1600"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600" b="1" kern="100" dirty="0">
                <a:effectLst/>
                <a:latin typeface="+mj-lt"/>
                <a:ea typeface="Calibri" panose="020F0502020204030204" pitchFamily="34" charset="0"/>
                <a:cs typeface="Times New Roman" panose="02020603050405020304" pitchFamily="18" charset="0"/>
              </a:rPr>
              <a:t>Interpretation</a:t>
            </a:r>
            <a:r>
              <a:rPr lang="en-US" sz="1600" kern="100" dirty="0">
                <a:effectLst/>
                <a:latin typeface="+mj-lt"/>
                <a:ea typeface="Calibri" panose="020F0502020204030204" pitchFamily="34" charset="0"/>
                <a:cs typeface="Times New Roman" panose="02020603050405020304" pitchFamily="18" charset="0"/>
              </a:rPr>
              <a:t>: </a:t>
            </a:r>
          </a:p>
          <a:p>
            <a:pPr marL="285750" indent="-285750">
              <a:lnSpc>
                <a:spcPct val="107000"/>
              </a:lnSpc>
              <a:spcAft>
                <a:spcPts val="800"/>
              </a:spcAft>
              <a:buFont typeface="Arial" panose="020B0604020202020204" pitchFamily="34" charset="0"/>
              <a:buChar char="•"/>
            </a:pPr>
            <a:r>
              <a:rPr lang="en-US" sz="1600" kern="100" dirty="0">
                <a:effectLst/>
                <a:latin typeface="+mj-lt"/>
                <a:ea typeface="Calibri" panose="020F0502020204030204" pitchFamily="34" charset="0"/>
                <a:cs typeface="Times New Roman" panose="02020603050405020304" pitchFamily="18" charset="0"/>
              </a:rPr>
              <a:t>A decreasing training loss indicates that the model is learning and improving its performance on the training data. </a:t>
            </a:r>
          </a:p>
          <a:p>
            <a:pPr marL="285750" indent="-285750">
              <a:lnSpc>
                <a:spcPct val="107000"/>
              </a:lnSpc>
              <a:spcAft>
                <a:spcPts val="800"/>
              </a:spcAft>
              <a:buFont typeface="Arial" panose="020B0604020202020204" pitchFamily="34" charset="0"/>
              <a:buChar char="•"/>
            </a:pPr>
            <a:r>
              <a:rPr lang="en-US" sz="1600" kern="100" dirty="0">
                <a:effectLst/>
                <a:latin typeface="+mj-lt"/>
                <a:ea typeface="Calibri" panose="020F0502020204030204" pitchFamily="34" charset="0"/>
                <a:cs typeface="Times New Roman" panose="02020603050405020304" pitchFamily="18" charset="0"/>
              </a:rPr>
              <a:t>However, it does not necessarily reflect how well the model will generalize to unseen data.</a:t>
            </a:r>
            <a:endParaRPr lang="en-IN" sz="16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4DE78A5A-AD76-6B6D-1473-0DDF7938984E}"/>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35025813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81843-74D6-CEDE-2A57-7F38B14C02FE}"/>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A14C3536-E83D-5999-B56B-6667086F6CF2}"/>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What is Training Loss and Validation Loss?</a:t>
            </a:r>
          </a:p>
        </p:txBody>
      </p:sp>
      <p:sp>
        <p:nvSpPr>
          <p:cNvPr id="49" name="Google Shape;82;p 2">
            <a:extLst>
              <a:ext uri="{FF2B5EF4-FFF2-40B4-BE49-F238E27FC236}">
                <a16:creationId xmlns:a16="http://schemas.microsoft.com/office/drawing/2014/main" id="{AC5E1A0C-5462-C951-E889-CEEB7AD12778}"/>
              </a:ext>
            </a:extLst>
          </p:cNvPr>
          <p:cNvSpPr/>
          <p:nvPr/>
        </p:nvSpPr>
        <p:spPr>
          <a:xfrm>
            <a:off x="1332646" y="1553628"/>
            <a:ext cx="9748080" cy="4685065"/>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7000"/>
              </a:lnSpc>
              <a:spcAft>
                <a:spcPts val="800"/>
              </a:spcAft>
            </a:pPr>
            <a:r>
              <a:rPr lang="en-US" sz="1600" b="1" kern="100" dirty="0">
                <a:effectLst/>
                <a:latin typeface="+mj-lt"/>
                <a:ea typeface="Calibri" panose="020F0502020204030204" pitchFamily="34" charset="0"/>
                <a:cs typeface="Times New Roman" panose="02020603050405020304" pitchFamily="18" charset="0"/>
              </a:rPr>
              <a:t>Validation Loss:</a:t>
            </a:r>
          </a:p>
          <a:p>
            <a:pPr>
              <a:lnSpc>
                <a:spcPct val="107000"/>
              </a:lnSpc>
              <a:spcAft>
                <a:spcPts val="800"/>
              </a:spcAft>
            </a:pPr>
            <a:r>
              <a:rPr lang="en-US" sz="1600" kern="100" dirty="0">
                <a:effectLst/>
                <a:latin typeface="+mj-lt"/>
                <a:ea typeface="Calibri" panose="020F0502020204030204" pitchFamily="34" charset="0"/>
                <a:cs typeface="Times New Roman" panose="02020603050405020304" pitchFamily="18" charset="0"/>
              </a:rPr>
              <a:t>The validation loss measures the error between the predicted output of the model and the actual target values on a separate validation dataset that is not used for training.</a:t>
            </a:r>
          </a:p>
          <a:p>
            <a:pPr>
              <a:lnSpc>
                <a:spcPct val="107000"/>
              </a:lnSpc>
              <a:spcAft>
                <a:spcPts val="800"/>
              </a:spcAft>
            </a:pPr>
            <a:endParaRPr lang="en-US" sz="1600"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600" b="1" kern="100" dirty="0">
                <a:effectLst/>
                <a:latin typeface="+mj-lt"/>
                <a:ea typeface="Calibri" panose="020F0502020204030204" pitchFamily="34" charset="0"/>
                <a:cs typeface="Times New Roman" panose="02020603050405020304" pitchFamily="18" charset="0"/>
              </a:rPr>
              <a:t>Purpose: </a:t>
            </a:r>
          </a:p>
          <a:p>
            <a:pPr marL="285750" indent="-285750">
              <a:lnSpc>
                <a:spcPct val="107000"/>
              </a:lnSpc>
              <a:spcAft>
                <a:spcPts val="800"/>
              </a:spcAft>
              <a:buFont typeface="Arial" panose="020B0604020202020204" pitchFamily="34" charset="0"/>
              <a:buChar char="•"/>
            </a:pPr>
            <a:r>
              <a:rPr lang="en-US" sz="1600" kern="100" dirty="0">
                <a:effectLst/>
                <a:latin typeface="+mj-lt"/>
                <a:ea typeface="Calibri" panose="020F0502020204030204" pitchFamily="34" charset="0"/>
                <a:cs typeface="Times New Roman" panose="02020603050405020304" pitchFamily="18" charset="0"/>
              </a:rPr>
              <a:t>The validation loss serves as an estimate of the model's performance on unseen data. </a:t>
            </a:r>
          </a:p>
          <a:p>
            <a:pPr marL="285750" indent="-285750">
              <a:lnSpc>
                <a:spcPct val="107000"/>
              </a:lnSpc>
              <a:spcAft>
                <a:spcPts val="800"/>
              </a:spcAft>
              <a:buFont typeface="Arial" panose="020B0604020202020204" pitchFamily="34" charset="0"/>
              <a:buChar char="•"/>
            </a:pPr>
            <a:r>
              <a:rPr lang="en-US" sz="1600" kern="100" dirty="0">
                <a:effectLst/>
                <a:latin typeface="+mj-lt"/>
                <a:ea typeface="Calibri" panose="020F0502020204030204" pitchFamily="34" charset="0"/>
                <a:cs typeface="Times New Roman" panose="02020603050405020304" pitchFamily="18" charset="0"/>
              </a:rPr>
              <a:t>It helps to assess how well the model generalizes to new examples and identifies issues such as overfitting or underfitting.</a:t>
            </a:r>
          </a:p>
          <a:p>
            <a:pPr>
              <a:lnSpc>
                <a:spcPct val="107000"/>
              </a:lnSpc>
              <a:spcAft>
                <a:spcPts val="800"/>
              </a:spcAft>
            </a:pPr>
            <a:endParaRPr lang="en-US" sz="1600"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600" b="1" kern="100" dirty="0">
                <a:effectLst/>
                <a:latin typeface="+mj-lt"/>
                <a:ea typeface="Calibri" panose="020F0502020204030204" pitchFamily="34" charset="0"/>
                <a:cs typeface="Times New Roman" panose="02020603050405020304" pitchFamily="18" charset="0"/>
              </a:rPr>
              <a:t>Interpretation: </a:t>
            </a:r>
          </a:p>
          <a:p>
            <a:pPr marL="285750" indent="-285750">
              <a:lnSpc>
                <a:spcPct val="107000"/>
              </a:lnSpc>
              <a:spcAft>
                <a:spcPts val="800"/>
              </a:spcAft>
              <a:buFont typeface="Arial" panose="020B0604020202020204" pitchFamily="34" charset="0"/>
              <a:buChar char="•"/>
            </a:pPr>
            <a:r>
              <a:rPr lang="en-US" sz="1600" kern="100" dirty="0">
                <a:effectLst/>
                <a:latin typeface="+mj-lt"/>
                <a:ea typeface="Calibri" panose="020F0502020204030204" pitchFamily="34" charset="0"/>
                <a:cs typeface="Times New Roman" panose="02020603050405020304" pitchFamily="18" charset="0"/>
              </a:rPr>
              <a:t>Monitoring the validation loss allows us to determine whether the model is learning useful patterns in the data or if it is overfitting by memorizing the training examples. </a:t>
            </a:r>
          </a:p>
          <a:p>
            <a:pPr marL="285750" indent="-285750">
              <a:lnSpc>
                <a:spcPct val="107000"/>
              </a:lnSpc>
              <a:spcAft>
                <a:spcPts val="800"/>
              </a:spcAft>
              <a:buFont typeface="Arial" panose="020B0604020202020204" pitchFamily="34" charset="0"/>
              <a:buChar char="•"/>
            </a:pPr>
            <a:r>
              <a:rPr lang="en-US" sz="1600" kern="100" dirty="0">
                <a:effectLst/>
                <a:latin typeface="+mj-lt"/>
                <a:ea typeface="Calibri" panose="020F0502020204030204" pitchFamily="34" charset="0"/>
                <a:cs typeface="Times New Roman" panose="02020603050405020304" pitchFamily="18" charset="0"/>
              </a:rPr>
              <a:t>A decreasing training loss accompanied by a stable or decreasing validation loss indicates that the model is generalizing well to unseen data.</a:t>
            </a:r>
            <a:endParaRPr lang="en-IN" sz="16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68DE468C-6708-CDC1-A267-C6206C232D4E}"/>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15833059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4131C4-5367-20E5-70B7-73EAEF38330D}"/>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A9C567E0-D0B9-5191-48F7-E6958DE0E6C6}"/>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So how is a Neural Network trained</a:t>
            </a:r>
          </a:p>
        </p:txBody>
      </p:sp>
      <p:sp>
        <p:nvSpPr>
          <p:cNvPr id="49" name="Google Shape;82;p 2">
            <a:extLst>
              <a:ext uri="{FF2B5EF4-FFF2-40B4-BE49-F238E27FC236}">
                <a16:creationId xmlns:a16="http://schemas.microsoft.com/office/drawing/2014/main" id="{CFBCE326-643E-AA6C-BF23-62FC7ADDFAF1}"/>
              </a:ext>
            </a:extLst>
          </p:cNvPr>
          <p:cNvSpPr/>
          <p:nvPr/>
        </p:nvSpPr>
        <p:spPr>
          <a:xfrm>
            <a:off x="1394640" y="1868760"/>
            <a:ext cx="9748080" cy="2264659"/>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7000"/>
              </a:lnSpc>
              <a:spcAft>
                <a:spcPts val="800"/>
              </a:spcAft>
            </a:pPr>
            <a:r>
              <a:rPr lang="en-IN" sz="1700" kern="100" dirty="0">
                <a:effectLst/>
                <a:latin typeface="+mj-lt"/>
                <a:ea typeface="Calibri" panose="020F0502020204030204" pitchFamily="34" charset="0"/>
                <a:cs typeface="Times New Roman" panose="02020603050405020304" pitchFamily="18" charset="0"/>
              </a:rPr>
              <a:t>Or how does it learn patterns from the data ?</a:t>
            </a:r>
          </a:p>
          <a:p>
            <a:pPr>
              <a:lnSpc>
                <a:spcPct val="107000"/>
              </a:lnSpc>
              <a:spcAft>
                <a:spcPts val="800"/>
              </a:spcAft>
            </a:pPr>
            <a:endParaRPr lang="en-IN" sz="17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700" kern="100" dirty="0">
                <a:effectLst/>
                <a:latin typeface="+mj-lt"/>
                <a:ea typeface="Calibri" panose="020F0502020204030204" pitchFamily="34" charset="0"/>
                <a:cs typeface="Times New Roman" panose="02020603050405020304" pitchFamily="18" charset="0"/>
              </a:rPr>
              <a:t>Loss functions (mean squared error, cross-entropy etc)</a:t>
            </a:r>
          </a:p>
          <a:p>
            <a:pPr marL="285750" indent="-285750">
              <a:lnSpc>
                <a:spcPct val="107000"/>
              </a:lnSpc>
              <a:spcAft>
                <a:spcPts val="800"/>
              </a:spcAft>
              <a:buFont typeface="Arial" panose="020B0604020202020204" pitchFamily="34" charset="0"/>
              <a:buChar char="•"/>
            </a:pPr>
            <a:r>
              <a:rPr lang="en-IN" sz="1700" kern="100" dirty="0">
                <a:effectLst/>
                <a:latin typeface="+mj-lt"/>
                <a:ea typeface="Calibri" panose="020F0502020204030204" pitchFamily="34" charset="0"/>
                <a:cs typeface="Times New Roman" panose="02020603050405020304" pitchFamily="18" charset="0"/>
              </a:rPr>
              <a:t>Calculation of gradients to update network weights using backpropagation of errors</a:t>
            </a:r>
          </a:p>
          <a:p>
            <a:pPr>
              <a:lnSpc>
                <a:spcPct val="107000"/>
              </a:lnSpc>
              <a:spcAft>
                <a:spcPts val="800"/>
              </a:spcAft>
            </a:pPr>
            <a:endParaRPr lang="en-IN" sz="1700"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IN" sz="1700" kern="100" dirty="0">
                <a:effectLst/>
                <a:latin typeface="+mj-lt"/>
                <a:ea typeface="Calibri" panose="020F0502020204030204" pitchFamily="34" charset="0"/>
                <a:cs typeface="Times New Roman" panose="02020603050405020304" pitchFamily="18" charset="0"/>
              </a:rPr>
              <a:t>Practical Implementation</a:t>
            </a:r>
          </a:p>
        </p:txBody>
      </p:sp>
      <p:sp>
        <p:nvSpPr>
          <p:cNvPr id="50" name="Straight Connector 2">
            <a:extLst>
              <a:ext uri="{FF2B5EF4-FFF2-40B4-BE49-F238E27FC236}">
                <a16:creationId xmlns:a16="http://schemas.microsoft.com/office/drawing/2014/main" id="{82E8898B-E4CF-1183-DEE7-B82DF9C0B8B2}"/>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30236672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B3BDA4-2804-02A9-1721-16EA742FB7A0}"/>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3F801144-2768-6EF2-2DED-BF1DB08F89A2}"/>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Loss Functions </a:t>
            </a:r>
          </a:p>
        </p:txBody>
      </p:sp>
      <p:sp>
        <p:nvSpPr>
          <p:cNvPr id="49" name="Google Shape;82;p 2">
            <a:extLst>
              <a:ext uri="{FF2B5EF4-FFF2-40B4-BE49-F238E27FC236}">
                <a16:creationId xmlns:a16="http://schemas.microsoft.com/office/drawing/2014/main" id="{A9762FBC-B5F3-18F9-8ECB-CB161101C515}"/>
              </a:ext>
            </a:extLst>
          </p:cNvPr>
          <p:cNvSpPr/>
          <p:nvPr/>
        </p:nvSpPr>
        <p:spPr>
          <a:xfrm>
            <a:off x="1394640" y="1868760"/>
            <a:ext cx="9748080" cy="3972178"/>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7000"/>
              </a:lnSpc>
              <a:spcAft>
                <a:spcPts val="800"/>
              </a:spcAft>
            </a:pPr>
            <a:r>
              <a:rPr lang="en-US" sz="1700" kern="100" dirty="0">
                <a:effectLst/>
                <a:latin typeface="+mj-lt"/>
                <a:ea typeface="Calibri" panose="020F0502020204030204" pitchFamily="34" charset="0"/>
                <a:cs typeface="Times New Roman" panose="02020603050405020304" pitchFamily="18" charset="0"/>
              </a:rPr>
              <a:t>Loss functions are used to quantify the difference between the predicted output of a neural network and the actual output (ground truth). </a:t>
            </a:r>
          </a:p>
          <a:p>
            <a:pPr>
              <a:lnSpc>
                <a:spcPct val="107000"/>
              </a:lnSpc>
              <a:spcAft>
                <a:spcPts val="800"/>
              </a:spcAft>
            </a:pPr>
            <a:endParaRPr lang="en-US" sz="1700"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700" kern="100" dirty="0">
                <a:effectLst/>
                <a:latin typeface="+mj-lt"/>
                <a:ea typeface="Calibri" panose="020F0502020204030204" pitchFamily="34" charset="0"/>
                <a:cs typeface="Times New Roman" panose="02020603050405020304" pitchFamily="18" charset="0"/>
              </a:rPr>
              <a:t>Different tasks require different loss functions and some commonly used loss functions in deep learning are - </a:t>
            </a:r>
          </a:p>
          <a:p>
            <a:pPr>
              <a:lnSpc>
                <a:spcPct val="107000"/>
              </a:lnSpc>
              <a:spcAft>
                <a:spcPts val="800"/>
              </a:spcAft>
            </a:pPr>
            <a:endParaRPr lang="en-US" sz="1700" kern="1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700" kern="100" dirty="0">
                <a:effectLst/>
                <a:latin typeface="+mj-lt"/>
                <a:ea typeface="Calibri" panose="020F0502020204030204" pitchFamily="34" charset="0"/>
                <a:cs typeface="Times New Roman" panose="02020603050405020304" pitchFamily="18" charset="0"/>
              </a:rPr>
              <a:t>Mean Squared Error (MSE): Used for regression tasks.</a:t>
            </a:r>
          </a:p>
          <a:p>
            <a:pPr marL="285750" indent="-285750">
              <a:lnSpc>
                <a:spcPct val="107000"/>
              </a:lnSpc>
              <a:spcAft>
                <a:spcPts val="800"/>
              </a:spcAft>
              <a:buFont typeface="Arial" panose="020B0604020202020204" pitchFamily="34" charset="0"/>
              <a:buChar char="•"/>
            </a:pPr>
            <a:r>
              <a:rPr lang="en-US" sz="1700" kern="100" dirty="0">
                <a:effectLst/>
                <a:latin typeface="+mj-lt"/>
                <a:ea typeface="Calibri" panose="020F0502020204030204" pitchFamily="34" charset="0"/>
                <a:cs typeface="Times New Roman" panose="02020603050405020304" pitchFamily="18" charset="0"/>
              </a:rPr>
              <a:t>Binary Cross-Entropy (</a:t>
            </a:r>
            <a:r>
              <a:rPr lang="en-US" sz="1700" kern="100" dirty="0" err="1">
                <a:effectLst/>
                <a:latin typeface="+mj-lt"/>
                <a:ea typeface="Calibri" panose="020F0502020204030204" pitchFamily="34" charset="0"/>
                <a:cs typeface="Times New Roman" panose="02020603050405020304" pitchFamily="18" charset="0"/>
              </a:rPr>
              <a:t>BinaryCE</a:t>
            </a:r>
            <a:r>
              <a:rPr lang="en-US" sz="1700" kern="100" dirty="0">
                <a:effectLst/>
                <a:latin typeface="+mj-lt"/>
                <a:ea typeface="Calibri" panose="020F0502020204030204" pitchFamily="34" charset="0"/>
                <a:cs typeface="Times New Roman" panose="02020603050405020304" pitchFamily="18" charset="0"/>
              </a:rPr>
              <a:t>): Used for binary classification tasks.</a:t>
            </a:r>
          </a:p>
          <a:p>
            <a:pPr marL="285750" indent="-285750">
              <a:lnSpc>
                <a:spcPct val="107000"/>
              </a:lnSpc>
              <a:spcAft>
                <a:spcPts val="800"/>
              </a:spcAft>
              <a:buFont typeface="Arial" panose="020B0604020202020204" pitchFamily="34" charset="0"/>
              <a:buChar char="•"/>
            </a:pPr>
            <a:r>
              <a:rPr lang="en-US" sz="1700" kern="100" dirty="0">
                <a:effectLst/>
                <a:latin typeface="+mj-lt"/>
                <a:ea typeface="Calibri" panose="020F0502020204030204" pitchFamily="34" charset="0"/>
                <a:cs typeface="Times New Roman" panose="02020603050405020304" pitchFamily="18" charset="0"/>
              </a:rPr>
              <a:t>Categorical Cross-Entropy (</a:t>
            </a:r>
            <a:r>
              <a:rPr lang="en-US" sz="1700" kern="100" dirty="0" err="1">
                <a:effectLst/>
                <a:latin typeface="+mj-lt"/>
                <a:ea typeface="Calibri" panose="020F0502020204030204" pitchFamily="34" charset="0"/>
                <a:cs typeface="Times New Roman" panose="02020603050405020304" pitchFamily="18" charset="0"/>
              </a:rPr>
              <a:t>CategoricalCE</a:t>
            </a:r>
            <a:r>
              <a:rPr lang="en-US" sz="1700" kern="100" dirty="0">
                <a:effectLst/>
                <a:latin typeface="+mj-lt"/>
                <a:ea typeface="Calibri" panose="020F0502020204030204" pitchFamily="34" charset="0"/>
                <a:cs typeface="Times New Roman" panose="02020603050405020304" pitchFamily="18" charset="0"/>
              </a:rPr>
              <a:t>): Used for multi-class classification tasks.</a:t>
            </a:r>
          </a:p>
          <a:p>
            <a:pPr marL="285750" indent="-285750">
              <a:lnSpc>
                <a:spcPct val="107000"/>
              </a:lnSpc>
              <a:spcAft>
                <a:spcPts val="800"/>
              </a:spcAft>
              <a:buFont typeface="Arial" panose="020B0604020202020204" pitchFamily="34" charset="0"/>
              <a:buChar char="•"/>
            </a:pPr>
            <a:endParaRPr lang="en-US" sz="1700" kern="100" dirty="0">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700" kern="100" dirty="0">
                <a:effectLst/>
                <a:latin typeface="+mj-lt"/>
                <a:ea typeface="Calibri" panose="020F0502020204030204" pitchFamily="34" charset="0"/>
                <a:cs typeface="Times New Roman" panose="02020603050405020304" pitchFamily="18" charset="0"/>
              </a:rPr>
              <a:t>Please open file </a:t>
            </a:r>
            <a:r>
              <a:rPr lang="en-US" sz="1700" kern="100" dirty="0" err="1">
                <a:effectLst/>
                <a:latin typeface="+mj-lt"/>
                <a:ea typeface="Calibri" panose="020F0502020204030204" pitchFamily="34" charset="0"/>
                <a:cs typeface="Times New Roman" panose="02020603050405020304" pitchFamily="18" charset="0"/>
              </a:rPr>
              <a:t>Loss_func.ipynb</a:t>
            </a:r>
            <a:endParaRPr lang="en-IN" sz="17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3264DCD2-21CC-BDAA-6975-44808DC85F6B}"/>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205091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616635-50B5-7E5E-0B9C-8425B85F3E73}"/>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F049DF03-CCC2-D72C-F55A-29E15981C9A7}"/>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trike="noStrike" spc="-1" dirty="0">
                <a:solidFill>
                  <a:srgbClr val="003399"/>
                </a:solidFill>
                <a:latin typeface="Trebuchet MS"/>
              </a:rPr>
              <a:t>Biological Inspiration and the Perceptron </a:t>
            </a:r>
            <a:endParaRPr lang="en-IN" sz="2800" b="0" strike="noStrike" spc="-1" dirty="0">
              <a:latin typeface="Arial"/>
            </a:endParaRPr>
          </a:p>
        </p:txBody>
      </p:sp>
      <p:sp>
        <p:nvSpPr>
          <p:cNvPr id="49" name="Google Shape;82;p 2">
            <a:extLst>
              <a:ext uri="{FF2B5EF4-FFF2-40B4-BE49-F238E27FC236}">
                <a16:creationId xmlns:a16="http://schemas.microsoft.com/office/drawing/2014/main" id="{A533631D-9F99-29F3-E998-113051DB1754}"/>
              </a:ext>
            </a:extLst>
          </p:cNvPr>
          <p:cNvSpPr/>
          <p:nvPr/>
        </p:nvSpPr>
        <p:spPr>
          <a:xfrm>
            <a:off x="1095007" y="1713777"/>
            <a:ext cx="9748080" cy="4923271"/>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Brief overview of the connection between artificial neural networks and biological neurons.</a:t>
            </a:r>
          </a:p>
          <a:p>
            <a:endParaRPr lang="en-IN" b="0" strike="noStrike" spc="-1" dirty="0">
              <a:latin typeface="Calibri" panose="020F0502020204030204" pitchFamily="34" charset="0"/>
              <a:ea typeface="Calibri" panose="020F0502020204030204" pitchFamily="34" charset="0"/>
              <a:cs typeface="Times New Roman" panose="02020603050405020304" pitchFamily="18" charset="0"/>
            </a:endParaRPr>
          </a:p>
          <a:p>
            <a:pPr algn="ctr"/>
            <a:r>
              <a:rPr lang="en-IN" b="1" spc="-1" dirty="0">
                <a:latin typeface="Calibri" panose="020F0502020204030204" pitchFamily="34" charset="0"/>
                <a:ea typeface="Calibri" panose="020F0502020204030204" pitchFamily="34" charset="0"/>
                <a:cs typeface="Times New Roman" panose="02020603050405020304" pitchFamily="18" charset="0"/>
              </a:rPr>
              <a:t>Biological Neuron </a:t>
            </a:r>
          </a:p>
          <a:p>
            <a:endParaRPr lang="en-IN" spc="-1" dirty="0">
              <a:latin typeface="Calibri" panose="020F0502020204030204" pitchFamily="34" charset="0"/>
              <a:ea typeface="Calibri" panose="020F0502020204030204" pitchFamily="34" charset="0"/>
              <a:cs typeface="Times New Roman" panose="02020603050405020304" pitchFamily="18" charset="0"/>
            </a:endParaRPr>
          </a:p>
          <a:p>
            <a:endParaRPr lang="en-IN" spc="-1" dirty="0">
              <a:latin typeface="Calibri" panose="020F0502020204030204" pitchFamily="34" charset="0"/>
              <a:ea typeface="Calibri" panose="020F0502020204030204" pitchFamily="34" charset="0"/>
              <a:cs typeface="Times New Roman" panose="02020603050405020304" pitchFamily="18" charset="0"/>
            </a:endParaRPr>
          </a:p>
          <a:p>
            <a:endParaRPr lang="en-IN" spc="-1" dirty="0">
              <a:latin typeface="Calibri" panose="020F0502020204030204" pitchFamily="34" charset="0"/>
              <a:ea typeface="Calibri" panose="020F0502020204030204" pitchFamily="34" charset="0"/>
              <a:cs typeface="Times New Roman" panose="02020603050405020304" pitchFamily="18" charset="0"/>
            </a:endParaRPr>
          </a:p>
          <a:p>
            <a:endParaRPr lang="en-IN" spc="-1" dirty="0">
              <a:latin typeface="Calibri" panose="020F0502020204030204" pitchFamily="34" charset="0"/>
              <a:ea typeface="Calibri" panose="020F0502020204030204" pitchFamily="34" charset="0"/>
              <a:cs typeface="Times New Roman" panose="02020603050405020304" pitchFamily="18" charset="0"/>
            </a:endParaRPr>
          </a:p>
          <a:p>
            <a:endParaRPr lang="en-IN" spc="-1" dirty="0">
              <a:latin typeface="Calibri" panose="020F0502020204030204" pitchFamily="34" charset="0"/>
              <a:ea typeface="Calibri" panose="020F0502020204030204" pitchFamily="34" charset="0"/>
              <a:cs typeface="Times New Roman" panose="02020603050405020304" pitchFamily="18" charset="0"/>
            </a:endParaRPr>
          </a:p>
          <a:p>
            <a:endParaRPr lang="en-US" spc="-1" dirty="0">
              <a:latin typeface="Calibri" panose="020F0502020204030204" pitchFamily="34" charset="0"/>
              <a:ea typeface="Calibri" panose="020F0502020204030204" pitchFamily="34" charset="0"/>
              <a:cs typeface="Times New Roman" panose="02020603050405020304" pitchFamily="18" charset="0"/>
            </a:endParaRPr>
          </a:p>
          <a:p>
            <a:r>
              <a:rPr lang="en-US" spc="-1" dirty="0">
                <a:latin typeface="Calibri" panose="020F0502020204030204" pitchFamily="34" charset="0"/>
                <a:ea typeface="Calibri" panose="020F0502020204030204" pitchFamily="34" charset="0"/>
                <a:cs typeface="Times New Roman" panose="02020603050405020304" pitchFamily="18" charset="0"/>
              </a:rPr>
              <a:t>Biological neurons are incredibly complex, but the core idea is simple:  </a:t>
            </a:r>
          </a:p>
          <a:p>
            <a:endParaRPr lang="en-US" spc="-1"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pc="-1" dirty="0">
                <a:latin typeface="Calibri" panose="020F0502020204030204" pitchFamily="34" charset="0"/>
                <a:ea typeface="Calibri" panose="020F0502020204030204" pitchFamily="34" charset="0"/>
                <a:cs typeface="Times New Roman" panose="02020603050405020304" pitchFamily="18" charset="0"/>
              </a:rPr>
              <a:t>They take in information, process it, and can pass on an altered version of that information to other neurons. </a:t>
            </a:r>
          </a:p>
          <a:p>
            <a:pPr marL="285750" indent="-285750">
              <a:buFont typeface="Arial" panose="020B0604020202020204" pitchFamily="34" charset="0"/>
              <a:buChar char="•"/>
            </a:pPr>
            <a:endParaRPr lang="en-US" spc="-1"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pc="-1" dirty="0">
                <a:latin typeface="Calibri" panose="020F0502020204030204" pitchFamily="34" charset="0"/>
                <a:ea typeface="Calibri" panose="020F0502020204030204" pitchFamily="34" charset="0"/>
                <a:cs typeface="Times New Roman" panose="02020603050405020304" pitchFamily="18" charset="0"/>
              </a:rPr>
              <a:t>Artificial neural networks borrow this fundamental concept to create computational models.</a:t>
            </a:r>
            <a:endParaRPr lang="en-IN" spc="-1" dirty="0">
              <a:latin typeface="Calibri" panose="020F0502020204030204" pitchFamily="34" charset="0"/>
              <a:ea typeface="Calibri" panose="020F0502020204030204" pitchFamily="34" charset="0"/>
              <a:cs typeface="Times New Roman" panose="02020603050405020304" pitchFamily="18" charset="0"/>
            </a:endParaRPr>
          </a:p>
          <a:p>
            <a:endParaRPr lang="en-IN" b="0" strike="noStrike" spc="-1" dirty="0">
              <a:latin typeface="Calibri" panose="020F0502020204030204" pitchFamily="34" charset="0"/>
              <a:ea typeface="Calibri" panose="020F0502020204030204" pitchFamily="34" charset="0"/>
              <a:cs typeface="Times New Roman" panose="02020603050405020304" pitchFamily="18" charset="0"/>
            </a:endParaRPr>
          </a:p>
          <a:p>
            <a:endParaRPr lang="en-IN" b="0" strike="noStrike" spc="-1" dirty="0">
              <a:latin typeface="Arial"/>
            </a:endParaRPr>
          </a:p>
        </p:txBody>
      </p:sp>
      <p:sp>
        <p:nvSpPr>
          <p:cNvPr id="50" name="Straight Connector 2">
            <a:extLst>
              <a:ext uri="{FF2B5EF4-FFF2-40B4-BE49-F238E27FC236}">
                <a16:creationId xmlns:a16="http://schemas.microsoft.com/office/drawing/2014/main" id="{86368C1C-96FE-6567-27FA-9315508100A4}"/>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dirty="0"/>
          </a:p>
        </p:txBody>
      </p:sp>
      <p:pic>
        <p:nvPicPr>
          <p:cNvPr id="1026" name="Picture 2">
            <a:extLst>
              <a:ext uri="{FF2B5EF4-FFF2-40B4-BE49-F238E27FC236}">
                <a16:creationId xmlns:a16="http://schemas.microsoft.com/office/drawing/2014/main" id="{B7DD3A6D-0183-0973-6558-6254DFA493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8068" y="2921512"/>
            <a:ext cx="2381250"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8067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43476-1CD3-D149-7FC5-E2601C2DC47A}"/>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448148CB-3BD7-D6B6-CA4A-C25E2E456111}"/>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Binary Cross Entropy</a:t>
            </a:r>
          </a:p>
        </p:txBody>
      </p:sp>
      <p:sp>
        <p:nvSpPr>
          <p:cNvPr id="49" name="Google Shape;82;p 2">
            <a:extLst>
              <a:ext uri="{FF2B5EF4-FFF2-40B4-BE49-F238E27FC236}">
                <a16:creationId xmlns:a16="http://schemas.microsoft.com/office/drawing/2014/main" id="{467A0887-CFAA-BCE5-91E2-E8C915C22C8D}"/>
              </a:ext>
            </a:extLst>
          </p:cNvPr>
          <p:cNvSpPr/>
          <p:nvPr/>
        </p:nvSpPr>
        <p:spPr>
          <a:xfrm>
            <a:off x="1394640" y="1868760"/>
            <a:ext cx="9748080" cy="3766993"/>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7000"/>
              </a:lnSpc>
              <a:spcAft>
                <a:spcPts val="800"/>
              </a:spcAft>
            </a:pPr>
            <a:r>
              <a:rPr lang="en-US" sz="1700" kern="100" dirty="0">
                <a:effectLst/>
                <a:latin typeface="+mj-lt"/>
                <a:ea typeface="Calibri" panose="020F0502020204030204" pitchFamily="34" charset="0"/>
                <a:cs typeface="Times New Roman" panose="02020603050405020304" pitchFamily="18" charset="0"/>
              </a:rPr>
              <a:t>Binary Cross-Entropy (also known as Log Loss) is a loss function used for binary classification tasks, where the model predicts either of the two classes (0 or 1).</a:t>
            </a:r>
          </a:p>
          <a:p>
            <a:pPr>
              <a:lnSpc>
                <a:spcPct val="107000"/>
              </a:lnSpc>
              <a:spcAft>
                <a:spcPts val="800"/>
              </a:spcAft>
            </a:pPr>
            <a:endParaRPr lang="en-US" sz="1700"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700" kern="100" dirty="0">
                <a:effectLst/>
                <a:latin typeface="+mj-lt"/>
                <a:ea typeface="Calibri" panose="020F0502020204030204" pitchFamily="34" charset="0"/>
                <a:cs typeface="Times New Roman" panose="02020603050405020304" pitchFamily="18" charset="0"/>
              </a:rPr>
              <a:t>Binary Cross-Entropy measures the difference between the predicted probability distribution and the actual binary labels.</a:t>
            </a:r>
          </a:p>
          <a:p>
            <a:pPr>
              <a:lnSpc>
                <a:spcPct val="107000"/>
              </a:lnSpc>
              <a:spcAft>
                <a:spcPts val="800"/>
              </a:spcAft>
            </a:pPr>
            <a:endParaRPr lang="en-US" sz="1700" kern="100" dirty="0">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700" kern="100" dirty="0">
                <a:effectLst/>
                <a:latin typeface="+mj-lt"/>
                <a:ea typeface="Calibri" panose="020F0502020204030204" pitchFamily="34" charset="0"/>
                <a:cs typeface="Times New Roman" panose="02020603050405020304" pitchFamily="18" charset="0"/>
              </a:rPr>
              <a:t>Example: </a:t>
            </a:r>
          </a:p>
          <a:p>
            <a:pPr>
              <a:lnSpc>
                <a:spcPct val="107000"/>
              </a:lnSpc>
              <a:spcAft>
                <a:spcPts val="800"/>
              </a:spcAft>
            </a:pPr>
            <a:endParaRPr lang="en-US" sz="1700" kern="100" dirty="0">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700" kern="100" dirty="0">
                <a:effectLst/>
                <a:latin typeface="+mj-lt"/>
                <a:ea typeface="Calibri" panose="020F0502020204030204" pitchFamily="34" charset="0"/>
                <a:cs typeface="Times New Roman" panose="02020603050405020304" pitchFamily="18" charset="0"/>
              </a:rPr>
              <a:t>Consider a spam email classifier. For each email, the model predicts the probability of it being spam (e.g., 0.7) or not spam (e.g., 0.3). The actual label is either 1 (spam) or 0 (not spam). Binary Cross-Entropy quantifies how well the predicted probabilities match the actual labels.</a:t>
            </a:r>
            <a:endParaRPr lang="en-IN" sz="17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CEDDD6B4-4F43-80A0-7E8E-3A14D5FD8CD5}"/>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20449335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D5801-BB64-B28A-E525-A7928698B320}"/>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B043ECBB-47EC-F956-71B9-D3025BF660B9}"/>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Categorical Cross Entropy</a:t>
            </a:r>
          </a:p>
        </p:txBody>
      </p:sp>
      <p:sp>
        <p:nvSpPr>
          <p:cNvPr id="49" name="Google Shape;82;p 2">
            <a:extLst>
              <a:ext uri="{FF2B5EF4-FFF2-40B4-BE49-F238E27FC236}">
                <a16:creationId xmlns:a16="http://schemas.microsoft.com/office/drawing/2014/main" id="{050DE657-B180-4A00-5BE1-77E970D6F0F8}"/>
              </a:ext>
            </a:extLst>
          </p:cNvPr>
          <p:cNvSpPr/>
          <p:nvPr/>
        </p:nvSpPr>
        <p:spPr>
          <a:xfrm>
            <a:off x="1394640" y="1868760"/>
            <a:ext cx="9748080" cy="4149534"/>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7000"/>
              </a:lnSpc>
              <a:spcAft>
                <a:spcPts val="800"/>
              </a:spcAft>
            </a:pPr>
            <a:r>
              <a:rPr lang="en-US" sz="1700" kern="100" dirty="0">
                <a:effectLst/>
                <a:latin typeface="+mj-lt"/>
                <a:ea typeface="Calibri" panose="020F0502020204030204" pitchFamily="34" charset="0"/>
                <a:cs typeface="Times New Roman" panose="02020603050405020304" pitchFamily="18" charset="0"/>
              </a:rPr>
              <a:t>Categorical Cross-Entropy is a loss function used for multi-class classification tasks, where the model predicts one of multiple classes (e.g., cat, dog, bird).</a:t>
            </a:r>
          </a:p>
          <a:p>
            <a:pPr>
              <a:lnSpc>
                <a:spcPct val="107000"/>
              </a:lnSpc>
              <a:spcAft>
                <a:spcPts val="800"/>
              </a:spcAft>
            </a:pPr>
            <a:endParaRPr lang="en-US" sz="1700"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700" kern="100" dirty="0">
                <a:effectLst/>
                <a:latin typeface="+mj-lt"/>
                <a:ea typeface="Calibri" panose="020F0502020204030204" pitchFamily="34" charset="0"/>
                <a:cs typeface="Times New Roman" panose="02020603050405020304" pitchFamily="18" charset="0"/>
              </a:rPr>
              <a:t>Categorical Cross-Entropy measures the difference between the predicted probability distribution and the actual categorical labels.</a:t>
            </a:r>
          </a:p>
          <a:p>
            <a:pPr>
              <a:lnSpc>
                <a:spcPct val="107000"/>
              </a:lnSpc>
              <a:spcAft>
                <a:spcPts val="800"/>
              </a:spcAft>
            </a:pPr>
            <a:endParaRPr lang="en-US" sz="1700"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700" kern="100" dirty="0">
                <a:effectLst/>
                <a:latin typeface="+mj-lt"/>
                <a:ea typeface="Calibri" panose="020F0502020204030204" pitchFamily="34" charset="0"/>
                <a:cs typeface="Times New Roman" panose="02020603050405020304" pitchFamily="18" charset="0"/>
              </a:rPr>
              <a:t>Example: </a:t>
            </a:r>
          </a:p>
          <a:p>
            <a:pPr>
              <a:lnSpc>
                <a:spcPct val="107000"/>
              </a:lnSpc>
              <a:spcAft>
                <a:spcPts val="800"/>
              </a:spcAft>
            </a:pPr>
            <a:r>
              <a:rPr lang="en-US" sz="1700" kern="100" dirty="0">
                <a:effectLst/>
                <a:latin typeface="+mj-lt"/>
                <a:ea typeface="Calibri" panose="020F0502020204030204" pitchFamily="34" charset="0"/>
                <a:cs typeface="Times New Roman" panose="02020603050405020304" pitchFamily="18" charset="0"/>
              </a:rPr>
              <a:t>Consider a handwritten digit classifier. For each image, the model predicts the probability of it being each digit (e.g., [0.1, 0.8, 0.05, 0.05, 0.0, 0.0, 0.05, 0.0, 0.0, 0.0] for the digit 1). </a:t>
            </a:r>
          </a:p>
          <a:p>
            <a:pPr>
              <a:lnSpc>
                <a:spcPct val="107000"/>
              </a:lnSpc>
              <a:spcAft>
                <a:spcPts val="800"/>
              </a:spcAft>
            </a:pPr>
            <a:r>
              <a:rPr lang="en-US" sz="1700" kern="100" dirty="0">
                <a:effectLst/>
                <a:latin typeface="+mj-lt"/>
                <a:ea typeface="Calibri" panose="020F0502020204030204" pitchFamily="34" charset="0"/>
                <a:cs typeface="Times New Roman" panose="02020603050405020304" pitchFamily="18" charset="0"/>
              </a:rPr>
              <a:t>The actual label is a one-hot encoded vector ([0, 1, 0, 0, 0, 0, 0, 0, 0, 0] for the digit 1). </a:t>
            </a:r>
          </a:p>
          <a:p>
            <a:pPr>
              <a:lnSpc>
                <a:spcPct val="107000"/>
              </a:lnSpc>
              <a:spcAft>
                <a:spcPts val="800"/>
              </a:spcAft>
            </a:pPr>
            <a:r>
              <a:rPr lang="en-US" sz="1700" kern="100" dirty="0">
                <a:effectLst/>
                <a:latin typeface="+mj-lt"/>
                <a:ea typeface="Calibri" panose="020F0502020204030204" pitchFamily="34" charset="0"/>
                <a:cs typeface="Times New Roman" panose="02020603050405020304" pitchFamily="18" charset="0"/>
              </a:rPr>
              <a:t>Categorical Cross-Entropy quantifies how well the predicted probabilities match the actual one-hot encoded vectors.</a:t>
            </a:r>
            <a:endParaRPr lang="en-IN" sz="17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7AEF1A1D-62B3-F379-E282-FAD9761478EA}"/>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13276012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57C5E-ADBA-DA99-3E32-3399995010F1}"/>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9E2271AF-1B8A-54D2-B6E4-260A913BC09B}"/>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Why did Multi-Layer Perceptron Hit a Wall ?</a:t>
            </a:r>
          </a:p>
        </p:txBody>
      </p:sp>
      <p:sp>
        <p:nvSpPr>
          <p:cNvPr id="49" name="Google Shape;82;p 2">
            <a:extLst>
              <a:ext uri="{FF2B5EF4-FFF2-40B4-BE49-F238E27FC236}">
                <a16:creationId xmlns:a16="http://schemas.microsoft.com/office/drawing/2014/main" id="{13CD4FD0-0FC2-9A77-62B5-9CF6E2019A4F}"/>
              </a:ext>
            </a:extLst>
          </p:cNvPr>
          <p:cNvSpPr/>
          <p:nvPr/>
        </p:nvSpPr>
        <p:spPr>
          <a:xfrm>
            <a:off x="1394640" y="1868760"/>
            <a:ext cx="9748080" cy="4247317"/>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spc="-1" dirty="0">
                <a:latin typeface="Arial"/>
              </a:rPr>
              <a:t>Limited Generalization: MLPs may struggle to generalize well to unseen data, especially when dealing with small datasets or datasets with complex patterns. This can lead to overfitting, where the model performs well on the training data but poorly on new, unseen data.</a:t>
            </a:r>
          </a:p>
          <a:p>
            <a:pPr>
              <a:lnSpc>
                <a:spcPct val="100000"/>
              </a:lnSpc>
            </a:pPr>
            <a:endParaRPr lang="en-US" spc="-1" dirty="0">
              <a:latin typeface="Arial"/>
            </a:endParaRPr>
          </a:p>
          <a:p>
            <a:pPr>
              <a:lnSpc>
                <a:spcPct val="100000"/>
              </a:lnSpc>
            </a:pPr>
            <a:r>
              <a:rPr lang="en-US" spc="-1" dirty="0">
                <a:latin typeface="Arial"/>
              </a:rPr>
              <a:t>Sensitivity to Hyperparameters: MLPs require careful tuning of hyperparameters such as the number of hidden layers, the number of neurons per layer, activation functions, learning rate, etc. Finding the optimal set of hyperparameters can be challenging and time-consuming.</a:t>
            </a:r>
          </a:p>
          <a:p>
            <a:pPr>
              <a:lnSpc>
                <a:spcPct val="100000"/>
              </a:lnSpc>
            </a:pPr>
            <a:endParaRPr lang="en-US" spc="-1" dirty="0">
              <a:latin typeface="Arial"/>
            </a:endParaRPr>
          </a:p>
          <a:p>
            <a:pPr>
              <a:lnSpc>
                <a:spcPct val="100000"/>
              </a:lnSpc>
            </a:pPr>
            <a:r>
              <a:rPr lang="en-US" spc="-1" dirty="0">
                <a:latin typeface="Arial"/>
              </a:rPr>
              <a:t>Slow Convergence: Training MLPs can be computationally intensive, especially for large datasets or deep architectures. MLPs may converge slowly or get stuck in local minima during training, leading to longer training times.</a:t>
            </a:r>
          </a:p>
          <a:p>
            <a:pPr>
              <a:lnSpc>
                <a:spcPct val="100000"/>
              </a:lnSpc>
            </a:pPr>
            <a:endParaRPr lang="en-US" spc="-1" dirty="0">
              <a:latin typeface="Arial"/>
            </a:endParaRPr>
          </a:p>
          <a:p>
            <a:pPr>
              <a:lnSpc>
                <a:spcPct val="100000"/>
              </a:lnSpc>
            </a:pPr>
            <a:r>
              <a:rPr lang="en-US" spc="-1" dirty="0">
                <a:latin typeface="Arial"/>
              </a:rPr>
              <a:t>Vulnerability to Local Minima: MLPs are trained using gradient-based optimization techniques such as stochastic gradient descent (SGD). However, these optimization algorithms may converge to local minima, resulting in suboptimal solutions.</a:t>
            </a:r>
          </a:p>
        </p:txBody>
      </p:sp>
      <p:sp>
        <p:nvSpPr>
          <p:cNvPr id="50" name="Straight Connector 2">
            <a:extLst>
              <a:ext uri="{FF2B5EF4-FFF2-40B4-BE49-F238E27FC236}">
                <a16:creationId xmlns:a16="http://schemas.microsoft.com/office/drawing/2014/main" id="{E98CCCC7-F05C-0D15-78F7-AFD898C63724}"/>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34572275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5673C-297F-4A68-59EB-9DBC90DC1921}"/>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B291C232-4D05-B594-DE39-44B4B335C525}"/>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Why did Multi Layer Perceptron Hit a Wall ?</a:t>
            </a:r>
          </a:p>
        </p:txBody>
      </p:sp>
      <p:sp>
        <p:nvSpPr>
          <p:cNvPr id="49" name="Google Shape;82;p 2">
            <a:extLst>
              <a:ext uri="{FF2B5EF4-FFF2-40B4-BE49-F238E27FC236}">
                <a16:creationId xmlns:a16="http://schemas.microsoft.com/office/drawing/2014/main" id="{AEB9C4D6-5847-AA4F-58BD-9C4187F9D712}"/>
              </a:ext>
            </a:extLst>
          </p:cNvPr>
          <p:cNvSpPr/>
          <p:nvPr/>
        </p:nvSpPr>
        <p:spPr>
          <a:xfrm>
            <a:off x="1394640" y="1868760"/>
            <a:ext cx="9748080" cy="3693319"/>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spc="-1" dirty="0">
                <a:latin typeface="Arial"/>
              </a:rPr>
              <a:t>Black Box Nature: MLPs are often considered black box models, meaning that it's difficult to interpret how they arrive at predictions. Understanding the inner workings of MLPs and interpreting the learned representations can be challenging, especially in complex architectures.</a:t>
            </a:r>
          </a:p>
          <a:p>
            <a:pPr>
              <a:lnSpc>
                <a:spcPct val="100000"/>
              </a:lnSpc>
            </a:pPr>
            <a:endParaRPr lang="en-US" spc="-1" dirty="0">
              <a:latin typeface="Arial"/>
            </a:endParaRPr>
          </a:p>
          <a:p>
            <a:pPr>
              <a:lnSpc>
                <a:spcPct val="100000"/>
              </a:lnSpc>
            </a:pPr>
            <a:r>
              <a:rPr lang="en-US" spc="-1" dirty="0">
                <a:latin typeface="Arial"/>
              </a:rPr>
              <a:t>Data Preprocessing Requirement: MLPs are sensitive to the scale and distribution of input features. Preprocessing steps such as feature scaling, normalization, and handling missing values are often required to ensure optimal performance.</a:t>
            </a:r>
          </a:p>
          <a:p>
            <a:pPr>
              <a:lnSpc>
                <a:spcPct val="100000"/>
              </a:lnSpc>
            </a:pPr>
            <a:endParaRPr lang="en-US" spc="-1" dirty="0">
              <a:latin typeface="Arial"/>
            </a:endParaRPr>
          </a:p>
          <a:p>
            <a:pPr>
              <a:lnSpc>
                <a:spcPct val="100000"/>
              </a:lnSpc>
            </a:pPr>
            <a:r>
              <a:rPr lang="en-US" spc="-1" dirty="0">
                <a:latin typeface="Arial"/>
              </a:rPr>
              <a:t>Memory and Computational Resources: Training large MLPs with many layers and neurons requires significant memory and computational resources. Deploying such models in production environments may be impractical or expensive, especially in resource-constrained settings.</a:t>
            </a:r>
          </a:p>
        </p:txBody>
      </p:sp>
      <p:sp>
        <p:nvSpPr>
          <p:cNvPr id="50" name="Straight Connector 2">
            <a:extLst>
              <a:ext uri="{FF2B5EF4-FFF2-40B4-BE49-F238E27FC236}">
                <a16:creationId xmlns:a16="http://schemas.microsoft.com/office/drawing/2014/main" id="{1A204D17-C2BC-F2D2-6CF2-1050A8397571}"/>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36479585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3ADDF-DE75-F158-ECEA-B58C5FDC5F39}"/>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0B97D839-E993-76BF-0C3F-BA5480F7F58B}"/>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Why did Multi Layer Perceptron Hit a Wall ?</a:t>
            </a:r>
          </a:p>
        </p:txBody>
      </p:sp>
      <p:sp>
        <p:nvSpPr>
          <p:cNvPr id="49" name="Google Shape;82;p 2">
            <a:extLst>
              <a:ext uri="{FF2B5EF4-FFF2-40B4-BE49-F238E27FC236}">
                <a16:creationId xmlns:a16="http://schemas.microsoft.com/office/drawing/2014/main" id="{2347ACAA-DC56-9E8E-C00B-1263BA617546}"/>
              </a:ext>
            </a:extLst>
          </p:cNvPr>
          <p:cNvSpPr/>
          <p:nvPr/>
        </p:nvSpPr>
        <p:spPr>
          <a:xfrm>
            <a:off x="1394640" y="1868760"/>
            <a:ext cx="9748080" cy="3693319"/>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endParaRPr lang="en-US" spc="-1" dirty="0">
              <a:latin typeface="Arial"/>
            </a:endParaRPr>
          </a:p>
          <a:p>
            <a:pPr>
              <a:lnSpc>
                <a:spcPct val="100000"/>
              </a:lnSpc>
            </a:pPr>
            <a:r>
              <a:rPr lang="en-US" spc="-1" dirty="0">
                <a:latin typeface="Arial"/>
              </a:rPr>
              <a:t>Lack of Robustness to Noisy Data: MLPs are sensitive to noisy data and outliers, which can negatively impact model performance. Robustness to noisy data can be improved with regularization techniques, but it may still be a challenge in some cases.</a:t>
            </a:r>
          </a:p>
          <a:p>
            <a:pPr>
              <a:lnSpc>
                <a:spcPct val="100000"/>
              </a:lnSpc>
            </a:pPr>
            <a:endParaRPr lang="en-US" spc="-1" dirty="0">
              <a:latin typeface="Arial"/>
            </a:endParaRPr>
          </a:p>
          <a:p>
            <a:pPr>
              <a:lnSpc>
                <a:spcPct val="100000"/>
              </a:lnSpc>
            </a:pPr>
            <a:r>
              <a:rPr lang="en-US" spc="-1" dirty="0">
                <a:latin typeface="Arial"/>
              </a:rPr>
              <a:t>Interpretability: MLPs lack interpretability compared to simpler models like linear regression or decision trees. Understanding how the model makes predictions and explaining its decisions to stakeholders or end-users can be difficult.</a:t>
            </a:r>
          </a:p>
          <a:p>
            <a:pPr>
              <a:lnSpc>
                <a:spcPct val="100000"/>
              </a:lnSpc>
            </a:pPr>
            <a:endParaRPr lang="en-US" spc="-1" dirty="0">
              <a:latin typeface="Arial"/>
            </a:endParaRPr>
          </a:p>
          <a:p>
            <a:pPr>
              <a:lnSpc>
                <a:spcPct val="100000"/>
              </a:lnSpc>
            </a:pPr>
            <a:r>
              <a:rPr lang="en-US" spc="-1" dirty="0">
                <a:latin typeface="Arial"/>
              </a:rPr>
              <a:t>Limited Transfer Learning: Transfer learning, where knowledge gained from training one model is transferred to a different but related task, may be less effective with MLPs compared to other architectures like convolutional neural networks (CNNs) or recurrent neural networks (RNNs).</a:t>
            </a:r>
          </a:p>
        </p:txBody>
      </p:sp>
      <p:sp>
        <p:nvSpPr>
          <p:cNvPr id="50" name="Straight Connector 2">
            <a:extLst>
              <a:ext uri="{FF2B5EF4-FFF2-40B4-BE49-F238E27FC236}">
                <a16:creationId xmlns:a16="http://schemas.microsoft.com/office/drawing/2014/main" id="{3BDA1A11-7D4F-30A9-6104-E555DE613360}"/>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31322224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6EE7F8-FC56-0764-2873-389CADA5C7AB}"/>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C60AA375-C2F2-660D-A8A6-A70BC04C91FA}"/>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What is CNN ?</a:t>
            </a:r>
          </a:p>
        </p:txBody>
      </p:sp>
      <p:sp>
        <p:nvSpPr>
          <p:cNvPr id="49" name="Google Shape;82;p 2">
            <a:extLst>
              <a:ext uri="{FF2B5EF4-FFF2-40B4-BE49-F238E27FC236}">
                <a16:creationId xmlns:a16="http://schemas.microsoft.com/office/drawing/2014/main" id="{251F4F51-0317-C3D1-7DF7-ACA78A2D1200}"/>
              </a:ext>
            </a:extLst>
          </p:cNvPr>
          <p:cNvSpPr/>
          <p:nvPr/>
        </p:nvSpPr>
        <p:spPr>
          <a:xfrm>
            <a:off x="1394640" y="1868760"/>
            <a:ext cx="9748080" cy="2721964"/>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7000"/>
              </a:lnSpc>
              <a:spcAft>
                <a:spcPts val="800"/>
              </a:spcAft>
              <a:buFont typeface="Arial" panose="020B0604020202020204" pitchFamily="34" charset="0"/>
              <a:buChar char="•"/>
            </a:pPr>
            <a:r>
              <a:rPr lang="en-US" sz="1700" dirty="0">
                <a:effectLst/>
                <a:latin typeface="+mj-lt"/>
                <a:ea typeface="Calibri" panose="020F0502020204030204" pitchFamily="34" charset="0"/>
                <a:cs typeface="Times New Roman" panose="02020603050405020304" pitchFamily="18" charset="0"/>
              </a:rPr>
              <a:t>Convolutional Neural Networks (CNNs) are a class of deep learning models designed for processing structured grid-like data, such as images.</a:t>
            </a:r>
          </a:p>
          <a:p>
            <a:pPr marL="285750" indent="-285750">
              <a:lnSpc>
                <a:spcPct val="107000"/>
              </a:lnSpc>
              <a:spcAft>
                <a:spcPts val="800"/>
              </a:spcAft>
              <a:buFont typeface="Arial" panose="020B0604020202020204" pitchFamily="34" charset="0"/>
              <a:buChar char="•"/>
            </a:pPr>
            <a:endParaRPr lang="en-US" sz="17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700" dirty="0">
                <a:effectLst/>
                <a:latin typeface="+mj-lt"/>
                <a:ea typeface="Calibri" panose="020F0502020204030204" pitchFamily="34" charset="0"/>
                <a:cs typeface="Times New Roman" panose="02020603050405020304" pitchFamily="18" charset="0"/>
              </a:rPr>
              <a:t>CNNs are particularly effective in computer vision tasks like image classification, object detection, and image segmentation.</a:t>
            </a:r>
          </a:p>
          <a:p>
            <a:pPr marL="285750" indent="-285750">
              <a:lnSpc>
                <a:spcPct val="107000"/>
              </a:lnSpc>
              <a:spcAft>
                <a:spcPts val="800"/>
              </a:spcAft>
              <a:buFont typeface="Arial" panose="020B0604020202020204" pitchFamily="34" charset="0"/>
              <a:buChar char="•"/>
            </a:pPr>
            <a:endParaRPr lang="en-US" sz="17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700" dirty="0">
                <a:effectLst/>
                <a:latin typeface="+mj-lt"/>
                <a:ea typeface="Calibri" panose="020F0502020204030204" pitchFamily="34" charset="0"/>
                <a:cs typeface="Times New Roman" panose="02020603050405020304" pitchFamily="18" charset="0"/>
              </a:rPr>
              <a:t>CNNs leverage the concept of convolutions to extract spatial hierarchies of features from input images.</a:t>
            </a:r>
            <a:endParaRPr lang="en-IN" sz="17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C541576B-13FA-55CB-5DB1-BCBA1CB3DC41}"/>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18983843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267168-0D17-4625-A4D1-A359EA9A6109}"/>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C5F646AE-DA34-6C7F-AA35-5602B0B75133}"/>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What are Convolutions ?</a:t>
            </a:r>
          </a:p>
        </p:txBody>
      </p:sp>
      <p:sp>
        <p:nvSpPr>
          <p:cNvPr id="49" name="Google Shape;82;p 2">
            <a:extLst>
              <a:ext uri="{FF2B5EF4-FFF2-40B4-BE49-F238E27FC236}">
                <a16:creationId xmlns:a16="http://schemas.microsoft.com/office/drawing/2014/main" id="{B447FE8B-4E0C-369D-6857-D6F0345ACA79}"/>
              </a:ext>
            </a:extLst>
          </p:cNvPr>
          <p:cNvSpPr/>
          <p:nvPr/>
        </p:nvSpPr>
        <p:spPr>
          <a:xfrm>
            <a:off x="1394640" y="1868760"/>
            <a:ext cx="9748080" cy="445731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7000"/>
              </a:lnSpc>
              <a:spcAft>
                <a:spcPts val="800"/>
              </a:spcAft>
              <a:buFont typeface="Arial" panose="020B0604020202020204" pitchFamily="34" charset="0"/>
              <a:buChar char="•"/>
            </a:pPr>
            <a:r>
              <a:rPr lang="en-US" sz="1700" dirty="0">
                <a:effectLst/>
                <a:latin typeface="+mj-lt"/>
                <a:ea typeface="Calibri" panose="020F0502020204030204" pitchFamily="34" charset="0"/>
                <a:cs typeface="Times New Roman" panose="02020603050405020304" pitchFamily="18" charset="0"/>
              </a:rPr>
              <a:t>Convolutions are the fundamental building blocks of CNNs.</a:t>
            </a:r>
          </a:p>
          <a:p>
            <a:pPr marL="285750" indent="-285750">
              <a:lnSpc>
                <a:spcPct val="107000"/>
              </a:lnSpc>
              <a:spcAft>
                <a:spcPts val="800"/>
              </a:spcAft>
              <a:buFont typeface="Arial" panose="020B0604020202020204" pitchFamily="34" charset="0"/>
              <a:buChar char="•"/>
            </a:pPr>
            <a:endParaRPr lang="en-US" sz="17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700" dirty="0">
                <a:effectLst/>
                <a:latin typeface="+mj-lt"/>
                <a:ea typeface="Calibri" panose="020F0502020204030204" pitchFamily="34" charset="0"/>
                <a:cs typeface="Times New Roman" panose="02020603050405020304" pitchFamily="18" charset="0"/>
              </a:rPr>
              <a:t>Convolution operation involves sliding a filter (also known as a kernel) over the input image and computing element-wise multiplications and summations.</a:t>
            </a:r>
          </a:p>
          <a:p>
            <a:pPr>
              <a:lnSpc>
                <a:spcPct val="107000"/>
              </a:lnSpc>
              <a:spcAft>
                <a:spcPts val="800"/>
              </a:spcAft>
            </a:pPr>
            <a:endParaRPr lang="en-US" sz="17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700" dirty="0">
                <a:effectLst/>
                <a:latin typeface="+mj-lt"/>
                <a:ea typeface="Calibri" panose="020F0502020204030204" pitchFamily="34" charset="0"/>
                <a:cs typeface="Times New Roman" panose="02020603050405020304" pitchFamily="18" charset="0"/>
              </a:rPr>
              <a:t>Key terms:</a:t>
            </a:r>
          </a:p>
          <a:p>
            <a:pPr>
              <a:lnSpc>
                <a:spcPct val="107000"/>
              </a:lnSpc>
              <a:spcAft>
                <a:spcPts val="800"/>
              </a:spcAft>
            </a:pPr>
            <a:endParaRPr lang="en-US" sz="17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700" b="1" dirty="0">
                <a:effectLst/>
                <a:latin typeface="+mj-lt"/>
                <a:ea typeface="Calibri" panose="020F0502020204030204" pitchFamily="34" charset="0"/>
                <a:cs typeface="Times New Roman" panose="02020603050405020304" pitchFamily="18" charset="0"/>
              </a:rPr>
              <a:t>Filter/Kernel:</a:t>
            </a:r>
            <a:r>
              <a:rPr lang="en-US" sz="1700" dirty="0">
                <a:effectLst/>
                <a:latin typeface="+mj-lt"/>
                <a:ea typeface="Calibri" panose="020F0502020204030204" pitchFamily="34" charset="0"/>
                <a:cs typeface="Times New Roman" panose="02020603050405020304" pitchFamily="18" charset="0"/>
              </a:rPr>
              <a:t> Small matrix used for feature extraction.</a:t>
            </a:r>
          </a:p>
          <a:p>
            <a:pPr>
              <a:lnSpc>
                <a:spcPct val="107000"/>
              </a:lnSpc>
              <a:spcAft>
                <a:spcPts val="800"/>
              </a:spcAft>
            </a:pPr>
            <a:r>
              <a:rPr lang="en-US" sz="1700" b="1" dirty="0">
                <a:effectLst/>
                <a:latin typeface="+mj-lt"/>
                <a:ea typeface="Calibri" panose="020F0502020204030204" pitchFamily="34" charset="0"/>
                <a:cs typeface="Times New Roman" panose="02020603050405020304" pitchFamily="18" charset="0"/>
              </a:rPr>
              <a:t>Stride: </a:t>
            </a:r>
            <a:r>
              <a:rPr lang="en-US" sz="1700" dirty="0">
                <a:effectLst/>
                <a:latin typeface="+mj-lt"/>
                <a:ea typeface="Calibri" panose="020F0502020204030204" pitchFamily="34" charset="0"/>
                <a:cs typeface="Times New Roman" panose="02020603050405020304" pitchFamily="18" charset="0"/>
              </a:rPr>
              <a:t>Step size of the filter as it moves across the input image.</a:t>
            </a:r>
          </a:p>
          <a:p>
            <a:pPr>
              <a:lnSpc>
                <a:spcPct val="107000"/>
              </a:lnSpc>
              <a:spcAft>
                <a:spcPts val="800"/>
              </a:spcAft>
            </a:pPr>
            <a:r>
              <a:rPr lang="en-US" sz="1700" b="1" dirty="0">
                <a:effectLst/>
                <a:latin typeface="+mj-lt"/>
                <a:ea typeface="Calibri" panose="020F0502020204030204" pitchFamily="34" charset="0"/>
                <a:cs typeface="Times New Roman" panose="02020603050405020304" pitchFamily="18" charset="0"/>
              </a:rPr>
              <a:t>Padding:</a:t>
            </a:r>
            <a:r>
              <a:rPr lang="en-US" sz="1700" dirty="0">
                <a:effectLst/>
                <a:latin typeface="+mj-lt"/>
                <a:ea typeface="Calibri" panose="020F0502020204030204" pitchFamily="34" charset="0"/>
                <a:cs typeface="Times New Roman" panose="02020603050405020304" pitchFamily="18" charset="0"/>
              </a:rPr>
              <a:t> Technique used to preserve spatial dimensions of the input image.</a:t>
            </a:r>
          </a:p>
          <a:p>
            <a:pPr>
              <a:lnSpc>
                <a:spcPct val="107000"/>
              </a:lnSpc>
              <a:spcAft>
                <a:spcPts val="800"/>
              </a:spcAft>
            </a:pPr>
            <a:endParaRPr lang="en-US" sz="1700" kern="100" dirty="0">
              <a:latin typeface="+mj-lt"/>
              <a:ea typeface="Calibri" panose="020F0502020204030204" pitchFamily="34" charset="0"/>
              <a:cs typeface="Times New Roman" panose="02020603050405020304" pitchFamily="18" charset="0"/>
            </a:endParaRPr>
          </a:p>
          <a:p>
            <a:pPr>
              <a:lnSpc>
                <a:spcPct val="107000"/>
              </a:lnSpc>
              <a:spcAft>
                <a:spcPts val="800"/>
              </a:spcAft>
            </a:pPr>
            <a:endParaRPr lang="en-IN" sz="17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BB560535-A892-3D77-1317-07D94C9F0A1D}"/>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25760686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AD358E-DECE-AE75-0441-9600D6A89729}"/>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12E2989F-C16C-F30D-405A-7DDAE380AB45}"/>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What are Convolutions exactly?</a:t>
            </a:r>
          </a:p>
        </p:txBody>
      </p:sp>
      <p:sp>
        <p:nvSpPr>
          <p:cNvPr id="49" name="Google Shape;82;p 2">
            <a:extLst>
              <a:ext uri="{FF2B5EF4-FFF2-40B4-BE49-F238E27FC236}">
                <a16:creationId xmlns:a16="http://schemas.microsoft.com/office/drawing/2014/main" id="{EE242D1C-92E9-9CAC-BB6F-080DD1C50048}"/>
              </a:ext>
            </a:extLst>
          </p:cNvPr>
          <p:cNvSpPr/>
          <p:nvPr/>
        </p:nvSpPr>
        <p:spPr>
          <a:xfrm>
            <a:off x="1394640" y="1868760"/>
            <a:ext cx="9748080" cy="4812023"/>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7000"/>
              </a:lnSpc>
              <a:spcAft>
                <a:spcPts val="800"/>
              </a:spcAft>
              <a:buFont typeface="Arial" panose="020B0604020202020204" pitchFamily="34" charset="0"/>
              <a:buChar char="•"/>
            </a:pPr>
            <a:r>
              <a:rPr lang="en-US" sz="1700" dirty="0">
                <a:effectLst/>
                <a:latin typeface="+mj-lt"/>
                <a:ea typeface="Calibri" panose="020F0502020204030204" pitchFamily="34" charset="0"/>
                <a:cs typeface="Times New Roman" panose="02020603050405020304" pitchFamily="18" charset="0"/>
              </a:rPr>
              <a:t>Convolution is a mathematical operation that involves combining two sets of information to produce a third set of information. </a:t>
            </a:r>
          </a:p>
          <a:p>
            <a:pPr marL="285750" indent="-285750">
              <a:lnSpc>
                <a:spcPct val="107000"/>
              </a:lnSpc>
              <a:spcAft>
                <a:spcPts val="800"/>
              </a:spcAft>
              <a:buFont typeface="Arial" panose="020B0604020202020204" pitchFamily="34" charset="0"/>
              <a:buChar char="•"/>
            </a:pPr>
            <a:r>
              <a:rPr lang="en-US" sz="1700" dirty="0">
                <a:effectLst/>
                <a:latin typeface="+mj-lt"/>
                <a:ea typeface="Calibri" panose="020F0502020204030204" pitchFamily="34" charset="0"/>
                <a:cs typeface="Times New Roman" panose="02020603050405020304" pitchFamily="18" charset="0"/>
              </a:rPr>
              <a:t>In the context of image processing and convolutional neural networks (CNNs), convolutions are used to extract features from images.</a:t>
            </a:r>
          </a:p>
          <a:p>
            <a:pPr>
              <a:lnSpc>
                <a:spcPct val="107000"/>
              </a:lnSpc>
              <a:spcAft>
                <a:spcPts val="800"/>
              </a:spcAft>
            </a:pPr>
            <a:endParaRPr lang="en-US" sz="1700" b="1" dirty="0">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700" b="1" dirty="0">
                <a:latin typeface="+mj-lt"/>
                <a:ea typeface="Calibri" panose="020F0502020204030204" pitchFamily="34" charset="0"/>
                <a:cs typeface="Times New Roman" panose="02020603050405020304" pitchFamily="18" charset="0"/>
              </a:rPr>
              <a:t>Simpler explanation</a:t>
            </a:r>
          </a:p>
          <a:p>
            <a:pPr marL="285750" indent="-285750">
              <a:lnSpc>
                <a:spcPct val="107000"/>
              </a:lnSpc>
              <a:spcAft>
                <a:spcPts val="800"/>
              </a:spcAft>
              <a:buFont typeface="Arial" panose="020B0604020202020204" pitchFamily="34" charset="0"/>
              <a:buChar char="•"/>
            </a:pPr>
            <a:r>
              <a:rPr lang="en-US" sz="1700" dirty="0">
                <a:effectLst/>
                <a:latin typeface="+mj-lt"/>
                <a:ea typeface="Calibri" panose="020F0502020204030204" pitchFamily="34" charset="0"/>
                <a:cs typeface="Times New Roman" panose="02020603050405020304" pitchFamily="18" charset="0"/>
              </a:rPr>
              <a:t>Imagine we have a flashlight and a stencil with a specific pattern (e.g., a circle or a square). </a:t>
            </a:r>
          </a:p>
          <a:p>
            <a:pPr marL="285750" indent="-285750">
              <a:lnSpc>
                <a:spcPct val="107000"/>
              </a:lnSpc>
              <a:spcAft>
                <a:spcPts val="800"/>
              </a:spcAft>
              <a:buFont typeface="Arial" panose="020B0604020202020204" pitchFamily="34" charset="0"/>
              <a:buChar char="•"/>
            </a:pPr>
            <a:r>
              <a:rPr lang="en-US" sz="1700" dirty="0">
                <a:effectLst/>
                <a:latin typeface="+mj-lt"/>
                <a:ea typeface="Calibri" panose="020F0502020204030204" pitchFamily="34" charset="0"/>
                <a:cs typeface="Times New Roman" panose="02020603050405020304" pitchFamily="18" charset="0"/>
              </a:rPr>
              <a:t>When we shine the flashlight through the stencil onto a surface, we create a shadow that represents the pattern of the stencil. </a:t>
            </a:r>
          </a:p>
          <a:p>
            <a:pPr marL="285750" indent="-285750">
              <a:lnSpc>
                <a:spcPct val="107000"/>
              </a:lnSpc>
              <a:spcAft>
                <a:spcPts val="800"/>
              </a:spcAft>
              <a:buFont typeface="Arial" panose="020B0604020202020204" pitchFamily="34" charset="0"/>
              <a:buChar char="•"/>
            </a:pPr>
            <a:r>
              <a:rPr lang="en-US" sz="1700" dirty="0">
                <a:effectLst/>
                <a:latin typeface="+mj-lt"/>
                <a:ea typeface="Calibri" panose="020F0502020204030204" pitchFamily="34" charset="0"/>
                <a:cs typeface="Times New Roman" panose="02020603050405020304" pitchFamily="18" charset="0"/>
              </a:rPr>
              <a:t>Now, if we move the flashlight across the surface, the shadow will change based on the position of the flashlight relative to the surface. </a:t>
            </a:r>
          </a:p>
          <a:p>
            <a:pPr marL="285750" indent="-285750">
              <a:lnSpc>
                <a:spcPct val="107000"/>
              </a:lnSpc>
              <a:spcAft>
                <a:spcPts val="800"/>
              </a:spcAft>
              <a:buFont typeface="Arial" panose="020B0604020202020204" pitchFamily="34" charset="0"/>
              <a:buChar char="•"/>
            </a:pPr>
            <a:r>
              <a:rPr lang="en-US" sz="1700" dirty="0">
                <a:effectLst/>
                <a:latin typeface="+mj-lt"/>
                <a:ea typeface="Calibri" panose="020F0502020204030204" pitchFamily="34" charset="0"/>
                <a:cs typeface="Times New Roman" panose="02020603050405020304" pitchFamily="18" charset="0"/>
              </a:rPr>
              <a:t>This process of shining the flashlight through the stencil and moving it across the surface is analogous to convolution.</a:t>
            </a:r>
            <a:endParaRPr lang="en-US" sz="17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IN" sz="17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F94B2E9C-E527-C7D1-4444-A25617AB0BBD}"/>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17663878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AC3298-B668-DBE7-4E30-3E75D982775E}"/>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BF171E2D-ED8B-592A-CCC8-32BCC24D080C}"/>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What are Convolutions exactly?</a:t>
            </a:r>
          </a:p>
        </p:txBody>
      </p:sp>
      <p:sp>
        <p:nvSpPr>
          <p:cNvPr id="49" name="Google Shape;82;p 2">
            <a:extLst>
              <a:ext uri="{FF2B5EF4-FFF2-40B4-BE49-F238E27FC236}">
                <a16:creationId xmlns:a16="http://schemas.microsoft.com/office/drawing/2014/main" id="{E948AC5E-6C75-1FBD-3742-812175FF9CFD}"/>
              </a:ext>
            </a:extLst>
          </p:cNvPr>
          <p:cNvSpPr/>
          <p:nvPr/>
        </p:nvSpPr>
        <p:spPr>
          <a:xfrm>
            <a:off x="1394280" y="1563960"/>
            <a:ext cx="9748080" cy="5401735"/>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7000"/>
              </a:lnSpc>
              <a:spcAft>
                <a:spcPts val="800"/>
              </a:spcAft>
            </a:pPr>
            <a:r>
              <a:rPr lang="en-US" sz="1500" b="1" dirty="0">
                <a:latin typeface="+mj-lt"/>
                <a:ea typeface="Calibri" panose="020F0502020204030204" pitchFamily="34" charset="0"/>
                <a:cs typeface="Times New Roman" panose="02020603050405020304" pitchFamily="18" charset="0"/>
              </a:rPr>
              <a:t>Simpler explanation</a:t>
            </a:r>
          </a:p>
          <a:p>
            <a:pPr marL="285750" indent="-285750">
              <a:lnSpc>
                <a:spcPct val="107000"/>
              </a:lnSpc>
              <a:spcAft>
                <a:spcPts val="800"/>
              </a:spcAft>
              <a:buFont typeface="Arial" panose="020B0604020202020204" pitchFamily="34" charset="0"/>
              <a:buChar char="•"/>
            </a:pPr>
            <a:r>
              <a:rPr lang="en-US" sz="1500" dirty="0">
                <a:effectLst/>
                <a:latin typeface="+mj-lt"/>
                <a:ea typeface="Calibri" panose="020F0502020204030204" pitchFamily="34" charset="0"/>
                <a:cs typeface="Times New Roman" panose="02020603050405020304" pitchFamily="18" charset="0"/>
              </a:rPr>
              <a:t>Imagine we have a flashlight and a stencil with a specific pattern (e.g., a circle or a square). </a:t>
            </a:r>
          </a:p>
          <a:p>
            <a:pPr marL="285750" indent="-285750">
              <a:lnSpc>
                <a:spcPct val="107000"/>
              </a:lnSpc>
              <a:spcAft>
                <a:spcPts val="800"/>
              </a:spcAft>
              <a:buFont typeface="Arial" panose="020B0604020202020204" pitchFamily="34" charset="0"/>
              <a:buChar char="•"/>
            </a:pPr>
            <a:r>
              <a:rPr lang="en-US" sz="1500" dirty="0">
                <a:effectLst/>
                <a:latin typeface="+mj-lt"/>
                <a:ea typeface="Calibri" panose="020F0502020204030204" pitchFamily="34" charset="0"/>
                <a:cs typeface="Times New Roman" panose="02020603050405020304" pitchFamily="18" charset="0"/>
              </a:rPr>
              <a:t>When we shine the flashlight through the stencil onto a surface, we create a shadow that represents the pattern of the stencil. </a:t>
            </a:r>
          </a:p>
          <a:p>
            <a:pPr marL="285750" indent="-285750">
              <a:lnSpc>
                <a:spcPct val="107000"/>
              </a:lnSpc>
              <a:spcAft>
                <a:spcPts val="800"/>
              </a:spcAft>
              <a:buFont typeface="Arial" panose="020B0604020202020204" pitchFamily="34" charset="0"/>
              <a:buChar char="•"/>
            </a:pPr>
            <a:r>
              <a:rPr lang="en-US" sz="1500" dirty="0">
                <a:effectLst/>
                <a:latin typeface="+mj-lt"/>
                <a:ea typeface="Calibri" panose="020F0502020204030204" pitchFamily="34" charset="0"/>
                <a:cs typeface="Times New Roman" panose="02020603050405020304" pitchFamily="18" charset="0"/>
              </a:rPr>
              <a:t>Now, if we move the flashlight across the surface, the shadow will change based on the position of the flashlight relative to the surface. </a:t>
            </a:r>
          </a:p>
          <a:p>
            <a:pPr marL="285750" indent="-285750">
              <a:lnSpc>
                <a:spcPct val="107000"/>
              </a:lnSpc>
              <a:spcAft>
                <a:spcPts val="800"/>
              </a:spcAft>
              <a:buFont typeface="Arial" panose="020B0604020202020204" pitchFamily="34" charset="0"/>
              <a:buChar char="•"/>
            </a:pPr>
            <a:r>
              <a:rPr lang="en-US" sz="1500" dirty="0">
                <a:effectLst/>
                <a:latin typeface="+mj-lt"/>
                <a:ea typeface="Calibri" panose="020F0502020204030204" pitchFamily="34" charset="0"/>
                <a:cs typeface="Times New Roman" panose="02020603050405020304" pitchFamily="18" charset="0"/>
              </a:rPr>
              <a:t>This process of shining the flashlight through the stencil and moving it across the surface is analogous to convolution.</a:t>
            </a:r>
          </a:p>
          <a:p>
            <a:pPr>
              <a:lnSpc>
                <a:spcPct val="107000"/>
              </a:lnSpc>
              <a:spcAft>
                <a:spcPts val="800"/>
              </a:spcAft>
            </a:pPr>
            <a:r>
              <a:rPr lang="en-US" sz="1500" b="1" kern="100" dirty="0">
                <a:latin typeface="+mj-lt"/>
                <a:ea typeface="Calibri" panose="020F0502020204030204" pitchFamily="34" charset="0"/>
                <a:cs typeface="Times New Roman" panose="02020603050405020304" pitchFamily="18" charset="0"/>
              </a:rPr>
              <a:t>In Image processing </a:t>
            </a:r>
          </a:p>
          <a:p>
            <a:pPr marL="285750" indent="-285750">
              <a:lnSpc>
                <a:spcPct val="107000"/>
              </a:lnSpc>
              <a:spcAft>
                <a:spcPts val="800"/>
              </a:spcAft>
              <a:buFont typeface="Arial" panose="020B0604020202020204" pitchFamily="34" charset="0"/>
              <a:buChar char="•"/>
            </a:pPr>
            <a:r>
              <a:rPr lang="en-US" sz="1500" kern="100" dirty="0">
                <a:latin typeface="+mj-lt"/>
                <a:ea typeface="Calibri" panose="020F0502020204030204" pitchFamily="34" charset="0"/>
                <a:cs typeface="Times New Roman" panose="02020603050405020304" pitchFamily="18" charset="0"/>
              </a:rPr>
              <a:t>In image processing, the flashlight represents a filter or kernel, and the surface represents the input image. </a:t>
            </a:r>
          </a:p>
          <a:p>
            <a:pPr marL="285750" indent="-285750">
              <a:lnSpc>
                <a:spcPct val="107000"/>
              </a:lnSpc>
              <a:spcAft>
                <a:spcPts val="800"/>
              </a:spcAft>
              <a:buFont typeface="Arial" panose="020B0604020202020204" pitchFamily="34" charset="0"/>
              <a:buChar char="•"/>
            </a:pPr>
            <a:r>
              <a:rPr lang="en-US" sz="1500" kern="100" dirty="0">
                <a:latin typeface="+mj-lt"/>
                <a:ea typeface="Calibri" panose="020F0502020204030204" pitchFamily="34" charset="0"/>
                <a:cs typeface="Times New Roman" panose="02020603050405020304" pitchFamily="18" charset="0"/>
              </a:rPr>
              <a:t>The filter is a small matrix (e.g., 3x3 or 5x5) with specific values. </a:t>
            </a:r>
          </a:p>
          <a:p>
            <a:pPr marL="285750" indent="-285750">
              <a:lnSpc>
                <a:spcPct val="107000"/>
              </a:lnSpc>
              <a:spcAft>
                <a:spcPts val="800"/>
              </a:spcAft>
              <a:buFont typeface="Arial" panose="020B0604020202020204" pitchFamily="34" charset="0"/>
              <a:buChar char="•"/>
            </a:pPr>
            <a:r>
              <a:rPr lang="en-US" sz="1500" kern="100" dirty="0">
                <a:latin typeface="+mj-lt"/>
                <a:ea typeface="Calibri" panose="020F0502020204030204" pitchFamily="34" charset="0"/>
                <a:cs typeface="Times New Roman" panose="02020603050405020304" pitchFamily="18" charset="0"/>
              </a:rPr>
              <a:t>When we convolve the filter with the input image, we compute element-wise multiplications between the filter and the overlapping pixels of the image, and then sum up the results to produce a single output value. </a:t>
            </a:r>
          </a:p>
          <a:p>
            <a:pPr marL="285750" indent="-285750">
              <a:lnSpc>
                <a:spcPct val="107000"/>
              </a:lnSpc>
              <a:spcAft>
                <a:spcPts val="800"/>
              </a:spcAft>
              <a:buFont typeface="Arial" panose="020B0604020202020204" pitchFamily="34" charset="0"/>
              <a:buChar char="•"/>
            </a:pPr>
            <a:r>
              <a:rPr lang="en-US" sz="1500" kern="100" dirty="0">
                <a:latin typeface="+mj-lt"/>
                <a:ea typeface="Calibri" panose="020F0502020204030204" pitchFamily="34" charset="0"/>
                <a:cs typeface="Times New Roman" panose="02020603050405020304" pitchFamily="18" charset="0"/>
              </a:rPr>
              <a:t>By sliding the filter across the entire image, we generate a new output image called the feature map, which highlights certain patterns or features present in the original image.</a:t>
            </a:r>
          </a:p>
          <a:p>
            <a:pPr>
              <a:lnSpc>
                <a:spcPct val="107000"/>
              </a:lnSpc>
              <a:spcAft>
                <a:spcPts val="800"/>
              </a:spcAft>
            </a:pPr>
            <a:r>
              <a:rPr lang="en-US" sz="1500" kern="100" dirty="0">
                <a:latin typeface="+mj-lt"/>
                <a:ea typeface="Calibri" panose="020F0502020204030204" pitchFamily="34" charset="0"/>
                <a:cs typeface="Times New Roman" panose="02020603050405020304" pitchFamily="18" charset="0"/>
              </a:rPr>
              <a:t>Please open file </a:t>
            </a:r>
            <a:r>
              <a:rPr lang="en-US" sz="1500" kern="100" dirty="0" err="1">
                <a:latin typeface="+mj-lt"/>
                <a:ea typeface="Calibri" panose="020F0502020204030204" pitchFamily="34" charset="0"/>
                <a:cs typeface="Times New Roman" panose="02020603050405020304" pitchFamily="18" charset="0"/>
              </a:rPr>
              <a:t>Filter_Kernels_CNN.ipynb</a:t>
            </a:r>
            <a:endParaRPr lang="en-US" sz="15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IN" sz="15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00877349-A4F5-39EB-91A0-E1A763E472D3}"/>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41593772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5121D8-8FCF-E821-06E2-34275D7105BE}"/>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570D3089-2895-90BB-4B0E-B3678F2CBD29}"/>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Key Terms in CNNs</a:t>
            </a:r>
          </a:p>
        </p:txBody>
      </p:sp>
      <p:sp>
        <p:nvSpPr>
          <p:cNvPr id="49" name="Google Shape;82;p 2">
            <a:extLst>
              <a:ext uri="{FF2B5EF4-FFF2-40B4-BE49-F238E27FC236}">
                <a16:creationId xmlns:a16="http://schemas.microsoft.com/office/drawing/2014/main" id="{D7AD6282-5E3D-FCBB-0008-508BD3B3E438}"/>
              </a:ext>
            </a:extLst>
          </p:cNvPr>
          <p:cNvSpPr/>
          <p:nvPr/>
        </p:nvSpPr>
        <p:spPr>
          <a:xfrm>
            <a:off x="1394640" y="1868760"/>
            <a:ext cx="9748080" cy="3766993"/>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7000"/>
              </a:lnSpc>
              <a:spcAft>
                <a:spcPts val="800"/>
              </a:spcAft>
            </a:pPr>
            <a:r>
              <a:rPr lang="en-US" sz="1700" b="1" kern="100" dirty="0">
                <a:effectLst/>
                <a:latin typeface="+mj-lt"/>
                <a:ea typeface="Calibri" panose="020F0502020204030204" pitchFamily="34" charset="0"/>
                <a:cs typeface="Times New Roman" panose="02020603050405020304" pitchFamily="18" charset="0"/>
              </a:rPr>
              <a:t>Pooling</a:t>
            </a:r>
            <a:r>
              <a:rPr lang="en-US" sz="1700" kern="100" dirty="0">
                <a:effectLst/>
                <a:latin typeface="+mj-lt"/>
                <a:ea typeface="Calibri" panose="020F0502020204030204" pitchFamily="34" charset="0"/>
                <a:cs typeface="Times New Roman" panose="02020603050405020304" pitchFamily="18" charset="0"/>
              </a:rPr>
              <a:t>: </a:t>
            </a:r>
            <a:r>
              <a:rPr lang="en-US" sz="1700" kern="100" dirty="0" err="1">
                <a:effectLst/>
                <a:latin typeface="+mj-lt"/>
                <a:ea typeface="Calibri" panose="020F0502020204030204" pitchFamily="34" charset="0"/>
                <a:cs typeface="Times New Roman" panose="02020603050405020304" pitchFamily="18" charset="0"/>
              </a:rPr>
              <a:t>Downsampling</a:t>
            </a:r>
            <a:r>
              <a:rPr lang="en-US" sz="1700" kern="100" dirty="0">
                <a:effectLst/>
                <a:latin typeface="+mj-lt"/>
                <a:ea typeface="Calibri" panose="020F0502020204030204" pitchFamily="34" charset="0"/>
                <a:cs typeface="Times New Roman" panose="02020603050405020304" pitchFamily="18" charset="0"/>
              </a:rPr>
              <a:t> technique used to reduce spatial dimensions of feature maps, such as max pooling and average pooling.</a:t>
            </a:r>
          </a:p>
          <a:p>
            <a:pPr>
              <a:lnSpc>
                <a:spcPct val="107000"/>
              </a:lnSpc>
              <a:spcAft>
                <a:spcPts val="800"/>
              </a:spcAft>
            </a:pPr>
            <a:endParaRPr lang="en-US" sz="1700"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700" b="1" kern="100" dirty="0">
                <a:effectLst/>
                <a:latin typeface="+mj-lt"/>
                <a:ea typeface="Calibri" panose="020F0502020204030204" pitchFamily="34" charset="0"/>
                <a:cs typeface="Times New Roman" panose="02020603050405020304" pitchFamily="18" charset="0"/>
              </a:rPr>
              <a:t>Activation Function</a:t>
            </a:r>
            <a:r>
              <a:rPr lang="en-US" sz="1700" kern="100" dirty="0">
                <a:effectLst/>
                <a:latin typeface="+mj-lt"/>
                <a:ea typeface="Calibri" panose="020F0502020204030204" pitchFamily="34" charset="0"/>
                <a:cs typeface="Times New Roman" panose="02020603050405020304" pitchFamily="18" charset="0"/>
              </a:rPr>
              <a:t>: Non-linear function applied to the output of convolutional layers to introduce non-linearity, such as </a:t>
            </a:r>
            <a:r>
              <a:rPr lang="en-US" sz="1700" kern="100" dirty="0" err="1">
                <a:effectLst/>
                <a:latin typeface="+mj-lt"/>
                <a:ea typeface="Calibri" panose="020F0502020204030204" pitchFamily="34" charset="0"/>
                <a:cs typeface="Times New Roman" panose="02020603050405020304" pitchFamily="18" charset="0"/>
              </a:rPr>
              <a:t>ReLU</a:t>
            </a:r>
            <a:r>
              <a:rPr lang="en-US" sz="1700" kern="100" dirty="0">
                <a:effectLst/>
                <a:latin typeface="+mj-lt"/>
                <a:ea typeface="Calibri" panose="020F0502020204030204" pitchFamily="34" charset="0"/>
                <a:cs typeface="Times New Roman" panose="02020603050405020304" pitchFamily="18" charset="0"/>
              </a:rPr>
              <a:t>, Sigmoid, or Tanh.</a:t>
            </a:r>
          </a:p>
          <a:p>
            <a:pPr>
              <a:lnSpc>
                <a:spcPct val="107000"/>
              </a:lnSpc>
              <a:spcAft>
                <a:spcPts val="800"/>
              </a:spcAft>
            </a:pPr>
            <a:endParaRPr lang="en-US" sz="1700"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700" b="1" kern="100" dirty="0">
                <a:effectLst/>
                <a:latin typeface="+mj-lt"/>
                <a:ea typeface="Calibri" panose="020F0502020204030204" pitchFamily="34" charset="0"/>
                <a:cs typeface="Times New Roman" panose="02020603050405020304" pitchFamily="18" charset="0"/>
              </a:rPr>
              <a:t>Convolutional Layer: </a:t>
            </a:r>
            <a:r>
              <a:rPr lang="en-US" sz="1700" kern="100" dirty="0">
                <a:effectLst/>
                <a:latin typeface="+mj-lt"/>
                <a:ea typeface="Calibri" panose="020F0502020204030204" pitchFamily="34" charset="0"/>
                <a:cs typeface="Times New Roman" panose="02020603050405020304" pitchFamily="18" charset="0"/>
              </a:rPr>
              <a:t>Layer consisting of multiple filters applied to input images, responsible for feature extraction.</a:t>
            </a:r>
          </a:p>
          <a:p>
            <a:pPr>
              <a:lnSpc>
                <a:spcPct val="107000"/>
              </a:lnSpc>
              <a:spcAft>
                <a:spcPts val="800"/>
              </a:spcAft>
            </a:pPr>
            <a:endParaRPr lang="en-US" sz="1700"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700" b="1" kern="100" dirty="0">
                <a:effectLst/>
                <a:latin typeface="+mj-lt"/>
                <a:ea typeface="Calibri" panose="020F0502020204030204" pitchFamily="34" charset="0"/>
                <a:cs typeface="Times New Roman" panose="02020603050405020304" pitchFamily="18" charset="0"/>
              </a:rPr>
              <a:t>Fully Connected Layer:</a:t>
            </a:r>
            <a:r>
              <a:rPr lang="en-US" sz="1700" kern="100" dirty="0">
                <a:effectLst/>
                <a:latin typeface="+mj-lt"/>
                <a:ea typeface="Calibri" panose="020F0502020204030204" pitchFamily="34" charset="0"/>
                <a:cs typeface="Times New Roman" panose="02020603050405020304" pitchFamily="18" charset="0"/>
              </a:rPr>
              <a:t> Traditional neural network layers used for classification/regression tasks after feature extraction in CNNs.</a:t>
            </a:r>
            <a:endParaRPr lang="en-IN" sz="17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0E76491D-63A7-2E2B-E0CF-2EB889678234}"/>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2491884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8FEB3-9558-7042-6119-BA1D27DAAAE2}"/>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0D1A2AEB-BDAD-0DD2-B1BB-3A81562D0243}"/>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trike="noStrike" spc="-1" dirty="0">
                <a:solidFill>
                  <a:srgbClr val="003399"/>
                </a:solidFill>
                <a:latin typeface="Trebuchet MS"/>
              </a:rPr>
              <a:t>Artificial Neuron</a:t>
            </a:r>
            <a:endParaRPr lang="en-IN" sz="2800" b="0" strike="noStrike" spc="-1" dirty="0">
              <a:latin typeface="Arial"/>
            </a:endParaRPr>
          </a:p>
        </p:txBody>
      </p:sp>
      <p:sp>
        <p:nvSpPr>
          <p:cNvPr id="49" name="Google Shape;82;p 2">
            <a:extLst>
              <a:ext uri="{FF2B5EF4-FFF2-40B4-BE49-F238E27FC236}">
                <a16:creationId xmlns:a16="http://schemas.microsoft.com/office/drawing/2014/main" id="{8604E896-0D94-C8D1-4B39-995124586FAF}"/>
              </a:ext>
            </a:extLst>
          </p:cNvPr>
          <p:cNvSpPr/>
          <p:nvPr/>
        </p:nvSpPr>
        <p:spPr>
          <a:xfrm>
            <a:off x="1095007" y="1713777"/>
            <a:ext cx="9748080" cy="3057312"/>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Terms used - </a:t>
            </a: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Inputs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Data represented as numerical values enter the neuron as inputs.</a:t>
            </a: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Weights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Each input is multiplied by a "weight," indicating its importance.</a:t>
            </a: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Summation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Weighted inputs are summed together.</a:t>
            </a: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Activation Function: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function acts as a "decision filter"—it takes the summed input and decides if the neuron should produce an output or "fire."</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Output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If activated, the neuron generates an output, which can feed into other neurons.</a:t>
            </a:r>
          </a:p>
          <a:p>
            <a:pPr>
              <a:lnSpc>
                <a:spcPct val="107000"/>
              </a:lnSpc>
              <a:spcAft>
                <a:spcPts val="800"/>
              </a:spcAft>
            </a:pPr>
            <a:endParaRPr lang="en-IN" b="0" strike="noStrike" spc="-1" dirty="0">
              <a:latin typeface="Arial"/>
            </a:endParaRPr>
          </a:p>
        </p:txBody>
      </p:sp>
      <p:sp>
        <p:nvSpPr>
          <p:cNvPr id="50" name="Straight Connector 2">
            <a:extLst>
              <a:ext uri="{FF2B5EF4-FFF2-40B4-BE49-F238E27FC236}">
                <a16:creationId xmlns:a16="http://schemas.microsoft.com/office/drawing/2014/main" id="{B5E1EFBE-F1DB-9D3B-80FA-719C32996B4F}"/>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dirty="0"/>
          </a:p>
        </p:txBody>
      </p:sp>
      <p:pic>
        <p:nvPicPr>
          <p:cNvPr id="2" name="Picture 2" descr="2 The structure of the artificial neuron. | Download Scientific Diagram">
            <a:extLst>
              <a:ext uri="{FF2B5EF4-FFF2-40B4-BE49-F238E27FC236}">
                <a16:creationId xmlns:a16="http://schemas.microsoft.com/office/drawing/2014/main" id="{91F69668-CBE6-3686-156D-D341588185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4297" y="4478157"/>
            <a:ext cx="3708212" cy="2146400"/>
          </a:xfrm>
          <a:prstGeom prst="rect">
            <a:avLst/>
          </a:prstGeom>
          <a:solidFill>
            <a:srgbClr val="C00000"/>
          </a:solidFill>
          <a:ln w="9525">
            <a:solidFill>
              <a:srgbClr val="C00000"/>
            </a:solidFill>
          </a:ln>
        </p:spPr>
      </p:pic>
    </p:spTree>
    <p:extLst>
      <p:ext uri="{BB962C8B-B14F-4D97-AF65-F5344CB8AC3E}">
        <p14:creationId xmlns:p14="http://schemas.microsoft.com/office/powerpoint/2010/main" val="32778129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29B484-F37D-C207-F672-D425DAFBD631}"/>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EB8E7678-FD62-B574-262B-F380605F637B}"/>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Architecture of CNNs</a:t>
            </a:r>
          </a:p>
        </p:txBody>
      </p:sp>
      <p:sp>
        <p:nvSpPr>
          <p:cNvPr id="49" name="Google Shape;82;p 2">
            <a:extLst>
              <a:ext uri="{FF2B5EF4-FFF2-40B4-BE49-F238E27FC236}">
                <a16:creationId xmlns:a16="http://schemas.microsoft.com/office/drawing/2014/main" id="{39BFC10D-47F6-9D81-59DB-E58D97FCEE7B}"/>
              </a:ext>
            </a:extLst>
          </p:cNvPr>
          <p:cNvSpPr/>
          <p:nvPr/>
        </p:nvSpPr>
        <p:spPr>
          <a:xfrm>
            <a:off x="1394640" y="1868760"/>
            <a:ext cx="9748080" cy="4812023"/>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7000"/>
              </a:lnSpc>
              <a:spcAft>
                <a:spcPts val="800"/>
              </a:spcAft>
              <a:buFont typeface="Arial" panose="020B0604020202020204" pitchFamily="34" charset="0"/>
              <a:buChar char="•"/>
            </a:pPr>
            <a:r>
              <a:rPr lang="en-US" sz="1700" kern="100" dirty="0">
                <a:effectLst/>
                <a:latin typeface="+mj-lt"/>
                <a:ea typeface="Calibri" panose="020F0502020204030204" pitchFamily="34" charset="0"/>
                <a:cs typeface="Times New Roman" panose="02020603050405020304" pitchFamily="18" charset="0"/>
              </a:rPr>
              <a:t>CNNs typically consist of multiple convolutional layers followed by pooling layers and fully connected layers.</a:t>
            </a:r>
          </a:p>
          <a:p>
            <a:pPr marL="285750" indent="-285750">
              <a:lnSpc>
                <a:spcPct val="107000"/>
              </a:lnSpc>
              <a:spcAft>
                <a:spcPts val="800"/>
              </a:spcAft>
              <a:buFont typeface="Arial" panose="020B0604020202020204" pitchFamily="34" charset="0"/>
              <a:buChar char="•"/>
            </a:pPr>
            <a:endParaRPr lang="en-US" sz="1700" kern="1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700" kern="100" dirty="0">
                <a:effectLst/>
                <a:latin typeface="+mj-lt"/>
                <a:ea typeface="Calibri" panose="020F0502020204030204" pitchFamily="34" charset="0"/>
                <a:cs typeface="Times New Roman" panose="02020603050405020304" pitchFamily="18" charset="0"/>
              </a:rPr>
              <a:t>Feature maps extracted from convolutional layers capture low-level to high-level features of input images.</a:t>
            </a:r>
          </a:p>
          <a:p>
            <a:pPr marL="285750" indent="-285750">
              <a:lnSpc>
                <a:spcPct val="107000"/>
              </a:lnSpc>
              <a:spcAft>
                <a:spcPts val="800"/>
              </a:spcAft>
              <a:buFont typeface="Arial" panose="020B0604020202020204" pitchFamily="34" charset="0"/>
              <a:buChar char="•"/>
            </a:pPr>
            <a:endParaRPr lang="en-US" sz="1700" kern="1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700" kern="100" dirty="0">
                <a:effectLst/>
                <a:latin typeface="+mj-lt"/>
                <a:ea typeface="Calibri" panose="020F0502020204030204" pitchFamily="34" charset="0"/>
                <a:cs typeface="Times New Roman" panose="02020603050405020304" pitchFamily="18" charset="0"/>
              </a:rPr>
              <a:t>CNN architectures may vary based on the specific task and dataset, with popular architectures like </a:t>
            </a:r>
            <a:r>
              <a:rPr lang="en-US" sz="1700" kern="100" dirty="0" err="1">
                <a:effectLst/>
                <a:latin typeface="+mj-lt"/>
                <a:ea typeface="Calibri" panose="020F0502020204030204" pitchFamily="34" charset="0"/>
                <a:cs typeface="Times New Roman" panose="02020603050405020304" pitchFamily="18" charset="0"/>
              </a:rPr>
              <a:t>LeNet</a:t>
            </a:r>
            <a:r>
              <a:rPr lang="en-US" sz="1700" kern="100" dirty="0">
                <a:effectLst/>
                <a:latin typeface="+mj-lt"/>
                <a:ea typeface="Calibri" panose="020F0502020204030204" pitchFamily="34" charset="0"/>
                <a:cs typeface="Times New Roman" panose="02020603050405020304" pitchFamily="18" charset="0"/>
              </a:rPr>
              <a:t>, </a:t>
            </a:r>
            <a:r>
              <a:rPr lang="en-US" sz="1700" kern="100" dirty="0" err="1">
                <a:effectLst/>
                <a:latin typeface="+mj-lt"/>
                <a:ea typeface="Calibri" panose="020F0502020204030204" pitchFamily="34" charset="0"/>
                <a:cs typeface="Times New Roman" panose="02020603050405020304" pitchFamily="18" charset="0"/>
              </a:rPr>
              <a:t>AlexNet</a:t>
            </a:r>
            <a:r>
              <a:rPr lang="en-US" sz="1700" kern="100" dirty="0">
                <a:effectLst/>
                <a:latin typeface="+mj-lt"/>
                <a:ea typeface="Calibri" panose="020F0502020204030204" pitchFamily="34" charset="0"/>
                <a:cs typeface="Times New Roman" panose="02020603050405020304" pitchFamily="18" charset="0"/>
              </a:rPr>
              <a:t>, VGG, </a:t>
            </a:r>
            <a:r>
              <a:rPr lang="en-US" sz="1700" kern="100" dirty="0" err="1">
                <a:effectLst/>
                <a:latin typeface="+mj-lt"/>
                <a:ea typeface="Calibri" panose="020F0502020204030204" pitchFamily="34" charset="0"/>
                <a:cs typeface="Times New Roman" panose="02020603050405020304" pitchFamily="18" charset="0"/>
              </a:rPr>
              <a:t>ResNet</a:t>
            </a:r>
            <a:r>
              <a:rPr lang="en-US" sz="1700" kern="100" dirty="0">
                <a:effectLst/>
                <a:latin typeface="+mj-lt"/>
                <a:ea typeface="Calibri" panose="020F0502020204030204" pitchFamily="34" charset="0"/>
                <a:cs typeface="Times New Roman" panose="02020603050405020304" pitchFamily="18" charset="0"/>
              </a:rPr>
              <a:t>, and more.</a:t>
            </a:r>
          </a:p>
          <a:p>
            <a:pPr marL="285750" indent="-285750">
              <a:lnSpc>
                <a:spcPct val="107000"/>
              </a:lnSpc>
              <a:spcAft>
                <a:spcPts val="800"/>
              </a:spcAft>
              <a:buFont typeface="Arial" panose="020B0604020202020204" pitchFamily="34" charset="0"/>
              <a:buChar char="•"/>
            </a:pPr>
            <a:endParaRPr lang="en-US" sz="1700" kern="1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700" kern="100" dirty="0">
                <a:effectLst/>
                <a:latin typeface="+mj-lt"/>
                <a:ea typeface="Calibri" panose="020F0502020204030204" pitchFamily="34" charset="0"/>
                <a:cs typeface="Times New Roman" panose="02020603050405020304" pitchFamily="18" charset="0"/>
              </a:rPr>
              <a:t>CNNs are trained using backpropagation and optimization algorithms like gradient descent to minimize the loss function.</a:t>
            </a:r>
          </a:p>
          <a:p>
            <a:pPr marL="285750" indent="-285750">
              <a:lnSpc>
                <a:spcPct val="107000"/>
              </a:lnSpc>
              <a:spcAft>
                <a:spcPts val="800"/>
              </a:spcAft>
              <a:buFont typeface="Arial" panose="020B0604020202020204" pitchFamily="34" charset="0"/>
              <a:buChar char="•"/>
            </a:pPr>
            <a:endParaRPr lang="en-US" sz="17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700" kern="100" dirty="0">
                <a:effectLst/>
                <a:latin typeface="+mj-lt"/>
                <a:ea typeface="Calibri" panose="020F0502020204030204" pitchFamily="34" charset="0"/>
                <a:cs typeface="Times New Roman" panose="02020603050405020304" pitchFamily="18" charset="0"/>
              </a:rPr>
              <a:t>Open web page –  </a:t>
            </a:r>
            <a:r>
              <a:rPr lang="en-IN" sz="1700" kern="100" dirty="0">
                <a:effectLst/>
                <a:latin typeface="+mj-lt"/>
                <a:ea typeface="Calibri" panose="020F0502020204030204" pitchFamily="34" charset="0"/>
                <a:cs typeface="Times New Roman" panose="02020603050405020304" pitchFamily="18" charset="0"/>
                <a:hlinkClick r:id="rId2"/>
              </a:rPr>
              <a:t>https://alexlenail.me/NN-SVG/index.html</a:t>
            </a:r>
            <a:r>
              <a:rPr lang="en-IN" sz="1700" kern="100" dirty="0">
                <a:effectLst/>
                <a:latin typeface="+mj-lt"/>
                <a:ea typeface="Calibri" panose="020F0502020204030204" pitchFamily="34" charset="0"/>
                <a:cs typeface="Times New Roman" panose="02020603050405020304" pitchFamily="18" charset="0"/>
              </a:rPr>
              <a:t>  to visually see th</a:t>
            </a:r>
            <a:r>
              <a:rPr lang="en-IN" sz="1700" kern="100" dirty="0">
                <a:latin typeface="+mj-lt"/>
                <a:ea typeface="Calibri" panose="020F0502020204030204" pitchFamily="34" charset="0"/>
                <a:cs typeface="Times New Roman" panose="02020603050405020304" pitchFamily="18" charset="0"/>
              </a:rPr>
              <a:t>e </a:t>
            </a:r>
            <a:r>
              <a:rPr lang="en-IN" sz="1700" kern="100" dirty="0" err="1">
                <a:latin typeface="+mj-lt"/>
                <a:ea typeface="Calibri" panose="020F0502020204030204" pitchFamily="34" charset="0"/>
                <a:cs typeface="Times New Roman" panose="02020603050405020304" pitchFamily="18" charset="0"/>
              </a:rPr>
              <a:t>LeNET</a:t>
            </a:r>
            <a:r>
              <a:rPr lang="en-IN" sz="1700" kern="100" dirty="0">
                <a:latin typeface="+mj-lt"/>
                <a:ea typeface="Calibri" panose="020F0502020204030204" pitchFamily="34" charset="0"/>
                <a:cs typeface="Times New Roman" panose="02020603050405020304" pitchFamily="18" charset="0"/>
              </a:rPr>
              <a:t> and </a:t>
            </a:r>
            <a:r>
              <a:rPr lang="en-IN" sz="1700" kern="100" dirty="0" err="1">
                <a:latin typeface="+mj-lt"/>
                <a:ea typeface="Calibri" panose="020F0502020204030204" pitchFamily="34" charset="0"/>
                <a:cs typeface="Times New Roman" panose="02020603050405020304" pitchFamily="18" charset="0"/>
              </a:rPr>
              <a:t>AlexNet</a:t>
            </a:r>
            <a:r>
              <a:rPr lang="en-IN" sz="1700" kern="100" dirty="0">
                <a:latin typeface="+mj-lt"/>
                <a:ea typeface="Calibri" panose="020F0502020204030204" pitchFamily="34" charset="0"/>
                <a:cs typeface="Times New Roman" panose="02020603050405020304" pitchFamily="18" charset="0"/>
              </a:rPr>
              <a:t> Architectures </a:t>
            </a:r>
            <a:endParaRPr lang="en-IN" sz="17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13F37DA0-387A-91E5-E8E6-24D6987160EC}"/>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39507354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F7A14-87B5-0994-61D7-BFEFF4FAA0EC}"/>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8FA00E4A-5766-4670-76AB-B2DC2E3E3315}"/>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err="1">
                <a:solidFill>
                  <a:srgbClr val="003399"/>
                </a:solidFill>
                <a:latin typeface="Trebuchet MS"/>
              </a:rPr>
              <a:t>LeNET</a:t>
            </a:r>
            <a:r>
              <a:rPr lang="en-US" sz="2800" b="1" i="1" spc="-1" dirty="0">
                <a:solidFill>
                  <a:srgbClr val="003399"/>
                </a:solidFill>
                <a:latin typeface="Trebuchet MS"/>
              </a:rPr>
              <a:t> and </a:t>
            </a:r>
            <a:r>
              <a:rPr lang="en-US" sz="2800" b="1" i="1" spc="-1" dirty="0" err="1">
                <a:solidFill>
                  <a:srgbClr val="003399"/>
                </a:solidFill>
                <a:latin typeface="Trebuchet MS"/>
              </a:rPr>
              <a:t>AlexNET</a:t>
            </a:r>
            <a:endParaRPr lang="en-US" sz="2800" b="1" i="1" spc="-1" dirty="0">
              <a:solidFill>
                <a:srgbClr val="003399"/>
              </a:solidFill>
              <a:latin typeface="Trebuchet MS"/>
            </a:endParaRPr>
          </a:p>
        </p:txBody>
      </p:sp>
      <p:sp>
        <p:nvSpPr>
          <p:cNvPr id="49" name="Google Shape;82;p 2">
            <a:extLst>
              <a:ext uri="{FF2B5EF4-FFF2-40B4-BE49-F238E27FC236}">
                <a16:creationId xmlns:a16="http://schemas.microsoft.com/office/drawing/2014/main" id="{03D213B9-502B-4F9B-00C6-F3D8BFE2AC74}"/>
              </a:ext>
            </a:extLst>
          </p:cNvPr>
          <p:cNvSpPr/>
          <p:nvPr/>
        </p:nvSpPr>
        <p:spPr>
          <a:xfrm>
            <a:off x="1394640" y="1868760"/>
            <a:ext cx="9748080" cy="4429482"/>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7000"/>
              </a:lnSpc>
              <a:spcAft>
                <a:spcPts val="800"/>
              </a:spcAft>
            </a:pPr>
            <a:r>
              <a:rPr lang="en-IN" sz="1700" b="1" kern="100" dirty="0" err="1">
                <a:effectLst/>
                <a:latin typeface="+mj-lt"/>
                <a:ea typeface="Calibri" panose="020F0502020204030204" pitchFamily="34" charset="0"/>
                <a:cs typeface="Times New Roman" panose="02020603050405020304" pitchFamily="18" charset="0"/>
              </a:rPr>
              <a:t>LeNET</a:t>
            </a:r>
            <a:endParaRPr lang="en-IN" sz="1700" b="1" kern="1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700" kern="1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700" kern="100" dirty="0" err="1">
                <a:effectLst/>
                <a:latin typeface="+mj-lt"/>
                <a:ea typeface="Calibri" panose="020F0502020204030204" pitchFamily="34" charset="0"/>
                <a:cs typeface="Times New Roman" panose="02020603050405020304" pitchFamily="18" charset="0"/>
              </a:rPr>
              <a:t>LeNet</a:t>
            </a:r>
            <a:r>
              <a:rPr lang="en-US" sz="1700" kern="100" dirty="0">
                <a:effectLst/>
                <a:latin typeface="+mj-lt"/>
                <a:ea typeface="Calibri" panose="020F0502020204030204" pitchFamily="34" charset="0"/>
                <a:cs typeface="Times New Roman" panose="02020603050405020304" pitchFamily="18" charset="0"/>
              </a:rPr>
              <a:t>, short for LeNet-5, was developed by Yann LeCun, Léon </a:t>
            </a:r>
            <a:r>
              <a:rPr lang="en-US" sz="1700" kern="100" dirty="0" err="1">
                <a:effectLst/>
                <a:latin typeface="+mj-lt"/>
                <a:ea typeface="Calibri" panose="020F0502020204030204" pitchFamily="34" charset="0"/>
                <a:cs typeface="Times New Roman" panose="02020603050405020304" pitchFamily="18" charset="0"/>
              </a:rPr>
              <a:t>Bottou</a:t>
            </a:r>
            <a:r>
              <a:rPr lang="en-US" sz="1700" kern="100" dirty="0">
                <a:effectLst/>
                <a:latin typeface="+mj-lt"/>
                <a:ea typeface="Calibri" panose="020F0502020204030204" pitchFamily="34" charset="0"/>
                <a:cs typeface="Times New Roman" panose="02020603050405020304" pitchFamily="18" charset="0"/>
              </a:rPr>
              <a:t>, Yoshua Bengio, and Patrick Haffner in the late 1990s.</a:t>
            </a:r>
          </a:p>
          <a:p>
            <a:pPr marL="285750" indent="-285750">
              <a:lnSpc>
                <a:spcPct val="107000"/>
              </a:lnSpc>
              <a:spcAft>
                <a:spcPts val="800"/>
              </a:spcAft>
              <a:buFont typeface="Arial" panose="020B0604020202020204" pitchFamily="34" charset="0"/>
              <a:buChar char="•"/>
            </a:pPr>
            <a:r>
              <a:rPr lang="en-US" sz="1700" kern="100" dirty="0">
                <a:effectLst/>
                <a:latin typeface="+mj-lt"/>
                <a:ea typeface="Calibri" panose="020F0502020204030204" pitchFamily="34" charset="0"/>
                <a:cs typeface="Times New Roman" panose="02020603050405020304" pitchFamily="18" charset="0"/>
              </a:rPr>
              <a:t>It was one of the earliest CNN architectures and was designed for handwritten digit recognition tasks, particularly for recognizing digits in postal codes on envelopes.</a:t>
            </a:r>
          </a:p>
          <a:p>
            <a:pPr marL="285750" indent="-285750">
              <a:lnSpc>
                <a:spcPct val="107000"/>
              </a:lnSpc>
              <a:spcAft>
                <a:spcPts val="800"/>
              </a:spcAft>
              <a:buFont typeface="Arial" panose="020B0604020202020204" pitchFamily="34" charset="0"/>
              <a:buChar char="•"/>
            </a:pPr>
            <a:r>
              <a:rPr lang="en-US" sz="1700" kern="100" dirty="0" err="1">
                <a:effectLst/>
                <a:latin typeface="+mj-lt"/>
                <a:ea typeface="Calibri" panose="020F0502020204030204" pitchFamily="34" charset="0"/>
                <a:cs typeface="Times New Roman" panose="02020603050405020304" pitchFamily="18" charset="0"/>
              </a:rPr>
              <a:t>LeNet</a:t>
            </a:r>
            <a:r>
              <a:rPr lang="en-US" sz="1700" kern="100" dirty="0">
                <a:effectLst/>
                <a:latin typeface="+mj-lt"/>
                <a:ea typeface="Calibri" panose="020F0502020204030204" pitchFamily="34" charset="0"/>
                <a:cs typeface="Times New Roman" panose="02020603050405020304" pitchFamily="18" charset="0"/>
              </a:rPr>
              <a:t> consists of several layers, including convolutional layers, pooling layers, and fully connected layers. It follows a simple and elegant architecture with alternating convolution and pooling layers followed by fully connected layers.</a:t>
            </a:r>
          </a:p>
          <a:p>
            <a:pPr marL="285750" indent="-285750">
              <a:lnSpc>
                <a:spcPct val="107000"/>
              </a:lnSpc>
              <a:spcAft>
                <a:spcPts val="800"/>
              </a:spcAft>
              <a:buFont typeface="Arial" panose="020B0604020202020204" pitchFamily="34" charset="0"/>
              <a:buChar char="•"/>
            </a:pPr>
            <a:r>
              <a:rPr lang="en-US" sz="1700" kern="100" dirty="0" err="1">
                <a:effectLst/>
                <a:latin typeface="+mj-lt"/>
                <a:ea typeface="Calibri" panose="020F0502020204030204" pitchFamily="34" charset="0"/>
                <a:cs typeface="Times New Roman" panose="02020603050405020304" pitchFamily="18" charset="0"/>
              </a:rPr>
              <a:t>LeNet</a:t>
            </a:r>
            <a:r>
              <a:rPr lang="en-US" sz="1700" kern="100" dirty="0">
                <a:effectLst/>
                <a:latin typeface="+mj-lt"/>
                <a:ea typeface="Calibri" panose="020F0502020204030204" pitchFamily="34" charset="0"/>
                <a:cs typeface="Times New Roman" panose="02020603050405020304" pitchFamily="18" charset="0"/>
              </a:rPr>
              <a:t> significantly contributed to the adoption of CNNs in computer vision tasks and laid the groundwork for subsequent architectures like </a:t>
            </a:r>
            <a:r>
              <a:rPr lang="en-US" sz="1700" kern="100" dirty="0" err="1">
                <a:effectLst/>
                <a:latin typeface="+mj-lt"/>
                <a:ea typeface="Calibri" panose="020F0502020204030204" pitchFamily="34" charset="0"/>
                <a:cs typeface="Times New Roman" panose="02020603050405020304" pitchFamily="18" charset="0"/>
              </a:rPr>
              <a:t>AlexNet</a:t>
            </a:r>
            <a:r>
              <a:rPr lang="en-US" sz="1700" kern="100" dirty="0">
                <a:effectLst/>
                <a:latin typeface="+mj-lt"/>
                <a:ea typeface="Calibri" panose="020F0502020204030204" pitchFamily="34" charset="0"/>
                <a:cs typeface="Times New Roman" panose="02020603050405020304" pitchFamily="18" charset="0"/>
              </a:rPr>
              <a:t>.</a:t>
            </a:r>
            <a:r>
              <a:rPr lang="en-IN" sz="1700" kern="100" dirty="0">
                <a:effectLst/>
                <a:latin typeface="+mj-lt"/>
                <a:ea typeface="Calibri" panose="020F0502020204030204" pitchFamily="34" charset="0"/>
                <a:cs typeface="Times New Roman" panose="02020603050405020304" pitchFamily="18" charset="0"/>
              </a:rPr>
              <a:t> </a:t>
            </a:r>
          </a:p>
          <a:p>
            <a:pPr marL="285750" indent="-285750">
              <a:lnSpc>
                <a:spcPct val="107000"/>
              </a:lnSpc>
              <a:spcAft>
                <a:spcPts val="800"/>
              </a:spcAft>
              <a:buFont typeface="Arial" panose="020B0604020202020204" pitchFamily="34" charset="0"/>
              <a:buChar char="•"/>
            </a:pPr>
            <a:endParaRPr lang="en-IN" sz="1700" kern="100" dirty="0">
              <a:latin typeface="+mj-lt"/>
              <a:ea typeface="Calibri" panose="020F0502020204030204" pitchFamily="34" charset="0"/>
              <a:cs typeface="Times New Roman" panose="02020603050405020304" pitchFamily="18" charset="0"/>
            </a:endParaRPr>
          </a:p>
          <a:p>
            <a:pPr>
              <a:lnSpc>
                <a:spcPct val="107000"/>
              </a:lnSpc>
              <a:spcAft>
                <a:spcPts val="800"/>
              </a:spcAft>
            </a:pPr>
            <a:endParaRPr lang="en-IN" sz="17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4788A513-300B-9BBD-1180-B1E5786740D5}"/>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36251619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FB76DF-07EC-E619-5B08-D020FFD5B64E}"/>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0D6CD6F9-A2D4-299D-259F-E52B54798317}"/>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err="1">
                <a:solidFill>
                  <a:srgbClr val="003399"/>
                </a:solidFill>
                <a:latin typeface="Trebuchet MS"/>
              </a:rPr>
              <a:t>LeNET</a:t>
            </a:r>
            <a:r>
              <a:rPr lang="en-US" sz="2800" b="1" i="1" spc="-1" dirty="0">
                <a:solidFill>
                  <a:srgbClr val="003399"/>
                </a:solidFill>
                <a:latin typeface="Trebuchet MS"/>
              </a:rPr>
              <a:t> and </a:t>
            </a:r>
            <a:r>
              <a:rPr lang="en-US" sz="2800" b="1" i="1" spc="-1" dirty="0" err="1">
                <a:solidFill>
                  <a:srgbClr val="003399"/>
                </a:solidFill>
                <a:latin typeface="Trebuchet MS"/>
              </a:rPr>
              <a:t>AlexNET</a:t>
            </a:r>
            <a:endParaRPr lang="en-US" sz="2800" b="1" i="1" spc="-1" dirty="0">
              <a:solidFill>
                <a:srgbClr val="003399"/>
              </a:solidFill>
              <a:latin typeface="Trebuchet MS"/>
            </a:endParaRPr>
          </a:p>
        </p:txBody>
      </p:sp>
      <p:sp>
        <p:nvSpPr>
          <p:cNvPr id="49" name="Google Shape;82;p 2">
            <a:extLst>
              <a:ext uri="{FF2B5EF4-FFF2-40B4-BE49-F238E27FC236}">
                <a16:creationId xmlns:a16="http://schemas.microsoft.com/office/drawing/2014/main" id="{6C8F672D-3E67-BD1F-640B-E621EBBA0156}"/>
              </a:ext>
            </a:extLst>
          </p:cNvPr>
          <p:cNvSpPr/>
          <p:nvPr/>
        </p:nvSpPr>
        <p:spPr>
          <a:xfrm>
            <a:off x="1394280" y="1656950"/>
            <a:ext cx="9748080" cy="4640758"/>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7000"/>
              </a:lnSpc>
              <a:spcAft>
                <a:spcPts val="800"/>
              </a:spcAft>
            </a:pPr>
            <a:r>
              <a:rPr lang="en-IN" sz="1600" b="1" kern="100" dirty="0" err="1">
                <a:effectLst/>
                <a:latin typeface="+mj-lt"/>
                <a:ea typeface="Calibri" panose="020F0502020204030204" pitchFamily="34" charset="0"/>
                <a:cs typeface="Times New Roman" panose="02020603050405020304" pitchFamily="18" charset="0"/>
              </a:rPr>
              <a:t>ALexNet</a:t>
            </a:r>
            <a:endParaRPr lang="en-IN" sz="1600" b="1"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endParaRPr lang="en-IN" sz="1600" b="1" kern="1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600" kern="100" dirty="0" err="1">
                <a:effectLst/>
                <a:latin typeface="+mj-lt"/>
                <a:ea typeface="Calibri" panose="020F0502020204030204" pitchFamily="34" charset="0"/>
                <a:cs typeface="Times New Roman" panose="02020603050405020304" pitchFamily="18" charset="0"/>
              </a:rPr>
              <a:t>AlexNet</a:t>
            </a:r>
            <a:r>
              <a:rPr lang="en-US" sz="1600" kern="100" dirty="0">
                <a:effectLst/>
                <a:latin typeface="+mj-lt"/>
                <a:ea typeface="Calibri" panose="020F0502020204030204" pitchFamily="34" charset="0"/>
                <a:cs typeface="Times New Roman" panose="02020603050405020304" pitchFamily="18" charset="0"/>
              </a:rPr>
              <a:t> is a deeper and more complex CNN architecture developed by Alex </a:t>
            </a:r>
            <a:r>
              <a:rPr lang="en-US" sz="1600" kern="100" dirty="0" err="1">
                <a:effectLst/>
                <a:latin typeface="+mj-lt"/>
                <a:ea typeface="Calibri" panose="020F0502020204030204" pitchFamily="34" charset="0"/>
                <a:cs typeface="Times New Roman" panose="02020603050405020304" pitchFamily="18" charset="0"/>
              </a:rPr>
              <a:t>Krizhevsky</a:t>
            </a:r>
            <a:r>
              <a:rPr lang="en-US" sz="1600" kern="100" dirty="0">
                <a:effectLst/>
                <a:latin typeface="+mj-lt"/>
                <a:ea typeface="Calibri" panose="020F0502020204030204" pitchFamily="34" charset="0"/>
                <a:cs typeface="Times New Roman" panose="02020603050405020304" pitchFamily="18" charset="0"/>
              </a:rPr>
              <a:t>, Ilya </a:t>
            </a:r>
            <a:r>
              <a:rPr lang="en-US" sz="1600" kern="100" dirty="0" err="1">
                <a:effectLst/>
                <a:latin typeface="+mj-lt"/>
                <a:ea typeface="Calibri" panose="020F0502020204030204" pitchFamily="34" charset="0"/>
                <a:cs typeface="Times New Roman" panose="02020603050405020304" pitchFamily="18" charset="0"/>
              </a:rPr>
              <a:t>Sutskever</a:t>
            </a:r>
            <a:r>
              <a:rPr lang="en-US" sz="1600" kern="100" dirty="0">
                <a:effectLst/>
                <a:latin typeface="+mj-lt"/>
                <a:ea typeface="Calibri" panose="020F0502020204030204" pitchFamily="34" charset="0"/>
                <a:cs typeface="Times New Roman" panose="02020603050405020304" pitchFamily="18" charset="0"/>
              </a:rPr>
              <a:t>, and Geoffrey Hinton in 2012.</a:t>
            </a:r>
          </a:p>
          <a:p>
            <a:pPr marL="285750" indent="-285750">
              <a:lnSpc>
                <a:spcPct val="107000"/>
              </a:lnSpc>
              <a:spcAft>
                <a:spcPts val="800"/>
              </a:spcAft>
              <a:buFont typeface="Arial" panose="020B0604020202020204" pitchFamily="34" charset="0"/>
              <a:buChar char="•"/>
            </a:pPr>
            <a:r>
              <a:rPr lang="en-US" sz="1600" kern="100" dirty="0">
                <a:effectLst/>
                <a:latin typeface="+mj-lt"/>
                <a:ea typeface="Calibri" panose="020F0502020204030204" pitchFamily="34" charset="0"/>
                <a:cs typeface="Times New Roman" panose="02020603050405020304" pitchFamily="18" charset="0"/>
              </a:rPr>
              <a:t>It was the winner of the ImageNet Large Scale Visual Recognition Challenge (ILSVRC) in 2012, demonstrating a significant improvement in image classification accuracy compared to previous methods.</a:t>
            </a:r>
          </a:p>
          <a:p>
            <a:pPr marL="285750" indent="-285750">
              <a:lnSpc>
                <a:spcPct val="107000"/>
              </a:lnSpc>
              <a:spcAft>
                <a:spcPts val="800"/>
              </a:spcAft>
              <a:buFont typeface="Arial" panose="020B0604020202020204" pitchFamily="34" charset="0"/>
              <a:buChar char="•"/>
            </a:pPr>
            <a:r>
              <a:rPr lang="en-US" sz="1600" kern="100" dirty="0" err="1">
                <a:effectLst/>
                <a:latin typeface="+mj-lt"/>
                <a:ea typeface="Calibri" panose="020F0502020204030204" pitchFamily="34" charset="0"/>
                <a:cs typeface="Times New Roman" panose="02020603050405020304" pitchFamily="18" charset="0"/>
              </a:rPr>
              <a:t>AlexNet</a:t>
            </a:r>
            <a:r>
              <a:rPr lang="en-US" sz="1600" kern="100" dirty="0">
                <a:effectLst/>
                <a:latin typeface="+mj-lt"/>
                <a:ea typeface="Calibri" panose="020F0502020204030204" pitchFamily="34" charset="0"/>
                <a:cs typeface="Times New Roman" panose="02020603050405020304" pitchFamily="18" charset="0"/>
              </a:rPr>
              <a:t> consists of eight layers, including five convolutional layers and three fully connected layers. It also incorporates techniques such as </a:t>
            </a:r>
            <a:r>
              <a:rPr lang="en-US" sz="1600" kern="100" dirty="0" err="1">
                <a:effectLst/>
                <a:latin typeface="+mj-lt"/>
                <a:ea typeface="Calibri" panose="020F0502020204030204" pitchFamily="34" charset="0"/>
                <a:cs typeface="Times New Roman" panose="02020603050405020304" pitchFamily="18" charset="0"/>
              </a:rPr>
              <a:t>ReLU</a:t>
            </a:r>
            <a:r>
              <a:rPr lang="en-US" sz="1600" kern="100" dirty="0">
                <a:effectLst/>
                <a:latin typeface="+mj-lt"/>
                <a:ea typeface="Calibri" panose="020F0502020204030204" pitchFamily="34" charset="0"/>
                <a:cs typeface="Times New Roman" panose="02020603050405020304" pitchFamily="18" charset="0"/>
              </a:rPr>
              <a:t> activation functions, </a:t>
            </a:r>
            <a:r>
              <a:rPr lang="en-US" sz="1600" b="1" kern="100" dirty="0">
                <a:effectLst/>
                <a:latin typeface="+mj-lt"/>
                <a:ea typeface="Calibri" panose="020F0502020204030204" pitchFamily="34" charset="0"/>
                <a:cs typeface="Times New Roman" panose="02020603050405020304" pitchFamily="18" charset="0"/>
              </a:rPr>
              <a:t>dropout regularization</a:t>
            </a:r>
            <a:r>
              <a:rPr lang="en-US" sz="1600" kern="100" dirty="0">
                <a:effectLst/>
                <a:latin typeface="+mj-lt"/>
                <a:ea typeface="Calibri" panose="020F0502020204030204" pitchFamily="34" charset="0"/>
                <a:cs typeface="Times New Roman" panose="02020603050405020304" pitchFamily="18" charset="0"/>
              </a:rPr>
              <a:t>, and data augmentation.</a:t>
            </a:r>
          </a:p>
          <a:p>
            <a:pPr marL="285750" indent="-285750">
              <a:lnSpc>
                <a:spcPct val="107000"/>
              </a:lnSpc>
              <a:spcAft>
                <a:spcPts val="800"/>
              </a:spcAft>
              <a:buFont typeface="Arial" panose="020B0604020202020204" pitchFamily="34" charset="0"/>
              <a:buChar char="•"/>
            </a:pPr>
            <a:r>
              <a:rPr lang="en-US" sz="1600" kern="100" dirty="0" err="1">
                <a:effectLst/>
                <a:latin typeface="+mj-lt"/>
                <a:ea typeface="Calibri" panose="020F0502020204030204" pitchFamily="34" charset="0"/>
                <a:cs typeface="Times New Roman" panose="02020603050405020304" pitchFamily="18" charset="0"/>
              </a:rPr>
              <a:t>AlexNet</a:t>
            </a:r>
            <a:r>
              <a:rPr lang="en-US" sz="1600" kern="100" dirty="0">
                <a:effectLst/>
                <a:latin typeface="+mj-lt"/>
                <a:ea typeface="Calibri" panose="020F0502020204030204" pitchFamily="34" charset="0"/>
                <a:cs typeface="Times New Roman" panose="02020603050405020304" pitchFamily="18" charset="0"/>
              </a:rPr>
              <a:t> introduced several innovations, including the use of Rectified Linear Units (</a:t>
            </a:r>
            <a:r>
              <a:rPr lang="en-US" sz="1600" kern="100" dirty="0" err="1">
                <a:effectLst/>
                <a:latin typeface="+mj-lt"/>
                <a:ea typeface="Calibri" panose="020F0502020204030204" pitchFamily="34" charset="0"/>
                <a:cs typeface="Times New Roman" panose="02020603050405020304" pitchFamily="18" charset="0"/>
              </a:rPr>
              <a:t>ReLU</a:t>
            </a:r>
            <a:r>
              <a:rPr lang="en-US" sz="1600" kern="100" dirty="0">
                <a:effectLst/>
                <a:latin typeface="+mj-lt"/>
                <a:ea typeface="Calibri" panose="020F0502020204030204" pitchFamily="34" charset="0"/>
                <a:cs typeface="Times New Roman" panose="02020603050405020304" pitchFamily="18" charset="0"/>
              </a:rPr>
              <a:t>) as activation functions and GPU acceleration, which allowed for faster training of deep neural networks on large datasets.</a:t>
            </a:r>
          </a:p>
          <a:p>
            <a:pPr marL="285750" indent="-285750">
              <a:lnSpc>
                <a:spcPct val="107000"/>
              </a:lnSpc>
              <a:spcAft>
                <a:spcPts val="800"/>
              </a:spcAft>
              <a:buFont typeface="Arial" panose="020B0604020202020204" pitchFamily="34" charset="0"/>
              <a:buChar char="•"/>
            </a:pPr>
            <a:r>
              <a:rPr lang="en-US" sz="1600" kern="100" dirty="0" err="1">
                <a:effectLst/>
                <a:latin typeface="+mj-lt"/>
                <a:ea typeface="Calibri" panose="020F0502020204030204" pitchFamily="34" charset="0"/>
                <a:cs typeface="Times New Roman" panose="02020603050405020304" pitchFamily="18" charset="0"/>
              </a:rPr>
              <a:t>AlexNet's</a:t>
            </a:r>
            <a:r>
              <a:rPr lang="en-US" sz="1600" kern="100" dirty="0">
                <a:effectLst/>
                <a:latin typeface="+mj-lt"/>
                <a:ea typeface="Calibri" panose="020F0502020204030204" pitchFamily="34" charset="0"/>
                <a:cs typeface="Times New Roman" panose="02020603050405020304" pitchFamily="18" charset="0"/>
              </a:rPr>
              <a:t> success popularized deep learning and paved the way for the development of even more powerful CNN architectures.</a:t>
            </a:r>
            <a:endParaRPr lang="en-IN" sz="16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3BC706E6-5101-0915-F0B7-781D88A33590}"/>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32527316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776AD8-7B08-0980-D6AB-295672C3A3E3}"/>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5CE61D47-E928-A18A-9645-979880D11F98}"/>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What is Dropout regularization?</a:t>
            </a:r>
          </a:p>
        </p:txBody>
      </p:sp>
      <p:sp>
        <p:nvSpPr>
          <p:cNvPr id="49" name="Google Shape;82;p 2">
            <a:extLst>
              <a:ext uri="{FF2B5EF4-FFF2-40B4-BE49-F238E27FC236}">
                <a16:creationId xmlns:a16="http://schemas.microsoft.com/office/drawing/2014/main" id="{85EFD4AC-653F-2CBD-BA9D-EC47F71733E8}"/>
              </a:ext>
            </a:extLst>
          </p:cNvPr>
          <p:cNvSpPr/>
          <p:nvPr/>
        </p:nvSpPr>
        <p:spPr>
          <a:xfrm>
            <a:off x="1394280" y="1656950"/>
            <a:ext cx="9748080" cy="3792064"/>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7000"/>
              </a:lnSpc>
              <a:spcAft>
                <a:spcPts val="800"/>
              </a:spcAft>
            </a:pPr>
            <a:r>
              <a:rPr lang="en-US" sz="1600" b="1" kern="100" dirty="0">
                <a:effectLst/>
                <a:latin typeface="+mj-lt"/>
                <a:ea typeface="Calibri" panose="020F0502020204030204" pitchFamily="34" charset="0"/>
                <a:cs typeface="Times New Roman" panose="02020603050405020304" pitchFamily="18" charset="0"/>
              </a:rPr>
              <a:t>First the problem:</a:t>
            </a:r>
          </a:p>
          <a:p>
            <a:pPr>
              <a:lnSpc>
                <a:spcPct val="107000"/>
              </a:lnSpc>
              <a:spcAft>
                <a:spcPts val="800"/>
              </a:spcAft>
            </a:pPr>
            <a:endParaRPr lang="en-US" sz="1600" kern="1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600" kern="100" dirty="0">
                <a:effectLst/>
                <a:latin typeface="+mj-lt"/>
                <a:ea typeface="Calibri" panose="020F0502020204030204" pitchFamily="34" charset="0"/>
                <a:cs typeface="Times New Roman" panose="02020603050405020304" pitchFamily="18" charset="0"/>
              </a:rPr>
              <a:t>Deep neural networks, with their immense number of parameters(neurons/nodes), are prone to overfitting.</a:t>
            </a:r>
          </a:p>
          <a:p>
            <a:pPr marL="285750" indent="-285750">
              <a:lnSpc>
                <a:spcPct val="107000"/>
              </a:lnSpc>
              <a:spcAft>
                <a:spcPts val="800"/>
              </a:spcAft>
              <a:buFont typeface="Arial" panose="020B0604020202020204" pitchFamily="34" charset="0"/>
              <a:buChar char="•"/>
            </a:pPr>
            <a:r>
              <a:rPr lang="en-US" sz="1600" kern="100" dirty="0">
                <a:effectLst/>
                <a:latin typeface="+mj-lt"/>
                <a:ea typeface="Calibri" panose="020F0502020204030204" pitchFamily="34" charset="0"/>
                <a:cs typeface="Times New Roman" panose="02020603050405020304" pitchFamily="18" charset="0"/>
              </a:rPr>
              <a:t>Overfitting occurs when the model learns the training data too precisely, including noise and random fluctuations, leading to poor performance on new, unseen data.</a:t>
            </a:r>
          </a:p>
          <a:p>
            <a:pPr>
              <a:lnSpc>
                <a:spcPct val="107000"/>
              </a:lnSpc>
              <a:spcAft>
                <a:spcPts val="800"/>
              </a:spcAft>
            </a:pPr>
            <a:endParaRPr lang="en-US" sz="1600" kern="100" dirty="0">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600" b="1" kern="100" dirty="0">
                <a:effectLst/>
                <a:latin typeface="+mj-lt"/>
                <a:ea typeface="Calibri" panose="020F0502020204030204" pitchFamily="34" charset="0"/>
                <a:cs typeface="Times New Roman" panose="02020603050405020304" pitchFamily="18" charset="0"/>
              </a:rPr>
              <a:t>What is Regularization?</a:t>
            </a:r>
          </a:p>
          <a:p>
            <a:pPr>
              <a:lnSpc>
                <a:spcPct val="107000"/>
              </a:lnSpc>
              <a:spcAft>
                <a:spcPts val="800"/>
              </a:spcAft>
            </a:pPr>
            <a:endParaRPr lang="en-US" sz="1600"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600" kern="100" dirty="0">
                <a:effectLst/>
                <a:latin typeface="+mj-lt"/>
                <a:ea typeface="Calibri" panose="020F0502020204030204" pitchFamily="34" charset="0"/>
                <a:cs typeface="Times New Roman" panose="02020603050405020304" pitchFamily="18" charset="0"/>
              </a:rPr>
              <a:t>A set of techniques that explicitly discourage overly complex models during training.</a:t>
            </a:r>
          </a:p>
          <a:p>
            <a:pPr>
              <a:lnSpc>
                <a:spcPct val="107000"/>
              </a:lnSpc>
              <a:spcAft>
                <a:spcPts val="800"/>
              </a:spcAft>
            </a:pPr>
            <a:r>
              <a:rPr lang="en-US" sz="1600" kern="100" dirty="0">
                <a:effectLst/>
                <a:latin typeface="+mj-lt"/>
                <a:ea typeface="Calibri" panose="020F0502020204030204" pitchFamily="34" charset="0"/>
                <a:cs typeface="Times New Roman" panose="02020603050405020304" pitchFamily="18" charset="0"/>
              </a:rPr>
              <a:t>The goal is to improve the model's ability to generalize to new data.</a:t>
            </a:r>
            <a:endParaRPr lang="en-IN" sz="16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F8C6FE3B-27D3-AC08-AEA2-8DE691A4B308}"/>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3139909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4591BE-E8F1-23E7-5287-BF192B826C5E}"/>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855C0C0F-DE59-B8FB-14C8-FBB8AE973DFC}"/>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Common regularization techniques in DL</a:t>
            </a:r>
          </a:p>
        </p:txBody>
      </p:sp>
      <p:sp>
        <p:nvSpPr>
          <p:cNvPr id="49" name="Google Shape;82;p 2">
            <a:extLst>
              <a:ext uri="{FF2B5EF4-FFF2-40B4-BE49-F238E27FC236}">
                <a16:creationId xmlns:a16="http://schemas.microsoft.com/office/drawing/2014/main" id="{D04C53A4-B5EA-64CF-6600-34FBA0633060}"/>
              </a:ext>
            </a:extLst>
          </p:cNvPr>
          <p:cNvSpPr/>
          <p:nvPr/>
        </p:nvSpPr>
        <p:spPr>
          <a:xfrm>
            <a:off x="1394280" y="1656950"/>
            <a:ext cx="9748080" cy="4319003"/>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7000"/>
              </a:lnSpc>
              <a:spcAft>
                <a:spcPts val="800"/>
              </a:spcAft>
            </a:pPr>
            <a:r>
              <a:rPr lang="en-US" sz="1600" b="1" kern="100" dirty="0">
                <a:effectLst/>
                <a:latin typeface="+mj-lt"/>
                <a:ea typeface="Calibri" panose="020F0502020204030204" pitchFamily="34" charset="0"/>
                <a:cs typeface="Times New Roman" panose="02020603050405020304" pitchFamily="18" charset="0"/>
              </a:rPr>
              <a:t>L1 Regularization (LASSO [Least Absolute Shrinkage and Selection Operator])</a:t>
            </a:r>
            <a:r>
              <a:rPr lang="en-US" sz="1600" kern="100" dirty="0">
                <a:effectLst/>
                <a:latin typeface="+mj-lt"/>
                <a:ea typeface="Calibri" panose="020F0502020204030204" pitchFamily="34" charset="0"/>
                <a:cs typeface="Times New Roman" panose="02020603050405020304" pitchFamily="18" charset="0"/>
              </a:rPr>
              <a:t>: Adds a penalty term proportional to the sum of absolute weights. Promotes sparsity (many weights become zero).</a:t>
            </a:r>
          </a:p>
          <a:p>
            <a:pPr>
              <a:lnSpc>
                <a:spcPct val="107000"/>
              </a:lnSpc>
              <a:spcAft>
                <a:spcPts val="800"/>
              </a:spcAft>
            </a:pPr>
            <a:endParaRPr lang="en-US" sz="1600" kern="100" dirty="0">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600" b="1" kern="100" dirty="0">
                <a:effectLst/>
                <a:latin typeface="+mj-lt"/>
                <a:ea typeface="Calibri" panose="020F0502020204030204" pitchFamily="34" charset="0"/>
                <a:cs typeface="Times New Roman" panose="02020603050405020304" pitchFamily="18" charset="0"/>
              </a:rPr>
              <a:t>L2 Regularization (RIDGE[Regularization using L2 Norm]):</a:t>
            </a:r>
            <a:r>
              <a:rPr lang="en-US" sz="1600" kern="100" dirty="0">
                <a:effectLst/>
                <a:latin typeface="+mj-lt"/>
                <a:ea typeface="Calibri" panose="020F0502020204030204" pitchFamily="34" charset="0"/>
                <a:cs typeface="Times New Roman" panose="02020603050405020304" pitchFamily="18" charset="0"/>
              </a:rPr>
              <a:t> Adds a penalty term proportional to the sum of squared weights. Prevents weights from becoming too large.</a:t>
            </a:r>
          </a:p>
          <a:p>
            <a:pPr>
              <a:lnSpc>
                <a:spcPct val="107000"/>
              </a:lnSpc>
              <a:spcAft>
                <a:spcPts val="800"/>
              </a:spcAft>
            </a:pPr>
            <a:endParaRPr lang="en-US" sz="1600"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600" b="1" kern="100" dirty="0">
                <a:effectLst/>
                <a:latin typeface="+mj-lt"/>
                <a:ea typeface="Calibri" panose="020F0502020204030204" pitchFamily="34" charset="0"/>
                <a:cs typeface="Times New Roman" panose="02020603050405020304" pitchFamily="18" charset="0"/>
              </a:rPr>
              <a:t>Dropout</a:t>
            </a:r>
            <a:r>
              <a:rPr lang="en-US" sz="1600" kern="100" dirty="0">
                <a:effectLst/>
                <a:latin typeface="+mj-lt"/>
                <a:ea typeface="Calibri" panose="020F0502020204030204" pitchFamily="34" charset="0"/>
                <a:cs typeface="Times New Roman" panose="02020603050405020304" pitchFamily="18" charset="0"/>
              </a:rPr>
              <a:t>: Randomly sets a percentage of neuron activations to zero during training. Forces the network to learn redundant representations by </a:t>
            </a:r>
            <a:r>
              <a:rPr lang="en-US" sz="1600" kern="100" dirty="0">
                <a:latin typeface="+mj-lt"/>
                <a:ea typeface="Calibri" panose="020F0502020204030204" pitchFamily="34" charset="0"/>
                <a:cs typeface="Times New Roman" panose="02020603050405020304" pitchFamily="18" charset="0"/>
              </a:rPr>
              <a:t>the </a:t>
            </a:r>
            <a:r>
              <a:rPr lang="en-US" sz="1600" kern="100" dirty="0">
                <a:effectLst/>
                <a:latin typeface="+mj-lt"/>
                <a:ea typeface="Calibri" panose="020F0502020204030204" pitchFamily="34" charset="0"/>
                <a:cs typeface="Times New Roman" panose="02020603050405020304" pitchFamily="18" charset="0"/>
              </a:rPr>
              <a:t>neurons present to make up for those that have been dropped out</a:t>
            </a:r>
          </a:p>
          <a:p>
            <a:pPr>
              <a:lnSpc>
                <a:spcPct val="107000"/>
              </a:lnSpc>
              <a:spcAft>
                <a:spcPts val="800"/>
              </a:spcAft>
            </a:pPr>
            <a:endParaRPr lang="en-US" sz="1600" kern="100" dirty="0">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600" b="1" kern="100" dirty="0">
                <a:effectLst/>
                <a:latin typeface="+mj-lt"/>
                <a:ea typeface="Calibri" panose="020F0502020204030204" pitchFamily="34" charset="0"/>
                <a:cs typeface="Times New Roman" panose="02020603050405020304" pitchFamily="18" charset="0"/>
              </a:rPr>
              <a:t>Key Idea</a:t>
            </a:r>
          </a:p>
          <a:p>
            <a:pPr>
              <a:lnSpc>
                <a:spcPct val="107000"/>
              </a:lnSpc>
              <a:spcAft>
                <a:spcPts val="800"/>
              </a:spcAft>
            </a:pPr>
            <a:endParaRPr lang="en-US" sz="1600"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600" kern="100" dirty="0">
                <a:effectLst/>
                <a:latin typeface="+mj-lt"/>
                <a:ea typeface="Calibri" panose="020F0502020204030204" pitchFamily="34" charset="0"/>
                <a:cs typeface="Times New Roman" panose="02020603050405020304" pitchFamily="18" charset="0"/>
              </a:rPr>
              <a:t>Regularization introduces a slight bias but significantly reduces variance, leading to better overall performance on unseen test data.</a:t>
            </a:r>
          </a:p>
        </p:txBody>
      </p:sp>
      <p:sp>
        <p:nvSpPr>
          <p:cNvPr id="50" name="Straight Connector 2">
            <a:extLst>
              <a:ext uri="{FF2B5EF4-FFF2-40B4-BE49-F238E27FC236}">
                <a16:creationId xmlns:a16="http://schemas.microsoft.com/office/drawing/2014/main" id="{9D8D2972-EF03-DAEC-B02E-C9B14EAF661A}"/>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15090637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FACAA8-D863-8A26-7A6D-395CBFFC5357}"/>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16BEEB3C-B2D0-8CB4-B073-2771F5371353}"/>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What is Dropout regularization?</a:t>
            </a:r>
          </a:p>
        </p:txBody>
      </p:sp>
      <p:sp>
        <p:nvSpPr>
          <p:cNvPr id="49" name="Google Shape;82;p 2">
            <a:extLst>
              <a:ext uri="{FF2B5EF4-FFF2-40B4-BE49-F238E27FC236}">
                <a16:creationId xmlns:a16="http://schemas.microsoft.com/office/drawing/2014/main" id="{79EAE591-E230-36F8-FD92-16942AE37477}"/>
              </a:ext>
            </a:extLst>
          </p:cNvPr>
          <p:cNvSpPr/>
          <p:nvPr/>
        </p:nvSpPr>
        <p:spPr>
          <a:xfrm>
            <a:off x="1394280" y="1656950"/>
            <a:ext cx="9748080" cy="305994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7000"/>
              </a:lnSpc>
              <a:spcAft>
                <a:spcPts val="800"/>
              </a:spcAft>
              <a:buFont typeface="Arial" panose="020B0604020202020204" pitchFamily="34" charset="0"/>
              <a:buChar char="•"/>
            </a:pPr>
            <a:r>
              <a:rPr lang="en-US" sz="1600" kern="100" dirty="0">
                <a:effectLst/>
                <a:latin typeface="+mj-lt"/>
                <a:ea typeface="Calibri" panose="020F0502020204030204" pitchFamily="34" charset="0"/>
                <a:cs typeface="Times New Roman" panose="02020603050405020304" pitchFamily="18" charset="0"/>
              </a:rPr>
              <a:t>Dropout regularization is a technique used to prevent overfitting in deep learning models.</a:t>
            </a:r>
          </a:p>
          <a:p>
            <a:pPr marL="285750" indent="-285750">
              <a:lnSpc>
                <a:spcPct val="107000"/>
              </a:lnSpc>
              <a:spcAft>
                <a:spcPts val="800"/>
              </a:spcAft>
              <a:buFont typeface="Arial" panose="020B0604020202020204" pitchFamily="34" charset="0"/>
              <a:buChar char="•"/>
            </a:pPr>
            <a:endParaRPr lang="en-US" sz="1600" kern="1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600" kern="100" dirty="0">
                <a:effectLst/>
                <a:latin typeface="+mj-lt"/>
                <a:ea typeface="Calibri" panose="020F0502020204030204" pitchFamily="34" charset="0"/>
                <a:cs typeface="Times New Roman" panose="02020603050405020304" pitchFamily="18" charset="0"/>
              </a:rPr>
              <a:t>It works by randomly dropping (i.e., setting to zero) a proportion of neurons during training, effectively removing them from the network.</a:t>
            </a:r>
          </a:p>
          <a:p>
            <a:pPr marL="285750" indent="-285750">
              <a:lnSpc>
                <a:spcPct val="107000"/>
              </a:lnSpc>
              <a:spcAft>
                <a:spcPts val="800"/>
              </a:spcAft>
              <a:buFont typeface="Arial" panose="020B0604020202020204" pitchFamily="34" charset="0"/>
              <a:buChar char="•"/>
            </a:pPr>
            <a:endParaRPr lang="en-US" sz="1600" kern="1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600" kern="100" dirty="0">
                <a:effectLst/>
                <a:latin typeface="+mj-lt"/>
                <a:ea typeface="Calibri" panose="020F0502020204030204" pitchFamily="34" charset="0"/>
                <a:cs typeface="Times New Roman" panose="02020603050405020304" pitchFamily="18" charset="0"/>
              </a:rPr>
              <a:t>By randomly dropping neurons, dropout introduces noise into the network and prevents neurons from co-adapting, thus reducing the model's reliance on specific neurons and features.</a:t>
            </a:r>
          </a:p>
          <a:p>
            <a:pPr marL="285750" indent="-285750">
              <a:lnSpc>
                <a:spcPct val="107000"/>
              </a:lnSpc>
              <a:spcAft>
                <a:spcPts val="800"/>
              </a:spcAft>
              <a:buFont typeface="Arial" panose="020B0604020202020204" pitchFamily="34" charset="0"/>
              <a:buChar char="•"/>
            </a:pPr>
            <a:endParaRPr lang="en-US" sz="1600" kern="1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600" kern="100" dirty="0">
                <a:effectLst/>
                <a:latin typeface="+mj-lt"/>
                <a:ea typeface="Calibri" panose="020F0502020204030204" pitchFamily="34" charset="0"/>
                <a:cs typeface="Times New Roman" panose="02020603050405020304" pitchFamily="18" charset="0"/>
              </a:rPr>
              <a:t>Dropout is typically applied to hidden layers during training and is not used during inference.</a:t>
            </a:r>
            <a:endParaRPr lang="en-IN" sz="16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1ACCA5F6-E1AF-0147-A234-2A2D211D6AB3}"/>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32291907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DEDAE8-9AF8-D0CB-C55D-8CBA99CFC3FD}"/>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FE8782A3-97BE-5EC5-C13A-74AD18FFDA42}"/>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Benefits of Dropout regularization?</a:t>
            </a:r>
          </a:p>
        </p:txBody>
      </p:sp>
      <p:sp>
        <p:nvSpPr>
          <p:cNvPr id="49" name="Google Shape;82;p 2">
            <a:extLst>
              <a:ext uri="{FF2B5EF4-FFF2-40B4-BE49-F238E27FC236}">
                <a16:creationId xmlns:a16="http://schemas.microsoft.com/office/drawing/2014/main" id="{01513B1D-5D43-7764-EF9C-C6EA8E6E8B65}"/>
              </a:ext>
            </a:extLst>
          </p:cNvPr>
          <p:cNvSpPr/>
          <p:nvPr/>
        </p:nvSpPr>
        <p:spPr>
          <a:xfrm>
            <a:off x="1394280" y="1656950"/>
            <a:ext cx="9748080" cy="3894656"/>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7000"/>
              </a:lnSpc>
              <a:spcAft>
                <a:spcPts val="800"/>
              </a:spcAft>
            </a:pPr>
            <a:r>
              <a:rPr lang="en-US" sz="1600" kern="100" dirty="0">
                <a:effectLst/>
                <a:latin typeface="+mj-lt"/>
                <a:ea typeface="Calibri" panose="020F0502020204030204" pitchFamily="34" charset="0"/>
                <a:cs typeface="Times New Roman" panose="02020603050405020304" pitchFamily="18" charset="0"/>
              </a:rPr>
              <a:t>Dropout regularization helps in improving the generalization ability of deep learning models by reducing overfitting.</a:t>
            </a:r>
          </a:p>
          <a:p>
            <a:pPr>
              <a:lnSpc>
                <a:spcPct val="107000"/>
              </a:lnSpc>
              <a:spcAft>
                <a:spcPts val="800"/>
              </a:spcAft>
            </a:pPr>
            <a:endParaRPr lang="en-US" sz="1600"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600" kern="100" dirty="0">
                <a:effectLst/>
                <a:latin typeface="+mj-lt"/>
                <a:ea typeface="Calibri" panose="020F0502020204030204" pitchFamily="34" charset="0"/>
                <a:cs typeface="Times New Roman" panose="02020603050405020304" pitchFamily="18" charset="0"/>
              </a:rPr>
              <a:t>Key benefits of dropout :</a:t>
            </a:r>
          </a:p>
          <a:p>
            <a:pPr>
              <a:lnSpc>
                <a:spcPct val="107000"/>
              </a:lnSpc>
              <a:spcAft>
                <a:spcPts val="800"/>
              </a:spcAft>
            </a:pPr>
            <a:endParaRPr lang="en-US" sz="1600" kern="1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600" b="1" kern="100" dirty="0">
                <a:effectLst/>
                <a:latin typeface="+mj-lt"/>
                <a:ea typeface="Calibri" panose="020F0502020204030204" pitchFamily="34" charset="0"/>
                <a:cs typeface="Times New Roman" panose="02020603050405020304" pitchFamily="18" charset="0"/>
              </a:rPr>
              <a:t>Prevents co-adaptation</a:t>
            </a:r>
            <a:endParaRPr lang="en-US" sz="1600" kern="1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600" b="1" kern="100" dirty="0">
                <a:effectLst/>
                <a:latin typeface="+mj-lt"/>
                <a:ea typeface="Calibri" panose="020F0502020204030204" pitchFamily="34" charset="0"/>
                <a:cs typeface="Times New Roman" panose="02020603050405020304" pitchFamily="18" charset="0"/>
              </a:rPr>
              <a:t>Reduces reliance on individual neurons</a:t>
            </a:r>
            <a:endParaRPr lang="en-US" sz="1600" kern="1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600" b="1" kern="100" dirty="0">
                <a:effectLst/>
                <a:latin typeface="+mj-lt"/>
                <a:ea typeface="Calibri" panose="020F0502020204030204" pitchFamily="34" charset="0"/>
                <a:cs typeface="Times New Roman" panose="02020603050405020304" pitchFamily="18" charset="0"/>
              </a:rPr>
              <a:t>Acts as an ensemble</a:t>
            </a:r>
            <a:endParaRPr lang="en-US" sz="1600" kern="1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600" b="1" kern="100" dirty="0">
                <a:effectLst/>
                <a:latin typeface="+mj-lt"/>
                <a:ea typeface="Calibri" panose="020F0502020204030204" pitchFamily="34" charset="0"/>
                <a:cs typeface="Times New Roman" panose="02020603050405020304" pitchFamily="18" charset="0"/>
              </a:rPr>
              <a:t>Simple and effective</a:t>
            </a:r>
          </a:p>
          <a:p>
            <a:pPr marL="285750" indent="-285750">
              <a:lnSpc>
                <a:spcPct val="107000"/>
              </a:lnSpc>
              <a:spcAft>
                <a:spcPts val="800"/>
              </a:spcAft>
              <a:buFont typeface="Arial" panose="020B0604020202020204" pitchFamily="34" charset="0"/>
              <a:buChar char="•"/>
            </a:pPr>
            <a:endParaRPr lang="en-US" sz="1600" b="1" kern="100" dirty="0">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600" kern="100" dirty="0">
                <a:effectLst/>
                <a:latin typeface="+mj-lt"/>
                <a:ea typeface="Calibri" panose="020F0502020204030204" pitchFamily="34" charset="0"/>
                <a:cs typeface="Times New Roman" panose="02020603050405020304" pitchFamily="18" charset="0"/>
              </a:rPr>
              <a:t>Please open file </a:t>
            </a:r>
            <a:r>
              <a:rPr lang="en-US" sz="1600" kern="100" dirty="0" err="1">
                <a:effectLst/>
                <a:latin typeface="+mj-lt"/>
                <a:ea typeface="Calibri" panose="020F0502020204030204" pitchFamily="34" charset="0"/>
                <a:cs typeface="Times New Roman" panose="02020603050405020304" pitchFamily="18" charset="0"/>
              </a:rPr>
              <a:t>With_WO_Dropout.ipynb</a:t>
            </a:r>
            <a:endParaRPr lang="en-IN" sz="16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50E3E223-1F75-5406-2839-C41EA3AC0CD7}"/>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23753698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B76352-E248-15EB-5D56-AE2716203A42}"/>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C8BE3CFA-ED5B-899B-7AB9-559B1CDB9857}"/>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Benefits of Dropout regularization?</a:t>
            </a:r>
          </a:p>
        </p:txBody>
      </p:sp>
      <p:sp>
        <p:nvSpPr>
          <p:cNvPr id="49" name="Google Shape;82;p 2">
            <a:extLst>
              <a:ext uri="{FF2B5EF4-FFF2-40B4-BE49-F238E27FC236}">
                <a16:creationId xmlns:a16="http://schemas.microsoft.com/office/drawing/2014/main" id="{5C4EB52F-FC7A-849D-80B5-DAC51FB3AD23}"/>
              </a:ext>
            </a:extLst>
          </p:cNvPr>
          <p:cNvSpPr/>
          <p:nvPr/>
        </p:nvSpPr>
        <p:spPr>
          <a:xfrm>
            <a:off x="1394280" y="1656950"/>
            <a:ext cx="9748080" cy="4319003"/>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7000"/>
              </a:lnSpc>
              <a:spcAft>
                <a:spcPts val="800"/>
              </a:spcAft>
            </a:pPr>
            <a:r>
              <a:rPr lang="en-US" sz="1600" b="1" kern="100" dirty="0">
                <a:effectLst/>
                <a:latin typeface="+mj-lt"/>
                <a:ea typeface="Calibri" panose="020F0502020204030204" pitchFamily="34" charset="0"/>
                <a:cs typeface="Times New Roman" panose="02020603050405020304" pitchFamily="18" charset="0"/>
              </a:rPr>
              <a:t>Randomly Deactivating Neurons:</a:t>
            </a:r>
          </a:p>
          <a:p>
            <a:pPr>
              <a:lnSpc>
                <a:spcPct val="107000"/>
              </a:lnSpc>
              <a:spcAft>
                <a:spcPts val="800"/>
              </a:spcAft>
            </a:pPr>
            <a:endParaRPr lang="en-US" sz="1600" kern="1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600" kern="100" dirty="0">
                <a:effectLst/>
                <a:latin typeface="+mj-lt"/>
                <a:ea typeface="Calibri" panose="020F0502020204030204" pitchFamily="34" charset="0"/>
                <a:cs typeface="Times New Roman" panose="02020603050405020304" pitchFamily="18" charset="0"/>
              </a:rPr>
              <a:t>During each training iteration, dropout randomly deactivates (sets to zero) a proportion of neurons in the network with a certain probability (dropout rate).</a:t>
            </a:r>
          </a:p>
          <a:p>
            <a:pPr marL="285750" indent="-285750">
              <a:lnSpc>
                <a:spcPct val="107000"/>
              </a:lnSpc>
              <a:spcAft>
                <a:spcPts val="800"/>
              </a:spcAft>
              <a:buFont typeface="Arial" panose="020B0604020202020204" pitchFamily="34" charset="0"/>
              <a:buChar char="•"/>
            </a:pPr>
            <a:r>
              <a:rPr lang="en-US" sz="1600" kern="100" dirty="0">
                <a:effectLst/>
                <a:latin typeface="+mj-lt"/>
                <a:ea typeface="Calibri" panose="020F0502020204030204" pitchFamily="34" charset="0"/>
                <a:cs typeface="Times New Roman" panose="02020603050405020304" pitchFamily="18" charset="0"/>
              </a:rPr>
              <a:t>By deactivating neurons, dropout effectively removes them from the network for that particular iteration.</a:t>
            </a:r>
          </a:p>
          <a:p>
            <a:pPr marL="285750" indent="-285750">
              <a:lnSpc>
                <a:spcPct val="107000"/>
              </a:lnSpc>
              <a:spcAft>
                <a:spcPts val="800"/>
              </a:spcAft>
              <a:buFont typeface="Arial" panose="020B0604020202020204" pitchFamily="34" charset="0"/>
              <a:buChar char="•"/>
            </a:pPr>
            <a:endParaRPr lang="en-US" sz="1600"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600" b="1" kern="100" dirty="0">
                <a:effectLst/>
                <a:latin typeface="+mj-lt"/>
                <a:ea typeface="Calibri" panose="020F0502020204030204" pitchFamily="34" charset="0"/>
                <a:cs typeface="Times New Roman" panose="02020603050405020304" pitchFamily="18" charset="0"/>
              </a:rPr>
              <a:t>Forced Redundancy:</a:t>
            </a:r>
          </a:p>
          <a:p>
            <a:pPr>
              <a:lnSpc>
                <a:spcPct val="107000"/>
              </a:lnSpc>
              <a:spcAft>
                <a:spcPts val="800"/>
              </a:spcAft>
            </a:pPr>
            <a:endParaRPr lang="en-US" sz="1600" kern="1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600" kern="100" dirty="0">
                <a:effectLst/>
                <a:latin typeface="+mj-lt"/>
                <a:ea typeface="Calibri" panose="020F0502020204030204" pitchFamily="34" charset="0"/>
                <a:cs typeface="Times New Roman" panose="02020603050405020304" pitchFamily="18" charset="0"/>
              </a:rPr>
              <a:t>Because neurons can be randomly deactivated during training, other neurons in the network must compensate for their absence.</a:t>
            </a:r>
          </a:p>
          <a:p>
            <a:pPr marL="285750" indent="-285750">
              <a:lnSpc>
                <a:spcPct val="107000"/>
              </a:lnSpc>
              <a:spcAft>
                <a:spcPts val="800"/>
              </a:spcAft>
              <a:buFont typeface="Arial" panose="020B0604020202020204" pitchFamily="34" charset="0"/>
              <a:buChar char="•"/>
            </a:pPr>
            <a:r>
              <a:rPr lang="en-US" sz="1600" kern="100" dirty="0">
                <a:effectLst/>
                <a:latin typeface="+mj-lt"/>
                <a:ea typeface="Calibri" panose="020F0502020204030204" pitchFamily="34" charset="0"/>
                <a:cs typeface="Times New Roman" panose="02020603050405020304" pitchFamily="18" charset="0"/>
              </a:rPr>
              <a:t>Neurons in the network are forced to learn more robust and redundant representations of the input data. This redundancy ensures that even if certain neurons are dropped out during inference, the network can still make accurate predictions.</a:t>
            </a:r>
            <a:endParaRPr lang="en-IN" sz="16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B82E9679-21DC-4266-2178-D0DB942D750F}"/>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32717703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BD6C0-E4C0-2DD1-9C73-31D430BEA3DA}"/>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61A400AB-8CC0-D6A4-8264-6A813493FB12}"/>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Benefits of Dropout regularization?</a:t>
            </a:r>
          </a:p>
        </p:txBody>
      </p:sp>
      <p:sp>
        <p:nvSpPr>
          <p:cNvPr id="49" name="Google Shape;82;p 2">
            <a:extLst>
              <a:ext uri="{FF2B5EF4-FFF2-40B4-BE49-F238E27FC236}">
                <a16:creationId xmlns:a16="http://schemas.microsoft.com/office/drawing/2014/main" id="{F54CC347-9A25-25DD-2374-F2539AEC5F79}"/>
              </a:ext>
            </a:extLst>
          </p:cNvPr>
          <p:cNvSpPr/>
          <p:nvPr/>
        </p:nvSpPr>
        <p:spPr>
          <a:xfrm>
            <a:off x="1394280" y="1656950"/>
            <a:ext cx="9748080" cy="4685065"/>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7000"/>
              </a:lnSpc>
              <a:spcAft>
                <a:spcPts val="800"/>
              </a:spcAft>
            </a:pPr>
            <a:r>
              <a:rPr lang="en-US" sz="1600" b="1" kern="100" dirty="0">
                <a:effectLst/>
                <a:latin typeface="+mj-lt"/>
                <a:ea typeface="Calibri" panose="020F0502020204030204" pitchFamily="34" charset="0"/>
                <a:cs typeface="Times New Roman" panose="02020603050405020304" pitchFamily="18" charset="0"/>
              </a:rPr>
              <a:t>Acts as an Ensemble :</a:t>
            </a:r>
          </a:p>
          <a:p>
            <a:pPr>
              <a:lnSpc>
                <a:spcPct val="107000"/>
              </a:lnSpc>
              <a:spcAft>
                <a:spcPts val="800"/>
              </a:spcAft>
            </a:pPr>
            <a:endParaRPr lang="en-US" sz="1600" kern="1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600" kern="100" dirty="0">
                <a:effectLst/>
                <a:latin typeface="+mj-lt"/>
                <a:ea typeface="Calibri" panose="020F0502020204030204" pitchFamily="34" charset="0"/>
                <a:cs typeface="Times New Roman" panose="02020603050405020304" pitchFamily="18" charset="0"/>
              </a:rPr>
              <a:t>Dropout can be viewed as training multiple subnetworks within the main network, each with a different subset of active neurons.</a:t>
            </a:r>
          </a:p>
          <a:p>
            <a:pPr marL="285750" indent="-285750">
              <a:lnSpc>
                <a:spcPct val="107000"/>
              </a:lnSpc>
              <a:spcAft>
                <a:spcPts val="800"/>
              </a:spcAft>
              <a:buFont typeface="Arial" panose="020B0604020202020204" pitchFamily="34" charset="0"/>
              <a:buChar char="•"/>
            </a:pPr>
            <a:r>
              <a:rPr lang="en-US" sz="1600" kern="100" dirty="0">
                <a:effectLst/>
                <a:latin typeface="+mj-lt"/>
                <a:ea typeface="Calibri" panose="020F0502020204030204" pitchFamily="34" charset="0"/>
                <a:cs typeface="Times New Roman" panose="02020603050405020304" pitchFamily="18" charset="0"/>
              </a:rPr>
              <a:t>During training, the network learns to adapt to the absence of certain neurons by distributing the learning across the remaining active neurons.</a:t>
            </a:r>
          </a:p>
          <a:p>
            <a:pPr marL="285750" indent="-285750">
              <a:lnSpc>
                <a:spcPct val="107000"/>
              </a:lnSpc>
              <a:spcAft>
                <a:spcPts val="800"/>
              </a:spcAft>
              <a:buFont typeface="Arial" panose="020B0604020202020204" pitchFamily="34" charset="0"/>
              <a:buChar char="•"/>
            </a:pPr>
            <a:r>
              <a:rPr lang="en-US" sz="1600" kern="100" dirty="0">
                <a:effectLst/>
                <a:latin typeface="+mj-lt"/>
                <a:ea typeface="Calibri" panose="020F0502020204030204" pitchFamily="34" charset="0"/>
                <a:cs typeface="Times New Roman" panose="02020603050405020304" pitchFamily="18" charset="0"/>
              </a:rPr>
              <a:t>This ensemble effect leads to the network learning more generalized representations of the data, which improves its robustness and generalization ability.</a:t>
            </a:r>
          </a:p>
          <a:p>
            <a:pPr>
              <a:lnSpc>
                <a:spcPct val="107000"/>
              </a:lnSpc>
              <a:spcAft>
                <a:spcPts val="800"/>
              </a:spcAft>
            </a:pPr>
            <a:endParaRPr lang="en-US" sz="1600"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600" b="1" kern="100" dirty="0">
                <a:effectLst/>
                <a:latin typeface="+mj-lt"/>
                <a:ea typeface="Calibri" panose="020F0502020204030204" pitchFamily="34" charset="0"/>
                <a:cs typeface="Times New Roman" panose="02020603050405020304" pitchFamily="18" charset="0"/>
              </a:rPr>
              <a:t>Reduction of Co-Adaptation:</a:t>
            </a:r>
          </a:p>
          <a:p>
            <a:pPr>
              <a:lnSpc>
                <a:spcPct val="107000"/>
              </a:lnSpc>
              <a:spcAft>
                <a:spcPts val="800"/>
              </a:spcAft>
            </a:pPr>
            <a:endParaRPr lang="en-US" sz="1600" kern="1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600" kern="100" dirty="0">
                <a:effectLst/>
                <a:latin typeface="+mj-lt"/>
                <a:ea typeface="Calibri" panose="020F0502020204030204" pitchFamily="34" charset="0"/>
                <a:cs typeface="Times New Roman" panose="02020603050405020304" pitchFamily="18" charset="0"/>
              </a:rPr>
              <a:t>Dropout discourages neurons from co-adapting or relying too heavily on each other.</a:t>
            </a:r>
          </a:p>
          <a:p>
            <a:pPr marL="285750" indent="-285750">
              <a:lnSpc>
                <a:spcPct val="107000"/>
              </a:lnSpc>
              <a:spcAft>
                <a:spcPts val="800"/>
              </a:spcAft>
              <a:buFont typeface="Arial" panose="020B0604020202020204" pitchFamily="34" charset="0"/>
              <a:buChar char="•"/>
            </a:pPr>
            <a:r>
              <a:rPr lang="en-US" sz="1600" kern="100" dirty="0">
                <a:effectLst/>
                <a:latin typeface="+mj-lt"/>
                <a:ea typeface="Calibri" panose="020F0502020204030204" pitchFamily="34" charset="0"/>
                <a:cs typeface="Times New Roman" panose="02020603050405020304" pitchFamily="18" charset="0"/>
              </a:rPr>
              <a:t>Neurons become more independent and learn to extract different features or representations of the input data, reducing the risk of overfitting to specific patterns in the training data.</a:t>
            </a:r>
            <a:endParaRPr lang="en-IN" sz="16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55E3666C-6DBB-AAAE-8503-931E18A1AA4F}"/>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33456159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22876-3B61-F3C1-A4DA-33B29482EF75}"/>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982ADA2C-7938-082E-2C97-410DDC43BBDF}"/>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Image processing using CNN</a:t>
            </a:r>
          </a:p>
        </p:txBody>
      </p:sp>
      <p:sp>
        <p:nvSpPr>
          <p:cNvPr id="49" name="Google Shape;82;p 2">
            <a:extLst>
              <a:ext uri="{FF2B5EF4-FFF2-40B4-BE49-F238E27FC236}">
                <a16:creationId xmlns:a16="http://schemas.microsoft.com/office/drawing/2014/main" id="{A552F3F7-DDED-E8DE-B4BD-17CB4A58F0ED}"/>
              </a:ext>
            </a:extLst>
          </p:cNvPr>
          <p:cNvSpPr/>
          <p:nvPr/>
        </p:nvSpPr>
        <p:spPr>
          <a:xfrm>
            <a:off x="1394280" y="1656950"/>
            <a:ext cx="9748080" cy="2533001"/>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7000"/>
              </a:lnSpc>
              <a:spcAft>
                <a:spcPts val="800"/>
              </a:spcAft>
              <a:buFont typeface="Arial" panose="020B0604020202020204" pitchFamily="34" charset="0"/>
              <a:buChar char="•"/>
            </a:pPr>
            <a:r>
              <a:rPr lang="fr-FR" sz="1600" kern="100" dirty="0">
                <a:latin typeface="+mj-lt"/>
                <a:ea typeface="Calibri" panose="020F0502020204030204" pitchFamily="34" charset="0"/>
                <a:cs typeface="Times New Roman" panose="02020603050405020304" pitchFamily="18" charset="0"/>
              </a:rPr>
              <a:t>I</a:t>
            </a:r>
            <a:r>
              <a:rPr lang="fr-FR" sz="1600" kern="100" dirty="0">
                <a:effectLst/>
                <a:latin typeface="+mj-lt"/>
                <a:ea typeface="Calibri" panose="020F0502020204030204" pitchFamily="34" charset="0"/>
                <a:cs typeface="Times New Roman" panose="02020603050405020304" pitchFamily="18" charset="0"/>
              </a:rPr>
              <a:t>mage classification - </a:t>
            </a:r>
            <a:r>
              <a:rPr lang="en-US" sz="1600" kern="100" dirty="0">
                <a:effectLst/>
                <a:latin typeface="+mj-lt"/>
                <a:ea typeface="Calibri" panose="020F0502020204030204" pitchFamily="34" charset="0"/>
                <a:cs typeface="Times New Roman" panose="02020603050405020304" pitchFamily="18" charset="0"/>
              </a:rPr>
              <a:t>Image classification focuses on a global image label.</a:t>
            </a:r>
          </a:p>
          <a:p>
            <a:pPr marL="285750" indent="-285750">
              <a:lnSpc>
                <a:spcPct val="107000"/>
              </a:lnSpc>
              <a:spcAft>
                <a:spcPts val="800"/>
              </a:spcAft>
              <a:buFont typeface="Arial" panose="020B0604020202020204" pitchFamily="34" charset="0"/>
              <a:buChar char="•"/>
            </a:pPr>
            <a:r>
              <a:rPr lang="fr-FR" sz="1600" kern="100" dirty="0">
                <a:latin typeface="+mj-lt"/>
                <a:ea typeface="Calibri" panose="020F0502020204030204" pitchFamily="34" charset="0"/>
                <a:cs typeface="Times New Roman" panose="02020603050405020304" pitchFamily="18" charset="0"/>
              </a:rPr>
              <a:t>O</a:t>
            </a:r>
            <a:r>
              <a:rPr lang="fr-FR" sz="1600" kern="100" dirty="0">
                <a:effectLst/>
                <a:latin typeface="+mj-lt"/>
                <a:ea typeface="Calibri" panose="020F0502020204030204" pitchFamily="34" charset="0"/>
                <a:cs typeface="Times New Roman" panose="02020603050405020304" pitchFamily="18" charset="0"/>
              </a:rPr>
              <a:t>bject </a:t>
            </a:r>
            <a:r>
              <a:rPr lang="fr-FR" sz="1600" kern="100" dirty="0" err="1">
                <a:effectLst/>
                <a:latin typeface="+mj-lt"/>
                <a:ea typeface="Calibri" panose="020F0502020204030204" pitchFamily="34" charset="0"/>
                <a:cs typeface="Times New Roman" panose="02020603050405020304" pitchFamily="18" charset="0"/>
              </a:rPr>
              <a:t>detection</a:t>
            </a:r>
            <a:r>
              <a:rPr lang="fr-FR" sz="1600" kern="100" dirty="0">
                <a:effectLst/>
                <a:latin typeface="+mj-lt"/>
                <a:ea typeface="Calibri" panose="020F0502020204030204" pitchFamily="34" charset="0"/>
                <a:cs typeface="Times New Roman" panose="02020603050405020304" pitchFamily="18" charset="0"/>
              </a:rPr>
              <a:t>  - </a:t>
            </a:r>
            <a:r>
              <a:rPr lang="en-US" sz="1600" kern="100" dirty="0">
                <a:effectLst/>
                <a:latin typeface="+mj-lt"/>
                <a:ea typeface="Calibri" panose="020F0502020204030204" pitchFamily="34" charset="0"/>
                <a:cs typeface="Times New Roman" panose="02020603050405020304" pitchFamily="18" charset="0"/>
              </a:rPr>
              <a:t>Object detection needs bounding boxes and individual object classes.</a:t>
            </a:r>
          </a:p>
          <a:p>
            <a:pPr marL="285750" indent="-285750">
              <a:lnSpc>
                <a:spcPct val="107000"/>
              </a:lnSpc>
              <a:spcAft>
                <a:spcPts val="800"/>
              </a:spcAft>
              <a:buFont typeface="Arial" panose="020B0604020202020204" pitchFamily="34" charset="0"/>
              <a:buChar char="•"/>
            </a:pPr>
            <a:r>
              <a:rPr lang="fr-FR" sz="1600" kern="100" dirty="0">
                <a:latin typeface="+mj-lt"/>
                <a:ea typeface="Calibri" panose="020F0502020204030204" pitchFamily="34" charset="0"/>
                <a:cs typeface="Times New Roman" panose="02020603050405020304" pitchFamily="18" charset="0"/>
              </a:rPr>
              <a:t>I</a:t>
            </a:r>
            <a:r>
              <a:rPr lang="fr-FR" sz="1600" kern="100" dirty="0">
                <a:effectLst/>
                <a:latin typeface="+mj-lt"/>
                <a:ea typeface="Calibri" panose="020F0502020204030204" pitchFamily="34" charset="0"/>
                <a:cs typeface="Times New Roman" panose="02020603050405020304" pitchFamily="18" charset="0"/>
              </a:rPr>
              <a:t>mage segmentation  - </a:t>
            </a:r>
            <a:r>
              <a:rPr lang="en-US" sz="1600" kern="100" dirty="0">
                <a:effectLst/>
                <a:latin typeface="+mj-lt"/>
                <a:ea typeface="Calibri" panose="020F0502020204030204" pitchFamily="34" charset="0"/>
                <a:cs typeface="Times New Roman" panose="02020603050405020304" pitchFamily="18" charset="0"/>
              </a:rPr>
              <a:t>Segmentation requires pixel-level masks.</a:t>
            </a:r>
          </a:p>
          <a:p>
            <a:pPr marL="285750" indent="-285750">
              <a:lnSpc>
                <a:spcPct val="107000"/>
              </a:lnSpc>
              <a:spcAft>
                <a:spcPts val="800"/>
              </a:spcAft>
              <a:buFont typeface="Arial" panose="020B0604020202020204" pitchFamily="34" charset="0"/>
              <a:buChar char="•"/>
            </a:pPr>
            <a:r>
              <a:rPr lang="fr-FR" sz="1600" kern="100" dirty="0">
                <a:latin typeface="+mj-lt"/>
                <a:ea typeface="Calibri" panose="020F0502020204030204" pitchFamily="34" charset="0"/>
                <a:cs typeface="Times New Roman" panose="02020603050405020304" pitchFamily="18" charset="0"/>
              </a:rPr>
              <a:t>I</a:t>
            </a:r>
            <a:r>
              <a:rPr lang="fr-FR" sz="1600" kern="100" dirty="0">
                <a:effectLst/>
                <a:latin typeface="+mj-lt"/>
                <a:ea typeface="Calibri" panose="020F0502020204030204" pitchFamily="34" charset="0"/>
                <a:cs typeface="Times New Roman" panose="02020603050405020304" pitchFamily="18" charset="0"/>
              </a:rPr>
              <a:t>mage style </a:t>
            </a:r>
            <a:r>
              <a:rPr lang="fr-FR" sz="1600" kern="100" dirty="0" err="1">
                <a:effectLst/>
                <a:latin typeface="+mj-lt"/>
                <a:ea typeface="Calibri" panose="020F0502020204030204" pitchFamily="34" charset="0"/>
                <a:cs typeface="Times New Roman" panose="02020603050405020304" pitchFamily="18" charset="0"/>
              </a:rPr>
              <a:t>transfer</a:t>
            </a:r>
            <a:r>
              <a:rPr lang="en-US" sz="1600" kern="100" dirty="0">
                <a:latin typeface="+mj-lt"/>
                <a:ea typeface="Calibri" panose="020F0502020204030204" pitchFamily="34" charset="0"/>
                <a:cs typeface="Times New Roman" panose="02020603050405020304" pitchFamily="18" charset="0"/>
              </a:rPr>
              <a:t> - </a:t>
            </a:r>
            <a:r>
              <a:rPr lang="en-US" sz="1600" kern="100" dirty="0">
                <a:effectLst/>
                <a:latin typeface="+mj-lt"/>
                <a:ea typeface="Calibri" panose="020F0502020204030204" pitchFamily="34" charset="0"/>
                <a:cs typeface="Times New Roman" panose="02020603050405020304" pitchFamily="18" charset="0"/>
              </a:rPr>
              <a:t>Style transfer needs artistic style blending.</a:t>
            </a:r>
          </a:p>
          <a:p>
            <a:pPr marL="285750" indent="-285750">
              <a:lnSpc>
                <a:spcPct val="107000"/>
              </a:lnSpc>
              <a:spcAft>
                <a:spcPts val="800"/>
              </a:spcAft>
              <a:buFont typeface="Arial" panose="020B0604020202020204" pitchFamily="34" charset="0"/>
              <a:buChar char="•"/>
            </a:pPr>
            <a:endParaRPr lang="en-US" sz="16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600"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600" kern="100" dirty="0">
                <a:latin typeface="+mj-lt"/>
                <a:ea typeface="Calibri" panose="020F0502020204030204" pitchFamily="34" charset="0"/>
                <a:cs typeface="Times New Roman" panose="02020603050405020304" pitchFamily="18" charset="0"/>
              </a:rPr>
              <a:t>Please open </a:t>
            </a:r>
            <a:r>
              <a:rPr lang="en-US" sz="1600" kern="100" dirty="0" err="1">
                <a:latin typeface="+mj-lt"/>
                <a:ea typeface="Calibri" panose="020F0502020204030204" pitchFamily="34" charset="0"/>
                <a:cs typeface="Times New Roman" panose="02020603050405020304" pitchFamily="18" charset="0"/>
              </a:rPr>
              <a:t>Image_Classification_ResNet.ipynb</a:t>
            </a:r>
            <a:endParaRPr lang="en-IN" sz="16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E2BF21CB-AED5-07A6-A5C1-101E28C5ED95}"/>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3199993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1CF819-754F-8B72-9F21-53B2FF674C03}"/>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6F49A518-AE25-0F81-03A6-BBA719B35EC2}"/>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trike="noStrike" spc="-1" dirty="0">
                <a:solidFill>
                  <a:srgbClr val="003399"/>
                </a:solidFill>
                <a:latin typeface="Trebuchet MS"/>
              </a:rPr>
              <a:t>Artificial Neuron</a:t>
            </a:r>
            <a:endParaRPr lang="en-IN" sz="2800" b="0" strike="noStrike" spc="-1" dirty="0">
              <a:latin typeface="Arial"/>
            </a:endParaRPr>
          </a:p>
        </p:txBody>
      </p:sp>
      <p:sp>
        <p:nvSpPr>
          <p:cNvPr id="49" name="Google Shape;82;p 2">
            <a:extLst>
              <a:ext uri="{FF2B5EF4-FFF2-40B4-BE49-F238E27FC236}">
                <a16:creationId xmlns:a16="http://schemas.microsoft.com/office/drawing/2014/main" id="{DDC4C4B6-7B19-4072-8654-558466184975}"/>
              </a:ext>
            </a:extLst>
          </p:cNvPr>
          <p:cNvSpPr/>
          <p:nvPr/>
        </p:nvSpPr>
        <p:spPr>
          <a:xfrm>
            <a:off x="1095007" y="1713777"/>
            <a:ext cx="9748080" cy="29612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How an Artificial Neuron Works</a:t>
            </a:r>
          </a:p>
          <a:p>
            <a:pP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An artificial neuron acts like a tiny calculator. </a:t>
            </a:r>
          </a:p>
          <a:p>
            <a:pPr marL="285750" indent="-285750">
              <a:lnSpc>
                <a:spcPct val="107000"/>
              </a:lnSpc>
              <a:spcAft>
                <a:spcPts val="800"/>
              </a:spcAft>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It takes in a bunch of numbers, performs some fairly simple math, and uses a  rule (the activation function) to decide whether to produce an output signal. </a:t>
            </a:r>
          </a:p>
          <a:p>
            <a:pPr marL="285750" indent="-285750">
              <a:lnSpc>
                <a:spcPct val="107000"/>
              </a:lnSpc>
              <a:spcAft>
                <a:spcPts val="800"/>
              </a:spcAft>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It may send its output to other neurons in the network.  </a:t>
            </a:r>
          </a:p>
          <a:p>
            <a:pPr marL="285750" indent="-285750">
              <a:lnSpc>
                <a:spcPct val="107000"/>
              </a:lnSpc>
              <a:spcAft>
                <a:spcPts val="800"/>
              </a:spcAft>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Just like with biological neurons, this input-processing-output pattern forms the foundation of the vast interconnected artificial neural networks used for solving complex problem</a:t>
            </a:r>
            <a:endParaRPr lang="en-IN" b="0" strike="noStrike" spc="-1" dirty="0">
              <a:latin typeface="Arial"/>
            </a:endParaRPr>
          </a:p>
        </p:txBody>
      </p:sp>
      <p:sp>
        <p:nvSpPr>
          <p:cNvPr id="50" name="Straight Connector 2">
            <a:extLst>
              <a:ext uri="{FF2B5EF4-FFF2-40B4-BE49-F238E27FC236}">
                <a16:creationId xmlns:a16="http://schemas.microsoft.com/office/drawing/2014/main" id="{C984BEED-2DBD-B013-CA86-81AC1739242F}"/>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dirty="0"/>
          </a:p>
        </p:txBody>
      </p:sp>
    </p:spTree>
    <p:extLst>
      <p:ext uri="{BB962C8B-B14F-4D97-AF65-F5344CB8AC3E}">
        <p14:creationId xmlns:p14="http://schemas.microsoft.com/office/powerpoint/2010/main" val="9090102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0890D4-2C2C-DEAD-6617-E655D3367715}"/>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70890AD2-D540-4201-2DE3-67804A63B2E3}"/>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What are Recurrent Neural Networks ?</a:t>
            </a:r>
          </a:p>
        </p:txBody>
      </p:sp>
      <p:sp>
        <p:nvSpPr>
          <p:cNvPr id="49" name="Google Shape;82;p 2">
            <a:extLst>
              <a:ext uri="{FF2B5EF4-FFF2-40B4-BE49-F238E27FC236}">
                <a16:creationId xmlns:a16="http://schemas.microsoft.com/office/drawing/2014/main" id="{1AEF8409-EEEE-421E-8225-A9E168EBBFBB}"/>
              </a:ext>
            </a:extLst>
          </p:cNvPr>
          <p:cNvSpPr/>
          <p:nvPr/>
        </p:nvSpPr>
        <p:spPr>
          <a:xfrm>
            <a:off x="1394640" y="1868760"/>
            <a:ext cx="9748080" cy="2721964"/>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7000"/>
              </a:lnSpc>
              <a:spcAft>
                <a:spcPts val="800"/>
              </a:spcAft>
              <a:buFont typeface="Arial" panose="020B0604020202020204" pitchFamily="34" charset="0"/>
              <a:buChar char="•"/>
            </a:pPr>
            <a:r>
              <a:rPr lang="en-US" sz="1700" kern="100" dirty="0">
                <a:effectLst/>
                <a:latin typeface="+mj-lt"/>
                <a:ea typeface="Calibri" panose="020F0502020204030204" pitchFamily="34" charset="0"/>
                <a:cs typeface="Times New Roman" panose="02020603050405020304" pitchFamily="18" charset="0"/>
              </a:rPr>
              <a:t>RNNs are a type of neural network architecture designed to handle sequential data by capturing temporal dependencies.</a:t>
            </a:r>
          </a:p>
          <a:p>
            <a:pPr marL="285750" indent="-285750">
              <a:lnSpc>
                <a:spcPct val="107000"/>
              </a:lnSpc>
              <a:spcAft>
                <a:spcPts val="800"/>
              </a:spcAft>
              <a:buFont typeface="Arial" panose="020B0604020202020204" pitchFamily="34" charset="0"/>
              <a:buChar char="•"/>
            </a:pPr>
            <a:endParaRPr lang="en-US" sz="1700" kern="1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700" kern="100" dirty="0">
                <a:effectLst/>
                <a:latin typeface="+mj-lt"/>
                <a:ea typeface="Calibri" panose="020F0502020204030204" pitchFamily="34" charset="0"/>
                <a:cs typeface="Times New Roman" panose="02020603050405020304" pitchFamily="18" charset="0"/>
              </a:rPr>
              <a:t>Unlike feedforward neural networks, RNNs have connections that form directed cycles, allowing them to exhibit temporal dynamics.</a:t>
            </a:r>
          </a:p>
          <a:p>
            <a:pPr marL="285750" indent="-285750">
              <a:lnSpc>
                <a:spcPct val="107000"/>
              </a:lnSpc>
              <a:spcAft>
                <a:spcPts val="800"/>
              </a:spcAft>
              <a:buFont typeface="Arial" panose="020B0604020202020204" pitchFamily="34" charset="0"/>
              <a:buChar char="•"/>
            </a:pPr>
            <a:endParaRPr lang="en-US" sz="1700" kern="1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700" kern="100" dirty="0">
                <a:effectLst/>
                <a:latin typeface="+mj-lt"/>
                <a:ea typeface="Calibri" panose="020F0502020204030204" pitchFamily="34" charset="0"/>
                <a:cs typeface="Times New Roman" panose="02020603050405020304" pitchFamily="18" charset="0"/>
              </a:rPr>
              <a:t>RNNs are well-suited for tasks such as time series prediction, natural language processing, and speech recognition, where the input data has a sequential or temporal structure.</a:t>
            </a:r>
            <a:endParaRPr lang="en-IN" sz="17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2D818B8D-FD10-7006-0024-2F33E1150767}"/>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454756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41CF5D-4F27-666C-2E1E-4D2A004FB7EC}"/>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34C6E2BF-D856-36AA-FCCF-28963E32B1B4}"/>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Recurrent Connections and Memory</a:t>
            </a:r>
          </a:p>
        </p:txBody>
      </p:sp>
      <p:sp>
        <p:nvSpPr>
          <p:cNvPr id="49" name="Google Shape;82;p 2">
            <a:extLst>
              <a:ext uri="{FF2B5EF4-FFF2-40B4-BE49-F238E27FC236}">
                <a16:creationId xmlns:a16="http://schemas.microsoft.com/office/drawing/2014/main" id="{27178DBC-5256-212F-4FAD-957C5A47842B}"/>
              </a:ext>
            </a:extLst>
          </p:cNvPr>
          <p:cNvSpPr/>
          <p:nvPr/>
        </p:nvSpPr>
        <p:spPr>
          <a:xfrm>
            <a:off x="1394640" y="1868760"/>
            <a:ext cx="9748080" cy="2721964"/>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7000"/>
              </a:lnSpc>
              <a:spcAft>
                <a:spcPts val="800"/>
              </a:spcAft>
              <a:buFont typeface="Arial" panose="020B0604020202020204" pitchFamily="34" charset="0"/>
              <a:buChar char="•"/>
            </a:pPr>
            <a:r>
              <a:rPr lang="en-US" sz="1700" kern="100" dirty="0">
                <a:effectLst/>
                <a:latin typeface="+mj-lt"/>
                <a:ea typeface="Calibri" panose="020F0502020204030204" pitchFamily="34" charset="0"/>
                <a:cs typeface="Times New Roman" panose="02020603050405020304" pitchFamily="18" charset="0"/>
              </a:rPr>
              <a:t>RNNs have recurrent connections that allow information to persist over time steps, creating a form of memory.</a:t>
            </a:r>
          </a:p>
          <a:p>
            <a:pPr marL="285750" indent="-285750">
              <a:lnSpc>
                <a:spcPct val="107000"/>
              </a:lnSpc>
              <a:spcAft>
                <a:spcPts val="800"/>
              </a:spcAft>
              <a:buFont typeface="Arial" panose="020B0604020202020204" pitchFamily="34" charset="0"/>
              <a:buChar char="•"/>
            </a:pPr>
            <a:endParaRPr lang="en-US" sz="1700" kern="1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700" kern="100" dirty="0">
                <a:effectLst/>
                <a:latin typeface="+mj-lt"/>
                <a:ea typeface="Calibri" panose="020F0502020204030204" pitchFamily="34" charset="0"/>
                <a:cs typeface="Times New Roman" panose="02020603050405020304" pitchFamily="18" charset="0"/>
              </a:rPr>
              <a:t>At each time step, the output of the RNN is influenced not only by the current input but also by the previous hidden state, which contains information from previous time steps.</a:t>
            </a:r>
          </a:p>
          <a:p>
            <a:pPr marL="285750" indent="-285750">
              <a:lnSpc>
                <a:spcPct val="107000"/>
              </a:lnSpc>
              <a:spcAft>
                <a:spcPts val="800"/>
              </a:spcAft>
              <a:buFont typeface="Arial" panose="020B0604020202020204" pitchFamily="34" charset="0"/>
              <a:buChar char="•"/>
            </a:pPr>
            <a:endParaRPr lang="en-US" sz="1700" kern="1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700" kern="100" dirty="0">
                <a:effectLst/>
                <a:latin typeface="+mj-lt"/>
                <a:ea typeface="Calibri" panose="020F0502020204030204" pitchFamily="34" charset="0"/>
                <a:cs typeface="Times New Roman" panose="02020603050405020304" pitchFamily="18" charset="0"/>
              </a:rPr>
              <a:t>This recurrent architecture enables RNNs to capture long-term dependencies in sequential data, making them capable of processing input sequences of variable length.</a:t>
            </a:r>
            <a:endParaRPr lang="en-IN" sz="17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AC09B94C-E0CB-D97C-B528-12B444419CCD}"/>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42471646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97B382-F55A-4DAF-46AE-20EBA5B050E2}"/>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CAF083DE-C17E-90B3-8427-621B5D026652}"/>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Intuition behind RNN</a:t>
            </a:r>
          </a:p>
        </p:txBody>
      </p:sp>
      <p:sp>
        <p:nvSpPr>
          <p:cNvPr id="49" name="Google Shape;82;p 2">
            <a:extLst>
              <a:ext uri="{FF2B5EF4-FFF2-40B4-BE49-F238E27FC236}">
                <a16:creationId xmlns:a16="http://schemas.microsoft.com/office/drawing/2014/main" id="{EA281CBF-D70F-EB97-7469-DDA08422ECD3}"/>
              </a:ext>
            </a:extLst>
          </p:cNvPr>
          <p:cNvSpPr/>
          <p:nvPr/>
        </p:nvSpPr>
        <p:spPr>
          <a:xfrm>
            <a:off x="1394640" y="1868760"/>
            <a:ext cx="9748080" cy="4046942"/>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7000"/>
              </a:lnSpc>
              <a:spcAft>
                <a:spcPts val="800"/>
              </a:spcAft>
              <a:buFont typeface="Arial" panose="020B0604020202020204" pitchFamily="34" charset="0"/>
              <a:buChar char="•"/>
            </a:pPr>
            <a:r>
              <a:rPr lang="en-US" sz="1700" kern="100" dirty="0">
                <a:effectLst/>
                <a:latin typeface="+mj-lt"/>
                <a:ea typeface="Calibri" panose="020F0502020204030204" pitchFamily="34" charset="0"/>
                <a:cs typeface="Times New Roman" panose="02020603050405020304" pitchFamily="18" charset="0"/>
              </a:rPr>
              <a:t>Humans don’t start their thinking from scratch every second. As we read this, we understand each word based on our understanding of previous words. We don’t throw everything away and start thinking from scratch again. Our thoughts have persistence.</a:t>
            </a:r>
          </a:p>
          <a:p>
            <a:pPr marL="285750" indent="-285750">
              <a:lnSpc>
                <a:spcPct val="107000"/>
              </a:lnSpc>
              <a:spcAft>
                <a:spcPts val="800"/>
              </a:spcAft>
              <a:buFont typeface="Arial" panose="020B0604020202020204" pitchFamily="34" charset="0"/>
              <a:buChar char="•"/>
            </a:pPr>
            <a:endParaRPr lang="en-US" sz="1700" kern="1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700" kern="100" dirty="0">
                <a:effectLst/>
                <a:latin typeface="+mj-lt"/>
                <a:ea typeface="Calibri" panose="020F0502020204030204" pitchFamily="34" charset="0"/>
                <a:cs typeface="Times New Roman" panose="02020603050405020304" pitchFamily="18" charset="0"/>
              </a:rPr>
              <a:t>Traditional Neural Networks can’t do this, and it looks like a major shortcoming. </a:t>
            </a:r>
          </a:p>
          <a:p>
            <a:pPr marL="285750" indent="-285750">
              <a:lnSpc>
                <a:spcPct val="107000"/>
              </a:lnSpc>
              <a:spcAft>
                <a:spcPts val="800"/>
              </a:spcAft>
              <a:buFont typeface="Arial" panose="020B0604020202020204" pitchFamily="34" charset="0"/>
              <a:buChar char="•"/>
            </a:pPr>
            <a:endParaRPr lang="en-US" sz="1700" kern="1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700" kern="100" dirty="0">
                <a:effectLst/>
                <a:latin typeface="+mj-lt"/>
                <a:ea typeface="Calibri" panose="020F0502020204030204" pitchFamily="34" charset="0"/>
                <a:cs typeface="Times New Roman" panose="02020603050405020304" pitchFamily="18" charset="0"/>
              </a:rPr>
              <a:t>For example, imagine we want to classify what kind of event is happening at every point in a movie. It’s unclear how a traditional neural network could use its reasoning about previous events in the film to inform later ones.</a:t>
            </a:r>
          </a:p>
          <a:p>
            <a:pPr marL="285750" indent="-285750">
              <a:lnSpc>
                <a:spcPct val="107000"/>
              </a:lnSpc>
              <a:spcAft>
                <a:spcPts val="800"/>
              </a:spcAft>
              <a:buFont typeface="Arial" panose="020B0604020202020204" pitchFamily="34" charset="0"/>
              <a:buChar char="•"/>
            </a:pPr>
            <a:endParaRPr lang="en-US" sz="1700" kern="1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700" kern="100" dirty="0">
                <a:effectLst/>
                <a:latin typeface="+mj-lt"/>
                <a:ea typeface="Calibri" panose="020F0502020204030204" pitchFamily="34" charset="0"/>
                <a:cs typeface="Times New Roman" panose="02020603050405020304" pitchFamily="18" charset="0"/>
              </a:rPr>
              <a:t>Recurrent neural networks address this issue. They are networks with loops in them, allowing information to persist.</a:t>
            </a:r>
            <a:endParaRPr lang="en-IN" sz="17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E61C0177-E2F6-3FA4-C58F-2E69159243B8}"/>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18763505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EC78A-9A42-8FA4-A816-4B829B90C57E}"/>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C6FECBE6-CB74-D307-374E-AD5E87B78260}"/>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Intuition behind RNN</a:t>
            </a:r>
          </a:p>
        </p:txBody>
      </p:sp>
      <p:sp>
        <p:nvSpPr>
          <p:cNvPr id="49" name="Google Shape;82;p 2">
            <a:extLst>
              <a:ext uri="{FF2B5EF4-FFF2-40B4-BE49-F238E27FC236}">
                <a16:creationId xmlns:a16="http://schemas.microsoft.com/office/drawing/2014/main" id="{4DE2F8D7-141B-60D7-750F-1A635D610D5B}"/>
              </a:ext>
            </a:extLst>
          </p:cNvPr>
          <p:cNvSpPr/>
          <p:nvPr/>
        </p:nvSpPr>
        <p:spPr>
          <a:xfrm>
            <a:off x="1394640" y="1868760"/>
            <a:ext cx="9748080" cy="631904"/>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7000"/>
              </a:lnSpc>
              <a:spcAft>
                <a:spcPts val="800"/>
              </a:spcAft>
              <a:buFont typeface="Arial" panose="020B0604020202020204" pitchFamily="34" charset="0"/>
              <a:buChar char="•"/>
            </a:pPr>
            <a:r>
              <a:rPr lang="en-US" sz="1700" kern="100" dirty="0">
                <a:effectLst/>
                <a:latin typeface="+mj-lt"/>
                <a:ea typeface="Calibri" panose="020F0502020204030204" pitchFamily="34" charset="0"/>
                <a:cs typeface="Times New Roman" panose="02020603050405020304" pitchFamily="18" charset="0"/>
              </a:rPr>
              <a:t>Recurrent neural networks address this issue. They are networks with loops in them, allowing information to persist.</a:t>
            </a:r>
            <a:endParaRPr lang="en-IN" sz="17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D5533867-ACAD-C64D-78E8-7C273CEFD172}"/>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pic>
        <p:nvPicPr>
          <p:cNvPr id="5" name="Picture 4">
            <a:extLst>
              <a:ext uri="{FF2B5EF4-FFF2-40B4-BE49-F238E27FC236}">
                <a16:creationId xmlns:a16="http://schemas.microsoft.com/office/drawing/2014/main" id="{77844245-CB37-1F74-CB47-5C81F32401A0}"/>
              </a:ext>
            </a:extLst>
          </p:cNvPr>
          <p:cNvPicPr>
            <a:picLocks noChangeAspect="1"/>
          </p:cNvPicPr>
          <p:nvPr/>
        </p:nvPicPr>
        <p:blipFill>
          <a:blip r:embed="rId2"/>
          <a:stretch>
            <a:fillRect/>
          </a:stretch>
        </p:blipFill>
        <p:spPr>
          <a:xfrm>
            <a:off x="4369820" y="2926623"/>
            <a:ext cx="3797719" cy="2099965"/>
          </a:xfrm>
          <a:prstGeom prst="rect">
            <a:avLst/>
          </a:prstGeom>
        </p:spPr>
      </p:pic>
    </p:spTree>
    <p:extLst>
      <p:ext uri="{BB962C8B-B14F-4D97-AF65-F5344CB8AC3E}">
        <p14:creationId xmlns:p14="http://schemas.microsoft.com/office/powerpoint/2010/main" val="14023118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10F71-43F6-ABE7-CC84-368A5183C148}"/>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3BD918BF-5A5E-8595-43D7-33415160F9F8}"/>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Intuition behind RNN</a:t>
            </a:r>
          </a:p>
        </p:txBody>
      </p:sp>
      <p:sp>
        <p:nvSpPr>
          <p:cNvPr id="49" name="Google Shape;82;p 2">
            <a:extLst>
              <a:ext uri="{FF2B5EF4-FFF2-40B4-BE49-F238E27FC236}">
                <a16:creationId xmlns:a16="http://schemas.microsoft.com/office/drawing/2014/main" id="{684E9B91-DDC8-8D43-4DA4-4A5019D1868D}"/>
              </a:ext>
            </a:extLst>
          </p:cNvPr>
          <p:cNvSpPr/>
          <p:nvPr/>
        </p:nvSpPr>
        <p:spPr>
          <a:xfrm>
            <a:off x="1394640" y="1868760"/>
            <a:ext cx="9748080" cy="3878819"/>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7000"/>
              </a:lnSpc>
              <a:spcAft>
                <a:spcPts val="800"/>
              </a:spcAft>
              <a:buFont typeface="Arial" panose="020B0604020202020204" pitchFamily="34" charset="0"/>
              <a:buChar char="•"/>
            </a:pPr>
            <a:endParaRPr lang="en-US" sz="1700" kern="1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7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700" kern="1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7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700" kern="100" dirty="0">
                <a:effectLst/>
                <a:latin typeface="+mj-lt"/>
                <a:ea typeface="Calibri" panose="020F0502020204030204" pitchFamily="34" charset="0"/>
                <a:cs typeface="Times New Roman" panose="02020603050405020304" pitchFamily="18" charset="0"/>
              </a:rPr>
              <a:t>In the above diagram, a chunk of neural network, A , looks at some input </a:t>
            </a:r>
            <a:r>
              <a:rPr lang="en-US" sz="1700" kern="100" dirty="0" err="1">
                <a:effectLst/>
                <a:latin typeface="+mj-lt"/>
                <a:ea typeface="Calibri" panose="020F0502020204030204" pitchFamily="34" charset="0"/>
                <a:cs typeface="Times New Roman" panose="02020603050405020304" pitchFamily="18" charset="0"/>
              </a:rPr>
              <a:t>x</a:t>
            </a:r>
            <a:r>
              <a:rPr lang="en-US" sz="2400" kern="100" baseline="-25000" dirty="0" err="1">
                <a:effectLst/>
                <a:latin typeface="+mj-lt"/>
                <a:ea typeface="Calibri" panose="020F0502020204030204" pitchFamily="34" charset="0"/>
                <a:cs typeface="Times New Roman" panose="02020603050405020304" pitchFamily="18" charset="0"/>
              </a:rPr>
              <a:t>t</a:t>
            </a:r>
            <a:r>
              <a:rPr lang="en-US" sz="1700" kern="100" baseline="-25000" dirty="0">
                <a:latin typeface="+mj-lt"/>
                <a:ea typeface="Calibri" panose="020F0502020204030204" pitchFamily="34" charset="0"/>
                <a:cs typeface="Times New Roman" panose="02020603050405020304" pitchFamily="18" charset="0"/>
              </a:rPr>
              <a:t> </a:t>
            </a:r>
            <a:r>
              <a:rPr lang="en-US" sz="1700" kern="100" dirty="0">
                <a:effectLst/>
                <a:latin typeface="+mj-lt"/>
                <a:ea typeface="Calibri" panose="020F0502020204030204" pitchFamily="34" charset="0"/>
                <a:cs typeface="Times New Roman" panose="02020603050405020304" pitchFamily="18" charset="0"/>
              </a:rPr>
              <a:t> and outputs a value </a:t>
            </a:r>
            <a:r>
              <a:rPr lang="en-US" sz="1700" kern="100" dirty="0" err="1">
                <a:effectLst/>
                <a:latin typeface="+mj-lt"/>
                <a:ea typeface="Calibri" panose="020F0502020204030204" pitchFamily="34" charset="0"/>
                <a:cs typeface="Times New Roman" panose="02020603050405020304" pitchFamily="18" charset="0"/>
              </a:rPr>
              <a:t>h</a:t>
            </a:r>
            <a:r>
              <a:rPr lang="en-US" sz="2400" kern="100" baseline="-25000" dirty="0" err="1">
                <a:effectLst/>
                <a:latin typeface="+mj-lt"/>
                <a:ea typeface="Calibri" panose="020F0502020204030204" pitchFamily="34" charset="0"/>
                <a:cs typeface="Times New Roman" panose="02020603050405020304" pitchFamily="18" charset="0"/>
              </a:rPr>
              <a:t>t</a:t>
            </a:r>
            <a:endParaRPr lang="en-US" sz="2400" kern="100" baseline="-250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700" kern="100" baseline="-250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700" kern="100" dirty="0">
                <a:effectLst/>
                <a:latin typeface="+mj-lt"/>
                <a:ea typeface="Calibri" panose="020F0502020204030204" pitchFamily="34" charset="0"/>
                <a:cs typeface="Times New Roman" panose="02020603050405020304" pitchFamily="18" charset="0"/>
              </a:rPr>
              <a:t>A loop allows information to be passed from one step of the network to the next.</a:t>
            </a:r>
          </a:p>
          <a:p>
            <a:pPr marL="285750" indent="-285750">
              <a:lnSpc>
                <a:spcPct val="107000"/>
              </a:lnSpc>
              <a:spcAft>
                <a:spcPts val="800"/>
              </a:spcAft>
              <a:buFont typeface="Arial" panose="020B0604020202020204" pitchFamily="34" charset="0"/>
              <a:buChar char="•"/>
            </a:pPr>
            <a:endParaRPr lang="en-US" sz="1700" kern="1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700" kern="100" dirty="0">
                <a:effectLst/>
                <a:latin typeface="+mj-lt"/>
                <a:ea typeface="Calibri" panose="020F0502020204030204" pitchFamily="34" charset="0"/>
                <a:cs typeface="Times New Roman" panose="02020603050405020304" pitchFamily="18" charset="0"/>
              </a:rPr>
              <a:t>A recurrent neural network can be thought of as multiple copies of the same network, each passing a message to a successor. Consider what happens if we unroll the loop:</a:t>
            </a:r>
          </a:p>
        </p:txBody>
      </p:sp>
      <p:sp>
        <p:nvSpPr>
          <p:cNvPr id="50" name="Straight Connector 2">
            <a:extLst>
              <a:ext uri="{FF2B5EF4-FFF2-40B4-BE49-F238E27FC236}">
                <a16:creationId xmlns:a16="http://schemas.microsoft.com/office/drawing/2014/main" id="{8AB4A595-5C52-274F-AF1A-FDDFA413D850}"/>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pic>
        <p:nvPicPr>
          <p:cNvPr id="5" name="Picture 4">
            <a:extLst>
              <a:ext uri="{FF2B5EF4-FFF2-40B4-BE49-F238E27FC236}">
                <a16:creationId xmlns:a16="http://schemas.microsoft.com/office/drawing/2014/main" id="{14D0A569-0E8D-A610-E5B0-9208CCBEE89D}"/>
              </a:ext>
            </a:extLst>
          </p:cNvPr>
          <p:cNvPicPr>
            <a:picLocks noChangeAspect="1"/>
          </p:cNvPicPr>
          <p:nvPr/>
        </p:nvPicPr>
        <p:blipFill>
          <a:blip r:embed="rId2"/>
          <a:stretch>
            <a:fillRect/>
          </a:stretch>
        </p:blipFill>
        <p:spPr>
          <a:xfrm>
            <a:off x="4421480" y="1023691"/>
            <a:ext cx="3797719" cy="2099965"/>
          </a:xfrm>
          <a:prstGeom prst="rect">
            <a:avLst/>
          </a:prstGeom>
        </p:spPr>
      </p:pic>
    </p:spTree>
    <p:extLst>
      <p:ext uri="{BB962C8B-B14F-4D97-AF65-F5344CB8AC3E}">
        <p14:creationId xmlns:p14="http://schemas.microsoft.com/office/powerpoint/2010/main" val="23206905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4E1E3-031F-C5FD-A0DD-168549529F15}"/>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53982D21-6535-9F91-6294-F92BB5937B78}"/>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Intuition behind RNN</a:t>
            </a:r>
          </a:p>
        </p:txBody>
      </p:sp>
      <p:sp>
        <p:nvSpPr>
          <p:cNvPr id="49" name="Google Shape;82;p 2">
            <a:extLst>
              <a:ext uri="{FF2B5EF4-FFF2-40B4-BE49-F238E27FC236}">
                <a16:creationId xmlns:a16="http://schemas.microsoft.com/office/drawing/2014/main" id="{21532C6A-D4C0-2BC9-ADAF-7683C7BA0EC0}"/>
              </a:ext>
            </a:extLst>
          </p:cNvPr>
          <p:cNvSpPr/>
          <p:nvPr/>
        </p:nvSpPr>
        <p:spPr>
          <a:xfrm>
            <a:off x="1394640" y="1868760"/>
            <a:ext cx="9748080" cy="2824556"/>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7000"/>
              </a:lnSpc>
              <a:spcAft>
                <a:spcPts val="800"/>
              </a:spcAft>
              <a:buFont typeface="Arial" panose="020B0604020202020204" pitchFamily="34" charset="0"/>
              <a:buChar char="•"/>
            </a:pPr>
            <a:endParaRPr lang="en-US" sz="1700" kern="1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7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700" kern="1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7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700" kern="1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700" kern="100" dirty="0">
                <a:effectLst/>
                <a:latin typeface="+mj-lt"/>
                <a:ea typeface="Calibri" panose="020F0502020204030204" pitchFamily="34" charset="0"/>
                <a:cs typeface="Times New Roman" panose="02020603050405020304" pitchFamily="18" charset="0"/>
              </a:rPr>
              <a:t>If we unroll the loop th</a:t>
            </a:r>
            <a:r>
              <a:rPr lang="en-US" sz="1700" kern="100" dirty="0">
                <a:latin typeface="+mj-lt"/>
                <a:ea typeface="Calibri" panose="020F0502020204030204" pitchFamily="34" charset="0"/>
                <a:cs typeface="Times New Roman" panose="02020603050405020304" pitchFamily="18" charset="0"/>
              </a:rPr>
              <a:t>is chain-like nature reveals that recurrent neural networks are intimately related to sequences and lists. They’re the natural architecture of neural network to use for such data.</a:t>
            </a:r>
          </a:p>
        </p:txBody>
      </p:sp>
      <p:sp>
        <p:nvSpPr>
          <p:cNvPr id="50" name="Straight Connector 2">
            <a:extLst>
              <a:ext uri="{FF2B5EF4-FFF2-40B4-BE49-F238E27FC236}">
                <a16:creationId xmlns:a16="http://schemas.microsoft.com/office/drawing/2014/main" id="{69661181-554D-68A3-7A9C-D39C6B0B3F8E}"/>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pic>
        <p:nvPicPr>
          <p:cNvPr id="3" name="Picture 2">
            <a:extLst>
              <a:ext uri="{FF2B5EF4-FFF2-40B4-BE49-F238E27FC236}">
                <a16:creationId xmlns:a16="http://schemas.microsoft.com/office/drawing/2014/main" id="{2076B501-D8C8-57D3-4528-12EBDE7D61B8}"/>
              </a:ext>
            </a:extLst>
          </p:cNvPr>
          <p:cNvPicPr>
            <a:picLocks noChangeAspect="1"/>
          </p:cNvPicPr>
          <p:nvPr/>
        </p:nvPicPr>
        <p:blipFill>
          <a:blip r:embed="rId2"/>
          <a:stretch>
            <a:fillRect/>
          </a:stretch>
        </p:blipFill>
        <p:spPr>
          <a:xfrm>
            <a:off x="3042553" y="1401010"/>
            <a:ext cx="5745266" cy="2027990"/>
          </a:xfrm>
          <a:prstGeom prst="rect">
            <a:avLst/>
          </a:prstGeom>
        </p:spPr>
      </p:pic>
    </p:spTree>
    <p:extLst>
      <p:ext uri="{BB962C8B-B14F-4D97-AF65-F5344CB8AC3E}">
        <p14:creationId xmlns:p14="http://schemas.microsoft.com/office/powerpoint/2010/main" val="33275885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9810C-3918-E64E-C218-E29525CCABED}"/>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9EC2C868-A737-5B85-1D5A-D5E9B0EB458C}"/>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Applications and Limitations</a:t>
            </a:r>
          </a:p>
        </p:txBody>
      </p:sp>
      <p:sp>
        <p:nvSpPr>
          <p:cNvPr id="49" name="Google Shape;82;p 2">
            <a:extLst>
              <a:ext uri="{FF2B5EF4-FFF2-40B4-BE49-F238E27FC236}">
                <a16:creationId xmlns:a16="http://schemas.microsoft.com/office/drawing/2014/main" id="{56BAA970-AC8F-14BF-8EB4-22187A5EFC7B}"/>
              </a:ext>
            </a:extLst>
          </p:cNvPr>
          <p:cNvSpPr/>
          <p:nvPr/>
        </p:nvSpPr>
        <p:spPr>
          <a:xfrm>
            <a:off x="1394640" y="1868760"/>
            <a:ext cx="9748080" cy="4524187"/>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7000"/>
              </a:lnSpc>
              <a:spcAft>
                <a:spcPts val="800"/>
              </a:spcAft>
            </a:pPr>
            <a:r>
              <a:rPr lang="en-US" sz="1600" kern="100" dirty="0">
                <a:effectLst/>
                <a:latin typeface="+mj-lt"/>
                <a:ea typeface="Calibri" panose="020F0502020204030204" pitchFamily="34" charset="0"/>
                <a:cs typeface="Times New Roman" panose="02020603050405020304" pitchFamily="18" charset="0"/>
              </a:rPr>
              <a:t>RNNs have found applications in a wide range of tasks, including:</a:t>
            </a:r>
          </a:p>
          <a:p>
            <a:pPr marL="285750" indent="-285750">
              <a:lnSpc>
                <a:spcPct val="107000"/>
              </a:lnSpc>
              <a:spcAft>
                <a:spcPts val="800"/>
              </a:spcAft>
              <a:buFont typeface="Arial" panose="020B0604020202020204" pitchFamily="34" charset="0"/>
              <a:buChar char="•"/>
            </a:pPr>
            <a:r>
              <a:rPr lang="en-US" sz="1600" kern="100" dirty="0">
                <a:effectLst/>
                <a:latin typeface="+mj-lt"/>
                <a:ea typeface="Calibri" panose="020F0502020204030204" pitchFamily="34" charset="0"/>
                <a:cs typeface="Times New Roman" panose="02020603050405020304" pitchFamily="18" charset="0"/>
              </a:rPr>
              <a:t>Language modeling</a:t>
            </a:r>
          </a:p>
          <a:p>
            <a:pPr marL="285750" indent="-285750">
              <a:lnSpc>
                <a:spcPct val="107000"/>
              </a:lnSpc>
              <a:spcAft>
                <a:spcPts val="800"/>
              </a:spcAft>
              <a:buFont typeface="Arial" panose="020B0604020202020204" pitchFamily="34" charset="0"/>
              <a:buChar char="•"/>
            </a:pPr>
            <a:r>
              <a:rPr lang="en-US" sz="1600" kern="100" dirty="0">
                <a:effectLst/>
                <a:latin typeface="+mj-lt"/>
                <a:ea typeface="Calibri" panose="020F0502020204030204" pitchFamily="34" charset="0"/>
                <a:cs typeface="Times New Roman" panose="02020603050405020304" pitchFamily="18" charset="0"/>
              </a:rPr>
              <a:t>Machine translation</a:t>
            </a:r>
          </a:p>
          <a:p>
            <a:pPr marL="285750" indent="-285750">
              <a:lnSpc>
                <a:spcPct val="107000"/>
              </a:lnSpc>
              <a:spcAft>
                <a:spcPts val="800"/>
              </a:spcAft>
              <a:buFont typeface="Arial" panose="020B0604020202020204" pitchFamily="34" charset="0"/>
              <a:buChar char="•"/>
            </a:pPr>
            <a:r>
              <a:rPr lang="en-US" sz="1600" kern="100" dirty="0">
                <a:effectLst/>
                <a:latin typeface="+mj-lt"/>
                <a:ea typeface="Calibri" panose="020F0502020204030204" pitchFamily="34" charset="0"/>
                <a:cs typeface="Times New Roman" panose="02020603050405020304" pitchFamily="18" charset="0"/>
              </a:rPr>
              <a:t>Speech recognition</a:t>
            </a:r>
          </a:p>
          <a:p>
            <a:pPr marL="285750" indent="-285750">
              <a:lnSpc>
                <a:spcPct val="107000"/>
              </a:lnSpc>
              <a:spcAft>
                <a:spcPts val="800"/>
              </a:spcAft>
              <a:buFont typeface="Arial" panose="020B0604020202020204" pitchFamily="34" charset="0"/>
              <a:buChar char="•"/>
            </a:pPr>
            <a:r>
              <a:rPr lang="en-US" sz="1600" kern="100" dirty="0">
                <a:effectLst/>
                <a:latin typeface="+mj-lt"/>
                <a:ea typeface="Calibri" panose="020F0502020204030204" pitchFamily="34" charset="0"/>
                <a:cs typeface="Times New Roman" panose="02020603050405020304" pitchFamily="18" charset="0"/>
              </a:rPr>
              <a:t>Stock market prediction</a:t>
            </a:r>
          </a:p>
          <a:p>
            <a:pPr marL="285750" indent="-285750">
              <a:lnSpc>
                <a:spcPct val="107000"/>
              </a:lnSpc>
              <a:spcAft>
                <a:spcPts val="800"/>
              </a:spcAft>
              <a:buFont typeface="Arial" panose="020B0604020202020204" pitchFamily="34" charset="0"/>
              <a:buChar char="•"/>
            </a:pPr>
            <a:endParaRPr lang="en-US" sz="1600"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600" kern="100" dirty="0">
                <a:effectLst/>
                <a:latin typeface="+mj-lt"/>
                <a:ea typeface="Calibri" panose="020F0502020204030204" pitchFamily="34" charset="0"/>
                <a:cs typeface="Times New Roman" panose="02020603050405020304" pitchFamily="18" charset="0"/>
              </a:rPr>
              <a:t>However, RNNs suffer from certain limitations, such as:</a:t>
            </a:r>
          </a:p>
          <a:p>
            <a:pPr marL="285750" indent="-285750">
              <a:lnSpc>
                <a:spcPct val="107000"/>
              </a:lnSpc>
              <a:spcAft>
                <a:spcPts val="800"/>
              </a:spcAft>
              <a:buFont typeface="Arial" panose="020B0604020202020204" pitchFamily="34" charset="0"/>
              <a:buChar char="•"/>
            </a:pPr>
            <a:r>
              <a:rPr lang="en-US" sz="1600" kern="100" dirty="0">
                <a:effectLst/>
                <a:latin typeface="+mj-lt"/>
                <a:ea typeface="Calibri" panose="020F0502020204030204" pitchFamily="34" charset="0"/>
                <a:cs typeface="Times New Roman" panose="02020603050405020304" pitchFamily="18" charset="0"/>
              </a:rPr>
              <a:t>Difficulty in learning long-range dependencies</a:t>
            </a:r>
          </a:p>
          <a:p>
            <a:pPr marL="285750" indent="-285750">
              <a:lnSpc>
                <a:spcPct val="107000"/>
              </a:lnSpc>
              <a:spcAft>
                <a:spcPts val="800"/>
              </a:spcAft>
              <a:buFont typeface="Arial" panose="020B0604020202020204" pitchFamily="34" charset="0"/>
              <a:buChar char="•"/>
            </a:pPr>
            <a:r>
              <a:rPr lang="en-US" sz="1600" kern="100" dirty="0">
                <a:effectLst/>
                <a:latin typeface="+mj-lt"/>
                <a:ea typeface="Calibri" panose="020F0502020204030204" pitchFamily="34" charset="0"/>
                <a:cs typeface="Times New Roman" panose="02020603050405020304" pitchFamily="18" charset="0"/>
              </a:rPr>
              <a:t>Vanishing and exploding gradient problems during training</a:t>
            </a:r>
          </a:p>
          <a:p>
            <a:pPr marL="285750" indent="-285750">
              <a:lnSpc>
                <a:spcPct val="107000"/>
              </a:lnSpc>
              <a:spcAft>
                <a:spcPts val="800"/>
              </a:spcAft>
              <a:buFont typeface="Arial" panose="020B0604020202020204" pitchFamily="34" charset="0"/>
              <a:buChar char="•"/>
            </a:pPr>
            <a:r>
              <a:rPr lang="en-US" sz="1600" kern="100" dirty="0">
                <a:effectLst/>
                <a:latin typeface="+mj-lt"/>
                <a:ea typeface="Calibri" panose="020F0502020204030204" pitchFamily="34" charset="0"/>
                <a:cs typeface="Times New Roman" panose="02020603050405020304" pitchFamily="18" charset="0"/>
              </a:rPr>
              <a:t>Limited memory capacity due to the fixed-size hidden state making it difficult to learn long-term dependencies</a:t>
            </a:r>
          </a:p>
          <a:p>
            <a:pPr>
              <a:lnSpc>
                <a:spcPct val="107000"/>
              </a:lnSpc>
              <a:spcAft>
                <a:spcPts val="800"/>
              </a:spcAft>
            </a:pPr>
            <a:r>
              <a:rPr lang="en-US" sz="1600" kern="100" dirty="0">
                <a:effectLst/>
                <a:latin typeface="+mj-lt"/>
                <a:ea typeface="Calibri" panose="020F0502020204030204" pitchFamily="34" charset="0"/>
                <a:cs typeface="Times New Roman" panose="02020603050405020304" pitchFamily="18" charset="0"/>
              </a:rPr>
              <a:t>Despite these limitations, RNNs remain a powerful tool for sequential data analysis and continue to be actively researched and developed.</a:t>
            </a:r>
            <a:endParaRPr lang="en-IN" sz="16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7B2AA942-BE1D-3B73-C88E-C2F5627F129E}"/>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10751221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C5051-DCAE-DE9B-FF24-E07DEDAA79CB}"/>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21F6B490-C1CE-2295-2DFD-CD15C13D08B2}"/>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Vanishing Gradients and Exploding Gradients</a:t>
            </a:r>
          </a:p>
        </p:txBody>
      </p:sp>
      <p:sp>
        <p:nvSpPr>
          <p:cNvPr id="49" name="Google Shape;82;p 2">
            <a:extLst>
              <a:ext uri="{FF2B5EF4-FFF2-40B4-BE49-F238E27FC236}">
                <a16:creationId xmlns:a16="http://schemas.microsoft.com/office/drawing/2014/main" id="{A8D7DEE6-EB97-27FE-BBC8-67AC7D0E8199}"/>
              </a:ext>
            </a:extLst>
          </p:cNvPr>
          <p:cNvSpPr/>
          <p:nvPr/>
        </p:nvSpPr>
        <p:spPr>
          <a:xfrm>
            <a:off x="1394640" y="1868760"/>
            <a:ext cx="9748080" cy="2236831"/>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7000"/>
              </a:lnSpc>
              <a:spcAft>
                <a:spcPts val="800"/>
              </a:spcAft>
            </a:pPr>
            <a:r>
              <a:rPr lang="en-US" sz="1700" kern="100" dirty="0">
                <a:latin typeface="+mj-lt"/>
                <a:ea typeface="Calibri" panose="020F0502020204030204" pitchFamily="34" charset="0"/>
                <a:cs typeface="Times New Roman" panose="02020603050405020304" pitchFamily="18" charset="0"/>
              </a:rPr>
              <a:t>The vanishing and exploding gradients problems are common issues encountered during the training of Recurrent Neural Networks (RNNs), particularly when dealing with long sequences or deep architectures. </a:t>
            </a:r>
          </a:p>
          <a:p>
            <a:pPr>
              <a:lnSpc>
                <a:spcPct val="107000"/>
              </a:lnSpc>
              <a:spcAft>
                <a:spcPts val="800"/>
              </a:spcAft>
            </a:pPr>
            <a:endParaRPr lang="en-US" sz="1700" kern="100" dirty="0">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700" kern="100" dirty="0">
                <a:latin typeface="+mj-lt"/>
                <a:ea typeface="Calibri" panose="020F0502020204030204" pitchFamily="34" charset="0"/>
                <a:cs typeface="Times New Roman" panose="02020603050405020304" pitchFamily="18" charset="0"/>
              </a:rPr>
              <a:t>These problems occur due to the propagation of gradients through multiple time steps or layers, leading to either very small (vanishing gradients) or very large (exploding gradients) gradient values.</a:t>
            </a:r>
            <a:endParaRPr lang="en-IN" sz="17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645893A9-9D65-33F2-FF10-78635E76C5ED}"/>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25097543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4F70B1-01C6-C816-FA6C-B2BB9CBD9993}"/>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0F028E8C-8D31-4819-4C58-FC99EFF488D8}"/>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Vanishing Gradients and Exploding Gradients</a:t>
            </a:r>
          </a:p>
        </p:txBody>
      </p:sp>
      <p:sp>
        <p:nvSpPr>
          <p:cNvPr id="49" name="Google Shape;82;p 2">
            <a:extLst>
              <a:ext uri="{FF2B5EF4-FFF2-40B4-BE49-F238E27FC236}">
                <a16:creationId xmlns:a16="http://schemas.microsoft.com/office/drawing/2014/main" id="{C2ED0D16-1C63-FDED-4011-7586EA1DEFE0}"/>
              </a:ext>
            </a:extLst>
          </p:cNvPr>
          <p:cNvSpPr/>
          <p:nvPr/>
        </p:nvSpPr>
        <p:spPr>
          <a:xfrm>
            <a:off x="1394640" y="1868760"/>
            <a:ext cx="9748080" cy="3487045"/>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7000"/>
              </a:lnSpc>
              <a:spcAft>
                <a:spcPts val="800"/>
              </a:spcAft>
            </a:pPr>
            <a:r>
              <a:rPr lang="en-US" sz="1700" b="1" kern="100" dirty="0">
                <a:latin typeface="+mj-lt"/>
                <a:ea typeface="Calibri" panose="020F0502020204030204" pitchFamily="34" charset="0"/>
                <a:cs typeface="Times New Roman" panose="02020603050405020304" pitchFamily="18" charset="0"/>
              </a:rPr>
              <a:t>Vanishing Gradients Problem:</a:t>
            </a:r>
          </a:p>
          <a:p>
            <a:pPr>
              <a:lnSpc>
                <a:spcPct val="107000"/>
              </a:lnSpc>
              <a:spcAft>
                <a:spcPts val="800"/>
              </a:spcAft>
            </a:pPr>
            <a:endParaRPr lang="en-US" sz="17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700" kern="100" dirty="0">
                <a:latin typeface="+mj-lt"/>
                <a:ea typeface="Calibri" panose="020F0502020204030204" pitchFamily="34" charset="0"/>
                <a:cs typeface="Times New Roman" panose="02020603050405020304" pitchFamily="18" charset="0"/>
              </a:rPr>
              <a:t>In the vanishing gradients problem, gradients become very small as they are backpropagated through many time steps or layers.</a:t>
            </a:r>
          </a:p>
          <a:p>
            <a:pPr marL="285750" indent="-285750">
              <a:lnSpc>
                <a:spcPct val="107000"/>
              </a:lnSpc>
              <a:spcAft>
                <a:spcPts val="800"/>
              </a:spcAft>
              <a:buFont typeface="Arial" panose="020B0604020202020204" pitchFamily="34" charset="0"/>
              <a:buChar char="•"/>
            </a:pPr>
            <a:endParaRPr lang="en-US" sz="17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700" kern="100" dirty="0">
                <a:latin typeface="+mj-lt"/>
                <a:ea typeface="Calibri" panose="020F0502020204030204" pitchFamily="34" charset="0"/>
                <a:cs typeface="Times New Roman" panose="02020603050405020304" pitchFamily="18" charset="0"/>
              </a:rPr>
              <a:t>As a result, the weights associated with earlier time steps or layers receive very little or no updates during training, leading to slow or stalled learning.</a:t>
            </a:r>
          </a:p>
          <a:p>
            <a:pPr marL="285750" indent="-285750">
              <a:lnSpc>
                <a:spcPct val="107000"/>
              </a:lnSpc>
              <a:spcAft>
                <a:spcPts val="800"/>
              </a:spcAft>
              <a:buFont typeface="Arial" panose="020B0604020202020204" pitchFamily="34" charset="0"/>
              <a:buChar char="•"/>
            </a:pPr>
            <a:endParaRPr lang="en-US" sz="17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700" kern="100" dirty="0">
                <a:latin typeface="+mj-lt"/>
                <a:ea typeface="Calibri" panose="020F0502020204030204" pitchFamily="34" charset="0"/>
                <a:cs typeface="Times New Roman" panose="02020603050405020304" pitchFamily="18" charset="0"/>
              </a:rPr>
              <a:t>This problem is especially prominent in RNNs with long sequences or deep architectures, where the effect of vanishing gradients accumulates over time.</a:t>
            </a:r>
            <a:endParaRPr lang="en-IN" sz="17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339D4D4D-B85F-B915-1B83-41FCBEA49901}"/>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26992329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49274F-B589-F6A3-F24E-371FB7EBF890}"/>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9806EBBA-C0A7-231D-84E3-15D024F495D2}"/>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Vanishing Gradients and Exploding Gradients</a:t>
            </a:r>
          </a:p>
        </p:txBody>
      </p:sp>
      <p:sp>
        <p:nvSpPr>
          <p:cNvPr id="49" name="Google Shape;82;p 2">
            <a:extLst>
              <a:ext uri="{FF2B5EF4-FFF2-40B4-BE49-F238E27FC236}">
                <a16:creationId xmlns:a16="http://schemas.microsoft.com/office/drawing/2014/main" id="{0BE72977-95D8-F6E4-4D97-1B260E30058F}"/>
              </a:ext>
            </a:extLst>
          </p:cNvPr>
          <p:cNvSpPr/>
          <p:nvPr/>
        </p:nvSpPr>
        <p:spPr>
          <a:xfrm>
            <a:off x="1394640" y="1868760"/>
            <a:ext cx="9748080" cy="32818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7000"/>
              </a:lnSpc>
              <a:spcAft>
                <a:spcPts val="800"/>
              </a:spcAft>
            </a:pPr>
            <a:r>
              <a:rPr lang="en-US" sz="1700" b="1" kern="100" dirty="0">
                <a:latin typeface="+mj-lt"/>
                <a:ea typeface="Calibri" panose="020F0502020204030204" pitchFamily="34" charset="0"/>
                <a:cs typeface="Times New Roman" panose="02020603050405020304" pitchFamily="18" charset="0"/>
              </a:rPr>
              <a:t>Vanishing Gradients Problem:</a:t>
            </a:r>
          </a:p>
          <a:p>
            <a:pPr>
              <a:lnSpc>
                <a:spcPct val="107000"/>
              </a:lnSpc>
              <a:spcAft>
                <a:spcPts val="800"/>
              </a:spcAft>
            </a:pPr>
            <a:endParaRPr lang="en-US" sz="17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700" kern="100" dirty="0">
                <a:latin typeface="+mj-lt"/>
                <a:ea typeface="Calibri" panose="020F0502020204030204" pitchFamily="34" charset="0"/>
                <a:cs typeface="Times New Roman" panose="02020603050405020304" pitchFamily="18" charset="0"/>
              </a:rPr>
              <a:t>One real-life example where gradients can become very small or vanish is in training Recurrent Neural Networks (RNNs) for long-term dependencies in sequential data, such as predicting stock prices or generating text.</a:t>
            </a:r>
          </a:p>
          <a:p>
            <a:pPr marL="285750" indent="-285750">
              <a:lnSpc>
                <a:spcPct val="107000"/>
              </a:lnSpc>
              <a:spcAft>
                <a:spcPts val="800"/>
              </a:spcAft>
              <a:buFont typeface="Arial" panose="020B0604020202020204" pitchFamily="34" charset="0"/>
              <a:buChar char="•"/>
            </a:pPr>
            <a:endParaRPr lang="en-US" sz="17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700" kern="100" dirty="0">
                <a:latin typeface="+mj-lt"/>
                <a:ea typeface="Calibri" panose="020F0502020204030204" pitchFamily="34" charset="0"/>
                <a:cs typeface="Times New Roman" panose="02020603050405020304" pitchFamily="18" charset="0"/>
              </a:rPr>
              <a:t>Consider the task of training an RNN to predict future stock prices based on historical data. In this task, the model takes a sequence of historical stock prices as input and predicts the next price in the sequence. During training, the model learns to minimize the difference between its predicted prices and the actual prices.</a:t>
            </a:r>
            <a:endParaRPr lang="en-IN" sz="17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50019F9E-DB45-E1A3-EB0D-44AD97948E95}"/>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3927207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631E30-9B70-61D9-D177-6114D8B3B6A2}"/>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4983AE86-4DA9-A414-69C8-E30A0CA102BD}"/>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trike="noStrike" spc="-1" dirty="0">
                <a:solidFill>
                  <a:srgbClr val="003399"/>
                </a:solidFill>
                <a:latin typeface="Trebuchet MS"/>
              </a:rPr>
              <a:t>Structure of Artificial Neuron</a:t>
            </a:r>
            <a:endParaRPr lang="en-IN" sz="2800" b="0" strike="noStrike" spc="-1" dirty="0">
              <a:latin typeface="Arial"/>
            </a:endParaRPr>
          </a:p>
        </p:txBody>
      </p:sp>
      <p:sp>
        <p:nvSpPr>
          <p:cNvPr id="50" name="Straight Connector 2">
            <a:extLst>
              <a:ext uri="{FF2B5EF4-FFF2-40B4-BE49-F238E27FC236}">
                <a16:creationId xmlns:a16="http://schemas.microsoft.com/office/drawing/2014/main" id="{EF6DB504-5421-2783-31B8-366F4DBBDDD3}"/>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dirty="0"/>
          </a:p>
        </p:txBody>
      </p:sp>
      <p:pic>
        <p:nvPicPr>
          <p:cNvPr id="2050" name="Picture 2" descr="2 The structure of the artificial neuron. | Download Scientific Diagram">
            <a:extLst>
              <a:ext uri="{FF2B5EF4-FFF2-40B4-BE49-F238E27FC236}">
                <a16:creationId xmlns:a16="http://schemas.microsoft.com/office/drawing/2014/main" id="{C612ABA0-0CC0-ABAA-0051-684C9F877D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8900" y="1940640"/>
            <a:ext cx="6414200" cy="3712690"/>
          </a:xfrm>
          <a:prstGeom prst="rect">
            <a:avLst/>
          </a:prstGeom>
          <a:solidFill>
            <a:srgbClr val="C00000"/>
          </a:solidFill>
          <a:ln w="9525">
            <a:solidFill>
              <a:srgbClr val="C00000"/>
            </a:solidFill>
          </a:ln>
        </p:spPr>
      </p:pic>
    </p:spTree>
    <p:extLst>
      <p:ext uri="{BB962C8B-B14F-4D97-AF65-F5344CB8AC3E}">
        <p14:creationId xmlns:p14="http://schemas.microsoft.com/office/powerpoint/2010/main" val="17474091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E59A6E-C625-C52F-C721-0AB9698E7816}"/>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C2E2BC40-207C-581A-263F-6E66A5D450A2}"/>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Vanishing Gradients and Exploding Gradients</a:t>
            </a:r>
          </a:p>
        </p:txBody>
      </p:sp>
      <p:sp>
        <p:nvSpPr>
          <p:cNvPr id="49" name="Google Shape;82;p 2">
            <a:extLst>
              <a:ext uri="{FF2B5EF4-FFF2-40B4-BE49-F238E27FC236}">
                <a16:creationId xmlns:a16="http://schemas.microsoft.com/office/drawing/2014/main" id="{5F9EC44A-8EF9-D556-E89E-53BB0AB2604F}"/>
              </a:ext>
            </a:extLst>
          </p:cNvPr>
          <p:cNvSpPr/>
          <p:nvPr/>
        </p:nvSpPr>
        <p:spPr>
          <a:xfrm>
            <a:off x="1394640" y="1868760"/>
            <a:ext cx="9748080" cy="4121706"/>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7000"/>
              </a:lnSpc>
              <a:spcAft>
                <a:spcPts val="800"/>
              </a:spcAft>
            </a:pPr>
            <a:r>
              <a:rPr lang="en-US" sz="1700" b="1" kern="100" dirty="0">
                <a:latin typeface="+mj-lt"/>
                <a:ea typeface="Calibri" panose="020F0502020204030204" pitchFamily="34" charset="0"/>
                <a:cs typeface="Times New Roman" panose="02020603050405020304" pitchFamily="18" charset="0"/>
              </a:rPr>
              <a:t>Vanishing Gradients Problem:</a:t>
            </a:r>
          </a:p>
          <a:p>
            <a:pPr>
              <a:lnSpc>
                <a:spcPct val="107000"/>
              </a:lnSpc>
              <a:spcAft>
                <a:spcPts val="800"/>
              </a:spcAft>
            </a:pPr>
            <a:endParaRPr lang="en-US" sz="17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700" kern="100" dirty="0">
                <a:latin typeface="+mj-lt"/>
                <a:ea typeface="Calibri" panose="020F0502020204030204" pitchFamily="34" charset="0"/>
                <a:cs typeface="Times New Roman" panose="02020603050405020304" pitchFamily="18" charset="0"/>
              </a:rPr>
              <a:t>Now, imagine a scenario where the training data consists of very long sequences of historical stock prices, spanning several years or decades. As the model processes each price in the sequence, gradients are computed and backpropagated through time to update the model parameters. However, in long sequences, gradients can diminish or vanish as they are propagated backward through many time steps.</a:t>
            </a:r>
          </a:p>
          <a:p>
            <a:pPr marL="285750" indent="-285750">
              <a:lnSpc>
                <a:spcPct val="107000"/>
              </a:lnSpc>
              <a:spcAft>
                <a:spcPts val="800"/>
              </a:spcAft>
              <a:buFont typeface="Arial" panose="020B0604020202020204" pitchFamily="34" charset="0"/>
              <a:buChar char="•"/>
            </a:pPr>
            <a:endParaRPr lang="en-US" sz="17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700" kern="100" dirty="0">
                <a:latin typeface="+mj-lt"/>
                <a:ea typeface="Calibri" panose="020F0502020204030204" pitchFamily="34" charset="0"/>
                <a:cs typeface="Times New Roman" panose="02020603050405020304" pitchFamily="18" charset="0"/>
              </a:rPr>
              <a:t>For example, consider a situation where the model needs to predict the stock price for tomorrow based on prices from several years ago. The relationship between the historical prices and the future price may be very complex and involve long-term dependencies. As the gradients are backpropagated through time, they may become very small or vanish altogether, especially if the model struggles to capture these long-term dependencies.</a:t>
            </a:r>
            <a:endParaRPr lang="en-IN" sz="17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7D4C1128-75A1-2750-4FEC-54398D462530}"/>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27128319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9C8F97-8F81-1E7E-20AB-A07B0FDE1E07}"/>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E9444E7E-9DA5-C0F7-F4E9-9DA533A5D55F}"/>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Vanishing Gradients and Exploding Gradients</a:t>
            </a:r>
          </a:p>
        </p:txBody>
      </p:sp>
      <p:sp>
        <p:nvSpPr>
          <p:cNvPr id="49" name="Google Shape;82;p 2">
            <a:extLst>
              <a:ext uri="{FF2B5EF4-FFF2-40B4-BE49-F238E27FC236}">
                <a16:creationId xmlns:a16="http://schemas.microsoft.com/office/drawing/2014/main" id="{3B6287F3-2AA0-0CAE-466F-E2640A6D6FEA}"/>
              </a:ext>
            </a:extLst>
          </p:cNvPr>
          <p:cNvSpPr/>
          <p:nvPr/>
        </p:nvSpPr>
        <p:spPr>
          <a:xfrm>
            <a:off x="1394640" y="1868760"/>
            <a:ext cx="9748080" cy="3561809"/>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7000"/>
              </a:lnSpc>
              <a:spcAft>
                <a:spcPts val="800"/>
              </a:spcAft>
            </a:pPr>
            <a:r>
              <a:rPr lang="en-US" sz="1700" b="1" kern="100" dirty="0">
                <a:latin typeface="+mj-lt"/>
                <a:ea typeface="Calibri" panose="020F0502020204030204" pitchFamily="34" charset="0"/>
                <a:cs typeface="Times New Roman" panose="02020603050405020304" pitchFamily="18" charset="0"/>
              </a:rPr>
              <a:t>Vanishing Gradients Problem:</a:t>
            </a:r>
          </a:p>
          <a:p>
            <a:pPr>
              <a:lnSpc>
                <a:spcPct val="107000"/>
              </a:lnSpc>
              <a:spcAft>
                <a:spcPts val="800"/>
              </a:spcAft>
            </a:pPr>
            <a:endParaRPr lang="en-US" sz="17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700" kern="100" dirty="0">
                <a:latin typeface="+mj-lt"/>
                <a:ea typeface="Calibri" panose="020F0502020204030204" pitchFamily="34" charset="0"/>
                <a:cs typeface="Times New Roman" panose="02020603050405020304" pitchFamily="18" charset="0"/>
              </a:rPr>
              <a:t>When gradients vanish, the model's parameters receive little or no updates during training, leading to slow or stalled learning. As a result, the model may fail to capture long-term dependencies in the data and perform poorly on predicting future stock prices.</a:t>
            </a:r>
          </a:p>
          <a:p>
            <a:pPr marL="285750" indent="-285750">
              <a:lnSpc>
                <a:spcPct val="107000"/>
              </a:lnSpc>
              <a:spcAft>
                <a:spcPts val="800"/>
              </a:spcAft>
              <a:buFont typeface="Arial" panose="020B0604020202020204" pitchFamily="34" charset="0"/>
              <a:buChar char="•"/>
            </a:pPr>
            <a:endParaRPr lang="en-US" sz="17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700" kern="100" dirty="0">
                <a:latin typeface="+mj-lt"/>
                <a:ea typeface="Calibri" panose="020F0502020204030204" pitchFamily="34" charset="0"/>
                <a:cs typeface="Times New Roman" panose="02020603050405020304" pitchFamily="18" charset="0"/>
              </a:rPr>
              <a:t>To address the problem of vanishing gradients in such scenarios, techniques like gradient clipping, using alternative architectures like Long Short-Term Memory (LSTM) or Gated Recurrent Unit (GRU), or using skip connections in the network can be employed. These techniques help the model to better capture long-term dependencies and mitigate the issue of vanishing gradients during training.</a:t>
            </a:r>
            <a:endParaRPr lang="en-IN" sz="17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01C0E050-664F-5CDA-C37D-B0A8E328808A}"/>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35414009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F28C4B-2C58-673C-240A-225EFDB4A243}"/>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5C5C11A9-9955-43B0-D204-F6BCD7AE768A}"/>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Vanishing Gradients and Exploding Gradients</a:t>
            </a:r>
          </a:p>
        </p:txBody>
      </p:sp>
      <p:sp>
        <p:nvSpPr>
          <p:cNvPr id="49" name="Google Shape;82;p 2">
            <a:extLst>
              <a:ext uri="{FF2B5EF4-FFF2-40B4-BE49-F238E27FC236}">
                <a16:creationId xmlns:a16="http://schemas.microsoft.com/office/drawing/2014/main" id="{CDE5B40A-6FD3-FB2E-E9CA-A5542B273785}"/>
              </a:ext>
            </a:extLst>
          </p:cNvPr>
          <p:cNvSpPr/>
          <p:nvPr/>
        </p:nvSpPr>
        <p:spPr>
          <a:xfrm>
            <a:off x="1394640" y="1868760"/>
            <a:ext cx="9748080" cy="3487045"/>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7000"/>
              </a:lnSpc>
              <a:spcAft>
                <a:spcPts val="800"/>
              </a:spcAft>
            </a:pPr>
            <a:r>
              <a:rPr lang="en-US" sz="1700" b="1" kern="100" dirty="0">
                <a:latin typeface="+mj-lt"/>
                <a:ea typeface="Calibri" panose="020F0502020204030204" pitchFamily="34" charset="0"/>
                <a:cs typeface="Times New Roman" panose="02020603050405020304" pitchFamily="18" charset="0"/>
              </a:rPr>
              <a:t>Exploding Gradients Problem:</a:t>
            </a:r>
          </a:p>
          <a:p>
            <a:pPr>
              <a:lnSpc>
                <a:spcPct val="107000"/>
              </a:lnSpc>
              <a:spcAft>
                <a:spcPts val="800"/>
              </a:spcAft>
            </a:pPr>
            <a:endParaRPr lang="en-US" sz="17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700" kern="100" dirty="0">
                <a:latin typeface="+mj-lt"/>
                <a:ea typeface="Calibri" panose="020F0502020204030204" pitchFamily="34" charset="0"/>
                <a:cs typeface="Times New Roman" panose="02020603050405020304" pitchFamily="18" charset="0"/>
              </a:rPr>
              <a:t>In the exploding gradients problem, gradients become very large as they are backpropagated through many time steps or layers. How ?</a:t>
            </a:r>
          </a:p>
          <a:p>
            <a:pPr marL="285750" indent="-285750">
              <a:lnSpc>
                <a:spcPct val="107000"/>
              </a:lnSpc>
              <a:spcAft>
                <a:spcPts val="800"/>
              </a:spcAft>
              <a:buFont typeface="Arial" panose="020B0604020202020204" pitchFamily="34" charset="0"/>
              <a:buChar char="•"/>
            </a:pPr>
            <a:endParaRPr lang="en-US" sz="17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700" kern="100" dirty="0">
                <a:latin typeface="+mj-lt"/>
                <a:ea typeface="Calibri" panose="020F0502020204030204" pitchFamily="34" charset="0"/>
                <a:cs typeface="Times New Roman" panose="02020603050405020304" pitchFamily="18" charset="0"/>
              </a:rPr>
              <a:t>This causes weight updates to become extremely large, leading to instability and divergence in the training process.</a:t>
            </a:r>
          </a:p>
          <a:p>
            <a:pPr marL="285750" indent="-285750">
              <a:lnSpc>
                <a:spcPct val="107000"/>
              </a:lnSpc>
              <a:spcAft>
                <a:spcPts val="800"/>
              </a:spcAft>
              <a:buFont typeface="Arial" panose="020B0604020202020204" pitchFamily="34" charset="0"/>
              <a:buChar char="•"/>
            </a:pPr>
            <a:endParaRPr lang="en-US" sz="17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700" kern="100" dirty="0">
                <a:latin typeface="+mj-lt"/>
                <a:ea typeface="Calibri" panose="020F0502020204030204" pitchFamily="34" charset="0"/>
                <a:cs typeface="Times New Roman" panose="02020603050405020304" pitchFamily="18" charset="0"/>
              </a:rPr>
              <a:t>Exploding gradients can cause the model to overshoot the optimal solution, resulting in poor convergence or even </a:t>
            </a:r>
            <a:r>
              <a:rPr lang="en-US" sz="1700" kern="100" dirty="0" err="1">
                <a:latin typeface="+mj-lt"/>
                <a:ea typeface="Calibri" panose="020F0502020204030204" pitchFamily="34" charset="0"/>
                <a:cs typeface="Times New Roman" panose="02020603050405020304" pitchFamily="18" charset="0"/>
              </a:rPr>
              <a:t>NaN</a:t>
            </a:r>
            <a:r>
              <a:rPr lang="en-US" sz="1700" kern="100" dirty="0">
                <a:latin typeface="+mj-lt"/>
                <a:ea typeface="Calibri" panose="020F0502020204030204" pitchFamily="34" charset="0"/>
                <a:cs typeface="Times New Roman" panose="02020603050405020304" pitchFamily="18" charset="0"/>
              </a:rPr>
              <a:t> (Not a Number) errors.</a:t>
            </a:r>
            <a:endParaRPr lang="en-IN" sz="17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0A677A6E-079A-B4E3-FF58-1A9B322BF511}"/>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14430709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D54A7F-D2D2-EB67-5C5B-F05A05E350F6}"/>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AC24FBF2-BCDA-D035-69F0-D9D4CD54057C}"/>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Vanishing Gradients and Exploding Gradients</a:t>
            </a:r>
          </a:p>
        </p:txBody>
      </p:sp>
      <p:sp>
        <p:nvSpPr>
          <p:cNvPr id="49" name="Google Shape;82;p 2">
            <a:extLst>
              <a:ext uri="{FF2B5EF4-FFF2-40B4-BE49-F238E27FC236}">
                <a16:creationId xmlns:a16="http://schemas.microsoft.com/office/drawing/2014/main" id="{FBBDF149-A3E1-EA5F-9F04-C80FC2E37D24}"/>
              </a:ext>
            </a:extLst>
          </p:cNvPr>
          <p:cNvSpPr/>
          <p:nvPr/>
        </p:nvSpPr>
        <p:spPr>
          <a:xfrm>
            <a:off x="1394640" y="1868760"/>
            <a:ext cx="9748080" cy="28993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7000"/>
              </a:lnSpc>
              <a:spcAft>
                <a:spcPts val="800"/>
              </a:spcAft>
            </a:pPr>
            <a:r>
              <a:rPr lang="en-US" sz="1700" b="1" kern="100" dirty="0">
                <a:latin typeface="+mj-lt"/>
                <a:ea typeface="Calibri" panose="020F0502020204030204" pitchFamily="34" charset="0"/>
                <a:cs typeface="Times New Roman" panose="02020603050405020304" pitchFamily="18" charset="0"/>
              </a:rPr>
              <a:t>Exploding Gradients Problem:</a:t>
            </a:r>
          </a:p>
          <a:p>
            <a:pPr marL="285750" indent="-285750">
              <a:lnSpc>
                <a:spcPct val="107000"/>
              </a:lnSpc>
              <a:spcAft>
                <a:spcPts val="800"/>
              </a:spcAft>
              <a:buFont typeface="Arial" panose="020B0604020202020204" pitchFamily="34" charset="0"/>
              <a:buChar char="•"/>
            </a:pPr>
            <a:r>
              <a:rPr lang="en-US" sz="1700" kern="100" dirty="0">
                <a:latin typeface="+mj-lt"/>
                <a:ea typeface="Calibri" panose="020F0502020204030204" pitchFamily="34" charset="0"/>
                <a:cs typeface="Times New Roman" panose="02020603050405020304" pitchFamily="18" charset="0"/>
              </a:rPr>
              <a:t>One real-life example where gradients can become very large or explode is in training Recurrent Neural Networks (RNNs) for natural language processing (NLP) tasks, such as machine translation or text generation.</a:t>
            </a:r>
          </a:p>
          <a:p>
            <a:pPr marL="285750" indent="-285750">
              <a:lnSpc>
                <a:spcPct val="107000"/>
              </a:lnSpc>
              <a:spcAft>
                <a:spcPts val="800"/>
              </a:spcAft>
              <a:buFont typeface="Arial" panose="020B0604020202020204" pitchFamily="34" charset="0"/>
              <a:buChar char="•"/>
            </a:pPr>
            <a:endParaRPr lang="en-US" sz="17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700" kern="100" dirty="0">
                <a:latin typeface="+mj-lt"/>
                <a:ea typeface="Calibri" panose="020F0502020204030204" pitchFamily="34" charset="0"/>
                <a:cs typeface="Times New Roman" panose="02020603050405020304" pitchFamily="18" charset="0"/>
              </a:rPr>
              <a:t>Consider the task of training an RNN language model to generate text. In this task, the model takes a sequence of words as input and predicts the next word in the sequence. During training, the model learns to minimize the difference between its predicted word probabilities and the actual next word in the sequence.</a:t>
            </a:r>
            <a:endParaRPr lang="en-IN" sz="17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656BA4B9-02EB-1721-5882-461B9F41D9F5}"/>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41490727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8C26F9-485D-76FF-3A65-B34B6711F760}"/>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F921DFE0-DDDB-5081-21AD-CE7617C3AD5C}"/>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Vanishing Gradients and Exploding Gradients</a:t>
            </a:r>
          </a:p>
        </p:txBody>
      </p:sp>
      <p:sp>
        <p:nvSpPr>
          <p:cNvPr id="49" name="Google Shape;82;p 2">
            <a:extLst>
              <a:ext uri="{FF2B5EF4-FFF2-40B4-BE49-F238E27FC236}">
                <a16:creationId xmlns:a16="http://schemas.microsoft.com/office/drawing/2014/main" id="{B5BA26F6-116B-EF51-8DAC-19A5C495CFA6}"/>
              </a:ext>
            </a:extLst>
          </p:cNvPr>
          <p:cNvSpPr/>
          <p:nvPr/>
        </p:nvSpPr>
        <p:spPr>
          <a:xfrm>
            <a:off x="1394640" y="1868760"/>
            <a:ext cx="9748080" cy="3841757"/>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7000"/>
              </a:lnSpc>
              <a:spcAft>
                <a:spcPts val="800"/>
              </a:spcAft>
            </a:pPr>
            <a:r>
              <a:rPr lang="en-US" sz="1700" b="1" kern="100" dirty="0">
                <a:latin typeface="+mj-lt"/>
                <a:ea typeface="Calibri" panose="020F0502020204030204" pitchFamily="34" charset="0"/>
                <a:cs typeface="Times New Roman" panose="02020603050405020304" pitchFamily="18" charset="0"/>
              </a:rPr>
              <a:t>Exploding Gradients Problem:</a:t>
            </a:r>
          </a:p>
          <a:p>
            <a:pPr>
              <a:lnSpc>
                <a:spcPct val="107000"/>
              </a:lnSpc>
              <a:spcAft>
                <a:spcPts val="800"/>
              </a:spcAft>
            </a:pPr>
            <a:endParaRPr lang="en-US" sz="1700" b="1"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700" kern="100" dirty="0">
                <a:latin typeface="+mj-lt"/>
                <a:ea typeface="Calibri" panose="020F0502020204030204" pitchFamily="34" charset="0"/>
                <a:cs typeface="Times New Roman" panose="02020603050405020304" pitchFamily="18" charset="0"/>
              </a:rPr>
              <a:t>Now, imagine a scenario where the training data consists of very long sentences or documents. As the model processes each word in the sequence, gradients are computed and backpropagated through time to update the model parameters. However, in long sequences, gradients can accumulate over many time steps, potentially leading to very large or exploding gradients.</a:t>
            </a:r>
          </a:p>
          <a:p>
            <a:pPr marL="285750" indent="-285750">
              <a:lnSpc>
                <a:spcPct val="107000"/>
              </a:lnSpc>
              <a:spcAft>
                <a:spcPts val="800"/>
              </a:spcAft>
              <a:buFont typeface="Arial" panose="020B0604020202020204" pitchFamily="34" charset="0"/>
              <a:buChar char="•"/>
            </a:pPr>
            <a:endParaRPr lang="en-US" sz="17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700" kern="100" dirty="0">
                <a:latin typeface="+mj-lt"/>
                <a:ea typeface="Calibri" panose="020F0502020204030204" pitchFamily="34" charset="0"/>
                <a:cs typeface="Times New Roman" panose="02020603050405020304" pitchFamily="18" charset="0"/>
              </a:rPr>
              <a:t>For example, consider a sentence with 100 words. During backpropagation through time, gradients are computed and multiplied by each other at each time step. If the gradient values are larger than 1, they can quickly grow exponentially as they are multiplied together over many time steps, leading to exploding gradients.</a:t>
            </a:r>
            <a:endParaRPr lang="en-IN" sz="17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A99A9620-E8BF-6679-4E01-FB532AE8CCE0}"/>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28431745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57365F-FD4D-213E-0F76-A6AA893EBD38}"/>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B4A810B4-CB03-5EEF-7DCC-8BEA7A0C7D4F}"/>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Vanishing Gradients and Exploding Gradients</a:t>
            </a:r>
          </a:p>
        </p:txBody>
      </p:sp>
      <p:sp>
        <p:nvSpPr>
          <p:cNvPr id="49" name="Google Shape;82;p 2">
            <a:extLst>
              <a:ext uri="{FF2B5EF4-FFF2-40B4-BE49-F238E27FC236}">
                <a16:creationId xmlns:a16="http://schemas.microsoft.com/office/drawing/2014/main" id="{5D23840C-114F-9C2B-BE9D-953A3402477A}"/>
              </a:ext>
            </a:extLst>
          </p:cNvPr>
          <p:cNvSpPr/>
          <p:nvPr/>
        </p:nvSpPr>
        <p:spPr>
          <a:xfrm>
            <a:off x="1394640" y="1868760"/>
            <a:ext cx="9748080" cy="3001912"/>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7000"/>
              </a:lnSpc>
              <a:spcAft>
                <a:spcPts val="800"/>
              </a:spcAft>
            </a:pPr>
            <a:r>
              <a:rPr lang="en-US" sz="1700" b="1" kern="100" dirty="0">
                <a:latin typeface="+mj-lt"/>
                <a:ea typeface="Calibri" panose="020F0502020204030204" pitchFamily="34" charset="0"/>
                <a:cs typeface="Times New Roman" panose="02020603050405020304" pitchFamily="18" charset="0"/>
              </a:rPr>
              <a:t>Exploding Gradients Problem:</a:t>
            </a:r>
          </a:p>
          <a:p>
            <a:pPr>
              <a:lnSpc>
                <a:spcPct val="107000"/>
              </a:lnSpc>
              <a:spcAft>
                <a:spcPts val="800"/>
              </a:spcAft>
            </a:pPr>
            <a:endParaRPr lang="en-US" sz="1700" b="1"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700" kern="100" dirty="0">
                <a:latin typeface="+mj-lt"/>
                <a:ea typeface="Calibri" panose="020F0502020204030204" pitchFamily="34" charset="0"/>
                <a:cs typeface="Times New Roman" panose="02020603050405020304" pitchFamily="18" charset="0"/>
              </a:rPr>
              <a:t>Exploding gradients can cause the model's parameters to update by very large amounts, which can destabilize the training process and lead to numerical overflow issues. As a result, the model may fail to converge or exhibit unstable behavior during training.</a:t>
            </a:r>
          </a:p>
          <a:p>
            <a:pPr marL="285750" indent="-285750">
              <a:lnSpc>
                <a:spcPct val="107000"/>
              </a:lnSpc>
              <a:spcAft>
                <a:spcPts val="800"/>
              </a:spcAft>
              <a:buFont typeface="Arial" panose="020B0604020202020204" pitchFamily="34" charset="0"/>
              <a:buChar char="•"/>
            </a:pPr>
            <a:endParaRPr lang="en-US" sz="17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700" kern="100" dirty="0">
                <a:latin typeface="+mj-lt"/>
                <a:ea typeface="Calibri" panose="020F0502020204030204" pitchFamily="34" charset="0"/>
                <a:cs typeface="Times New Roman" panose="02020603050405020304" pitchFamily="18" charset="0"/>
              </a:rPr>
              <a:t>To mitigate the problem of exploding gradients in such scenarios, techniques like gradient clipping can be used. Gradient clipping limits the magnitude of gradients during training, preventing them from becoming too large and destabilizing the training process.</a:t>
            </a:r>
            <a:endParaRPr lang="en-IN" sz="17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A323DA0C-35FA-DAC8-ED99-DD57F38552B4}"/>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30599919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5876DB-2317-6B3A-9750-2C6566325D61}"/>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E6B13E33-16FB-04B6-2BAB-939714AA08CA}"/>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Vanishing Gradients and Exploding Gradients</a:t>
            </a:r>
          </a:p>
        </p:txBody>
      </p:sp>
      <p:sp>
        <p:nvSpPr>
          <p:cNvPr id="49" name="Google Shape;82;p 2">
            <a:extLst>
              <a:ext uri="{FF2B5EF4-FFF2-40B4-BE49-F238E27FC236}">
                <a16:creationId xmlns:a16="http://schemas.microsoft.com/office/drawing/2014/main" id="{3D35F999-41D8-812E-CEF6-70A5B97229E2}"/>
              </a:ext>
            </a:extLst>
          </p:cNvPr>
          <p:cNvSpPr/>
          <p:nvPr/>
        </p:nvSpPr>
        <p:spPr>
          <a:xfrm>
            <a:off x="1394640" y="1868760"/>
            <a:ext cx="9748080" cy="41960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7000"/>
              </a:lnSpc>
              <a:spcAft>
                <a:spcPts val="800"/>
              </a:spcAft>
            </a:pPr>
            <a:r>
              <a:rPr lang="en-US" sz="1700" b="1" kern="100" dirty="0">
                <a:latin typeface="+mj-lt"/>
                <a:ea typeface="Calibri" panose="020F0502020204030204" pitchFamily="34" charset="0"/>
                <a:cs typeface="Times New Roman" panose="02020603050405020304" pitchFamily="18" charset="0"/>
              </a:rPr>
              <a:t>Please open </a:t>
            </a:r>
            <a:r>
              <a:rPr lang="en-US" sz="1700" b="1" kern="100" dirty="0" err="1">
                <a:latin typeface="+mj-lt"/>
                <a:ea typeface="Calibri" panose="020F0502020204030204" pitchFamily="34" charset="0"/>
                <a:cs typeface="Times New Roman" panose="02020603050405020304" pitchFamily="18" charset="0"/>
              </a:rPr>
              <a:t>Vanising_Exploding_gradients.ipynb</a:t>
            </a:r>
            <a:endParaRPr lang="en-US" sz="1700" b="1" kern="100" dirty="0">
              <a:latin typeface="+mj-lt"/>
              <a:ea typeface="Calibri" panose="020F0502020204030204" pitchFamily="34" charset="0"/>
              <a:cs typeface="Times New Roman" panose="02020603050405020304" pitchFamily="18" charset="0"/>
            </a:endParaRPr>
          </a:p>
          <a:p>
            <a:pPr>
              <a:lnSpc>
                <a:spcPct val="107000"/>
              </a:lnSpc>
              <a:spcAft>
                <a:spcPts val="800"/>
              </a:spcAft>
            </a:pPr>
            <a:endParaRPr lang="en-US" sz="1700" b="1"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700" kern="100" dirty="0">
                <a:effectLst/>
                <a:latin typeface="+mj-lt"/>
                <a:ea typeface="Calibri" panose="020F0502020204030204" pitchFamily="34" charset="0"/>
                <a:cs typeface="Times New Roman" panose="02020603050405020304" pitchFamily="18" charset="0"/>
              </a:rPr>
              <a:t>In the code:</a:t>
            </a:r>
          </a:p>
          <a:p>
            <a:pPr>
              <a:lnSpc>
                <a:spcPct val="107000"/>
              </a:lnSpc>
              <a:spcAft>
                <a:spcPts val="800"/>
              </a:spcAft>
            </a:pPr>
            <a:endParaRPr lang="en-US" sz="1700" kern="1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500" kern="100" dirty="0">
                <a:effectLst/>
                <a:latin typeface="+mj-lt"/>
                <a:ea typeface="Calibri" panose="020F0502020204030204" pitchFamily="34" charset="0"/>
                <a:cs typeface="Times New Roman" panose="02020603050405020304" pitchFamily="18" charset="0"/>
              </a:rPr>
              <a:t>We generate synthetic data similar to the previous example.</a:t>
            </a:r>
          </a:p>
          <a:p>
            <a:pPr marL="285750" indent="-285750">
              <a:lnSpc>
                <a:spcPct val="107000"/>
              </a:lnSpc>
              <a:spcAft>
                <a:spcPts val="800"/>
              </a:spcAft>
              <a:buFont typeface="Arial" panose="020B0604020202020204" pitchFamily="34" charset="0"/>
              <a:buChar char="•"/>
            </a:pPr>
            <a:r>
              <a:rPr lang="en-US" sz="1500" kern="100" dirty="0">
                <a:effectLst/>
                <a:latin typeface="+mj-lt"/>
                <a:ea typeface="Calibri" panose="020F0502020204030204" pitchFamily="34" charset="0"/>
                <a:cs typeface="Times New Roman" panose="02020603050405020304" pitchFamily="18" charset="0"/>
              </a:rPr>
              <a:t>We define an RNN model with two </a:t>
            </a:r>
            <a:r>
              <a:rPr lang="en-US" sz="1500" kern="100" dirty="0" err="1">
                <a:effectLst/>
                <a:latin typeface="+mj-lt"/>
                <a:ea typeface="Calibri" panose="020F0502020204030204" pitchFamily="34" charset="0"/>
                <a:cs typeface="Times New Roman" panose="02020603050405020304" pitchFamily="18" charset="0"/>
              </a:rPr>
              <a:t>SimpleRNN</a:t>
            </a:r>
            <a:r>
              <a:rPr lang="en-US" sz="1500" kern="100" dirty="0">
                <a:effectLst/>
                <a:latin typeface="+mj-lt"/>
                <a:ea typeface="Calibri" panose="020F0502020204030204" pitchFamily="34" charset="0"/>
                <a:cs typeface="Times New Roman" panose="02020603050405020304" pitchFamily="18" charset="0"/>
              </a:rPr>
              <a:t> layers and a Dense output layer.</a:t>
            </a:r>
          </a:p>
          <a:p>
            <a:pPr marL="285750" indent="-285750">
              <a:lnSpc>
                <a:spcPct val="107000"/>
              </a:lnSpc>
              <a:spcAft>
                <a:spcPts val="800"/>
              </a:spcAft>
              <a:buFont typeface="Arial" panose="020B0604020202020204" pitchFamily="34" charset="0"/>
              <a:buChar char="•"/>
            </a:pPr>
            <a:r>
              <a:rPr lang="en-US" sz="1500" kern="100" dirty="0">
                <a:effectLst/>
                <a:latin typeface="+mj-lt"/>
                <a:ea typeface="Calibri" panose="020F0502020204030204" pitchFamily="34" charset="0"/>
                <a:cs typeface="Times New Roman" panose="02020603050405020304" pitchFamily="18" charset="0"/>
              </a:rPr>
              <a:t>We train the model with different learning rates (0.01, 0.1, and 1.0) for 10 epochs.</a:t>
            </a:r>
          </a:p>
          <a:p>
            <a:pPr marL="285750" indent="-285750">
              <a:lnSpc>
                <a:spcPct val="107000"/>
              </a:lnSpc>
              <a:spcAft>
                <a:spcPts val="800"/>
              </a:spcAft>
              <a:buFont typeface="Arial" panose="020B0604020202020204" pitchFamily="34" charset="0"/>
              <a:buChar char="•"/>
            </a:pPr>
            <a:r>
              <a:rPr lang="en-US" sz="1500" kern="100" dirty="0">
                <a:effectLst/>
                <a:latin typeface="+mj-lt"/>
                <a:ea typeface="Calibri" panose="020F0502020204030204" pitchFamily="34" charset="0"/>
                <a:cs typeface="Times New Roman" panose="02020603050405020304" pitchFamily="18" charset="0"/>
              </a:rPr>
              <a:t>We plot the loss over epochs for each learning rate to visualize the effect on training.</a:t>
            </a:r>
          </a:p>
          <a:p>
            <a:pPr marL="285750" indent="-285750">
              <a:lnSpc>
                <a:spcPct val="107000"/>
              </a:lnSpc>
              <a:spcAft>
                <a:spcPts val="800"/>
              </a:spcAft>
              <a:buFont typeface="Arial" panose="020B0604020202020204" pitchFamily="34" charset="0"/>
              <a:buChar char="•"/>
            </a:pPr>
            <a:r>
              <a:rPr lang="en-US" sz="1500" kern="100" dirty="0">
                <a:effectLst/>
                <a:latin typeface="+mj-lt"/>
                <a:ea typeface="Calibri" panose="020F0502020204030204" pitchFamily="34" charset="0"/>
                <a:cs typeface="Times New Roman" panose="02020603050405020304" pitchFamily="18" charset="0"/>
              </a:rPr>
              <a:t>We can observe that for higher learning rates, the loss decreases more quickly initially but may become unstable or diverge later on, indicating the presence of exploding gradients. </a:t>
            </a:r>
          </a:p>
          <a:p>
            <a:pPr marL="285750" indent="-285750">
              <a:lnSpc>
                <a:spcPct val="107000"/>
              </a:lnSpc>
              <a:spcAft>
                <a:spcPts val="800"/>
              </a:spcAft>
              <a:buFont typeface="Arial" panose="020B0604020202020204" pitchFamily="34" charset="0"/>
              <a:buChar char="•"/>
            </a:pPr>
            <a:r>
              <a:rPr lang="en-US" sz="1500" kern="100" dirty="0">
                <a:effectLst/>
                <a:latin typeface="+mj-lt"/>
                <a:ea typeface="Calibri" panose="020F0502020204030204" pitchFamily="34" charset="0"/>
                <a:cs typeface="Times New Roman" panose="02020603050405020304" pitchFamily="18" charset="0"/>
              </a:rPr>
              <a:t>Gradient clipping, can help mitigate this issue by limiting the magnitude of gradients during training. </a:t>
            </a:r>
          </a:p>
          <a:p>
            <a:pPr marL="285750" indent="-285750">
              <a:lnSpc>
                <a:spcPct val="107000"/>
              </a:lnSpc>
              <a:spcAft>
                <a:spcPts val="800"/>
              </a:spcAft>
              <a:buFont typeface="Arial" panose="020B0604020202020204" pitchFamily="34" charset="0"/>
              <a:buChar char="•"/>
            </a:pPr>
            <a:r>
              <a:rPr lang="en-US" sz="1500" kern="100" dirty="0">
                <a:effectLst/>
                <a:latin typeface="+mj-lt"/>
                <a:ea typeface="Calibri" panose="020F0502020204030204" pitchFamily="34" charset="0"/>
                <a:cs typeface="Times New Roman" panose="02020603050405020304" pitchFamily="18" charset="0"/>
              </a:rPr>
              <a:t>We can enable gradient clipping by setting the </a:t>
            </a:r>
            <a:r>
              <a:rPr lang="en-US" sz="1500" kern="100" dirty="0" err="1">
                <a:effectLst/>
                <a:latin typeface="+mj-lt"/>
                <a:ea typeface="Calibri" panose="020F0502020204030204" pitchFamily="34" charset="0"/>
                <a:cs typeface="Times New Roman" panose="02020603050405020304" pitchFamily="18" charset="0"/>
              </a:rPr>
              <a:t>clipnorm</a:t>
            </a:r>
            <a:r>
              <a:rPr lang="en-US" sz="1500" kern="100" dirty="0">
                <a:effectLst/>
                <a:latin typeface="+mj-lt"/>
                <a:ea typeface="Calibri" panose="020F0502020204030204" pitchFamily="34" charset="0"/>
                <a:cs typeface="Times New Roman" panose="02020603050405020304" pitchFamily="18" charset="0"/>
              </a:rPr>
              <a:t> parameter in the optimizer</a:t>
            </a:r>
            <a:endParaRPr lang="en-IN" sz="15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DA20E136-D483-658C-51B3-E004954B642A}"/>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15382612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2A82DC-0CBC-1516-A9FF-BC12D0761C76}"/>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9CB1DD6F-5E86-A6C4-EE72-D5E7036DC47C}"/>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The Problem of Long-Term Dependencies</a:t>
            </a:r>
          </a:p>
        </p:txBody>
      </p:sp>
      <p:sp>
        <p:nvSpPr>
          <p:cNvPr id="49" name="Google Shape;82;p 2">
            <a:extLst>
              <a:ext uri="{FF2B5EF4-FFF2-40B4-BE49-F238E27FC236}">
                <a16:creationId xmlns:a16="http://schemas.microsoft.com/office/drawing/2014/main" id="{BFC0FF20-2277-8D00-01E3-1AF60EC446AE}"/>
              </a:ext>
            </a:extLst>
          </p:cNvPr>
          <p:cNvSpPr/>
          <p:nvPr/>
        </p:nvSpPr>
        <p:spPr>
          <a:xfrm>
            <a:off x="1394640" y="1868760"/>
            <a:ext cx="9748080" cy="2059475"/>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7000"/>
              </a:lnSpc>
              <a:spcAft>
                <a:spcPts val="800"/>
              </a:spcAft>
              <a:buFont typeface="Arial" panose="020B0604020202020204" pitchFamily="34" charset="0"/>
              <a:buChar char="•"/>
            </a:pPr>
            <a:r>
              <a:rPr lang="en-US" sz="1700" kern="100" dirty="0">
                <a:effectLst/>
                <a:latin typeface="+mj-lt"/>
                <a:ea typeface="Calibri" panose="020F0502020204030204" pitchFamily="34" charset="0"/>
                <a:cs typeface="Times New Roman" panose="02020603050405020304" pitchFamily="18" charset="0"/>
              </a:rPr>
              <a:t>One of the appeals of RNNs is the idea that they might be able to connect previous information to the present task, such as using previous video frames might inform the understanding of the present frame. </a:t>
            </a:r>
          </a:p>
          <a:p>
            <a:pPr marL="285750" indent="-285750">
              <a:lnSpc>
                <a:spcPct val="107000"/>
              </a:lnSpc>
              <a:spcAft>
                <a:spcPts val="800"/>
              </a:spcAft>
              <a:buFont typeface="Arial" panose="020B0604020202020204" pitchFamily="34" charset="0"/>
              <a:buChar char="•"/>
            </a:pPr>
            <a:endParaRPr lang="en-US" sz="1700" kern="1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700" kern="100" dirty="0">
                <a:effectLst/>
                <a:latin typeface="+mj-lt"/>
                <a:ea typeface="Calibri" panose="020F0502020204030204" pitchFamily="34" charset="0"/>
                <a:cs typeface="Times New Roman" panose="02020603050405020304" pitchFamily="18" charset="0"/>
              </a:rPr>
              <a:t>If RNNs could do this, they’d be extremely useful. But can they? It depends.</a:t>
            </a:r>
          </a:p>
          <a:p>
            <a:pPr marL="285750" indent="-285750">
              <a:lnSpc>
                <a:spcPct val="107000"/>
              </a:lnSpc>
              <a:spcAft>
                <a:spcPts val="800"/>
              </a:spcAft>
              <a:buFont typeface="Arial" panose="020B0604020202020204" pitchFamily="34" charset="0"/>
              <a:buChar char="•"/>
            </a:pPr>
            <a:endParaRPr lang="en-US" sz="17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3177CCC5-294C-3082-4CC7-AEFEA96EDABE}"/>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9853166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B6A4E-2982-1D44-258F-A5EDA4E33C68}"/>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C26F2E04-8817-9872-337D-DDFC0DF5A816}"/>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The Problem of Long-Term Dependencies</a:t>
            </a:r>
          </a:p>
        </p:txBody>
      </p:sp>
      <p:sp>
        <p:nvSpPr>
          <p:cNvPr id="49" name="Google Shape;82;p 2">
            <a:extLst>
              <a:ext uri="{FF2B5EF4-FFF2-40B4-BE49-F238E27FC236}">
                <a16:creationId xmlns:a16="http://schemas.microsoft.com/office/drawing/2014/main" id="{0D5CC179-B9A5-F645-A1C4-155F7D1AF0B6}"/>
              </a:ext>
            </a:extLst>
          </p:cNvPr>
          <p:cNvSpPr/>
          <p:nvPr/>
        </p:nvSpPr>
        <p:spPr>
          <a:xfrm>
            <a:off x="1394640" y="1868760"/>
            <a:ext cx="9748080" cy="2619371"/>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7000"/>
              </a:lnSpc>
              <a:spcAft>
                <a:spcPts val="800"/>
              </a:spcAft>
              <a:buFont typeface="Arial" panose="020B0604020202020204" pitchFamily="34" charset="0"/>
              <a:buChar char="•"/>
            </a:pPr>
            <a:r>
              <a:rPr lang="en-US" sz="1700" kern="100" dirty="0">
                <a:effectLst/>
                <a:latin typeface="+mj-lt"/>
                <a:ea typeface="Calibri" panose="020F0502020204030204" pitchFamily="34" charset="0"/>
                <a:cs typeface="Times New Roman" panose="02020603050405020304" pitchFamily="18" charset="0"/>
              </a:rPr>
              <a:t>Sometimes, we only need to look at recent information to perform the present task. </a:t>
            </a:r>
          </a:p>
          <a:p>
            <a:pPr marL="285750" indent="-285750">
              <a:lnSpc>
                <a:spcPct val="107000"/>
              </a:lnSpc>
              <a:spcAft>
                <a:spcPts val="800"/>
              </a:spcAft>
              <a:buFont typeface="Arial" panose="020B0604020202020204" pitchFamily="34" charset="0"/>
              <a:buChar char="•"/>
            </a:pPr>
            <a:endParaRPr lang="en-US" sz="1700" kern="1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700" kern="100" dirty="0">
                <a:effectLst/>
                <a:latin typeface="+mj-lt"/>
                <a:ea typeface="Calibri" panose="020F0502020204030204" pitchFamily="34" charset="0"/>
                <a:cs typeface="Times New Roman" panose="02020603050405020304" pitchFamily="18" charset="0"/>
              </a:rPr>
              <a:t>For example, consider a language model trying to predict the next word based on the previous ones</a:t>
            </a:r>
            <a:r>
              <a:rPr lang="en-US" sz="1700" kern="100" dirty="0">
                <a:latin typeface="+mj-lt"/>
                <a:ea typeface="Calibri" panose="020F0502020204030204" pitchFamily="34" charset="0"/>
                <a:cs typeface="Times New Roman" panose="02020603050405020304" pitchFamily="18" charset="0"/>
              </a:rPr>
              <a:t> - </a:t>
            </a:r>
            <a:endParaRPr lang="en-US" sz="1700" kern="1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700" kern="100" dirty="0">
                <a:effectLst/>
                <a:latin typeface="+mj-lt"/>
                <a:ea typeface="Calibri" panose="020F0502020204030204" pitchFamily="34" charset="0"/>
                <a:cs typeface="Times New Roman" panose="02020603050405020304" pitchFamily="18" charset="0"/>
              </a:rPr>
              <a:t>If we are trying to predict the last word in “the clouds are in the sky,” we don’t need any further context – it’s pretty obvious the next word is going to be sky. In such cases, where the gap between the relevant information and the place that it’s needed is small, RNNs can learn to use the past information.</a:t>
            </a:r>
            <a:endParaRPr lang="en-IN" sz="17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3CAFA693-D081-F31E-B3A7-A41D6630CE40}"/>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pic>
        <p:nvPicPr>
          <p:cNvPr id="3" name="Picture 2">
            <a:extLst>
              <a:ext uri="{FF2B5EF4-FFF2-40B4-BE49-F238E27FC236}">
                <a16:creationId xmlns:a16="http://schemas.microsoft.com/office/drawing/2014/main" id="{A43771BF-8E3E-5573-2997-D707F2C6F69A}"/>
              </a:ext>
            </a:extLst>
          </p:cNvPr>
          <p:cNvPicPr>
            <a:picLocks noChangeAspect="1"/>
          </p:cNvPicPr>
          <p:nvPr/>
        </p:nvPicPr>
        <p:blipFill>
          <a:blip r:embed="rId2"/>
          <a:stretch>
            <a:fillRect/>
          </a:stretch>
        </p:blipFill>
        <p:spPr>
          <a:xfrm>
            <a:off x="3731752" y="4750218"/>
            <a:ext cx="4614842" cy="2070328"/>
          </a:xfrm>
          <a:prstGeom prst="rect">
            <a:avLst/>
          </a:prstGeom>
        </p:spPr>
      </p:pic>
    </p:spTree>
    <p:extLst>
      <p:ext uri="{BB962C8B-B14F-4D97-AF65-F5344CB8AC3E}">
        <p14:creationId xmlns:p14="http://schemas.microsoft.com/office/powerpoint/2010/main" val="8330956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16D346-363C-1090-ACF1-DBABA8142412}"/>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18B92175-CFBB-2440-AA5B-42523A9674F2}"/>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The Problem of Long-Term Dependencies</a:t>
            </a:r>
          </a:p>
        </p:txBody>
      </p:sp>
      <p:sp>
        <p:nvSpPr>
          <p:cNvPr id="49" name="Google Shape;82;p 2">
            <a:extLst>
              <a:ext uri="{FF2B5EF4-FFF2-40B4-BE49-F238E27FC236}">
                <a16:creationId xmlns:a16="http://schemas.microsoft.com/office/drawing/2014/main" id="{99111330-0DE2-D63B-5F2B-988195CD7DBD}"/>
              </a:ext>
            </a:extLst>
          </p:cNvPr>
          <p:cNvSpPr/>
          <p:nvPr/>
        </p:nvSpPr>
        <p:spPr>
          <a:xfrm>
            <a:off x="1394640" y="1868760"/>
            <a:ext cx="9748080" cy="2327817"/>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7000"/>
              </a:lnSpc>
              <a:spcAft>
                <a:spcPts val="800"/>
              </a:spcAft>
              <a:buFont typeface="Arial" panose="020B0604020202020204" pitchFamily="34" charset="0"/>
              <a:buChar char="•"/>
            </a:pPr>
            <a:r>
              <a:rPr lang="en-US" sz="1600" kern="100" dirty="0">
                <a:effectLst/>
                <a:latin typeface="+mj-lt"/>
                <a:ea typeface="Calibri" panose="020F0502020204030204" pitchFamily="34" charset="0"/>
                <a:cs typeface="Times New Roman" panose="02020603050405020304" pitchFamily="18" charset="0"/>
              </a:rPr>
              <a:t>But there are also cases where we need more context. </a:t>
            </a:r>
          </a:p>
          <a:p>
            <a:pPr marL="285750" indent="-285750">
              <a:lnSpc>
                <a:spcPct val="107000"/>
              </a:lnSpc>
              <a:spcAft>
                <a:spcPts val="800"/>
              </a:spcAft>
              <a:buFont typeface="Arial" panose="020B0604020202020204" pitchFamily="34" charset="0"/>
              <a:buChar char="•"/>
            </a:pPr>
            <a:r>
              <a:rPr lang="en-US" sz="1600" kern="100" dirty="0">
                <a:effectLst/>
                <a:latin typeface="+mj-lt"/>
                <a:ea typeface="Calibri" panose="020F0502020204030204" pitchFamily="34" charset="0"/>
                <a:cs typeface="Times New Roman" panose="02020603050405020304" pitchFamily="18" charset="0"/>
              </a:rPr>
              <a:t>Consider trying to predict the last word in the text “I grew up in France… I speak fluent French.” </a:t>
            </a:r>
          </a:p>
          <a:p>
            <a:pPr marL="285750" indent="-285750">
              <a:lnSpc>
                <a:spcPct val="107000"/>
              </a:lnSpc>
              <a:spcAft>
                <a:spcPts val="800"/>
              </a:spcAft>
              <a:buFont typeface="Arial" panose="020B0604020202020204" pitchFamily="34" charset="0"/>
              <a:buChar char="•"/>
            </a:pPr>
            <a:r>
              <a:rPr lang="en-US" sz="1600" kern="100" dirty="0">
                <a:effectLst/>
                <a:latin typeface="+mj-lt"/>
                <a:ea typeface="Calibri" panose="020F0502020204030204" pitchFamily="34" charset="0"/>
                <a:cs typeface="Times New Roman" panose="02020603050405020304" pitchFamily="18" charset="0"/>
              </a:rPr>
              <a:t>Recent information suggests that the next word is probably the name of a language, but if we want to narrow down which language, we need the context of France, from further back. </a:t>
            </a:r>
          </a:p>
          <a:p>
            <a:pPr marL="285750" indent="-285750">
              <a:lnSpc>
                <a:spcPct val="107000"/>
              </a:lnSpc>
              <a:spcAft>
                <a:spcPts val="800"/>
              </a:spcAft>
              <a:buFont typeface="Arial" panose="020B0604020202020204" pitchFamily="34" charset="0"/>
              <a:buChar char="•"/>
            </a:pPr>
            <a:r>
              <a:rPr lang="en-US" sz="1600" kern="100" dirty="0">
                <a:effectLst/>
                <a:latin typeface="+mj-lt"/>
                <a:ea typeface="Calibri" panose="020F0502020204030204" pitchFamily="34" charset="0"/>
                <a:cs typeface="Times New Roman" panose="02020603050405020304" pitchFamily="18" charset="0"/>
              </a:rPr>
              <a:t>It’s entirely possible for the gap between the relevant information and the point where it is needed to become very large.</a:t>
            </a:r>
          </a:p>
          <a:p>
            <a:pPr marL="285750" indent="-285750">
              <a:lnSpc>
                <a:spcPct val="107000"/>
              </a:lnSpc>
              <a:spcAft>
                <a:spcPts val="800"/>
              </a:spcAft>
              <a:buFont typeface="Arial" panose="020B0604020202020204" pitchFamily="34" charset="0"/>
              <a:buChar char="•"/>
            </a:pPr>
            <a:r>
              <a:rPr lang="en-US" sz="1600" kern="100" dirty="0">
                <a:effectLst/>
                <a:latin typeface="+mj-lt"/>
                <a:ea typeface="Calibri" panose="020F0502020204030204" pitchFamily="34" charset="0"/>
                <a:cs typeface="Times New Roman" panose="02020603050405020304" pitchFamily="18" charset="0"/>
              </a:rPr>
              <a:t>Unfortunately, as that gap grows, RNNs become unable to learn to connect the information.</a:t>
            </a:r>
            <a:endParaRPr lang="en-IN" sz="16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E8482673-CB00-9C3A-3374-72388187E04D}"/>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pic>
        <p:nvPicPr>
          <p:cNvPr id="4" name="Picture 3">
            <a:extLst>
              <a:ext uri="{FF2B5EF4-FFF2-40B4-BE49-F238E27FC236}">
                <a16:creationId xmlns:a16="http://schemas.microsoft.com/office/drawing/2014/main" id="{B1D76AEE-EC52-6284-9D5C-1A94F36E4AD5}"/>
              </a:ext>
            </a:extLst>
          </p:cNvPr>
          <p:cNvPicPr>
            <a:picLocks noChangeAspect="1"/>
          </p:cNvPicPr>
          <p:nvPr/>
        </p:nvPicPr>
        <p:blipFill>
          <a:blip r:embed="rId2"/>
          <a:stretch>
            <a:fillRect/>
          </a:stretch>
        </p:blipFill>
        <p:spPr>
          <a:xfrm>
            <a:off x="3285864" y="4203867"/>
            <a:ext cx="5702928" cy="1884041"/>
          </a:xfrm>
          <a:prstGeom prst="rect">
            <a:avLst/>
          </a:prstGeom>
        </p:spPr>
      </p:pic>
    </p:spTree>
    <p:extLst>
      <p:ext uri="{BB962C8B-B14F-4D97-AF65-F5344CB8AC3E}">
        <p14:creationId xmlns:p14="http://schemas.microsoft.com/office/powerpoint/2010/main" val="2743257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AA7D41-98FF-94EE-0ADA-0931867A2E0D}"/>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21287C91-C8D9-A297-AC4D-ED3C87B707BD}"/>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trike="noStrike" spc="-1" dirty="0">
                <a:solidFill>
                  <a:srgbClr val="003399"/>
                </a:solidFill>
                <a:latin typeface="Trebuchet MS"/>
              </a:rPr>
              <a:t>Why bias ?</a:t>
            </a:r>
            <a:endParaRPr lang="en-IN" sz="2800" b="0" strike="noStrike" spc="-1" dirty="0">
              <a:latin typeface="Arial"/>
            </a:endParaRPr>
          </a:p>
        </p:txBody>
      </p:sp>
      <p:sp>
        <p:nvSpPr>
          <p:cNvPr id="49" name="Google Shape;82;p 2">
            <a:extLst>
              <a:ext uri="{FF2B5EF4-FFF2-40B4-BE49-F238E27FC236}">
                <a16:creationId xmlns:a16="http://schemas.microsoft.com/office/drawing/2014/main" id="{342E08AE-D1B6-6B6F-1674-D599E936832F}"/>
              </a:ext>
            </a:extLst>
          </p:cNvPr>
          <p:cNvSpPr/>
          <p:nvPr/>
        </p:nvSpPr>
        <p:spPr>
          <a:xfrm>
            <a:off x="1095007" y="1713777"/>
            <a:ext cx="9748080" cy="3877536"/>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7000"/>
              </a:lnSpc>
              <a:spcAft>
                <a:spcPts val="800"/>
              </a:spcAft>
            </a:pPr>
            <a:r>
              <a:rPr lang="en-US" sz="1700" i="1" kern="100" dirty="0">
                <a:latin typeface="Calibri" panose="020F0502020204030204" pitchFamily="34" charset="0"/>
                <a:ea typeface="Calibri" panose="020F0502020204030204" pitchFamily="34" charset="0"/>
                <a:cs typeface="Times New Roman" panose="02020603050405020304" pitchFamily="18" charset="0"/>
              </a:rPr>
              <a:t>I</a:t>
            </a:r>
            <a:r>
              <a:rPr lang="en-US" sz="1700" i="1" kern="100" dirty="0">
                <a:effectLst/>
                <a:latin typeface="Calibri" panose="020F0502020204030204" pitchFamily="34" charset="0"/>
                <a:ea typeface="Calibri" panose="020F0502020204030204" pitchFamily="34" charset="0"/>
                <a:cs typeface="Times New Roman" panose="02020603050405020304" pitchFamily="18" charset="0"/>
              </a:rPr>
              <a:t>ncluding a bias term in the model helps in – </a:t>
            </a:r>
          </a:p>
          <a:p>
            <a:pPr>
              <a:lnSpc>
                <a:spcPct val="107000"/>
              </a:lnSpc>
              <a:spcAft>
                <a:spcPts val="800"/>
              </a:spcAft>
            </a:pPr>
            <a:r>
              <a:rPr lang="en-US" sz="1700" b="1" kern="100" dirty="0">
                <a:effectLst/>
                <a:latin typeface="Calibri" panose="020F0502020204030204" pitchFamily="34" charset="0"/>
                <a:ea typeface="Calibri" panose="020F0502020204030204" pitchFamily="34" charset="0"/>
                <a:cs typeface="Times New Roman" panose="02020603050405020304" pitchFamily="18" charset="0"/>
              </a:rPr>
              <a:t>Capturing Shifts in Data</a:t>
            </a:r>
            <a:r>
              <a:rPr lang="en-US" sz="1700" kern="100" dirty="0">
                <a:effectLst/>
                <a:latin typeface="Calibri" panose="020F0502020204030204" pitchFamily="34" charset="0"/>
                <a:ea typeface="Calibri" panose="020F0502020204030204" pitchFamily="34" charset="0"/>
                <a:cs typeface="Times New Roman" panose="02020603050405020304" pitchFamily="18" charset="0"/>
              </a:rPr>
              <a:t>: </a:t>
            </a:r>
          </a:p>
          <a:p>
            <a:pPr marL="285750" indent="-285750">
              <a:lnSpc>
                <a:spcPct val="107000"/>
              </a:lnSpc>
              <a:spcAft>
                <a:spcPts val="800"/>
              </a:spcAft>
              <a:buFont typeface="Arial" panose="020B0604020202020204" pitchFamily="34" charset="0"/>
              <a:buChar char="•"/>
            </a:pPr>
            <a:r>
              <a:rPr lang="en-US" sz="1700" kern="100" dirty="0">
                <a:effectLst/>
                <a:latin typeface="Calibri" panose="020F0502020204030204" pitchFamily="34" charset="0"/>
                <a:ea typeface="Calibri" panose="020F0502020204030204" pitchFamily="34" charset="0"/>
                <a:cs typeface="Times New Roman" panose="02020603050405020304" pitchFamily="18" charset="0"/>
              </a:rPr>
              <a:t>A bias term allows the model to capture shifts or offsets in the data. </a:t>
            </a:r>
          </a:p>
          <a:p>
            <a:pPr marL="285750" indent="-285750">
              <a:lnSpc>
                <a:spcPct val="107000"/>
              </a:lnSpc>
              <a:spcAft>
                <a:spcPts val="800"/>
              </a:spcAft>
              <a:buFont typeface="Arial" panose="020B0604020202020204" pitchFamily="34" charset="0"/>
              <a:buChar char="•"/>
            </a:pPr>
            <a:r>
              <a:rPr lang="en-US" sz="1700" kern="100" dirty="0">
                <a:effectLst/>
                <a:latin typeface="Calibri" panose="020F0502020204030204" pitchFamily="34" charset="0"/>
                <a:ea typeface="Calibri" panose="020F0502020204030204" pitchFamily="34" charset="0"/>
                <a:cs typeface="Times New Roman" panose="02020603050405020304" pitchFamily="18" charset="0"/>
              </a:rPr>
              <a:t>Without a bias term, the decision boundary of the model would always pass through the origin, which may not be suitable for many real-world datasets where the data is not centered around zero.</a:t>
            </a:r>
          </a:p>
          <a:p>
            <a:pPr marL="285750" indent="-285750">
              <a:lnSpc>
                <a:spcPct val="107000"/>
              </a:lnSpc>
              <a:spcAft>
                <a:spcPts val="800"/>
              </a:spcAft>
              <a:buFont typeface="Arial" panose="020B0604020202020204" pitchFamily="34" charset="0"/>
              <a:buChar char="•"/>
            </a:pP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700" b="1" kern="100" dirty="0">
                <a:effectLst/>
                <a:latin typeface="Calibri" panose="020F0502020204030204" pitchFamily="34" charset="0"/>
                <a:ea typeface="Calibri" panose="020F0502020204030204" pitchFamily="34" charset="0"/>
                <a:cs typeface="Times New Roman" panose="02020603050405020304" pitchFamily="18" charset="0"/>
              </a:rPr>
              <a:t>Flexibility in Model Representation: </a:t>
            </a:r>
          </a:p>
          <a:p>
            <a:pPr marL="285750" indent="-285750">
              <a:lnSpc>
                <a:spcPct val="107000"/>
              </a:lnSpc>
              <a:spcAft>
                <a:spcPts val="800"/>
              </a:spcAft>
              <a:buFont typeface="Arial" panose="020B0604020202020204" pitchFamily="34" charset="0"/>
              <a:buChar char="•"/>
            </a:pPr>
            <a:r>
              <a:rPr lang="en-US" sz="1700" kern="100" dirty="0">
                <a:effectLst/>
                <a:latin typeface="Calibri" panose="020F0502020204030204" pitchFamily="34" charset="0"/>
                <a:ea typeface="Calibri" panose="020F0502020204030204" pitchFamily="34" charset="0"/>
                <a:cs typeface="Times New Roman" panose="02020603050405020304" pitchFamily="18" charset="0"/>
              </a:rPr>
              <a:t>The bias term provides additional flexibility to the model, enabling it to represent a wider range of functions. </a:t>
            </a:r>
          </a:p>
          <a:p>
            <a:pPr marL="285750" indent="-285750">
              <a:lnSpc>
                <a:spcPct val="107000"/>
              </a:lnSpc>
              <a:spcAft>
                <a:spcPts val="800"/>
              </a:spcAft>
              <a:buFont typeface="Arial" panose="020B0604020202020204" pitchFamily="34" charset="0"/>
              <a:buChar char="•"/>
            </a:pPr>
            <a:r>
              <a:rPr lang="en-US" sz="1700" kern="100" dirty="0">
                <a:effectLst/>
                <a:latin typeface="Calibri" panose="020F0502020204030204" pitchFamily="34" charset="0"/>
                <a:ea typeface="Calibri" panose="020F0502020204030204" pitchFamily="34" charset="0"/>
                <a:cs typeface="Times New Roman" panose="02020603050405020304" pitchFamily="18" charset="0"/>
              </a:rPr>
              <a:t>It allows the model to fit more complex patterns in the data by controlling the vertical shift of the activation function.</a:t>
            </a:r>
          </a:p>
        </p:txBody>
      </p:sp>
      <p:sp>
        <p:nvSpPr>
          <p:cNvPr id="50" name="Straight Connector 2">
            <a:extLst>
              <a:ext uri="{FF2B5EF4-FFF2-40B4-BE49-F238E27FC236}">
                <a16:creationId xmlns:a16="http://schemas.microsoft.com/office/drawing/2014/main" id="{B7174232-505C-089C-6905-6F087A57D37C}"/>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33547021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C1344F-2AE4-E25C-7D2C-3658A77E6796}"/>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31C04803-A0D1-4C68-B3BF-EBCCA04842C0}"/>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Enter  LSTM (Long-Short Term Memory) Networks</a:t>
            </a:r>
          </a:p>
        </p:txBody>
      </p:sp>
      <p:sp>
        <p:nvSpPr>
          <p:cNvPr id="49" name="Google Shape;82;p 2">
            <a:extLst>
              <a:ext uri="{FF2B5EF4-FFF2-40B4-BE49-F238E27FC236}">
                <a16:creationId xmlns:a16="http://schemas.microsoft.com/office/drawing/2014/main" id="{97562F84-2CC4-E133-B0C2-025649AF269F}"/>
              </a:ext>
            </a:extLst>
          </p:cNvPr>
          <p:cNvSpPr/>
          <p:nvPr/>
        </p:nvSpPr>
        <p:spPr>
          <a:xfrm>
            <a:off x="1327481" y="1504787"/>
            <a:ext cx="9748080" cy="2707664"/>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7000"/>
              </a:lnSpc>
              <a:spcAft>
                <a:spcPts val="800"/>
              </a:spcAft>
            </a:pPr>
            <a:r>
              <a:rPr lang="en-US" sz="1500" kern="100" dirty="0">
                <a:effectLst/>
                <a:latin typeface="+mj-lt"/>
                <a:ea typeface="Calibri" panose="020F0502020204030204" pitchFamily="34" charset="0"/>
                <a:cs typeface="Times New Roman" panose="02020603050405020304" pitchFamily="18" charset="0"/>
              </a:rPr>
              <a:t>Long Short Term Memory networks (“LSTMs”) – are a special kind of RNN, capable of learning long-term dependencies. They were introduced by </a:t>
            </a:r>
            <a:r>
              <a:rPr lang="en-US" sz="1500" kern="100" dirty="0" err="1">
                <a:effectLst/>
                <a:latin typeface="+mj-lt"/>
                <a:ea typeface="Calibri" panose="020F0502020204030204" pitchFamily="34" charset="0"/>
                <a:cs typeface="Times New Roman" panose="02020603050405020304" pitchFamily="18" charset="0"/>
              </a:rPr>
              <a:t>Hochreiter</a:t>
            </a:r>
            <a:r>
              <a:rPr lang="en-US" sz="1500" kern="100" dirty="0">
                <a:effectLst/>
                <a:latin typeface="+mj-lt"/>
                <a:ea typeface="Calibri" panose="020F0502020204030204" pitchFamily="34" charset="0"/>
                <a:cs typeface="Times New Roman" panose="02020603050405020304" pitchFamily="18" charset="0"/>
              </a:rPr>
              <a:t> &amp; </a:t>
            </a:r>
            <a:r>
              <a:rPr lang="en-US" sz="1500" kern="100" dirty="0" err="1">
                <a:effectLst/>
                <a:latin typeface="+mj-lt"/>
                <a:ea typeface="Calibri" panose="020F0502020204030204" pitchFamily="34" charset="0"/>
                <a:cs typeface="Times New Roman" panose="02020603050405020304" pitchFamily="18" charset="0"/>
              </a:rPr>
              <a:t>Schmidhuber</a:t>
            </a:r>
            <a:r>
              <a:rPr lang="en-US" sz="1500" kern="100" dirty="0">
                <a:effectLst/>
                <a:latin typeface="+mj-lt"/>
                <a:ea typeface="Calibri" panose="020F0502020204030204" pitchFamily="34" charset="0"/>
                <a:cs typeface="Times New Roman" panose="02020603050405020304" pitchFamily="18" charset="0"/>
              </a:rPr>
              <a:t> (1997), and were refined and popularized by later on </a:t>
            </a:r>
          </a:p>
          <a:p>
            <a:pPr>
              <a:lnSpc>
                <a:spcPct val="107000"/>
              </a:lnSpc>
              <a:spcAft>
                <a:spcPts val="800"/>
              </a:spcAft>
            </a:pPr>
            <a:endParaRPr lang="en-US" sz="1500"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500" kern="100" dirty="0">
                <a:effectLst/>
                <a:latin typeface="+mj-lt"/>
                <a:ea typeface="Calibri" panose="020F0502020204030204" pitchFamily="34" charset="0"/>
                <a:cs typeface="Times New Roman" panose="02020603050405020304" pitchFamily="18" charset="0"/>
              </a:rPr>
              <a:t>LSTMs are explicitly designed to avoid the long-term dependency problem. Remembering information for long periods of time is practically their default behavior, not something they struggle to learn!</a:t>
            </a:r>
          </a:p>
          <a:p>
            <a:pPr>
              <a:lnSpc>
                <a:spcPct val="107000"/>
              </a:lnSpc>
              <a:spcAft>
                <a:spcPts val="800"/>
              </a:spcAft>
            </a:pPr>
            <a:endParaRPr lang="en-US" sz="1500"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500" kern="100" dirty="0">
                <a:effectLst/>
                <a:latin typeface="+mj-lt"/>
                <a:ea typeface="Calibri" panose="020F0502020204030204" pitchFamily="34" charset="0"/>
                <a:cs typeface="Times New Roman" panose="02020603050405020304" pitchFamily="18" charset="0"/>
              </a:rPr>
              <a:t>All recurrent neural networks have the form of a chain of repeating modules of neural network. In standard RNNs, this repeating module will have a very simple structure, such as a single tanh layer.</a:t>
            </a:r>
            <a:endParaRPr lang="en-IN" sz="15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29BC3407-3B3E-883D-A7A1-4D26F704A812}"/>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pic>
        <p:nvPicPr>
          <p:cNvPr id="3" name="Picture 2">
            <a:extLst>
              <a:ext uri="{FF2B5EF4-FFF2-40B4-BE49-F238E27FC236}">
                <a16:creationId xmlns:a16="http://schemas.microsoft.com/office/drawing/2014/main" id="{1CBA4707-613F-3FA0-7398-57535BCC3D8F}"/>
              </a:ext>
            </a:extLst>
          </p:cNvPr>
          <p:cNvPicPr>
            <a:picLocks noChangeAspect="1"/>
          </p:cNvPicPr>
          <p:nvPr/>
        </p:nvPicPr>
        <p:blipFill>
          <a:blip r:embed="rId2"/>
          <a:stretch>
            <a:fillRect/>
          </a:stretch>
        </p:blipFill>
        <p:spPr>
          <a:xfrm>
            <a:off x="3527341" y="4180459"/>
            <a:ext cx="5570163" cy="2345508"/>
          </a:xfrm>
          <a:prstGeom prst="rect">
            <a:avLst/>
          </a:prstGeom>
        </p:spPr>
      </p:pic>
    </p:spTree>
    <p:extLst>
      <p:ext uri="{BB962C8B-B14F-4D97-AF65-F5344CB8AC3E}">
        <p14:creationId xmlns:p14="http://schemas.microsoft.com/office/powerpoint/2010/main" val="89758343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A51952-662B-2354-354F-255CEDDBCCE1}"/>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4939E918-9567-1036-5B28-6B7010B65E38}"/>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Enter  LSTM (Long-Short Term Memory) Networks</a:t>
            </a:r>
          </a:p>
        </p:txBody>
      </p:sp>
      <p:sp>
        <p:nvSpPr>
          <p:cNvPr id="49" name="Google Shape;82;p 2">
            <a:extLst>
              <a:ext uri="{FF2B5EF4-FFF2-40B4-BE49-F238E27FC236}">
                <a16:creationId xmlns:a16="http://schemas.microsoft.com/office/drawing/2014/main" id="{EFBA62C0-A985-9D54-712B-170380E1A8DA}"/>
              </a:ext>
            </a:extLst>
          </p:cNvPr>
          <p:cNvSpPr/>
          <p:nvPr/>
        </p:nvSpPr>
        <p:spPr>
          <a:xfrm>
            <a:off x="1327481" y="1504787"/>
            <a:ext cx="9748080" cy="1396985"/>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7000"/>
              </a:lnSpc>
              <a:spcAft>
                <a:spcPts val="800"/>
              </a:spcAft>
            </a:pPr>
            <a:r>
              <a:rPr lang="en-US" sz="1700" kern="100" dirty="0">
                <a:effectLst/>
                <a:latin typeface="+mj-lt"/>
                <a:ea typeface="Calibri" panose="020F0502020204030204" pitchFamily="34" charset="0"/>
                <a:cs typeface="Times New Roman" panose="02020603050405020304" pitchFamily="18" charset="0"/>
              </a:rPr>
              <a:t>LSTMs also have this chain like structure, but the repeating module has a different structure. Instead of having a single neural network layer, there are four, interacting in a very special way.</a:t>
            </a:r>
          </a:p>
          <a:p>
            <a:pPr>
              <a:lnSpc>
                <a:spcPct val="107000"/>
              </a:lnSpc>
              <a:spcAft>
                <a:spcPts val="800"/>
              </a:spcAft>
            </a:pPr>
            <a:endParaRPr lang="en-US" sz="1700" kern="100" dirty="0">
              <a:latin typeface="+mj-lt"/>
              <a:ea typeface="Calibri" panose="020F0502020204030204" pitchFamily="34" charset="0"/>
              <a:cs typeface="Times New Roman" panose="02020603050405020304" pitchFamily="18" charset="0"/>
            </a:endParaRPr>
          </a:p>
          <a:p>
            <a:pPr>
              <a:lnSpc>
                <a:spcPct val="107000"/>
              </a:lnSpc>
              <a:spcAft>
                <a:spcPts val="800"/>
              </a:spcAft>
            </a:pPr>
            <a:endParaRPr lang="en-IN" sz="17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3B868BCD-42DF-0D08-CB3F-77C2A8AF53A6}"/>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pic>
        <p:nvPicPr>
          <p:cNvPr id="4" name="Picture 3">
            <a:extLst>
              <a:ext uri="{FF2B5EF4-FFF2-40B4-BE49-F238E27FC236}">
                <a16:creationId xmlns:a16="http://schemas.microsoft.com/office/drawing/2014/main" id="{B2E24153-20C0-F758-7AFF-CB0EB5A62640}"/>
              </a:ext>
            </a:extLst>
          </p:cNvPr>
          <p:cNvPicPr>
            <a:picLocks noChangeAspect="1"/>
          </p:cNvPicPr>
          <p:nvPr/>
        </p:nvPicPr>
        <p:blipFill>
          <a:blip r:embed="rId2"/>
          <a:stretch>
            <a:fillRect/>
          </a:stretch>
        </p:blipFill>
        <p:spPr>
          <a:xfrm>
            <a:off x="2326109" y="2901772"/>
            <a:ext cx="7167823" cy="3048336"/>
          </a:xfrm>
          <a:prstGeom prst="rect">
            <a:avLst/>
          </a:prstGeom>
        </p:spPr>
      </p:pic>
    </p:spTree>
    <p:extLst>
      <p:ext uri="{BB962C8B-B14F-4D97-AF65-F5344CB8AC3E}">
        <p14:creationId xmlns:p14="http://schemas.microsoft.com/office/powerpoint/2010/main" val="294661594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4F9215-93F7-80A2-8302-1EDE1D530811}"/>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2451BCA4-BCF5-36B8-2A67-342B9E85B8F4}"/>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What’s going on here ?</a:t>
            </a:r>
          </a:p>
        </p:txBody>
      </p:sp>
      <p:sp>
        <p:nvSpPr>
          <p:cNvPr id="49" name="Google Shape;82;p 2">
            <a:extLst>
              <a:ext uri="{FF2B5EF4-FFF2-40B4-BE49-F238E27FC236}">
                <a16:creationId xmlns:a16="http://schemas.microsoft.com/office/drawing/2014/main" id="{620E0BA7-C3E7-59BB-CA26-5707248D9755}"/>
              </a:ext>
            </a:extLst>
          </p:cNvPr>
          <p:cNvSpPr/>
          <p:nvPr/>
        </p:nvSpPr>
        <p:spPr>
          <a:xfrm>
            <a:off x="1327481" y="1504787"/>
            <a:ext cx="9748080" cy="4634667"/>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7000"/>
              </a:lnSpc>
              <a:spcAft>
                <a:spcPts val="800"/>
              </a:spcAft>
            </a:pPr>
            <a:r>
              <a:rPr lang="en-US" sz="1700" kern="100" dirty="0">
                <a:effectLst/>
                <a:latin typeface="+mj-lt"/>
                <a:ea typeface="Calibri" panose="020F0502020204030204" pitchFamily="34" charset="0"/>
                <a:cs typeface="Times New Roman" panose="02020603050405020304" pitchFamily="18" charset="0"/>
              </a:rPr>
              <a:t>Let’s understand the notations first –</a:t>
            </a:r>
          </a:p>
          <a:p>
            <a:pPr>
              <a:lnSpc>
                <a:spcPct val="107000"/>
              </a:lnSpc>
              <a:spcAft>
                <a:spcPts val="800"/>
              </a:spcAft>
            </a:pPr>
            <a:endParaRPr lang="en-US" sz="1700" kern="100" dirty="0">
              <a:latin typeface="+mj-lt"/>
              <a:ea typeface="Calibri" panose="020F0502020204030204" pitchFamily="34" charset="0"/>
              <a:cs typeface="Times New Roman" panose="02020603050405020304" pitchFamily="18" charset="0"/>
            </a:endParaRPr>
          </a:p>
          <a:p>
            <a:pPr>
              <a:lnSpc>
                <a:spcPct val="107000"/>
              </a:lnSpc>
              <a:spcAft>
                <a:spcPts val="800"/>
              </a:spcAft>
            </a:pPr>
            <a:endParaRPr lang="en-US" sz="1700"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endParaRPr lang="en-US" sz="1700" kern="100" dirty="0">
              <a:latin typeface="+mj-lt"/>
              <a:ea typeface="Calibri" panose="020F0502020204030204" pitchFamily="34" charset="0"/>
              <a:cs typeface="Times New Roman" panose="02020603050405020304" pitchFamily="18" charset="0"/>
            </a:endParaRPr>
          </a:p>
          <a:p>
            <a:pPr>
              <a:lnSpc>
                <a:spcPct val="107000"/>
              </a:lnSpc>
              <a:spcAft>
                <a:spcPts val="800"/>
              </a:spcAft>
            </a:pPr>
            <a:endParaRPr lang="en-US" sz="1700"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endParaRPr lang="en-US" sz="1700" kern="100" dirty="0">
              <a:latin typeface="+mj-lt"/>
              <a:ea typeface="Calibri" panose="020F0502020204030204" pitchFamily="34" charset="0"/>
              <a:cs typeface="Times New Roman" panose="02020603050405020304" pitchFamily="18" charset="0"/>
            </a:endParaRPr>
          </a:p>
          <a:p>
            <a:pPr>
              <a:lnSpc>
                <a:spcPct val="107000"/>
              </a:lnSpc>
              <a:spcAft>
                <a:spcPts val="800"/>
              </a:spcAft>
            </a:pPr>
            <a:endParaRPr lang="en-US" sz="1700" kern="1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700" kern="100" dirty="0">
                <a:effectLst/>
                <a:latin typeface="+mj-lt"/>
                <a:ea typeface="Calibri" panose="020F0502020204030204" pitchFamily="34" charset="0"/>
                <a:cs typeface="Times New Roman" panose="02020603050405020304" pitchFamily="18" charset="0"/>
              </a:rPr>
              <a:t>In the above diagram, each line carries an entire vector, from the output of one node to the inputs of others. </a:t>
            </a:r>
          </a:p>
          <a:p>
            <a:pPr marL="285750" indent="-285750">
              <a:lnSpc>
                <a:spcPct val="107000"/>
              </a:lnSpc>
              <a:spcAft>
                <a:spcPts val="800"/>
              </a:spcAft>
              <a:buFont typeface="Arial" panose="020B0604020202020204" pitchFamily="34" charset="0"/>
              <a:buChar char="•"/>
            </a:pPr>
            <a:r>
              <a:rPr lang="en-US" sz="1700" kern="100" dirty="0">
                <a:effectLst/>
                <a:latin typeface="+mj-lt"/>
                <a:ea typeface="Calibri" panose="020F0502020204030204" pitchFamily="34" charset="0"/>
                <a:cs typeface="Times New Roman" panose="02020603050405020304" pitchFamily="18" charset="0"/>
              </a:rPr>
              <a:t>The pink circles represent pointwise operations, like vector addition, while the yellow boxes are learned neural network layers. </a:t>
            </a:r>
          </a:p>
          <a:p>
            <a:pPr marL="285750" indent="-285750">
              <a:lnSpc>
                <a:spcPct val="107000"/>
              </a:lnSpc>
              <a:spcAft>
                <a:spcPts val="800"/>
              </a:spcAft>
              <a:buFont typeface="Arial" panose="020B0604020202020204" pitchFamily="34" charset="0"/>
              <a:buChar char="•"/>
            </a:pPr>
            <a:r>
              <a:rPr lang="en-US" sz="1700" kern="100" dirty="0">
                <a:effectLst/>
                <a:latin typeface="+mj-lt"/>
                <a:ea typeface="Calibri" panose="020F0502020204030204" pitchFamily="34" charset="0"/>
                <a:cs typeface="Times New Roman" panose="02020603050405020304" pitchFamily="18" charset="0"/>
              </a:rPr>
              <a:t>Lines merging denote concatenation, while a line forking denote its content being copied and the copies going to different locations. </a:t>
            </a:r>
            <a:endParaRPr lang="en-IN" sz="17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7B73D342-2754-5C7C-7C14-6A01316C16BF}"/>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pic>
        <p:nvPicPr>
          <p:cNvPr id="3" name="Picture 2">
            <a:extLst>
              <a:ext uri="{FF2B5EF4-FFF2-40B4-BE49-F238E27FC236}">
                <a16:creationId xmlns:a16="http://schemas.microsoft.com/office/drawing/2014/main" id="{7DABC578-1B28-CAFC-807C-5B6FF316C7E6}"/>
              </a:ext>
            </a:extLst>
          </p:cNvPr>
          <p:cNvPicPr>
            <a:picLocks noChangeAspect="1"/>
          </p:cNvPicPr>
          <p:nvPr/>
        </p:nvPicPr>
        <p:blipFill>
          <a:blip r:embed="rId2"/>
          <a:stretch>
            <a:fillRect/>
          </a:stretch>
        </p:blipFill>
        <p:spPr>
          <a:xfrm>
            <a:off x="2417281" y="1916098"/>
            <a:ext cx="7824967" cy="1333379"/>
          </a:xfrm>
          <a:prstGeom prst="rect">
            <a:avLst/>
          </a:prstGeom>
        </p:spPr>
      </p:pic>
    </p:spTree>
    <p:extLst>
      <p:ext uri="{BB962C8B-B14F-4D97-AF65-F5344CB8AC3E}">
        <p14:creationId xmlns:p14="http://schemas.microsoft.com/office/powerpoint/2010/main" val="2455183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C09DB-6617-EB2B-0568-68B1F0B31229}"/>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1B4983DF-33AC-A775-B43F-1C818E1D208B}"/>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Core Idea Behind LSTMs</a:t>
            </a:r>
          </a:p>
        </p:txBody>
      </p:sp>
      <p:sp>
        <p:nvSpPr>
          <p:cNvPr id="49" name="Google Shape;82;p 2">
            <a:extLst>
              <a:ext uri="{FF2B5EF4-FFF2-40B4-BE49-F238E27FC236}">
                <a16:creationId xmlns:a16="http://schemas.microsoft.com/office/drawing/2014/main" id="{021C8D39-6A68-E9B7-4383-0E5F64897A2C}"/>
              </a:ext>
            </a:extLst>
          </p:cNvPr>
          <p:cNvSpPr/>
          <p:nvPr/>
        </p:nvSpPr>
        <p:spPr>
          <a:xfrm>
            <a:off x="1327481" y="1504787"/>
            <a:ext cx="9748080" cy="5059655"/>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7000"/>
              </a:lnSpc>
              <a:spcAft>
                <a:spcPts val="800"/>
              </a:spcAft>
              <a:buFont typeface="Arial" panose="020B0604020202020204" pitchFamily="34" charset="0"/>
              <a:buChar char="•"/>
            </a:pPr>
            <a:r>
              <a:rPr lang="en-US" sz="1700" kern="100" dirty="0">
                <a:effectLst/>
                <a:latin typeface="+mj-lt"/>
                <a:ea typeface="Calibri" panose="020F0502020204030204" pitchFamily="34" charset="0"/>
                <a:cs typeface="Times New Roman" panose="02020603050405020304" pitchFamily="18" charset="0"/>
              </a:rPr>
              <a:t>The key to LSTMs is the cell state, the horizontal line running through the top of the diagram.</a:t>
            </a:r>
          </a:p>
          <a:p>
            <a:pPr marL="285750" indent="-285750">
              <a:lnSpc>
                <a:spcPct val="107000"/>
              </a:lnSpc>
              <a:spcAft>
                <a:spcPts val="800"/>
              </a:spcAft>
              <a:buFont typeface="Arial" panose="020B0604020202020204" pitchFamily="34" charset="0"/>
              <a:buChar char="•"/>
            </a:pPr>
            <a:r>
              <a:rPr lang="en-US" sz="1700" kern="100" dirty="0">
                <a:effectLst/>
                <a:latin typeface="+mj-lt"/>
                <a:ea typeface="Calibri" panose="020F0502020204030204" pitchFamily="34" charset="0"/>
                <a:cs typeface="Times New Roman" panose="02020603050405020304" pitchFamily="18" charset="0"/>
              </a:rPr>
              <a:t>The cell state is kind of like a conveyor belt. It runs straight down the entire chain, with only some minor linear interactions. It’s very easy for information to just flow along it unchanged.</a:t>
            </a:r>
          </a:p>
          <a:p>
            <a:pPr marL="285750" indent="-285750">
              <a:lnSpc>
                <a:spcPct val="107000"/>
              </a:lnSpc>
              <a:spcAft>
                <a:spcPts val="800"/>
              </a:spcAft>
              <a:buFont typeface="Arial" panose="020B0604020202020204" pitchFamily="34" charset="0"/>
              <a:buChar char="•"/>
            </a:pPr>
            <a:endParaRPr lang="en-US" sz="17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700" kern="1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7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700" kern="1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7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7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700" kern="100" dirty="0">
              <a:latin typeface="+mj-lt"/>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1600" b="0" i="0" dirty="0">
                <a:solidFill>
                  <a:srgbClr val="333333"/>
                </a:solidFill>
                <a:effectLst/>
                <a:latin typeface="+mj-lt"/>
              </a:rPr>
              <a:t>The LSTM does have the ability to remove or add information to the cell state, carefully regulated by structures called gates.</a:t>
            </a:r>
          </a:p>
          <a:p>
            <a:pPr marL="285750" indent="-285750" algn="just">
              <a:buFont typeface="Arial" panose="020B0604020202020204" pitchFamily="34" charset="0"/>
              <a:buChar char="•"/>
            </a:pPr>
            <a:r>
              <a:rPr lang="en-US" sz="1600" b="0" i="0" dirty="0">
                <a:solidFill>
                  <a:srgbClr val="333333"/>
                </a:solidFill>
                <a:effectLst/>
                <a:latin typeface="+mj-lt"/>
              </a:rPr>
              <a:t>Gates are a way to optionally let information through. They are composed out of a sigmoid neural net layer and a pointwise multiplication operation.</a:t>
            </a:r>
          </a:p>
          <a:p>
            <a:pPr marL="285750" indent="-285750">
              <a:lnSpc>
                <a:spcPct val="107000"/>
              </a:lnSpc>
              <a:spcAft>
                <a:spcPts val="800"/>
              </a:spcAft>
              <a:buFont typeface="Arial" panose="020B0604020202020204" pitchFamily="34" charset="0"/>
              <a:buChar char="•"/>
            </a:pPr>
            <a:endParaRPr lang="en-IN" sz="17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9CE164C8-AC2C-A5E2-B167-F628FC1EEA96}"/>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pic>
        <p:nvPicPr>
          <p:cNvPr id="4" name="Picture 3">
            <a:extLst>
              <a:ext uri="{FF2B5EF4-FFF2-40B4-BE49-F238E27FC236}">
                <a16:creationId xmlns:a16="http://schemas.microsoft.com/office/drawing/2014/main" id="{DEFBE76C-8132-F96C-14A0-067DAF113256}"/>
              </a:ext>
            </a:extLst>
          </p:cNvPr>
          <p:cNvPicPr>
            <a:picLocks noChangeAspect="1"/>
          </p:cNvPicPr>
          <p:nvPr/>
        </p:nvPicPr>
        <p:blipFill>
          <a:blip r:embed="rId2"/>
          <a:stretch>
            <a:fillRect/>
          </a:stretch>
        </p:blipFill>
        <p:spPr>
          <a:xfrm>
            <a:off x="4118530" y="2706568"/>
            <a:ext cx="4585205" cy="2273551"/>
          </a:xfrm>
          <a:prstGeom prst="rect">
            <a:avLst/>
          </a:prstGeom>
        </p:spPr>
      </p:pic>
    </p:spTree>
    <p:extLst>
      <p:ext uri="{BB962C8B-B14F-4D97-AF65-F5344CB8AC3E}">
        <p14:creationId xmlns:p14="http://schemas.microsoft.com/office/powerpoint/2010/main" val="8161703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1B1714-6A2F-82C7-E5CE-83C571F827A5}"/>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85E44C3F-44D4-F635-DEAC-EC05644D6677}"/>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Gates in LSTM</a:t>
            </a:r>
          </a:p>
        </p:txBody>
      </p:sp>
      <p:sp>
        <p:nvSpPr>
          <p:cNvPr id="49" name="Google Shape;82;p 2">
            <a:extLst>
              <a:ext uri="{FF2B5EF4-FFF2-40B4-BE49-F238E27FC236}">
                <a16:creationId xmlns:a16="http://schemas.microsoft.com/office/drawing/2014/main" id="{6DC049FC-C239-81BB-BF0A-9251AF62ECD6}"/>
              </a:ext>
            </a:extLst>
          </p:cNvPr>
          <p:cNvSpPr/>
          <p:nvPr/>
        </p:nvSpPr>
        <p:spPr>
          <a:xfrm>
            <a:off x="1327481" y="1504787"/>
            <a:ext cx="9748080" cy="4634667"/>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7000"/>
              </a:lnSpc>
              <a:spcAft>
                <a:spcPts val="800"/>
              </a:spcAft>
              <a:buFont typeface="Arial" panose="020B0604020202020204" pitchFamily="34" charset="0"/>
              <a:buChar char="•"/>
            </a:pPr>
            <a:r>
              <a:rPr lang="en-US" sz="1700" kern="100" dirty="0">
                <a:latin typeface="+mj-lt"/>
                <a:ea typeface="Calibri" panose="020F0502020204030204" pitchFamily="34" charset="0"/>
                <a:cs typeface="Times New Roman" panose="02020603050405020304" pitchFamily="18" charset="0"/>
              </a:rPr>
              <a:t>Gates are a way to optionally let information through. They are composed out of a sigmoid neural net layer and a pointwise multiplication operation.</a:t>
            </a:r>
          </a:p>
          <a:p>
            <a:pPr marL="285750" indent="-285750">
              <a:lnSpc>
                <a:spcPct val="107000"/>
              </a:lnSpc>
              <a:spcAft>
                <a:spcPts val="800"/>
              </a:spcAft>
              <a:buFont typeface="Arial" panose="020B0604020202020204" pitchFamily="34" charset="0"/>
              <a:buChar char="•"/>
            </a:pPr>
            <a:endParaRPr lang="en-US" sz="1700" kern="1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7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700" kern="1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7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700" kern="1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7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700" kern="100" dirty="0">
                <a:effectLst/>
                <a:latin typeface="+mj-lt"/>
                <a:ea typeface="Calibri" panose="020F0502020204030204" pitchFamily="34" charset="0"/>
                <a:cs typeface="Times New Roman" panose="02020603050405020304" pitchFamily="18" charset="0"/>
              </a:rPr>
              <a:t>The sigmoid layer outputs numbers between zero and one, describing how much of each component should be let through. A value of zero means “let nothing through,” while a value of one means “let everything through!”</a:t>
            </a:r>
          </a:p>
          <a:p>
            <a:pPr marL="285750" indent="-285750">
              <a:lnSpc>
                <a:spcPct val="107000"/>
              </a:lnSpc>
              <a:spcAft>
                <a:spcPts val="800"/>
              </a:spcAft>
              <a:buFont typeface="Arial" panose="020B0604020202020204" pitchFamily="34" charset="0"/>
              <a:buChar char="•"/>
            </a:pPr>
            <a:endParaRPr lang="en-US" sz="1700" kern="100" dirty="0">
              <a:effectLst/>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700" kern="100" dirty="0">
                <a:effectLst/>
                <a:latin typeface="+mj-lt"/>
                <a:ea typeface="Calibri" panose="020F0502020204030204" pitchFamily="34" charset="0"/>
                <a:cs typeface="Times New Roman" panose="02020603050405020304" pitchFamily="18" charset="0"/>
              </a:rPr>
              <a:t>An LSTM has three of these gates (input, forget, output), to protect and control the cell state.</a:t>
            </a:r>
            <a:endParaRPr lang="en-IN" sz="17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52734249-8155-96FA-CA66-49E1EB5C7306}"/>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pic>
        <p:nvPicPr>
          <p:cNvPr id="3" name="Picture 2">
            <a:extLst>
              <a:ext uri="{FF2B5EF4-FFF2-40B4-BE49-F238E27FC236}">
                <a16:creationId xmlns:a16="http://schemas.microsoft.com/office/drawing/2014/main" id="{5F22A666-E76F-C6E8-0DEE-E1B74D88C961}"/>
              </a:ext>
            </a:extLst>
          </p:cNvPr>
          <p:cNvPicPr>
            <a:picLocks noChangeAspect="1"/>
          </p:cNvPicPr>
          <p:nvPr/>
        </p:nvPicPr>
        <p:blipFill>
          <a:blip r:embed="rId2"/>
          <a:stretch>
            <a:fillRect/>
          </a:stretch>
        </p:blipFill>
        <p:spPr>
          <a:xfrm>
            <a:off x="5359319" y="2787579"/>
            <a:ext cx="1473362" cy="1282841"/>
          </a:xfrm>
          <a:prstGeom prst="rect">
            <a:avLst/>
          </a:prstGeom>
        </p:spPr>
      </p:pic>
    </p:spTree>
    <p:extLst>
      <p:ext uri="{BB962C8B-B14F-4D97-AF65-F5344CB8AC3E}">
        <p14:creationId xmlns:p14="http://schemas.microsoft.com/office/powerpoint/2010/main" val="132507424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D7148-FF59-4523-8F68-00A01046412A}"/>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B0F297AF-30E7-A99C-390B-9CF922E3048A}"/>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r>
              <a:rPr lang="en-US" sz="2800" b="1" i="1" spc="-1" dirty="0">
                <a:solidFill>
                  <a:srgbClr val="003399"/>
                </a:solidFill>
                <a:latin typeface="Trebuchet MS"/>
              </a:rPr>
              <a:t>Step-by-Step LSTM Walk Through</a:t>
            </a:r>
          </a:p>
        </p:txBody>
      </p:sp>
      <p:sp>
        <p:nvSpPr>
          <p:cNvPr id="49" name="Google Shape;82;p 2">
            <a:extLst>
              <a:ext uri="{FF2B5EF4-FFF2-40B4-BE49-F238E27FC236}">
                <a16:creationId xmlns:a16="http://schemas.microsoft.com/office/drawing/2014/main" id="{38B21679-2A60-E953-C05C-A46A9BD32409}"/>
              </a:ext>
            </a:extLst>
          </p:cNvPr>
          <p:cNvSpPr/>
          <p:nvPr/>
        </p:nvSpPr>
        <p:spPr>
          <a:xfrm>
            <a:off x="1327481" y="1504787"/>
            <a:ext cx="9748080" cy="4660763"/>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7000"/>
              </a:lnSpc>
              <a:spcAft>
                <a:spcPts val="800"/>
              </a:spcAft>
              <a:buFont typeface="Arial" panose="020B0604020202020204" pitchFamily="34" charset="0"/>
              <a:buChar char="•"/>
            </a:pPr>
            <a:r>
              <a:rPr lang="en-US" sz="1500" kern="100" dirty="0">
                <a:latin typeface="+mj-lt"/>
                <a:ea typeface="Calibri" panose="020F0502020204030204" pitchFamily="34" charset="0"/>
                <a:cs typeface="Times New Roman" panose="02020603050405020304" pitchFamily="18" charset="0"/>
              </a:rPr>
              <a:t>The first step in our LSTM is to decide what information we’re going to throw away from the cell state. </a:t>
            </a:r>
          </a:p>
          <a:p>
            <a:pPr marL="285750" indent="-285750">
              <a:lnSpc>
                <a:spcPct val="107000"/>
              </a:lnSpc>
              <a:spcAft>
                <a:spcPts val="800"/>
              </a:spcAft>
              <a:buFont typeface="Arial" panose="020B0604020202020204" pitchFamily="34" charset="0"/>
              <a:buChar char="•"/>
            </a:pPr>
            <a:r>
              <a:rPr lang="en-US" sz="1500" kern="100" dirty="0">
                <a:latin typeface="+mj-lt"/>
                <a:ea typeface="Calibri" panose="020F0502020204030204" pitchFamily="34" charset="0"/>
                <a:cs typeface="Times New Roman" panose="02020603050405020304" pitchFamily="18" charset="0"/>
              </a:rPr>
              <a:t>This decision is made by a sigmoid layer called the “</a:t>
            </a:r>
            <a:r>
              <a:rPr lang="en-US" sz="1500" b="1" i="1" kern="100" dirty="0">
                <a:latin typeface="+mj-lt"/>
                <a:ea typeface="Calibri" panose="020F0502020204030204" pitchFamily="34" charset="0"/>
                <a:cs typeface="Times New Roman" panose="02020603050405020304" pitchFamily="18" charset="0"/>
              </a:rPr>
              <a:t>forget gate </a:t>
            </a:r>
            <a:r>
              <a:rPr lang="en-US" sz="1500" kern="100" dirty="0">
                <a:latin typeface="+mj-lt"/>
                <a:ea typeface="Calibri" panose="020F0502020204030204" pitchFamily="34" charset="0"/>
                <a:cs typeface="Times New Roman" panose="02020603050405020304" pitchFamily="18" charset="0"/>
              </a:rPr>
              <a:t>layer.” It looks at h</a:t>
            </a:r>
            <a:r>
              <a:rPr lang="en-US" kern="100" baseline="-25000" dirty="0">
                <a:latin typeface="+mj-lt"/>
                <a:ea typeface="Calibri" panose="020F0502020204030204" pitchFamily="34" charset="0"/>
                <a:cs typeface="Times New Roman" panose="02020603050405020304" pitchFamily="18" charset="0"/>
              </a:rPr>
              <a:t>t−1 </a:t>
            </a:r>
            <a:r>
              <a:rPr lang="en-US" sz="1500" kern="100" dirty="0">
                <a:latin typeface="+mj-lt"/>
                <a:ea typeface="Calibri" panose="020F0502020204030204" pitchFamily="34" charset="0"/>
                <a:cs typeface="Times New Roman" panose="02020603050405020304" pitchFamily="18" charset="0"/>
              </a:rPr>
              <a:t> and </a:t>
            </a:r>
            <a:r>
              <a:rPr lang="en-US" sz="1500" kern="100" dirty="0" err="1">
                <a:latin typeface="+mj-lt"/>
                <a:ea typeface="Calibri" panose="020F0502020204030204" pitchFamily="34" charset="0"/>
                <a:cs typeface="Times New Roman" panose="02020603050405020304" pitchFamily="18" charset="0"/>
              </a:rPr>
              <a:t>x</a:t>
            </a:r>
            <a:r>
              <a:rPr lang="en-US" sz="2000" kern="100" baseline="-25000" dirty="0" err="1">
                <a:latin typeface="+mj-lt"/>
                <a:ea typeface="Calibri" panose="020F0502020204030204" pitchFamily="34" charset="0"/>
                <a:cs typeface="Times New Roman" panose="02020603050405020304" pitchFamily="18" charset="0"/>
              </a:rPr>
              <a:t>t</a:t>
            </a:r>
            <a:r>
              <a:rPr lang="en-US" sz="1500" kern="100" dirty="0">
                <a:latin typeface="+mj-lt"/>
                <a:ea typeface="Calibri" panose="020F0502020204030204" pitchFamily="34" charset="0"/>
                <a:cs typeface="Times New Roman" panose="02020603050405020304" pitchFamily="18" charset="0"/>
              </a:rPr>
              <a:t> , and outputs a number between 0  and 1  for each number in the cell state C</a:t>
            </a:r>
            <a:r>
              <a:rPr lang="en-US" kern="100" baseline="-25000" dirty="0">
                <a:latin typeface="+mj-lt"/>
                <a:ea typeface="Calibri" panose="020F0502020204030204" pitchFamily="34" charset="0"/>
                <a:cs typeface="Times New Roman" panose="02020603050405020304" pitchFamily="18" charset="0"/>
              </a:rPr>
              <a:t>t−1</a:t>
            </a:r>
            <a:r>
              <a:rPr lang="en-US" sz="1500" kern="100" dirty="0">
                <a:latin typeface="+mj-lt"/>
                <a:ea typeface="Calibri" panose="020F0502020204030204" pitchFamily="34" charset="0"/>
                <a:cs typeface="Times New Roman" panose="02020603050405020304" pitchFamily="18" charset="0"/>
              </a:rPr>
              <a:t> . </a:t>
            </a:r>
          </a:p>
          <a:p>
            <a:pPr marL="285750" indent="-285750">
              <a:lnSpc>
                <a:spcPct val="107000"/>
              </a:lnSpc>
              <a:spcAft>
                <a:spcPts val="800"/>
              </a:spcAft>
              <a:buFont typeface="Arial" panose="020B0604020202020204" pitchFamily="34" charset="0"/>
              <a:buChar char="•"/>
            </a:pPr>
            <a:r>
              <a:rPr lang="en-US" sz="1500" kern="100" dirty="0">
                <a:latin typeface="+mj-lt"/>
                <a:ea typeface="Calibri" panose="020F0502020204030204" pitchFamily="34" charset="0"/>
                <a:cs typeface="Times New Roman" panose="02020603050405020304" pitchFamily="18" charset="0"/>
              </a:rPr>
              <a:t>A value of 1 represents “completely keep this” while a 0  represents “completely get rid of this.”</a:t>
            </a:r>
          </a:p>
          <a:p>
            <a:pPr marL="285750" indent="-285750">
              <a:lnSpc>
                <a:spcPct val="107000"/>
              </a:lnSpc>
              <a:spcAft>
                <a:spcPts val="800"/>
              </a:spcAft>
              <a:buFont typeface="Arial" panose="020B0604020202020204" pitchFamily="34" charset="0"/>
              <a:buChar char="•"/>
            </a:pPr>
            <a:endParaRPr lang="en-US" sz="15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5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5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5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5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5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5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500" kern="100" dirty="0">
                <a:latin typeface="+mj-lt"/>
                <a:ea typeface="Calibri" panose="020F0502020204030204" pitchFamily="34" charset="0"/>
                <a:cs typeface="Times New Roman" panose="02020603050405020304" pitchFamily="18" charset="0"/>
              </a:rPr>
              <a:t>Let’s go back to our example of a language model trying to predict the next word based on all the previous ones. In such a problem, the cell state might include the gender of the present subject, so that the correct pronouns can be used. When we see a new subject, we want to forget the gender of the old subject.</a:t>
            </a:r>
            <a:endParaRPr lang="en-IN" sz="15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7C61F0F6-F4F3-11D1-AFD3-7147DCCF2800}"/>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pic>
        <p:nvPicPr>
          <p:cNvPr id="5" name="Picture 4">
            <a:extLst>
              <a:ext uri="{FF2B5EF4-FFF2-40B4-BE49-F238E27FC236}">
                <a16:creationId xmlns:a16="http://schemas.microsoft.com/office/drawing/2014/main" id="{B8FB0D59-7964-CB90-BBFF-0977433692FF}"/>
              </a:ext>
            </a:extLst>
          </p:cNvPr>
          <p:cNvPicPr>
            <a:picLocks noChangeAspect="1"/>
          </p:cNvPicPr>
          <p:nvPr/>
        </p:nvPicPr>
        <p:blipFill>
          <a:blip r:embed="rId2"/>
          <a:stretch>
            <a:fillRect/>
          </a:stretch>
        </p:blipFill>
        <p:spPr>
          <a:xfrm>
            <a:off x="3624630" y="3039722"/>
            <a:ext cx="5449016" cy="1838866"/>
          </a:xfrm>
          <a:prstGeom prst="rect">
            <a:avLst/>
          </a:prstGeom>
        </p:spPr>
      </p:pic>
    </p:spTree>
    <p:extLst>
      <p:ext uri="{BB962C8B-B14F-4D97-AF65-F5344CB8AC3E}">
        <p14:creationId xmlns:p14="http://schemas.microsoft.com/office/powerpoint/2010/main" val="40206206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42F752-F0F0-BCC4-E27B-F8A19FFBDF6A}"/>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671F4817-050F-42A1-701B-3FD1739612BA}"/>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r>
              <a:rPr lang="en-US" sz="2800" b="1" i="1" spc="-1" dirty="0">
                <a:solidFill>
                  <a:srgbClr val="003399"/>
                </a:solidFill>
                <a:latin typeface="Trebuchet MS"/>
              </a:rPr>
              <a:t>Step-by-Step LSTM Walk Through</a:t>
            </a:r>
          </a:p>
        </p:txBody>
      </p:sp>
      <p:sp>
        <p:nvSpPr>
          <p:cNvPr id="49" name="Google Shape;82;p 2">
            <a:extLst>
              <a:ext uri="{FF2B5EF4-FFF2-40B4-BE49-F238E27FC236}">
                <a16:creationId xmlns:a16="http://schemas.microsoft.com/office/drawing/2014/main" id="{DAC76811-B938-0BBC-E5CC-E3F68B3584D3}"/>
              </a:ext>
            </a:extLst>
          </p:cNvPr>
          <p:cNvSpPr/>
          <p:nvPr/>
        </p:nvSpPr>
        <p:spPr>
          <a:xfrm>
            <a:off x="1327481" y="1504787"/>
            <a:ext cx="9748080" cy="431118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7000"/>
              </a:lnSpc>
              <a:spcAft>
                <a:spcPts val="800"/>
              </a:spcAft>
              <a:buFont typeface="Arial" panose="020B0604020202020204" pitchFamily="34" charset="0"/>
              <a:buChar char="•"/>
            </a:pPr>
            <a:r>
              <a:rPr lang="en-US" sz="1500" kern="100" dirty="0">
                <a:latin typeface="+mj-lt"/>
                <a:ea typeface="Calibri" panose="020F0502020204030204" pitchFamily="34" charset="0"/>
                <a:cs typeface="Times New Roman" panose="02020603050405020304" pitchFamily="18" charset="0"/>
              </a:rPr>
              <a:t>The next step is to decide what new information we’re going to store in the cell state. </a:t>
            </a:r>
          </a:p>
          <a:p>
            <a:pPr marL="285750" indent="-285750">
              <a:lnSpc>
                <a:spcPct val="107000"/>
              </a:lnSpc>
              <a:spcAft>
                <a:spcPts val="800"/>
              </a:spcAft>
              <a:buFont typeface="Arial" panose="020B0604020202020204" pitchFamily="34" charset="0"/>
              <a:buChar char="•"/>
            </a:pPr>
            <a:r>
              <a:rPr lang="en-US" sz="1500" kern="100" dirty="0">
                <a:latin typeface="+mj-lt"/>
                <a:ea typeface="Calibri" panose="020F0502020204030204" pitchFamily="34" charset="0"/>
                <a:cs typeface="Times New Roman" panose="02020603050405020304" pitchFamily="18" charset="0"/>
              </a:rPr>
              <a:t>This has two parts. First, a sigmoid layer called the “</a:t>
            </a:r>
            <a:r>
              <a:rPr lang="en-US" sz="1500" b="1" i="1" kern="100" dirty="0">
                <a:latin typeface="+mj-lt"/>
                <a:ea typeface="Calibri" panose="020F0502020204030204" pitchFamily="34" charset="0"/>
                <a:cs typeface="Times New Roman" panose="02020603050405020304" pitchFamily="18" charset="0"/>
              </a:rPr>
              <a:t>input gate </a:t>
            </a:r>
            <a:r>
              <a:rPr lang="en-US" sz="1500" kern="100" dirty="0">
                <a:latin typeface="+mj-lt"/>
                <a:ea typeface="Calibri" panose="020F0502020204030204" pitchFamily="34" charset="0"/>
                <a:cs typeface="Times New Roman" panose="02020603050405020304" pitchFamily="18" charset="0"/>
              </a:rPr>
              <a:t>layer” decides which values we’ll update. Next, a tanh layer creates a vector of new candidate values, </a:t>
            </a:r>
            <a:r>
              <a:rPr lang="en-US" sz="1500" kern="100" dirty="0" err="1">
                <a:latin typeface="+mj-lt"/>
                <a:ea typeface="Calibri" panose="020F0502020204030204" pitchFamily="34" charset="0"/>
                <a:cs typeface="Times New Roman" panose="02020603050405020304" pitchFamily="18" charset="0"/>
              </a:rPr>
              <a:t>C~t</a:t>
            </a:r>
            <a:r>
              <a:rPr lang="en-US" sz="1500" kern="100" dirty="0">
                <a:latin typeface="+mj-lt"/>
                <a:ea typeface="Calibri" panose="020F0502020204030204" pitchFamily="34" charset="0"/>
                <a:cs typeface="Times New Roman" panose="02020603050405020304" pitchFamily="18" charset="0"/>
              </a:rPr>
              <a:t> , that could be added to the state. </a:t>
            </a:r>
          </a:p>
          <a:p>
            <a:pPr marL="285750" indent="-285750">
              <a:lnSpc>
                <a:spcPct val="107000"/>
              </a:lnSpc>
              <a:spcAft>
                <a:spcPts val="800"/>
              </a:spcAft>
              <a:buFont typeface="Arial" panose="020B0604020202020204" pitchFamily="34" charset="0"/>
              <a:buChar char="•"/>
            </a:pPr>
            <a:r>
              <a:rPr lang="en-US" sz="1500" kern="100" dirty="0">
                <a:latin typeface="+mj-lt"/>
                <a:ea typeface="Calibri" panose="020F0502020204030204" pitchFamily="34" charset="0"/>
                <a:cs typeface="Times New Roman" panose="02020603050405020304" pitchFamily="18" charset="0"/>
              </a:rPr>
              <a:t>In the next step, we’ll combine these two to create an update to the state.</a:t>
            </a:r>
          </a:p>
          <a:p>
            <a:pPr marL="285750" indent="-285750">
              <a:lnSpc>
                <a:spcPct val="107000"/>
              </a:lnSpc>
              <a:spcAft>
                <a:spcPts val="800"/>
              </a:spcAft>
              <a:buFont typeface="Arial" panose="020B0604020202020204" pitchFamily="34" charset="0"/>
              <a:buChar char="•"/>
            </a:pPr>
            <a:endParaRPr lang="en-US" sz="15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5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5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5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5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5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5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500" kern="100" dirty="0">
                <a:latin typeface="+mj-lt"/>
                <a:ea typeface="Calibri" panose="020F0502020204030204" pitchFamily="34" charset="0"/>
                <a:cs typeface="Times New Roman" panose="02020603050405020304" pitchFamily="18" charset="0"/>
              </a:rPr>
              <a:t>In the example of our language model, we’d want to add the gender of the new subject to the cell state, to replace the old one we’re forgetting.</a:t>
            </a:r>
            <a:endParaRPr lang="en-IN" sz="15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FA3BA1AF-6B9E-1B3F-EE09-FCB2B163A7FB}"/>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pic>
        <p:nvPicPr>
          <p:cNvPr id="4" name="Picture 3">
            <a:extLst>
              <a:ext uri="{FF2B5EF4-FFF2-40B4-BE49-F238E27FC236}">
                <a16:creationId xmlns:a16="http://schemas.microsoft.com/office/drawing/2014/main" id="{DE5B0E09-8E92-C200-BA09-EA7A9BE6998C}"/>
              </a:ext>
            </a:extLst>
          </p:cNvPr>
          <p:cNvPicPr>
            <a:picLocks noChangeAspect="1"/>
          </p:cNvPicPr>
          <p:nvPr/>
        </p:nvPicPr>
        <p:blipFill>
          <a:blip r:embed="rId2"/>
          <a:stretch>
            <a:fillRect/>
          </a:stretch>
        </p:blipFill>
        <p:spPr>
          <a:xfrm>
            <a:off x="2932835" y="2863370"/>
            <a:ext cx="7235564" cy="2205810"/>
          </a:xfrm>
          <a:prstGeom prst="rect">
            <a:avLst/>
          </a:prstGeom>
        </p:spPr>
      </p:pic>
    </p:spTree>
    <p:extLst>
      <p:ext uri="{BB962C8B-B14F-4D97-AF65-F5344CB8AC3E}">
        <p14:creationId xmlns:p14="http://schemas.microsoft.com/office/powerpoint/2010/main" val="185900068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3A8D9B-D6B6-D737-3AC0-C7BFD1F36A31}"/>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41924EBE-7CF9-ED31-ADFC-5D4FBB49827E}"/>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r>
              <a:rPr lang="en-US" sz="2800" b="1" i="1" spc="-1" dirty="0">
                <a:solidFill>
                  <a:srgbClr val="003399"/>
                </a:solidFill>
                <a:latin typeface="Trebuchet MS"/>
              </a:rPr>
              <a:t>Step-by-Step LSTM Walk Through</a:t>
            </a:r>
          </a:p>
        </p:txBody>
      </p:sp>
      <p:sp>
        <p:nvSpPr>
          <p:cNvPr id="49" name="Google Shape;82;p 2">
            <a:extLst>
              <a:ext uri="{FF2B5EF4-FFF2-40B4-BE49-F238E27FC236}">
                <a16:creationId xmlns:a16="http://schemas.microsoft.com/office/drawing/2014/main" id="{F5B3F419-750A-BC8A-6231-E6D92C73DACF}"/>
              </a:ext>
            </a:extLst>
          </p:cNvPr>
          <p:cNvSpPr/>
          <p:nvPr/>
        </p:nvSpPr>
        <p:spPr>
          <a:xfrm>
            <a:off x="1327481" y="1504787"/>
            <a:ext cx="9748080" cy="4518032"/>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7000"/>
              </a:lnSpc>
              <a:spcAft>
                <a:spcPts val="800"/>
              </a:spcAft>
              <a:buFont typeface="Arial" panose="020B0604020202020204" pitchFamily="34" charset="0"/>
              <a:buChar char="•"/>
            </a:pPr>
            <a:r>
              <a:rPr lang="en-US" sz="1500" kern="100" dirty="0">
                <a:latin typeface="+mj-lt"/>
                <a:ea typeface="Calibri" panose="020F0502020204030204" pitchFamily="34" charset="0"/>
                <a:cs typeface="Times New Roman" panose="02020603050405020304" pitchFamily="18" charset="0"/>
              </a:rPr>
              <a:t>It’s now time to update the old cell state, C</a:t>
            </a:r>
            <a:r>
              <a:rPr lang="en-US" kern="100" baseline="-25000" dirty="0">
                <a:latin typeface="+mj-lt"/>
                <a:ea typeface="Calibri" panose="020F0502020204030204" pitchFamily="34" charset="0"/>
                <a:cs typeface="Times New Roman" panose="02020603050405020304" pitchFamily="18" charset="0"/>
              </a:rPr>
              <a:t>t−1</a:t>
            </a:r>
            <a:r>
              <a:rPr lang="en-US" sz="1500" kern="100" dirty="0">
                <a:latin typeface="+mj-lt"/>
                <a:ea typeface="Calibri" panose="020F0502020204030204" pitchFamily="34" charset="0"/>
                <a:cs typeface="Times New Roman" panose="02020603050405020304" pitchFamily="18" charset="0"/>
              </a:rPr>
              <a:t>, into the new cell state C</a:t>
            </a:r>
            <a:r>
              <a:rPr lang="en-US" sz="2400" kern="100" baseline="-25000" dirty="0">
                <a:latin typeface="+mj-lt"/>
                <a:ea typeface="Calibri" panose="020F0502020204030204" pitchFamily="34" charset="0"/>
                <a:cs typeface="Times New Roman" panose="02020603050405020304" pitchFamily="18" charset="0"/>
              </a:rPr>
              <a:t>t</a:t>
            </a:r>
            <a:endParaRPr lang="en-US" sz="1500" kern="100" baseline="-250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500" kern="100" dirty="0">
                <a:latin typeface="+mj-lt"/>
                <a:ea typeface="Calibri" panose="020F0502020204030204" pitchFamily="34" charset="0"/>
                <a:cs typeface="Times New Roman" panose="02020603050405020304" pitchFamily="18" charset="0"/>
              </a:rPr>
              <a:t>The previous steps already decided what to do, we just need to actually do it.</a:t>
            </a:r>
          </a:p>
          <a:p>
            <a:pPr marL="285750" indent="-285750">
              <a:lnSpc>
                <a:spcPct val="107000"/>
              </a:lnSpc>
              <a:spcAft>
                <a:spcPts val="800"/>
              </a:spcAft>
              <a:buFont typeface="Arial" panose="020B0604020202020204" pitchFamily="34" charset="0"/>
              <a:buChar char="•"/>
            </a:pPr>
            <a:r>
              <a:rPr lang="en-US" sz="1500" kern="100" dirty="0">
                <a:latin typeface="+mj-lt"/>
                <a:ea typeface="Calibri" panose="020F0502020204030204" pitchFamily="34" charset="0"/>
                <a:cs typeface="Times New Roman" panose="02020603050405020304" pitchFamily="18" charset="0"/>
              </a:rPr>
              <a:t>We multiply the old state by f</a:t>
            </a:r>
            <a:r>
              <a:rPr lang="en-US" sz="2400" kern="100" baseline="-25000" dirty="0">
                <a:latin typeface="+mj-lt"/>
                <a:ea typeface="Calibri" panose="020F0502020204030204" pitchFamily="34" charset="0"/>
                <a:cs typeface="Times New Roman" panose="02020603050405020304" pitchFamily="18" charset="0"/>
              </a:rPr>
              <a:t>t</a:t>
            </a:r>
            <a:r>
              <a:rPr lang="en-US" sz="1500" kern="100" dirty="0">
                <a:latin typeface="+mj-lt"/>
                <a:ea typeface="Calibri" panose="020F0502020204030204" pitchFamily="34" charset="0"/>
                <a:cs typeface="Times New Roman" panose="02020603050405020304" pitchFamily="18" charset="0"/>
              </a:rPr>
              <a:t> , forgetting the things we decided to forget earlier. Then we add </a:t>
            </a:r>
            <a:r>
              <a:rPr lang="en-US" sz="1500" kern="100" dirty="0" err="1">
                <a:latin typeface="+mj-lt"/>
                <a:ea typeface="Calibri" panose="020F0502020204030204" pitchFamily="34" charset="0"/>
                <a:cs typeface="Times New Roman" panose="02020603050405020304" pitchFamily="18" charset="0"/>
              </a:rPr>
              <a:t>i</a:t>
            </a:r>
            <a:r>
              <a:rPr lang="en-US" sz="2800" kern="100" baseline="-25000" dirty="0" err="1">
                <a:latin typeface="+mj-lt"/>
                <a:ea typeface="Calibri" panose="020F0502020204030204" pitchFamily="34" charset="0"/>
                <a:cs typeface="Times New Roman" panose="02020603050405020304" pitchFamily="18" charset="0"/>
              </a:rPr>
              <a:t>t</a:t>
            </a:r>
            <a:r>
              <a:rPr lang="en-US" sz="1500" kern="100" dirty="0" err="1">
                <a:latin typeface="+mj-lt"/>
                <a:ea typeface="Calibri" panose="020F0502020204030204" pitchFamily="34" charset="0"/>
                <a:cs typeface="Times New Roman" panose="02020603050405020304" pitchFamily="18" charset="0"/>
              </a:rPr>
              <a:t>∗C~t</a:t>
            </a:r>
            <a:endParaRPr lang="en-US" sz="15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500" kern="100" dirty="0">
                <a:latin typeface="+mj-lt"/>
                <a:ea typeface="Calibri" panose="020F0502020204030204" pitchFamily="34" charset="0"/>
                <a:cs typeface="Times New Roman" panose="02020603050405020304" pitchFamily="18" charset="0"/>
              </a:rPr>
              <a:t>This is the new candidate values, scaled by how much we decided to update each state value.</a:t>
            </a:r>
          </a:p>
          <a:p>
            <a:pPr marL="285750" indent="-285750">
              <a:lnSpc>
                <a:spcPct val="107000"/>
              </a:lnSpc>
              <a:spcAft>
                <a:spcPts val="800"/>
              </a:spcAft>
              <a:buFont typeface="Arial" panose="020B0604020202020204" pitchFamily="34" charset="0"/>
              <a:buChar char="•"/>
            </a:pPr>
            <a:endParaRPr lang="en-US" sz="15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5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5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5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5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5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5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500" kern="100" dirty="0">
                <a:latin typeface="+mj-lt"/>
                <a:ea typeface="Calibri" panose="020F0502020204030204" pitchFamily="34" charset="0"/>
                <a:cs typeface="Times New Roman" panose="02020603050405020304" pitchFamily="18" charset="0"/>
              </a:rPr>
              <a:t>In the case of the language model, this is where we’d actually drop the information about the old subject’s gender and add the new information, as we decided in the previous steps.</a:t>
            </a:r>
            <a:endParaRPr lang="en-IN" sz="15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59D98D8A-114A-6C46-F0F0-04ACFF721278}"/>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pic>
        <p:nvPicPr>
          <p:cNvPr id="3" name="Picture 2">
            <a:extLst>
              <a:ext uri="{FF2B5EF4-FFF2-40B4-BE49-F238E27FC236}">
                <a16:creationId xmlns:a16="http://schemas.microsoft.com/office/drawing/2014/main" id="{EDB34202-8C83-9BDF-42C8-5B1630D5C7BD}"/>
              </a:ext>
            </a:extLst>
          </p:cNvPr>
          <p:cNvPicPr>
            <a:picLocks noChangeAspect="1"/>
          </p:cNvPicPr>
          <p:nvPr/>
        </p:nvPicPr>
        <p:blipFill>
          <a:blip r:embed="rId2"/>
          <a:stretch>
            <a:fillRect/>
          </a:stretch>
        </p:blipFill>
        <p:spPr>
          <a:xfrm>
            <a:off x="2973248" y="3014196"/>
            <a:ext cx="6456545" cy="2121134"/>
          </a:xfrm>
          <a:prstGeom prst="rect">
            <a:avLst/>
          </a:prstGeom>
        </p:spPr>
      </p:pic>
    </p:spTree>
    <p:extLst>
      <p:ext uri="{BB962C8B-B14F-4D97-AF65-F5344CB8AC3E}">
        <p14:creationId xmlns:p14="http://schemas.microsoft.com/office/powerpoint/2010/main" val="26645054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AD00B4-1764-313D-BF75-EE1DADACC293}"/>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984189AB-EFC6-9C76-ED1E-776807C42091}"/>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r>
              <a:rPr lang="en-US" sz="2800" b="1" i="1" spc="-1" dirty="0">
                <a:solidFill>
                  <a:srgbClr val="003399"/>
                </a:solidFill>
                <a:latin typeface="Trebuchet MS"/>
              </a:rPr>
              <a:t>Step-by-Step LSTM Walk Through</a:t>
            </a:r>
          </a:p>
        </p:txBody>
      </p:sp>
      <p:sp>
        <p:nvSpPr>
          <p:cNvPr id="49" name="Google Shape;82;p 2">
            <a:extLst>
              <a:ext uri="{FF2B5EF4-FFF2-40B4-BE49-F238E27FC236}">
                <a16:creationId xmlns:a16="http://schemas.microsoft.com/office/drawing/2014/main" id="{329FF8BB-ACA7-D07E-2726-83E51ED9A82E}"/>
              </a:ext>
            </a:extLst>
          </p:cNvPr>
          <p:cNvSpPr/>
          <p:nvPr/>
        </p:nvSpPr>
        <p:spPr>
          <a:xfrm>
            <a:off x="1327481" y="1504787"/>
            <a:ext cx="9748080" cy="4702569"/>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7000"/>
              </a:lnSpc>
              <a:spcAft>
                <a:spcPts val="800"/>
              </a:spcAft>
              <a:buFont typeface="Arial" panose="020B0604020202020204" pitchFamily="34" charset="0"/>
              <a:buChar char="•"/>
            </a:pPr>
            <a:r>
              <a:rPr lang="en-US" sz="1500" kern="100" dirty="0">
                <a:latin typeface="+mj-lt"/>
                <a:ea typeface="Calibri" panose="020F0502020204030204" pitchFamily="34" charset="0"/>
                <a:cs typeface="Times New Roman" panose="02020603050405020304" pitchFamily="18" charset="0"/>
              </a:rPr>
              <a:t>Finally, we need to decide what we’re going to output. This output will be based on our cell state, but will be a filtered version determined by the “</a:t>
            </a:r>
            <a:r>
              <a:rPr lang="en-US" sz="1500" b="1" kern="100" dirty="0">
                <a:latin typeface="+mj-lt"/>
                <a:ea typeface="Calibri" panose="020F0502020204030204" pitchFamily="34" charset="0"/>
                <a:cs typeface="Times New Roman" panose="02020603050405020304" pitchFamily="18" charset="0"/>
              </a:rPr>
              <a:t>output gate </a:t>
            </a:r>
            <a:r>
              <a:rPr lang="en-US" sz="1500" kern="100" dirty="0">
                <a:latin typeface="+mj-lt"/>
                <a:ea typeface="Calibri" panose="020F0502020204030204" pitchFamily="34" charset="0"/>
                <a:cs typeface="Times New Roman" panose="02020603050405020304" pitchFamily="18" charset="0"/>
              </a:rPr>
              <a:t>layer”. </a:t>
            </a:r>
          </a:p>
          <a:p>
            <a:pPr marL="285750" indent="-285750">
              <a:lnSpc>
                <a:spcPct val="107000"/>
              </a:lnSpc>
              <a:spcAft>
                <a:spcPts val="800"/>
              </a:spcAft>
              <a:buFont typeface="Arial" panose="020B0604020202020204" pitchFamily="34" charset="0"/>
              <a:buChar char="•"/>
            </a:pPr>
            <a:r>
              <a:rPr lang="en-US" sz="1500" kern="100" dirty="0">
                <a:latin typeface="+mj-lt"/>
                <a:ea typeface="Calibri" panose="020F0502020204030204" pitchFamily="34" charset="0"/>
                <a:cs typeface="Times New Roman" panose="02020603050405020304" pitchFamily="18" charset="0"/>
              </a:rPr>
              <a:t>First, we run a sigmoid layer which decides what parts of the cell state we’re going to output. Then, we put the cell state through tanh  (to push the values to be between −1  and 1 ) and multiply it by the output of the sigmoid gate, so that we only output the parts we decided to.</a:t>
            </a:r>
          </a:p>
          <a:p>
            <a:pPr marL="285750" indent="-285750">
              <a:lnSpc>
                <a:spcPct val="107000"/>
              </a:lnSpc>
              <a:spcAft>
                <a:spcPts val="800"/>
              </a:spcAft>
              <a:buFont typeface="Arial" panose="020B0604020202020204" pitchFamily="34" charset="0"/>
              <a:buChar char="•"/>
            </a:pPr>
            <a:endParaRPr lang="en-US" sz="15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5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5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5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5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5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500" kern="100"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500" kern="100" dirty="0">
                <a:latin typeface="+mj-lt"/>
                <a:ea typeface="Calibri" panose="020F0502020204030204" pitchFamily="34" charset="0"/>
                <a:cs typeface="Times New Roman" panose="02020603050405020304" pitchFamily="18" charset="0"/>
              </a:rPr>
              <a:t>For the language model example, since it just saw a subject, it might want to output information relevant to a verb, in case that’s what is coming next. For example, it might output whether the subject is singular or plural, so that we know what form a verb should be conjugated into if that’s what follows next.</a:t>
            </a:r>
            <a:endParaRPr lang="en-IN" sz="1500" kern="100" dirty="0">
              <a:effectLst/>
              <a:latin typeface="+mj-lt"/>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DCF1E94A-A5D9-70F3-36ED-9B6AC3269EA7}"/>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pic>
        <p:nvPicPr>
          <p:cNvPr id="5" name="Picture 4">
            <a:extLst>
              <a:ext uri="{FF2B5EF4-FFF2-40B4-BE49-F238E27FC236}">
                <a16:creationId xmlns:a16="http://schemas.microsoft.com/office/drawing/2014/main" id="{40481CC4-7084-42AC-2168-FE5EF7C8333D}"/>
              </a:ext>
            </a:extLst>
          </p:cNvPr>
          <p:cNvPicPr>
            <a:picLocks noChangeAspect="1"/>
          </p:cNvPicPr>
          <p:nvPr/>
        </p:nvPicPr>
        <p:blipFill>
          <a:blip r:embed="rId2"/>
          <a:stretch>
            <a:fillRect/>
          </a:stretch>
        </p:blipFill>
        <p:spPr>
          <a:xfrm>
            <a:off x="3022731" y="2923012"/>
            <a:ext cx="6714807" cy="2430201"/>
          </a:xfrm>
          <a:prstGeom prst="rect">
            <a:avLst/>
          </a:prstGeom>
        </p:spPr>
      </p:pic>
    </p:spTree>
    <p:extLst>
      <p:ext uri="{BB962C8B-B14F-4D97-AF65-F5344CB8AC3E}">
        <p14:creationId xmlns:p14="http://schemas.microsoft.com/office/powerpoint/2010/main" val="156676101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5E39F-3FB7-6D60-51EB-069903ADE528}"/>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9EC670F1-95F4-E97F-FD48-25A8E38DE557}"/>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Role of LSTM Gates in Long-Term Dependency</a:t>
            </a:r>
          </a:p>
        </p:txBody>
      </p:sp>
      <p:sp>
        <p:nvSpPr>
          <p:cNvPr id="49" name="Google Shape;82;p 2">
            <a:extLst>
              <a:ext uri="{FF2B5EF4-FFF2-40B4-BE49-F238E27FC236}">
                <a16:creationId xmlns:a16="http://schemas.microsoft.com/office/drawing/2014/main" id="{3FA683DC-14A3-9D4D-6729-E4A1B829967D}"/>
              </a:ext>
            </a:extLst>
          </p:cNvPr>
          <p:cNvSpPr/>
          <p:nvPr/>
        </p:nvSpPr>
        <p:spPr>
          <a:xfrm>
            <a:off x="1394640" y="1868760"/>
            <a:ext cx="9748080" cy="4661469"/>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Gates of LSTM - Managing Memory</a:t>
            </a:r>
          </a:p>
          <a:p>
            <a:pPr>
              <a:lnSpc>
                <a:spcPct val="107000"/>
              </a:lnSpc>
              <a:spcAft>
                <a:spcPts val="800"/>
              </a:spcAft>
            </a:pP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Explanation of Gates:</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Input Gate: Controls how much new information flows into the cell state.</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Forget Gate: Decides what information to discard from the cell state.</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Output Gate: Determines what part of the cell state makes it to the output.</a:t>
            </a:r>
          </a:p>
          <a:p>
            <a:pP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Role in Long-Term Dependency: </a:t>
            </a:r>
            <a:r>
              <a:rPr lang="en-US" kern="100" dirty="0">
                <a:latin typeface="Calibri" panose="020F0502020204030204" pitchFamily="34" charset="0"/>
                <a:ea typeface="Calibri" panose="020F0502020204030204" pitchFamily="34" charset="0"/>
                <a:cs typeface="Times New Roman" panose="02020603050405020304" pitchFamily="18" charset="0"/>
              </a:rPr>
              <a:t>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hese gates collectively enable the LSTM to add or remove information to the cell state, crucial for learning long-term patterns.</a:t>
            </a:r>
          </a:p>
          <a:p>
            <a:pPr>
              <a:lnSpc>
                <a:spcPct val="107000"/>
              </a:lnSpc>
              <a:spcAft>
                <a:spcPts val="800"/>
              </a:spcAft>
            </a:pP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Please open </a:t>
            </a:r>
            <a:r>
              <a:rPr lang="en-US" kern="100" dirty="0" err="1">
                <a:latin typeface="Calibri" panose="020F0502020204030204" pitchFamily="34" charset="0"/>
                <a:ea typeface="Calibri" panose="020F0502020204030204" pitchFamily="34" charset="0"/>
                <a:cs typeface="Times New Roman" panose="02020603050405020304" pitchFamily="18" charset="0"/>
              </a:rPr>
              <a:t>LSTM_Example.ipynb</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26C6B62C-613F-FEB7-FD8F-42EA20AE2A23}"/>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434881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BB6AAC-B312-324E-2920-FE00055483FF}"/>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85AFD7A3-606A-BC15-FD48-F9F96899CAC8}"/>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trike="noStrike" spc="-1" dirty="0">
                <a:solidFill>
                  <a:srgbClr val="003399"/>
                </a:solidFill>
                <a:latin typeface="Trebuchet MS"/>
              </a:rPr>
              <a:t>Why bias ?</a:t>
            </a:r>
            <a:endParaRPr lang="en-IN" sz="2800" b="0" strike="noStrike" spc="-1" dirty="0">
              <a:latin typeface="Arial"/>
            </a:endParaRPr>
          </a:p>
        </p:txBody>
      </p:sp>
      <p:sp>
        <p:nvSpPr>
          <p:cNvPr id="49" name="Google Shape;82;p 2">
            <a:extLst>
              <a:ext uri="{FF2B5EF4-FFF2-40B4-BE49-F238E27FC236}">
                <a16:creationId xmlns:a16="http://schemas.microsoft.com/office/drawing/2014/main" id="{61809711-027F-3292-9E86-D573DEC4E1CA}"/>
              </a:ext>
            </a:extLst>
          </p:cNvPr>
          <p:cNvSpPr/>
          <p:nvPr/>
        </p:nvSpPr>
        <p:spPr>
          <a:xfrm>
            <a:off x="1095007" y="1713777"/>
            <a:ext cx="9748080" cy="3317639"/>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7000"/>
              </a:lnSpc>
              <a:spcAft>
                <a:spcPts val="800"/>
              </a:spcAft>
            </a:pPr>
            <a:r>
              <a:rPr lang="en-US" sz="1700" i="1" kern="100" dirty="0">
                <a:latin typeface="Calibri" panose="020F0502020204030204" pitchFamily="34" charset="0"/>
                <a:ea typeface="Calibri" panose="020F0502020204030204" pitchFamily="34" charset="0"/>
                <a:cs typeface="Times New Roman" panose="02020603050405020304" pitchFamily="18" charset="0"/>
              </a:rPr>
              <a:t>I</a:t>
            </a:r>
            <a:r>
              <a:rPr lang="en-US" sz="1700" i="1" kern="100" dirty="0">
                <a:effectLst/>
                <a:latin typeface="Calibri" panose="020F0502020204030204" pitchFamily="34" charset="0"/>
                <a:ea typeface="Calibri" panose="020F0502020204030204" pitchFamily="34" charset="0"/>
                <a:cs typeface="Times New Roman" panose="02020603050405020304" pitchFamily="18" charset="0"/>
              </a:rPr>
              <a:t>ncluding a bias term in the model helps in – </a:t>
            </a:r>
          </a:p>
          <a:p>
            <a:pPr>
              <a:lnSpc>
                <a:spcPct val="107000"/>
              </a:lnSpc>
              <a:spcAft>
                <a:spcPts val="800"/>
              </a:spcAft>
            </a:pPr>
            <a:endParaRPr lang="en-US" sz="17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700" b="1" kern="100" dirty="0">
                <a:effectLst/>
                <a:latin typeface="Calibri" panose="020F0502020204030204" pitchFamily="34" charset="0"/>
                <a:ea typeface="Calibri" panose="020F0502020204030204" pitchFamily="34" charset="0"/>
                <a:cs typeface="Times New Roman" panose="02020603050405020304" pitchFamily="18" charset="0"/>
              </a:rPr>
              <a:t>Improving Model Performance</a:t>
            </a:r>
            <a:r>
              <a:rPr lang="en-US" sz="1700" kern="100" dirty="0">
                <a:effectLst/>
                <a:latin typeface="Calibri" panose="020F0502020204030204" pitchFamily="34" charset="0"/>
                <a:ea typeface="Calibri" panose="020F0502020204030204" pitchFamily="34" charset="0"/>
                <a:cs typeface="Times New Roman" panose="02020603050405020304" pitchFamily="18" charset="0"/>
              </a:rPr>
              <a:t>: </a:t>
            </a:r>
          </a:p>
          <a:p>
            <a:pPr marL="285750" indent="-285750">
              <a:lnSpc>
                <a:spcPct val="107000"/>
              </a:lnSpc>
              <a:spcAft>
                <a:spcPts val="800"/>
              </a:spcAft>
              <a:buFont typeface="Arial" panose="020B0604020202020204" pitchFamily="34" charset="0"/>
              <a:buChar char="•"/>
            </a:pPr>
            <a:r>
              <a:rPr lang="en-US" sz="1700" kern="100" dirty="0">
                <a:effectLst/>
                <a:latin typeface="Calibri" panose="020F0502020204030204" pitchFamily="34" charset="0"/>
                <a:ea typeface="Calibri" panose="020F0502020204030204" pitchFamily="34" charset="0"/>
                <a:cs typeface="Times New Roman" panose="02020603050405020304" pitchFamily="18" charset="0"/>
              </a:rPr>
              <a:t>Including a bias term can lead to improved model performance by enabling the model to learn more accurate and robust representations of the data. </a:t>
            </a:r>
          </a:p>
          <a:p>
            <a:pPr marL="285750" indent="-285750">
              <a:lnSpc>
                <a:spcPct val="107000"/>
              </a:lnSpc>
              <a:spcAft>
                <a:spcPts val="800"/>
              </a:spcAft>
              <a:buFont typeface="Arial" panose="020B0604020202020204" pitchFamily="34" charset="0"/>
              <a:buChar char="•"/>
            </a:pPr>
            <a:r>
              <a:rPr lang="en-US" sz="1700" kern="100" dirty="0">
                <a:effectLst/>
                <a:latin typeface="Calibri" panose="020F0502020204030204" pitchFamily="34" charset="0"/>
                <a:ea typeface="Calibri" panose="020F0502020204030204" pitchFamily="34" charset="0"/>
                <a:cs typeface="Times New Roman" panose="02020603050405020304" pitchFamily="18" charset="0"/>
              </a:rPr>
              <a:t>It helps the model generalize better to unseen data and reduces the risk of underfitting.</a:t>
            </a:r>
          </a:p>
          <a:p>
            <a:pPr marL="285750" indent="-285750">
              <a:lnSpc>
                <a:spcPct val="107000"/>
              </a:lnSpc>
              <a:spcAft>
                <a:spcPts val="800"/>
              </a:spcAft>
              <a:buFont typeface="Arial" panose="020B0604020202020204" pitchFamily="34" charset="0"/>
              <a:buChar char="•"/>
            </a:pPr>
            <a:endParaRPr lang="en-US" sz="17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7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700" kern="100" dirty="0">
                <a:latin typeface="Calibri" panose="020F0502020204030204" pitchFamily="34" charset="0"/>
                <a:ea typeface="Calibri" panose="020F0502020204030204" pitchFamily="34" charset="0"/>
                <a:cs typeface="Times New Roman" panose="02020603050405020304" pitchFamily="18" charset="0"/>
              </a:rPr>
              <a:t>Please open file </a:t>
            </a:r>
            <a:r>
              <a:rPr lang="en-US" sz="1700" kern="100" dirty="0" err="1">
                <a:latin typeface="Calibri" panose="020F0502020204030204" pitchFamily="34" charset="0"/>
                <a:ea typeface="Calibri" panose="020F0502020204030204" pitchFamily="34" charset="0"/>
                <a:cs typeface="Times New Roman" panose="02020603050405020304" pitchFamily="18" charset="0"/>
              </a:rPr>
              <a:t>With_WO_bias.ipynb</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8DBC0C1C-B068-CF47-D8CD-9F8A2BF52497}"/>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77237750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7EE7B-C6A7-CC93-61EE-633E92C9B6F4}"/>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8ADFD212-057F-81A2-727D-798513E1024D}"/>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Visualizing Memorization in RNNs</a:t>
            </a:r>
          </a:p>
        </p:txBody>
      </p:sp>
      <p:sp>
        <p:nvSpPr>
          <p:cNvPr id="49" name="Google Shape;82;p 2">
            <a:extLst>
              <a:ext uri="{FF2B5EF4-FFF2-40B4-BE49-F238E27FC236}">
                <a16:creationId xmlns:a16="http://schemas.microsoft.com/office/drawing/2014/main" id="{9272BA46-44F1-BECF-8A9C-C6738F5F39D4}"/>
              </a:ext>
            </a:extLst>
          </p:cNvPr>
          <p:cNvSpPr/>
          <p:nvPr/>
        </p:nvSpPr>
        <p:spPr>
          <a:xfrm>
            <a:off x="1394640" y="1868760"/>
            <a:ext cx="9748080" cy="2769284"/>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hlinkClick r:id="rId2"/>
              </a:rPr>
              <a:t>https://distill.pub/2019/memorization-in-rnns/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hlinkClick r:id="rId3"/>
              </a:rPr>
              <a:t>https://joshvarty.github.io/VisualizingRNNs/</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0" name="Straight Connector 2">
            <a:extLst>
              <a:ext uri="{FF2B5EF4-FFF2-40B4-BE49-F238E27FC236}">
                <a16:creationId xmlns:a16="http://schemas.microsoft.com/office/drawing/2014/main" id="{EC5CF112-ECF5-4F45-799E-96A089233066}"/>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4191252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28543</TotalTime>
  <Words>8548</Words>
  <Application>Microsoft Office PowerPoint</Application>
  <PresentationFormat>Widescreen</PresentationFormat>
  <Paragraphs>763</Paragraphs>
  <Slides>90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90</vt:i4>
      </vt:variant>
    </vt:vector>
  </HeadingPairs>
  <TitlesOfParts>
    <vt:vector size="98" baseType="lpstr">
      <vt:lpstr>Arial</vt:lpstr>
      <vt:lpstr>Calibri</vt:lpstr>
      <vt:lpstr>Source Sans</vt:lpstr>
      <vt:lpstr>Symbol</vt:lpstr>
      <vt:lpstr>Times New Roman</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Robby Fathur Riza</dc:creator>
  <dc:description/>
  <cp:lastModifiedBy>Nitin Saraswat</cp:lastModifiedBy>
  <cp:revision>921</cp:revision>
  <dcterms:created xsi:type="dcterms:W3CDTF">2020-06-02T01:04:08Z</dcterms:created>
  <dcterms:modified xsi:type="dcterms:W3CDTF">2024-02-18T08:27:45Z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5</vt:i4>
  </property>
</Properties>
</file>