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5" r:id="rId5"/>
    <p:sldId id="267" r:id="rId6"/>
    <p:sldId id="273" r:id="rId7"/>
    <p:sldId id="268" r:id="rId8"/>
    <p:sldId id="275" r:id="rId9"/>
    <p:sldId id="284" r:id="rId10"/>
    <p:sldId id="279" r:id="rId11"/>
    <p:sldId id="281" r:id="rId12"/>
    <p:sldId id="285" r:id="rId13"/>
    <p:sldId id="287" r:id="rId14"/>
    <p:sldId id="288" r:id="rId15"/>
    <p:sldId id="290" r:id="rId16"/>
    <p:sldId id="291" r:id="rId17"/>
    <p:sldId id="271" r:id="rId18"/>
    <p:sldId id="276" r:id="rId19"/>
    <p:sldId id="277" r:id="rId20"/>
    <p:sldId id="278" r:id="rId21"/>
    <p:sldId id="274" r:id="rId22"/>
    <p:sldId id="270" r:id="rId23"/>
    <p:sldId id="272" r:id="rId24"/>
    <p:sldId id="286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F7EA7-AE86-47DF-8D81-68FE3D0B6F1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D3E259-0CFA-46FA-A171-8A43DD6624C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4E4124E-B942-4EAE-9887-F0BCB2ABA757}" type="parTrans" cxnId="{E39DD678-8D3B-4535-8DA1-1CB4E6BFE1B5}">
      <dgm:prSet/>
      <dgm:spPr/>
      <dgm:t>
        <a:bodyPr/>
        <a:lstStyle/>
        <a:p>
          <a:endParaRPr lang="en-US"/>
        </a:p>
      </dgm:t>
    </dgm:pt>
    <dgm:pt modelId="{B37885E2-1E07-4AF6-B01C-7DDCEEC04FA3}" type="sibTrans" cxnId="{E39DD678-8D3B-4535-8DA1-1CB4E6BFE1B5}">
      <dgm:prSet/>
      <dgm:spPr/>
      <dgm:t>
        <a:bodyPr/>
        <a:lstStyle/>
        <a:p>
          <a:endParaRPr lang="en-US"/>
        </a:p>
      </dgm:t>
    </dgm:pt>
    <dgm:pt modelId="{F7FF6FBD-E6AC-41ED-95A3-99E80143410E}">
      <dgm:prSet phldrT="[Text]"/>
      <dgm:spPr/>
      <dgm:t>
        <a:bodyPr/>
        <a:lstStyle/>
        <a:p>
          <a:r>
            <a:rPr lang="en-US" dirty="0"/>
            <a:t>Future Engineering</a:t>
          </a:r>
        </a:p>
      </dgm:t>
    </dgm:pt>
    <dgm:pt modelId="{BBCD45C7-9B0E-4B5A-822C-CA1D0C88021B}" type="parTrans" cxnId="{D35DFB03-4913-4091-B506-8B1B32DE2928}">
      <dgm:prSet/>
      <dgm:spPr/>
      <dgm:t>
        <a:bodyPr/>
        <a:lstStyle/>
        <a:p>
          <a:endParaRPr lang="en-US"/>
        </a:p>
      </dgm:t>
    </dgm:pt>
    <dgm:pt modelId="{87F231A1-DF52-4A5F-9681-E6E8FC39407F}" type="sibTrans" cxnId="{D35DFB03-4913-4091-B506-8B1B32DE2928}">
      <dgm:prSet/>
      <dgm:spPr/>
      <dgm:t>
        <a:bodyPr/>
        <a:lstStyle/>
        <a:p>
          <a:endParaRPr lang="en-US"/>
        </a:p>
      </dgm:t>
    </dgm:pt>
    <dgm:pt modelId="{286CBDF3-F994-4F5A-AFF0-00AACC448632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55F7930-9AA9-4875-9F83-F5CDD06EFDCE}" type="parTrans" cxnId="{CD3C3612-D48A-413F-ABEA-FCD2F9BAA5B5}">
      <dgm:prSet/>
      <dgm:spPr/>
      <dgm:t>
        <a:bodyPr/>
        <a:lstStyle/>
        <a:p>
          <a:endParaRPr lang="en-US"/>
        </a:p>
      </dgm:t>
    </dgm:pt>
    <dgm:pt modelId="{66AD8014-726B-4426-9755-9D5DF7197122}" type="sibTrans" cxnId="{CD3C3612-D48A-413F-ABEA-FCD2F9BAA5B5}">
      <dgm:prSet/>
      <dgm:spPr/>
      <dgm:t>
        <a:bodyPr/>
        <a:lstStyle/>
        <a:p>
          <a:endParaRPr lang="en-US"/>
        </a:p>
      </dgm:t>
    </dgm:pt>
    <dgm:pt modelId="{A3FBA907-6BC4-42A3-93B8-80F61FFA5153}" type="pres">
      <dgm:prSet presAssocID="{B1DF7EA7-AE86-47DF-8D81-68FE3D0B6F1A}" presName="outerComposite" presStyleCnt="0">
        <dgm:presLayoutVars>
          <dgm:chMax val="5"/>
          <dgm:dir/>
          <dgm:resizeHandles val="exact"/>
        </dgm:presLayoutVars>
      </dgm:prSet>
      <dgm:spPr/>
    </dgm:pt>
    <dgm:pt modelId="{61476BA9-1869-4610-881C-DCE77B4AC5CE}" type="pres">
      <dgm:prSet presAssocID="{B1DF7EA7-AE86-47DF-8D81-68FE3D0B6F1A}" presName="dummyMaxCanvas" presStyleCnt="0">
        <dgm:presLayoutVars/>
      </dgm:prSet>
      <dgm:spPr/>
    </dgm:pt>
    <dgm:pt modelId="{42D99D00-41F5-44C0-9289-27BE3A8F3B68}" type="pres">
      <dgm:prSet presAssocID="{B1DF7EA7-AE86-47DF-8D81-68FE3D0B6F1A}" presName="ThreeNodes_1" presStyleLbl="node1" presStyleIdx="0" presStyleCnt="3">
        <dgm:presLayoutVars>
          <dgm:bulletEnabled val="1"/>
        </dgm:presLayoutVars>
      </dgm:prSet>
      <dgm:spPr/>
    </dgm:pt>
    <dgm:pt modelId="{A8CC900F-B4A8-4006-A172-F0A32B25528E}" type="pres">
      <dgm:prSet presAssocID="{B1DF7EA7-AE86-47DF-8D81-68FE3D0B6F1A}" presName="ThreeNodes_2" presStyleLbl="node1" presStyleIdx="1" presStyleCnt="3">
        <dgm:presLayoutVars>
          <dgm:bulletEnabled val="1"/>
        </dgm:presLayoutVars>
      </dgm:prSet>
      <dgm:spPr/>
    </dgm:pt>
    <dgm:pt modelId="{C2839057-70FC-4FF1-84ED-F3E5D06762FA}" type="pres">
      <dgm:prSet presAssocID="{B1DF7EA7-AE86-47DF-8D81-68FE3D0B6F1A}" presName="ThreeNodes_3" presStyleLbl="node1" presStyleIdx="2" presStyleCnt="3">
        <dgm:presLayoutVars>
          <dgm:bulletEnabled val="1"/>
        </dgm:presLayoutVars>
      </dgm:prSet>
      <dgm:spPr/>
    </dgm:pt>
    <dgm:pt modelId="{01229D94-8F29-412B-9F5D-6434FE3AFA29}" type="pres">
      <dgm:prSet presAssocID="{B1DF7EA7-AE86-47DF-8D81-68FE3D0B6F1A}" presName="ThreeConn_1-2" presStyleLbl="fgAccFollowNode1" presStyleIdx="0" presStyleCnt="2">
        <dgm:presLayoutVars>
          <dgm:bulletEnabled val="1"/>
        </dgm:presLayoutVars>
      </dgm:prSet>
      <dgm:spPr/>
    </dgm:pt>
    <dgm:pt modelId="{B7B07CB6-90A0-4EB4-98F2-A266A8A4667B}" type="pres">
      <dgm:prSet presAssocID="{B1DF7EA7-AE86-47DF-8D81-68FE3D0B6F1A}" presName="ThreeConn_2-3" presStyleLbl="fgAccFollowNode1" presStyleIdx="1" presStyleCnt="2">
        <dgm:presLayoutVars>
          <dgm:bulletEnabled val="1"/>
        </dgm:presLayoutVars>
      </dgm:prSet>
      <dgm:spPr/>
    </dgm:pt>
    <dgm:pt modelId="{80D1C679-0319-4B0E-9F46-18B13C5F5096}" type="pres">
      <dgm:prSet presAssocID="{B1DF7EA7-AE86-47DF-8D81-68FE3D0B6F1A}" presName="ThreeNodes_1_text" presStyleLbl="node1" presStyleIdx="2" presStyleCnt="3">
        <dgm:presLayoutVars>
          <dgm:bulletEnabled val="1"/>
        </dgm:presLayoutVars>
      </dgm:prSet>
      <dgm:spPr/>
    </dgm:pt>
    <dgm:pt modelId="{5822EDD1-DE0A-426F-A3FA-8E31BE4B3FEB}" type="pres">
      <dgm:prSet presAssocID="{B1DF7EA7-AE86-47DF-8D81-68FE3D0B6F1A}" presName="ThreeNodes_2_text" presStyleLbl="node1" presStyleIdx="2" presStyleCnt="3">
        <dgm:presLayoutVars>
          <dgm:bulletEnabled val="1"/>
        </dgm:presLayoutVars>
      </dgm:prSet>
      <dgm:spPr/>
    </dgm:pt>
    <dgm:pt modelId="{7CF29F97-063C-4D2E-A5F8-9DDA9FAB3F37}" type="pres">
      <dgm:prSet presAssocID="{B1DF7EA7-AE86-47DF-8D81-68FE3D0B6F1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5DFB03-4913-4091-B506-8B1B32DE2928}" srcId="{B1DF7EA7-AE86-47DF-8D81-68FE3D0B6F1A}" destId="{F7FF6FBD-E6AC-41ED-95A3-99E80143410E}" srcOrd="2" destOrd="0" parTransId="{BBCD45C7-9B0E-4B5A-822C-CA1D0C88021B}" sibTransId="{87F231A1-DF52-4A5F-9681-E6E8FC39407F}"/>
    <dgm:cxn modelId="{CD3C3612-D48A-413F-ABEA-FCD2F9BAA5B5}" srcId="{B1DF7EA7-AE86-47DF-8D81-68FE3D0B6F1A}" destId="{286CBDF3-F994-4F5A-AFF0-00AACC448632}" srcOrd="1" destOrd="0" parTransId="{855F7930-9AA9-4875-9F83-F5CDD06EFDCE}" sibTransId="{66AD8014-726B-4426-9755-9D5DF7197122}"/>
    <dgm:cxn modelId="{844AFE12-45A5-4DEB-A792-B9BB05AF7F6C}" type="presOf" srcId="{286CBDF3-F994-4F5A-AFF0-00AACC448632}" destId="{5822EDD1-DE0A-426F-A3FA-8E31BE4B3FEB}" srcOrd="1" destOrd="0" presId="urn:microsoft.com/office/officeart/2005/8/layout/vProcess5"/>
    <dgm:cxn modelId="{DCF19231-086D-4D23-9F8F-A4E3AF71370C}" type="presOf" srcId="{66AD8014-726B-4426-9755-9D5DF7197122}" destId="{B7B07CB6-90A0-4EB4-98F2-A266A8A4667B}" srcOrd="0" destOrd="0" presId="urn:microsoft.com/office/officeart/2005/8/layout/vProcess5"/>
    <dgm:cxn modelId="{ADBC4060-C740-4DE2-841E-F967B3799A6B}" type="presOf" srcId="{3BD3E259-0CFA-46FA-A171-8A43DD6624C9}" destId="{80D1C679-0319-4B0E-9F46-18B13C5F5096}" srcOrd="1" destOrd="0" presId="urn:microsoft.com/office/officeart/2005/8/layout/vProcess5"/>
    <dgm:cxn modelId="{1A93EE71-5DC0-4EFF-B8F1-90CF754EF8E8}" type="presOf" srcId="{286CBDF3-F994-4F5A-AFF0-00AACC448632}" destId="{A8CC900F-B4A8-4006-A172-F0A32B25528E}" srcOrd="0" destOrd="0" presId="urn:microsoft.com/office/officeart/2005/8/layout/vProcess5"/>
    <dgm:cxn modelId="{E39DD678-8D3B-4535-8DA1-1CB4E6BFE1B5}" srcId="{B1DF7EA7-AE86-47DF-8D81-68FE3D0B6F1A}" destId="{3BD3E259-0CFA-46FA-A171-8A43DD6624C9}" srcOrd="0" destOrd="0" parTransId="{54E4124E-B942-4EAE-9887-F0BCB2ABA757}" sibTransId="{B37885E2-1E07-4AF6-B01C-7DDCEEC04FA3}"/>
    <dgm:cxn modelId="{A7E6827A-59A9-4E28-A04B-07CD0DC55B02}" type="presOf" srcId="{F7FF6FBD-E6AC-41ED-95A3-99E80143410E}" destId="{7CF29F97-063C-4D2E-A5F8-9DDA9FAB3F37}" srcOrd="1" destOrd="0" presId="urn:microsoft.com/office/officeart/2005/8/layout/vProcess5"/>
    <dgm:cxn modelId="{C2CF58A7-0CD1-4FC4-8B48-90D757851DFA}" type="presOf" srcId="{F7FF6FBD-E6AC-41ED-95A3-99E80143410E}" destId="{C2839057-70FC-4FF1-84ED-F3E5D06762FA}" srcOrd="0" destOrd="0" presId="urn:microsoft.com/office/officeart/2005/8/layout/vProcess5"/>
    <dgm:cxn modelId="{46D25BC7-20AC-4FC3-AB34-58C6B12DFA25}" type="presOf" srcId="{B1DF7EA7-AE86-47DF-8D81-68FE3D0B6F1A}" destId="{A3FBA907-6BC4-42A3-93B8-80F61FFA5153}" srcOrd="0" destOrd="0" presId="urn:microsoft.com/office/officeart/2005/8/layout/vProcess5"/>
    <dgm:cxn modelId="{A1CBBDD1-E51A-4E38-8390-C6219BC72E94}" type="presOf" srcId="{B37885E2-1E07-4AF6-B01C-7DDCEEC04FA3}" destId="{01229D94-8F29-412B-9F5D-6434FE3AFA29}" srcOrd="0" destOrd="0" presId="urn:microsoft.com/office/officeart/2005/8/layout/vProcess5"/>
    <dgm:cxn modelId="{81CA8AE3-756D-4DD2-A1BB-A2176337F5A8}" type="presOf" srcId="{3BD3E259-0CFA-46FA-A171-8A43DD6624C9}" destId="{42D99D00-41F5-44C0-9289-27BE3A8F3B68}" srcOrd="0" destOrd="0" presId="urn:microsoft.com/office/officeart/2005/8/layout/vProcess5"/>
    <dgm:cxn modelId="{B23E9D48-AA52-45F8-BF1B-9E2C0A2A929B}" type="presParOf" srcId="{A3FBA907-6BC4-42A3-93B8-80F61FFA5153}" destId="{61476BA9-1869-4610-881C-DCE77B4AC5CE}" srcOrd="0" destOrd="0" presId="urn:microsoft.com/office/officeart/2005/8/layout/vProcess5"/>
    <dgm:cxn modelId="{54987208-64E8-4DEF-BA3F-14C83E5BD67F}" type="presParOf" srcId="{A3FBA907-6BC4-42A3-93B8-80F61FFA5153}" destId="{42D99D00-41F5-44C0-9289-27BE3A8F3B68}" srcOrd="1" destOrd="0" presId="urn:microsoft.com/office/officeart/2005/8/layout/vProcess5"/>
    <dgm:cxn modelId="{8281D88A-866D-4224-83CB-DD35DAB72602}" type="presParOf" srcId="{A3FBA907-6BC4-42A3-93B8-80F61FFA5153}" destId="{A8CC900F-B4A8-4006-A172-F0A32B25528E}" srcOrd="2" destOrd="0" presId="urn:microsoft.com/office/officeart/2005/8/layout/vProcess5"/>
    <dgm:cxn modelId="{2FBC5ABC-846C-4173-9083-CD47B86F79D4}" type="presParOf" srcId="{A3FBA907-6BC4-42A3-93B8-80F61FFA5153}" destId="{C2839057-70FC-4FF1-84ED-F3E5D06762FA}" srcOrd="3" destOrd="0" presId="urn:microsoft.com/office/officeart/2005/8/layout/vProcess5"/>
    <dgm:cxn modelId="{5C373B3C-3C7F-44AD-B065-BF8B8C6F7D12}" type="presParOf" srcId="{A3FBA907-6BC4-42A3-93B8-80F61FFA5153}" destId="{01229D94-8F29-412B-9F5D-6434FE3AFA29}" srcOrd="4" destOrd="0" presId="urn:microsoft.com/office/officeart/2005/8/layout/vProcess5"/>
    <dgm:cxn modelId="{0F0E28CF-247A-4427-8927-88469DE84652}" type="presParOf" srcId="{A3FBA907-6BC4-42A3-93B8-80F61FFA5153}" destId="{B7B07CB6-90A0-4EB4-98F2-A266A8A4667B}" srcOrd="5" destOrd="0" presId="urn:microsoft.com/office/officeart/2005/8/layout/vProcess5"/>
    <dgm:cxn modelId="{D4238F05-E226-4F43-9FA7-526BC8139CD4}" type="presParOf" srcId="{A3FBA907-6BC4-42A3-93B8-80F61FFA5153}" destId="{80D1C679-0319-4B0E-9F46-18B13C5F5096}" srcOrd="6" destOrd="0" presId="urn:microsoft.com/office/officeart/2005/8/layout/vProcess5"/>
    <dgm:cxn modelId="{EA06CC13-215A-4CFE-A135-90CB18ABC798}" type="presParOf" srcId="{A3FBA907-6BC4-42A3-93B8-80F61FFA5153}" destId="{5822EDD1-DE0A-426F-A3FA-8E31BE4B3FEB}" srcOrd="7" destOrd="0" presId="urn:microsoft.com/office/officeart/2005/8/layout/vProcess5"/>
    <dgm:cxn modelId="{4BD07F39-4854-4A42-8108-EF512582DBC0}" type="presParOf" srcId="{A3FBA907-6BC4-42A3-93B8-80F61FFA5153}" destId="{7CF29F97-063C-4D2E-A5F8-9DDA9FAB3F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F7EA7-AE86-47DF-8D81-68FE3D0B6F1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7E109-4281-48E4-A376-89FA55F6D1C3}">
      <dgm:prSet phldrT="[Text]"/>
      <dgm:spPr/>
      <dgm:t>
        <a:bodyPr/>
        <a:lstStyle/>
        <a:p>
          <a:r>
            <a:rPr lang="en-US" dirty="0"/>
            <a:t>Conversion from Categorical to Numerical</a:t>
          </a:r>
        </a:p>
      </dgm:t>
    </dgm:pt>
    <dgm:pt modelId="{51D93A5D-CEC8-4538-8878-60B4430CC4B3}" type="parTrans" cxnId="{799DAE31-A832-4E65-8527-15B7673538A5}">
      <dgm:prSet/>
      <dgm:spPr/>
      <dgm:t>
        <a:bodyPr/>
        <a:lstStyle/>
        <a:p>
          <a:endParaRPr lang="en-US"/>
        </a:p>
      </dgm:t>
    </dgm:pt>
    <dgm:pt modelId="{399819C7-52AC-4A2E-AE74-CD5C8E58D866}" type="sibTrans" cxnId="{799DAE31-A832-4E65-8527-15B7673538A5}">
      <dgm:prSet/>
      <dgm:spPr/>
      <dgm:t>
        <a:bodyPr/>
        <a:lstStyle/>
        <a:p>
          <a:endParaRPr lang="en-US"/>
        </a:p>
      </dgm:t>
    </dgm:pt>
    <dgm:pt modelId="{3BD3E259-0CFA-46FA-A171-8A43DD6624C9}">
      <dgm:prSet phldrT="[Text]"/>
      <dgm:spPr/>
      <dgm:t>
        <a:bodyPr/>
        <a:lstStyle/>
        <a:p>
          <a:r>
            <a:rPr lang="en-US" dirty="0"/>
            <a:t>Predicted status of Flight</a:t>
          </a:r>
        </a:p>
      </dgm:t>
    </dgm:pt>
    <dgm:pt modelId="{54E4124E-B942-4EAE-9887-F0BCB2ABA757}" type="parTrans" cxnId="{E39DD678-8D3B-4535-8DA1-1CB4E6BFE1B5}">
      <dgm:prSet/>
      <dgm:spPr/>
      <dgm:t>
        <a:bodyPr/>
        <a:lstStyle/>
        <a:p>
          <a:endParaRPr lang="en-US"/>
        </a:p>
      </dgm:t>
    </dgm:pt>
    <dgm:pt modelId="{B37885E2-1E07-4AF6-B01C-7DDCEEC04FA3}" type="sibTrans" cxnId="{E39DD678-8D3B-4535-8DA1-1CB4E6BFE1B5}">
      <dgm:prSet/>
      <dgm:spPr/>
      <dgm:t>
        <a:bodyPr/>
        <a:lstStyle/>
        <a:p>
          <a:endParaRPr lang="en-US"/>
        </a:p>
      </dgm:t>
    </dgm:pt>
    <dgm:pt modelId="{A3FBA907-6BC4-42A3-93B8-80F61FFA5153}" type="pres">
      <dgm:prSet presAssocID="{B1DF7EA7-AE86-47DF-8D81-68FE3D0B6F1A}" presName="outerComposite" presStyleCnt="0">
        <dgm:presLayoutVars>
          <dgm:chMax val="5"/>
          <dgm:dir/>
          <dgm:resizeHandles val="exact"/>
        </dgm:presLayoutVars>
      </dgm:prSet>
      <dgm:spPr/>
    </dgm:pt>
    <dgm:pt modelId="{61476BA9-1869-4610-881C-DCE77B4AC5CE}" type="pres">
      <dgm:prSet presAssocID="{B1DF7EA7-AE86-47DF-8D81-68FE3D0B6F1A}" presName="dummyMaxCanvas" presStyleCnt="0">
        <dgm:presLayoutVars/>
      </dgm:prSet>
      <dgm:spPr/>
    </dgm:pt>
    <dgm:pt modelId="{D36BE258-B82B-4275-84CF-E1A03C07D1D4}" type="pres">
      <dgm:prSet presAssocID="{B1DF7EA7-AE86-47DF-8D81-68FE3D0B6F1A}" presName="TwoNodes_1" presStyleLbl="node1" presStyleIdx="0" presStyleCnt="2">
        <dgm:presLayoutVars>
          <dgm:bulletEnabled val="1"/>
        </dgm:presLayoutVars>
      </dgm:prSet>
      <dgm:spPr/>
    </dgm:pt>
    <dgm:pt modelId="{3D85345A-43E0-4065-82EB-4665B2E87E0D}" type="pres">
      <dgm:prSet presAssocID="{B1DF7EA7-AE86-47DF-8D81-68FE3D0B6F1A}" presName="TwoNodes_2" presStyleLbl="node1" presStyleIdx="1" presStyleCnt="2" custLinFactNeighborX="-3990" custLinFactNeighborY="-1704">
        <dgm:presLayoutVars>
          <dgm:bulletEnabled val="1"/>
        </dgm:presLayoutVars>
      </dgm:prSet>
      <dgm:spPr/>
    </dgm:pt>
    <dgm:pt modelId="{70FF2086-D0B9-4481-897F-9FF07D4FA075}" type="pres">
      <dgm:prSet presAssocID="{B1DF7EA7-AE86-47DF-8D81-68FE3D0B6F1A}" presName="TwoConn_1-2" presStyleLbl="fgAccFollowNode1" presStyleIdx="0" presStyleCnt="1" custScaleX="76419" custScaleY="63240">
        <dgm:presLayoutVars>
          <dgm:bulletEnabled val="1"/>
        </dgm:presLayoutVars>
      </dgm:prSet>
      <dgm:spPr/>
    </dgm:pt>
    <dgm:pt modelId="{7CC1A8F3-D9DB-415D-94E1-50E33A088853}" type="pres">
      <dgm:prSet presAssocID="{B1DF7EA7-AE86-47DF-8D81-68FE3D0B6F1A}" presName="TwoNodes_1_text" presStyleLbl="node1" presStyleIdx="1" presStyleCnt="2">
        <dgm:presLayoutVars>
          <dgm:bulletEnabled val="1"/>
        </dgm:presLayoutVars>
      </dgm:prSet>
      <dgm:spPr/>
    </dgm:pt>
    <dgm:pt modelId="{8AD8FAB6-7EE6-4398-AC66-3553422D6244}" type="pres">
      <dgm:prSet presAssocID="{B1DF7EA7-AE86-47DF-8D81-68FE3D0B6F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99DAE31-A832-4E65-8527-15B7673538A5}" srcId="{B1DF7EA7-AE86-47DF-8D81-68FE3D0B6F1A}" destId="{34A7E109-4281-48E4-A376-89FA55F6D1C3}" srcOrd="0" destOrd="0" parTransId="{51D93A5D-CEC8-4538-8878-60B4430CC4B3}" sibTransId="{399819C7-52AC-4A2E-AE74-CD5C8E58D866}"/>
    <dgm:cxn modelId="{26F7EB44-5222-4E6D-A9F3-B7DCD0FBCC67}" type="presOf" srcId="{3BD3E259-0CFA-46FA-A171-8A43DD6624C9}" destId="{8AD8FAB6-7EE6-4398-AC66-3553422D6244}" srcOrd="1" destOrd="0" presId="urn:microsoft.com/office/officeart/2005/8/layout/vProcess5"/>
    <dgm:cxn modelId="{E39DD678-8D3B-4535-8DA1-1CB4E6BFE1B5}" srcId="{B1DF7EA7-AE86-47DF-8D81-68FE3D0B6F1A}" destId="{3BD3E259-0CFA-46FA-A171-8A43DD6624C9}" srcOrd="1" destOrd="0" parTransId="{54E4124E-B942-4EAE-9887-F0BCB2ABA757}" sibTransId="{B37885E2-1E07-4AF6-B01C-7DDCEEC04FA3}"/>
    <dgm:cxn modelId="{0B6FEF95-6567-4440-B69F-C4C18A5AAB11}" type="presOf" srcId="{34A7E109-4281-48E4-A376-89FA55F6D1C3}" destId="{7CC1A8F3-D9DB-415D-94E1-50E33A088853}" srcOrd="1" destOrd="0" presId="urn:microsoft.com/office/officeart/2005/8/layout/vProcess5"/>
    <dgm:cxn modelId="{FAD80BA2-0891-4196-824D-48DE90E01BEB}" type="presOf" srcId="{3BD3E259-0CFA-46FA-A171-8A43DD6624C9}" destId="{3D85345A-43E0-4065-82EB-4665B2E87E0D}" srcOrd="0" destOrd="0" presId="urn:microsoft.com/office/officeart/2005/8/layout/vProcess5"/>
    <dgm:cxn modelId="{46D25BC7-20AC-4FC3-AB34-58C6B12DFA25}" type="presOf" srcId="{B1DF7EA7-AE86-47DF-8D81-68FE3D0B6F1A}" destId="{A3FBA907-6BC4-42A3-93B8-80F61FFA5153}" srcOrd="0" destOrd="0" presId="urn:microsoft.com/office/officeart/2005/8/layout/vProcess5"/>
    <dgm:cxn modelId="{6BA28DE9-C533-4AE1-8B9F-48243C019663}" type="presOf" srcId="{34A7E109-4281-48E4-A376-89FA55F6D1C3}" destId="{D36BE258-B82B-4275-84CF-E1A03C07D1D4}" srcOrd="0" destOrd="0" presId="urn:microsoft.com/office/officeart/2005/8/layout/vProcess5"/>
    <dgm:cxn modelId="{C198AAF6-EFE2-4D8E-9735-C0F29A7ACDBD}" type="presOf" srcId="{399819C7-52AC-4A2E-AE74-CD5C8E58D866}" destId="{70FF2086-D0B9-4481-897F-9FF07D4FA075}" srcOrd="0" destOrd="0" presId="urn:microsoft.com/office/officeart/2005/8/layout/vProcess5"/>
    <dgm:cxn modelId="{B23E9D48-AA52-45F8-BF1B-9E2C0A2A929B}" type="presParOf" srcId="{A3FBA907-6BC4-42A3-93B8-80F61FFA5153}" destId="{61476BA9-1869-4610-881C-DCE77B4AC5CE}" srcOrd="0" destOrd="0" presId="urn:microsoft.com/office/officeart/2005/8/layout/vProcess5"/>
    <dgm:cxn modelId="{12BB9800-ADDF-4C73-B26B-7432665B7085}" type="presParOf" srcId="{A3FBA907-6BC4-42A3-93B8-80F61FFA5153}" destId="{D36BE258-B82B-4275-84CF-E1A03C07D1D4}" srcOrd="1" destOrd="0" presId="urn:microsoft.com/office/officeart/2005/8/layout/vProcess5"/>
    <dgm:cxn modelId="{A3DDACFD-0E9A-47A3-A803-7C6385B7C02D}" type="presParOf" srcId="{A3FBA907-6BC4-42A3-93B8-80F61FFA5153}" destId="{3D85345A-43E0-4065-82EB-4665B2E87E0D}" srcOrd="2" destOrd="0" presId="urn:microsoft.com/office/officeart/2005/8/layout/vProcess5"/>
    <dgm:cxn modelId="{FE98AC14-66E6-466F-BFB0-15D838F8B6CF}" type="presParOf" srcId="{A3FBA907-6BC4-42A3-93B8-80F61FFA5153}" destId="{70FF2086-D0B9-4481-897F-9FF07D4FA075}" srcOrd="3" destOrd="0" presId="urn:microsoft.com/office/officeart/2005/8/layout/vProcess5"/>
    <dgm:cxn modelId="{DF7EA3C4-4742-4E1B-A567-7DD4596C8CB8}" type="presParOf" srcId="{A3FBA907-6BC4-42A3-93B8-80F61FFA5153}" destId="{7CC1A8F3-D9DB-415D-94E1-50E33A088853}" srcOrd="4" destOrd="0" presId="urn:microsoft.com/office/officeart/2005/8/layout/vProcess5"/>
    <dgm:cxn modelId="{E2727B5D-A6EB-405E-867A-07E1614BB0B0}" type="presParOf" srcId="{A3FBA907-6BC4-42A3-93B8-80F61FFA5153}" destId="{8AD8FAB6-7EE6-4398-AC66-3553422D624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9D00-41F5-44C0-9289-27BE3A8F3B68}">
      <dsp:nvSpPr>
        <dsp:cNvPr id="0" name=""/>
        <dsp:cNvSpPr/>
      </dsp:nvSpPr>
      <dsp:spPr>
        <a:xfrm>
          <a:off x="0" y="0"/>
          <a:ext cx="5813369" cy="91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</a:p>
      </dsp:txBody>
      <dsp:txXfrm>
        <a:off x="26771" y="26771"/>
        <a:ext cx="4827046" cy="860501"/>
      </dsp:txXfrm>
    </dsp:sp>
    <dsp:sp modelId="{A8CC900F-B4A8-4006-A172-F0A32B25528E}">
      <dsp:nvSpPr>
        <dsp:cNvPr id="0" name=""/>
        <dsp:cNvSpPr/>
      </dsp:nvSpPr>
      <dsp:spPr>
        <a:xfrm>
          <a:off x="512944" y="1066383"/>
          <a:ext cx="5813369" cy="91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Exploratory Data Analysis</a:t>
          </a:r>
        </a:p>
      </dsp:txBody>
      <dsp:txXfrm>
        <a:off x="539715" y="1093154"/>
        <a:ext cx="4652754" cy="860501"/>
      </dsp:txXfrm>
    </dsp:sp>
    <dsp:sp modelId="{C2839057-70FC-4FF1-84ED-F3E5D06762FA}">
      <dsp:nvSpPr>
        <dsp:cNvPr id="0" name=""/>
        <dsp:cNvSpPr/>
      </dsp:nvSpPr>
      <dsp:spPr>
        <a:xfrm>
          <a:off x="1025888" y="2132766"/>
          <a:ext cx="5813369" cy="91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Future Engineering</a:t>
          </a:r>
        </a:p>
      </dsp:txBody>
      <dsp:txXfrm>
        <a:off x="1052659" y="2159537"/>
        <a:ext cx="4652755" cy="860501"/>
      </dsp:txXfrm>
    </dsp:sp>
    <dsp:sp modelId="{01229D94-8F29-412B-9F5D-6434FE3AFA29}">
      <dsp:nvSpPr>
        <dsp:cNvPr id="0" name=""/>
        <dsp:cNvSpPr/>
      </dsp:nvSpPr>
      <dsp:spPr>
        <a:xfrm>
          <a:off x="5219241" y="693149"/>
          <a:ext cx="594127" cy="5941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52920" y="693149"/>
        <a:ext cx="326769" cy="447081"/>
      </dsp:txXfrm>
    </dsp:sp>
    <dsp:sp modelId="{B7B07CB6-90A0-4EB4-98F2-A266A8A4667B}">
      <dsp:nvSpPr>
        <dsp:cNvPr id="0" name=""/>
        <dsp:cNvSpPr/>
      </dsp:nvSpPr>
      <dsp:spPr>
        <a:xfrm>
          <a:off x="5732185" y="1753439"/>
          <a:ext cx="594127" cy="5941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65864" y="1753439"/>
        <a:ext cx="326769" cy="44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BE258-B82B-4275-84CF-E1A03C07D1D4}">
      <dsp:nvSpPr>
        <dsp:cNvPr id="0" name=""/>
        <dsp:cNvSpPr/>
      </dsp:nvSpPr>
      <dsp:spPr>
        <a:xfrm>
          <a:off x="0" y="0"/>
          <a:ext cx="5562732" cy="1042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Conversion from Categorical to Numerical</a:t>
          </a:r>
        </a:p>
      </dsp:txBody>
      <dsp:txXfrm>
        <a:off x="30522" y="30522"/>
        <a:ext cx="4485635" cy="981061"/>
      </dsp:txXfrm>
    </dsp:sp>
    <dsp:sp modelId="{3D85345A-43E0-4065-82EB-4665B2E87E0D}">
      <dsp:nvSpPr>
        <dsp:cNvPr id="0" name=""/>
        <dsp:cNvSpPr/>
      </dsp:nvSpPr>
      <dsp:spPr>
        <a:xfrm>
          <a:off x="759705" y="1255926"/>
          <a:ext cx="5562732" cy="1042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Predicted status of Flight</a:t>
          </a:r>
        </a:p>
      </dsp:txBody>
      <dsp:txXfrm>
        <a:off x="790227" y="1286448"/>
        <a:ext cx="3842661" cy="981061"/>
      </dsp:txXfrm>
    </dsp:sp>
    <dsp:sp modelId="{70FF2086-D0B9-4481-897F-9FF07D4FA075}">
      <dsp:nvSpPr>
        <dsp:cNvPr id="0" name=""/>
        <dsp:cNvSpPr/>
      </dsp:nvSpPr>
      <dsp:spPr>
        <a:xfrm>
          <a:off x="4965229" y="943710"/>
          <a:ext cx="517638" cy="428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81698" y="943710"/>
        <a:ext cx="284700" cy="32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621C-141B-4CA2-8F64-F3610C32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35" y="1242075"/>
            <a:ext cx="9632272" cy="1947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Analysis - Flight delays in USA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152A-476A-471A-9F06-2920CCDD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81" y="4447548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Team members:</a:t>
            </a:r>
          </a:p>
          <a:p>
            <a:r>
              <a:rPr lang="en-US" i="1" dirty="0">
                <a:solidFill>
                  <a:schemeClr val="tx1"/>
                </a:solidFill>
              </a:rPr>
              <a:t>Hari Prasad Kotapalli</a:t>
            </a:r>
          </a:p>
          <a:p>
            <a:r>
              <a:rPr lang="en-US" i="1" dirty="0">
                <a:solidFill>
                  <a:schemeClr val="tx1"/>
                </a:solidFill>
              </a:rPr>
              <a:t>Soujanya Navuluru</a:t>
            </a:r>
          </a:p>
          <a:p>
            <a:r>
              <a:rPr lang="en-US" i="1" dirty="0">
                <a:solidFill>
                  <a:schemeClr val="tx1"/>
                </a:solidFill>
              </a:rPr>
              <a:t>Sabarnath Chowdary Maddinieni</a:t>
            </a:r>
          </a:p>
          <a:p>
            <a:r>
              <a:rPr lang="en-US" i="1" dirty="0">
                <a:solidFill>
                  <a:schemeClr val="tx1"/>
                </a:solidFill>
              </a:rPr>
              <a:t>Tej Gottapu</a:t>
            </a:r>
          </a:p>
        </p:txBody>
      </p:sp>
    </p:spTree>
    <p:extLst>
      <p:ext uri="{BB962C8B-B14F-4D97-AF65-F5344CB8AC3E}">
        <p14:creationId xmlns:p14="http://schemas.microsoft.com/office/powerpoint/2010/main" val="78288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</a:rPr>
              <a:t>Identified Delay in Arrival of flights Vs Airtime</a:t>
            </a: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37920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 </a:t>
            </a:r>
            <a:r>
              <a:rPr lang="en-US" sz="2000" i="1" dirty="0"/>
              <a:t>(continued):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33265-95E8-4CEE-A5F1-23335A50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45" y="1883985"/>
            <a:ext cx="3696986" cy="309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D1677-CA04-4AF2-83BF-EAE860AF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3" y="1811045"/>
            <a:ext cx="8143280" cy="4341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176BA-A90A-45F8-B05B-9F570519C2E3}"/>
              </a:ext>
            </a:extLst>
          </p:cNvPr>
          <p:cNvSpPr txBox="1"/>
          <p:nvPr/>
        </p:nvSpPr>
        <p:spPr>
          <a:xfrm>
            <a:off x="8419045" y="1385384"/>
            <a:ext cx="3696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Arrival status by Airlines </a:t>
            </a:r>
          </a:p>
        </p:txBody>
      </p:sp>
    </p:spTree>
    <p:extLst>
      <p:ext uri="{BB962C8B-B14F-4D97-AF65-F5344CB8AC3E}">
        <p14:creationId xmlns:p14="http://schemas.microsoft.com/office/powerpoint/2010/main" val="85403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6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</a:rPr>
              <a:t>    Overall Flight delays in 2015, inclusive of all types of delays:</a:t>
            </a: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 </a:t>
            </a:r>
            <a:r>
              <a:rPr lang="en-US" sz="2000" i="1" dirty="0"/>
              <a:t>(continued):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3CF8B-1AD9-4B97-B8EC-DA1EEA1E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85" y="1667435"/>
            <a:ext cx="10343029" cy="49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6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</a:rPr>
              <a:t>Arrivals Vs Departures:</a:t>
            </a: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 </a:t>
            </a:r>
            <a:r>
              <a:rPr lang="en-US" sz="2000" i="1" dirty="0"/>
              <a:t>(continued):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E9F9-0839-47DB-8F72-14E4ADE04DDD}"/>
              </a:ext>
            </a:extLst>
          </p:cNvPr>
          <p:cNvSpPr txBox="1"/>
          <p:nvPr/>
        </p:nvSpPr>
        <p:spPr>
          <a:xfrm>
            <a:off x="5350329" y="1642818"/>
            <a:ext cx="637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Flight schedules Cancelled &amp; its reasons:</a:t>
            </a:r>
          </a:p>
          <a:p>
            <a:endParaRPr lang="en-US" sz="900" b="1" dirty="0">
              <a:ln w="3175" cmpd="sng">
                <a:noFill/>
              </a:ln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ln w="3175" cmpd="sng">
                  <a:noFill/>
                </a:ln>
              </a:rPr>
              <a:t>Representation of count of flight Cancellations by reasons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11827-FF5A-49BC-8C73-E0A4CE0E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" y="1766656"/>
            <a:ext cx="4333120" cy="4736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BFB1F-2FFA-4E77-8437-43683D78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23" y="3322991"/>
            <a:ext cx="6005449" cy="31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plane flying in the sky&#10;&#10;Description automatically generated">
            <a:extLst>
              <a:ext uri="{FF2B5EF4-FFF2-40B4-BE49-F238E27FC236}">
                <a16:creationId xmlns:a16="http://schemas.microsoft.com/office/drawing/2014/main" id="{B8354029-892A-4FC6-9DE6-4F2DE6375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sign on a highway&#10;&#10;Description automatically generated">
            <a:extLst>
              <a:ext uri="{FF2B5EF4-FFF2-40B4-BE49-F238E27FC236}">
                <a16:creationId xmlns:a16="http://schemas.microsoft.com/office/drawing/2014/main" id="{F5FF2045-7929-4BFC-983F-3967D81D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icture containing outdoor, blue, sign, plane&#10;&#10;Description automatically generated">
            <a:extLst>
              <a:ext uri="{FF2B5EF4-FFF2-40B4-BE49-F238E27FC236}">
                <a16:creationId xmlns:a16="http://schemas.microsoft.com/office/drawing/2014/main" id="{F410093F-76E8-450C-9945-6D0852F76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3D5D27C-12C8-49A0-8BED-10048E07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554562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- Gaussian Naïve Bayes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- Decision Tree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- Logistic Regression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latin typeface="+mn-lt"/>
                <a:ea typeface="+mn-ea"/>
                <a:cs typeface="+mn-cs"/>
              </a:rPr>
              <a:t>Precision (P)</a:t>
            </a:r>
            <a:r>
              <a:rPr lang="en-US" sz="2100" cap="none" dirty="0">
                <a:latin typeface="+mn-lt"/>
                <a:ea typeface="+mn-ea"/>
                <a:cs typeface="+mn-cs"/>
              </a:rPr>
              <a:t>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 𝑃(a prediction is correct ∣ the prediction was positive)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	= </a:t>
            </a:r>
            <a:r>
              <a:rPr lang="en-US" sz="2100" b="1" cap="none" dirty="0">
                <a:latin typeface="+mn-lt"/>
                <a:ea typeface="+mn-ea"/>
                <a:cs typeface="+mn-cs"/>
              </a:rPr>
              <a:t>𝑇𝑃 / (𝑇𝑃+𝐹𝑃)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latin typeface="+mn-lt"/>
                <a:ea typeface="+mn-ea"/>
                <a:cs typeface="+mn-cs"/>
              </a:rPr>
              <a:t>Recall (R)</a:t>
            </a:r>
            <a:r>
              <a:rPr lang="en-US" sz="2100" cap="none" dirty="0">
                <a:latin typeface="+mn-lt"/>
                <a:ea typeface="+mn-ea"/>
                <a:cs typeface="+mn-cs"/>
              </a:rPr>
              <a:t>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 𝑃(a prediction is correct ∣ a label is positive)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	= </a:t>
            </a:r>
            <a:r>
              <a:rPr lang="en-US" sz="2100" b="1" cap="none" dirty="0">
                <a:latin typeface="+mn-lt"/>
                <a:ea typeface="+mn-ea"/>
                <a:cs typeface="+mn-cs"/>
              </a:rPr>
              <a:t>𝑇𝑃 / (𝑇𝑃+𝐹𝑁)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latin typeface="+mn-lt"/>
                <a:ea typeface="+mn-ea"/>
                <a:cs typeface="+mn-cs"/>
              </a:rPr>
              <a:t>F1 score</a:t>
            </a:r>
            <a:r>
              <a:rPr lang="en-US" sz="2100" cap="none" dirty="0">
                <a:latin typeface="+mn-lt"/>
                <a:ea typeface="+mn-ea"/>
                <a:cs typeface="+mn-cs"/>
              </a:rPr>
              <a:t>: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 Accepted way to average the two for an overall model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evaluation which is also the Harmonic mean of Precision and recall: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  </a:t>
            </a:r>
            <a:r>
              <a:rPr lang="en-US" sz="2100" b="1" cap="none" dirty="0">
                <a:latin typeface="+mn-lt"/>
                <a:ea typeface="+mn-ea"/>
                <a:cs typeface="+mn-cs"/>
              </a:rPr>
              <a:t>𝐹1 </a:t>
            </a:r>
            <a:r>
              <a:rPr lang="en-US" sz="2100" cap="none" dirty="0">
                <a:latin typeface="+mn-lt"/>
                <a:ea typeface="+mn-ea"/>
                <a:cs typeface="+mn-cs"/>
              </a:rPr>
              <a:t>= </a:t>
            </a:r>
            <a:r>
              <a:rPr lang="en-US" sz="2100" b="1" cap="none" dirty="0">
                <a:latin typeface="+mn-lt"/>
                <a:ea typeface="+mn-ea"/>
                <a:cs typeface="+mn-cs"/>
              </a:rPr>
              <a:t>2𝑃𝑅 / 𝑃+𝑅</a:t>
            </a:r>
            <a:br>
              <a:rPr lang="en-US" sz="2100" b="1" cap="none" dirty="0"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latin typeface="+mn-lt"/>
                <a:ea typeface="+mn-ea"/>
                <a:cs typeface="+mn-cs"/>
              </a:rPr>
            </a:br>
            <a:endParaRPr lang="en-US" sz="2100" b="1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943D0-62BE-47CD-BC4C-3D570F98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3464">
            <a:off x="6572454" y="1396763"/>
            <a:ext cx="2432900" cy="74373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E2FBB-D112-49EA-A147-4E4108A0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2325">
            <a:off x="9295007" y="4433178"/>
            <a:ext cx="2588634" cy="15856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0958A-08E0-48AD-8EF3-32DF4316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369" y="2250773"/>
            <a:ext cx="1882521" cy="178771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8142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Logistic Regression: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/>
              <a:t>A statistical model &amp; a predictive analysis that, in its basic form uses a logistic function to model a binary dependent variable.</a:t>
            </a:r>
            <a:br>
              <a:rPr lang="en-US" sz="2100" cap="none" dirty="0"/>
            </a:br>
            <a:br>
              <a:rPr lang="en-US" sz="2100" cap="none" dirty="0"/>
            </a:br>
            <a:r>
              <a:rPr lang="en-US" sz="2100" cap="none" dirty="0"/>
              <a:t>𝑃(a prediction is correct ∣ the prediction was positive)= </a:t>
            </a:r>
            <a:r>
              <a:rPr lang="en-US" sz="2100" b="1" cap="none" dirty="0"/>
              <a:t>𝑇𝑃 / (𝑇𝑃+𝐹𝑃)</a:t>
            </a:r>
            <a:br>
              <a:rPr lang="en-US" sz="2100" b="1" cap="none" dirty="0"/>
            </a:br>
            <a:br>
              <a:rPr lang="en-US" sz="2100" b="1" cap="none" dirty="0"/>
            </a:br>
            <a:br>
              <a:rPr lang="en-US" sz="2100" b="1" cap="none" dirty="0"/>
            </a:br>
            <a:br>
              <a:rPr lang="en-US" sz="2100" b="1" cap="none" dirty="0"/>
            </a:br>
            <a:r>
              <a:rPr lang="en-US" sz="2100" cap="none" dirty="0"/>
              <a:t>Accuracy: </a:t>
            </a:r>
            <a:r>
              <a:rPr lang="en-US" sz="2100" b="1" cap="none" dirty="0"/>
              <a:t>0.94545</a:t>
            </a:r>
            <a:br>
              <a:rPr lang="en-US" sz="2100" cap="none" dirty="0"/>
            </a:br>
            <a:r>
              <a:rPr lang="en-US" sz="2100" cap="none" dirty="0"/>
              <a:t>Precision: </a:t>
            </a:r>
            <a:r>
              <a:rPr lang="en-US" sz="2100" b="1" cap="none" dirty="0"/>
              <a:t>0.9745</a:t>
            </a:r>
            <a:br>
              <a:rPr lang="en-US" sz="2100" cap="none" dirty="0"/>
            </a:br>
            <a:r>
              <a:rPr lang="en-US" sz="2100" cap="none" dirty="0"/>
              <a:t>Recall : </a:t>
            </a:r>
            <a:r>
              <a:rPr lang="en-US" sz="2100" b="1" cap="none" dirty="0"/>
              <a:t>0.9563</a:t>
            </a:r>
            <a:br>
              <a:rPr lang="en-US" sz="2100" cap="none" dirty="0"/>
            </a:br>
            <a:r>
              <a:rPr lang="en-US" sz="2100" cap="none" dirty="0"/>
              <a:t>F1: </a:t>
            </a:r>
            <a:r>
              <a:rPr lang="en-US" sz="2100" b="1" cap="none" dirty="0"/>
              <a:t>0.9653</a:t>
            </a:r>
            <a:br>
              <a:rPr lang="en-US" sz="2100" cap="none" dirty="0"/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F76C6-6353-4CB9-9AF0-BDA454CF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96" y="3319247"/>
            <a:ext cx="4470517" cy="29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3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Gaussian Naïve Bayes: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Despite its simplicity, Naive Bayesian classifier is widely used because it </a:t>
            </a:r>
            <a:r>
              <a:rPr lang="en-US" sz="2100" cap="none" dirty="0"/>
              <a:t>often </a:t>
            </a:r>
            <a:r>
              <a:rPr lang="en-US" sz="2100" cap="none" dirty="0">
                <a:latin typeface="+mn-lt"/>
                <a:ea typeface="+mn-ea"/>
                <a:cs typeface="+mn-cs"/>
              </a:rPr>
              <a:t>outperforms with more sophisticated classification methods.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/>
              <a:t>Accuracy: </a:t>
            </a:r>
            <a:r>
              <a:rPr lang="en-US" sz="2100" b="1" cap="none" dirty="0"/>
              <a:t>0.91805</a:t>
            </a:r>
            <a:br>
              <a:rPr lang="en-US" sz="2100" cap="none" dirty="0"/>
            </a:br>
            <a:r>
              <a:rPr lang="en-US" sz="2100" cap="none" dirty="0"/>
              <a:t>Precision: </a:t>
            </a:r>
            <a:r>
              <a:rPr lang="en-US" sz="2100" b="1" cap="none" dirty="0"/>
              <a:t>0.9415</a:t>
            </a:r>
            <a:br>
              <a:rPr lang="en-US" sz="2100" b="1" cap="none" dirty="0"/>
            </a:br>
            <a:r>
              <a:rPr lang="en-US" sz="2100" cap="none" dirty="0"/>
              <a:t>Recall : </a:t>
            </a:r>
            <a:r>
              <a:rPr lang="en-US" sz="2100" b="1" cap="none" dirty="0"/>
              <a:t>0.9528</a:t>
            </a:r>
            <a:br>
              <a:rPr lang="en-US" sz="2100" cap="none" dirty="0"/>
            </a:br>
            <a:r>
              <a:rPr lang="en-US" sz="2100" cap="none" dirty="0"/>
              <a:t>F1: </a:t>
            </a:r>
            <a:r>
              <a:rPr lang="en-US" sz="2100" b="1" cap="none" dirty="0"/>
              <a:t>0.9471</a:t>
            </a:r>
            <a:br>
              <a:rPr lang="en-US" sz="2100" cap="none" dirty="0"/>
            </a:br>
            <a:endParaRPr lang="en-US" sz="2100" b="1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67777-9C02-48ED-9915-D33FE0B7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7555"/>
            <a:ext cx="5286101" cy="23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621C-141B-4CA2-8F64-F3610C32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32283"/>
          </a:xfrm>
        </p:spPr>
        <p:txBody>
          <a:bodyPr>
            <a:normAutofit/>
          </a:bodyPr>
          <a:lstStyle/>
          <a:p>
            <a:r>
              <a:rPr lang="en-US" b="1" dirty="0"/>
              <a:t>Flow of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152A-476A-471A-9F06-2920CCDD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13" y="1713225"/>
            <a:ext cx="7660798" cy="46165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Introduction/Context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Data Overview / Exploratory Data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Citation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Models (Regression &amp; Prediction)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Challenges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Future Scope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47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Decision Tree: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/>
              <a:t>   </a:t>
            </a:r>
            <a:br>
              <a:rPr lang="en-US" sz="2100" cap="none" dirty="0"/>
            </a:br>
            <a:r>
              <a:rPr lang="en-US" sz="2100" cap="none" dirty="0"/>
              <a:t>𝑃(a prediction is correct ∣ a label is positive) </a:t>
            </a:r>
            <a:br>
              <a:rPr lang="en-US" sz="2100" cap="none" dirty="0"/>
            </a:br>
            <a:r>
              <a:rPr lang="en-US" sz="2100" cap="none" dirty="0"/>
              <a:t>   = </a:t>
            </a:r>
            <a:r>
              <a:rPr lang="en-US" sz="2100" b="1" cap="none" dirty="0"/>
              <a:t>𝑇𝑃 / (𝑇𝑃+𝐹𝑁)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endParaRPr lang="en-US" sz="2100" b="1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Models</a:t>
            </a:r>
            <a:r>
              <a:rPr lang="en-US"/>
              <a:t>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9338-EF18-45B0-B115-9A0C4EE9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21" y="695437"/>
            <a:ext cx="4082551" cy="267173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A8292-B4B7-4617-A7B2-3D0C5D69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57" y="3523748"/>
            <a:ext cx="5275561" cy="2869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62E392-34D2-49D1-9E68-D051DB18AB14}"/>
              </a:ext>
            </a:extLst>
          </p:cNvPr>
          <p:cNvSpPr/>
          <p:nvPr/>
        </p:nvSpPr>
        <p:spPr>
          <a:xfrm>
            <a:off x="959224" y="38572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Accuracy: </a:t>
            </a:r>
            <a:r>
              <a:rPr lang="en-US" b="1" dirty="0"/>
              <a:t>0.9474</a:t>
            </a:r>
            <a:br>
              <a:rPr lang="en-US" dirty="0"/>
            </a:br>
            <a:r>
              <a:rPr lang="en-US" dirty="0"/>
              <a:t>Precision: </a:t>
            </a:r>
            <a:r>
              <a:rPr lang="en-US" b="1" dirty="0"/>
              <a:t>0.9659</a:t>
            </a:r>
            <a:br>
              <a:rPr lang="en-US" dirty="0"/>
            </a:br>
            <a:r>
              <a:rPr lang="en-US" dirty="0"/>
              <a:t>Recall : </a:t>
            </a:r>
            <a:r>
              <a:rPr lang="en-US" b="1" dirty="0"/>
              <a:t>0.9667</a:t>
            </a:r>
            <a:br>
              <a:rPr lang="en-US" dirty="0"/>
            </a:br>
            <a:r>
              <a:rPr lang="en-US" dirty="0"/>
              <a:t>F1: </a:t>
            </a:r>
            <a:r>
              <a:rPr lang="en-US" b="1" dirty="0"/>
              <a:t>0.9663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conclusion</a:t>
            </a:r>
            <a:r>
              <a:rPr lang="en-US" dirty="0"/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21EAC6-5664-4FE0-BAA7-5BCC5A17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27380"/>
              </p:ext>
            </p:extLst>
          </p:nvPr>
        </p:nvGraphicFramePr>
        <p:xfrm>
          <a:off x="943144" y="4415552"/>
          <a:ext cx="5152856" cy="1541364"/>
        </p:xfrm>
        <a:graphic>
          <a:graphicData uri="http://schemas.openxmlformats.org/drawingml/2006/table">
            <a:tbl>
              <a:tblPr firstRow="1" bandRow="1"/>
              <a:tblGrid>
                <a:gridCol w="1531499">
                  <a:extLst>
                    <a:ext uri="{9D8B030D-6E8A-4147-A177-3AD203B41FA5}">
                      <a16:colId xmlns:a16="http://schemas.microsoft.com/office/drawing/2014/main" val="890751044"/>
                    </a:ext>
                  </a:extLst>
                </a:gridCol>
                <a:gridCol w="1179998">
                  <a:extLst>
                    <a:ext uri="{9D8B030D-6E8A-4147-A177-3AD203B41FA5}">
                      <a16:colId xmlns:a16="http://schemas.microsoft.com/office/drawing/2014/main" val="276822531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95127153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536583185"/>
                    </a:ext>
                  </a:extLst>
                </a:gridCol>
                <a:gridCol w="807867">
                  <a:extLst>
                    <a:ext uri="{9D8B030D-6E8A-4147-A177-3AD203B41FA5}">
                      <a16:colId xmlns:a16="http://schemas.microsoft.com/office/drawing/2014/main" val="3292832987"/>
                    </a:ext>
                  </a:extLst>
                </a:gridCol>
              </a:tblGrid>
              <a:tr h="4328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50891"/>
                  </a:ext>
                </a:extLst>
              </a:tr>
              <a:tr h="347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57091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Naïve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31907"/>
                  </a:ext>
                </a:extLst>
              </a:tr>
              <a:tr h="4040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301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84B0658-6ABF-4F22-B6C5-5B48C40B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976" y="2336157"/>
            <a:ext cx="4730639" cy="3620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BA95EC-432C-418F-B2EE-7B85F981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50" y="1084478"/>
            <a:ext cx="10945536" cy="32123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R.O.C Curve for Test data: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Test data determines predicting the flight Arrival delays, which can be understood through 3 models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All the 3 applied models resulted nearing 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values of Model Accuracy, Precision &amp; Recall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Decision tree Model is evidentially the best-fit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0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6" y="1084478"/>
            <a:ext cx="11521104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References: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Dataset obtained from Kaggle: </a:t>
            </a:r>
            <a:r>
              <a:rPr lang="en-US" sz="1500" cap="none" dirty="0">
                <a:latin typeface="+mn-lt"/>
                <a:ea typeface="+mn-ea"/>
                <a:cs typeface="+mn-cs"/>
              </a:rPr>
              <a:t>https://www.kaggle.com/fabiendaniel/predicting-flight-delays-tutorial</a:t>
            </a:r>
            <a:br>
              <a:rPr lang="en-US" sz="1500" b="1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FAA information: </a:t>
            </a:r>
            <a:r>
              <a:rPr lang="en-US" sz="1500" cap="none" dirty="0">
                <a:latin typeface="+mn-lt"/>
                <a:ea typeface="+mn-ea"/>
                <a:cs typeface="+mn-cs"/>
              </a:rPr>
              <a:t>https://www.faa.gov/airports/</a:t>
            </a:r>
            <a:br>
              <a:rPr lang="en-US" sz="15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Bureau of Transportation Statistics:</a:t>
            </a:r>
            <a:br>
              <a:rPr lang="en-US" sz="1500" cap="none" dirty="0">
                <a:latin typeface="+mn-lt"/>
                <a:ea typeface="+mn-ea"/>
                <a:cs typeface="+mn-cs"/>
              </a:rPr>
            </a:br>
            <a:r>
              <a:rPr lang="en-US" sz="1500" cap="none" dirty="0">
                <a:latin typeface="+mn-lt"/>
                <a:ea typeface="+mn-ea"/>
                <a:cs typeface="+mn-cs"/>
              </a:rPr>
              <a:t>	  https://www.transtats.bts.gov/DL_SelectFields.asp?Table_ID=236&amp;DB_Short_Name=On-Time</a:t>
            </a:r>
            <a:br>
              <a:rPr lang="en-US" sz="15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US Department of Transportation: </a:t>
            </a:r>
            <a:r>
              <a:rPr lang="en-US" sz="1500" cap="none" dirty="0">
                <a:latin typeface="+mn-lt"/>
                <a:ea typeface="+mn-ea"/>
                <a:cs typeface="+mn-cs"/>
              </a:rPr>
              <a:t>https://www.transportation.gov/aviation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IATA (International Air Transport Association)</a:t>
            </a:r>
            <a:r>
              <a:rPr lang="en-US" sz="1500" cap="none" dirty="0">
                <a:latin typeface="+mn-lt"/>
                <a:ea typeface="+mn-ea"/>
                <a:cs typeface="+mn-cs"/>
              </a:rPr>
              <a:t>: https://www.iata.org/</a:t>
            </a:r>
            <a:br>
              <a:rPr lang="en-US" sz="1500" cap="none" dirty="0">
                <a:latin typeface="+mn-lt"/>
                <a:ea typeface="+mn-ea"/>
                <a:cs typeface="+mn-cs"/>
              </a:rPr>
            </a:br>
            <a:br>
              <a:rPr lang="en-US" sz="1500" cap="none" dirty="0">
                <a:latin typeface="+mn-lt"/>
                <a:ea typeface="+mn-ea"/>
                <a:cs typeface="+mn-cs"/>
              </a:rPr>
            </a:br>
            <a:br>
              <a:rPr lang="en-US" sz="1500" cap="none" dirty="0">
                <a:latin typeface="+mn-lt"/>
                <a:ea typeface="+mn-ea"/>
                <a:cs typeface="+mn-cs"/>
              </a:rPr>
            </a:br>
            <a:br>
              <a:rPr lang="en-US" sz="1500" cap="none" dirty="0">
                <a:latin typeface="+mn-lt"/>
                <a:ea typeface="+mn-ea"/>
                <a:cs typeface="+mn-cs"/>
              </a:rPr>
            </a:b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Modified variables in Dataset: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Created a column describing Flight status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Delay Hours converted into minutes for ease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Converted categorical variables into Numerical data – (Object to Int)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Citation &amp; DATA PREPROCESSING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01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1162975"/>
            <a:ext cx="12023324" cy="5408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cap="none" dirty="0">
                <a:latin typeface="+mn-lt"/>
                <a:ea typeface="+mn-ea"/>
                <a:cs typeface="+mn-cs"/>
              </a:rPr>
              <a:t>- Since the data is extremely huge, applying more Visualization techniques is consuming 	enormous time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To try with enhanced Permutations &amp; Combinations was a real challenge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The scope for using plotting techniques, data was in support of it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Inadequate data for categorical values </a:t>
            </a:r>
            <a:r>
              <a:rPr lang="en-US" sz="2100" i="1" cap="none" dirty="0">
                <a:latin typeface="+mn-lt"/>
                <a:ea typeface="+mn-ea"/>
                <a:cs typeface="+mn-cs"/>
              </a:rPr>
              <a:t>(underpinning causes)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 </a:t>
            </a:r>
            <a:r>
              <a:rPr lang="en-US" b="1" dirty="0"/>
              <a:t>Future scope</a:t>
            </a:r>
            <a:r>
              <a:rPr lang="en-US" dirty="0"/>
              <a:t>:</a:t>
            </a:r>
            <a:br>
              <a:rPr lang="en-US" dirty="0"/>
            </a:br>
            <a:r>
              <a:rPr lang="en-US" sz="1500" dirty="0"/>
              <a:t> 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Analyze &amp; categorize flight delays by reason in specific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Understand the possible delays by human intervention &amp; suggest scope of improvement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Make Observations on Airport Operational practices &amp; apply AI for mundane tasks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Identify reason behind variations of the delays with respect to the origin &amp; destination 	airports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endParaRPr lang="en-US" sz="21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challenges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699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3414248" y="2385098"/>
            <a:ext cx="6413485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b="1" dirty="0"/>
              <a:t>Q&amp;A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9016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3023479" y="3494882"/>
            <a:ext cx="6413485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/>
              <a:t>Thank you…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00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65" y="1162976"/>
            <a:ext cx="11292396" cy="546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US Federal Aviation Administration (FAA):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Federal Aviation Administration (FAA) is a governmental body of the United States with powers to regulate all aspects of civil aviation, under the ministry “Department of Transportation”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Aircraft Registration &amp; Safety, Construction &amp; Operation of airports, Air traffic management, Certification of pilots/personnel, Runway Safety, Environmental issues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1800" cap="none" dirty="0">
                <a:latin typeface="+mn-lt"/>
                <a:ea typeface="+mn-ea"/>
                <a:cs typeface="+mn-cs"/>
              </a:rPr>
              <a:t>- As per </a:t>
            </a:r>
            <a:r>
              <a:rPr lang="en-US" sz="1800" i="1" cap="none" dirty="0">
                <a:latin typeface="+mn-lt"/>
                <a:ea typeface="+mn-ea"/>
                <a:cs typeface="+mn-cs"/>
              </a:rPr>
              <a:t>National Plan of Integrated Airport Systems </a:t>
            </a:r>
            <a:r>
              <a:rPr lang="en-US" sz="1800" cap="none" dirty="0">
                <a:latin typeface="+mn-lt"/>
                <a:ea typeface="+mn-ea"/>
                <a:cs typeface="+mn-cs"/>
              </a:rPr>
              <a:t>(NPIAS), there are about </a:t>
            </a:r>
            <a:r>
              <a:rPr lang="en-US" sz="1800" cap="none" dirty="0"/>
              <a:t>5,170</a:t>
            </a:r>
            <a:r>
              <a:rPr lang="en-US" sz="1800" cap="none" dirty="0">
                <a:latin typeface="+mn-lt"/>
                <a:ea typeface="+mn-ea"/>
                <a:cs typeface="+mn-cs"/>
              </a:rPr>
              <a:t> airports in the United States open for public, of which “</a:t>
            </a:r>
            <a:r>
              <a:rPr lang="en-US" sz="1800" i="1" u="sng" cap="none" dirty="0">
                <a:latin typeface="+mn-lt"/>
                <a:ea typeface="+mn-ea"/>
                <a:cs typeface="+mn-cs"/>
              </a:rPr>
              <a:t>503 airports serve Commercial flights</a:t>
            </a:r>
            <a:r>
              <a:rPr lang="en-US" sz="1800" cap="none" dirty="0">
                <a:latin typeface="+mn-lt"/>
                <a:ea typeface="+mn-ea"/>
                <a:cs typeface="+mn-cs"/>
              </a:rPr>
              <a:t>.”</a:t>
            </a:r>
            <a:endParaRPr lang="en-US" sz="18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ECD5F4-17DF-4CA1-8783-743E8B7992AD}"/>
              </a:ext>
            </a:extLst>
          </p:cNvPr>
          <p:cNvGrpSpPr/>
          <p:nvPr/>
        </p:nvGrpSpPr>
        <p:grpSpPr>
          <a:xfrm>
            <a:off x="7788654" y="2743867"/>
            <a:ext cx="2809614" cy="699246"/>
            <a:chOff x="7994510" y="3619811"/>
            <a:chExt cx="2809614" cy="699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BD1ADA-153C-465D-A970-0A536E1A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6960" y="3619811"/>
              <a:ext cx="1677164" cy="6947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C7FF22-DE96-446C-A16A-C2DD765EB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4510" y="3624309"/>
              <a:ext cx="928263" cy="694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5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084478"/>
            <a:ext cx="10945536" cy="46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b="1" cap="none" dirty="0">
                <a:solidFill>
                  <a:srgbClr val="002060"/>
                </a:solidFill>
              </a:rPr>
              <a:t>US Aviation Regional Guidance by Geography:</a:t>
            </a: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28983-1E05-47A2-95CB-354E6D759D6B}"/>
              </a:ext>
            </a:extLst>
          </p:cNvPr>
          <p:cNvSpPr txBox="1"/>
          <p:nvPr/>
        </p:nvSpPr>
        <p:spPr>
          <a:xfrm>
            <a:off x="777428" y="1553592"/>
            <a:ext cx="111414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Alaskan</a:t>
            </a:r>
            <a:r>
              <a:rPr lang="en-US" i="1" dirty="0"/>
              <a:t> (AK)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Central </a:t>
            </a:r>
            <a:r>
              <a:rPr lang="en-US" i="1" dirty="0"/>
              <a:t>(IA, KS, MO, NE)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Eastern </a:t>
            </a:r>
            <a:r>
              <a:rPr lang="en-US" i="1" dirty="0"/>
              <a:t>(DC, DE, MD, NJ, NY, PA, VA, WV)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Great Lakes </a:t>
            </a:r>
            <a:r>
              <a:rPr lang="en-US" i="1" dirty="0"/>
              <a:t>(IL, IN, MI, MN, ND, OH, SD, WI)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New England </a:t>
            </a:r>
            <a:r>
              <a:rPr lang="en-US" i="1" dirty="0"/>
              <a:t>(CT, ME, MA, NH, RI, VT)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Northwest Mountain </a:t>
            </a:r>
            <a:r>
              <a:rPr lang="en-US" i="1" dirty="0"/>
              <a:t>(CO, ID, MT, OR, UT, WA, WY)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Southern </a:t>
            </a:r>
            <a:r>
              <a:rPr lang="en-US" i="1" dirty="0"/>
              <a:t>(AL, FL, GA, KY, MS, NC, PR, SC, TN, VI)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Southwest </a:t>
            </a:r>
            <a:r>
              <a:rPr lang="en-US" i="1" dirty="0"/>
              <a:t>(AR, LA, NM, OK, TX)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Western-Pacific </a:t>
            </a:r>
            <a:r>
              <a:rPr lang="en-US" i="1" dirty="0"/>
              <a:t>(AZ, CA, HI, NV, GU, AS, MH)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100" b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Flight tracking by the numbers:</a:t>
            </a:r>
            <a:br>
              <a:rPr lang="en-US" b="1" dirty="0"/>
            </a:br>
            <a:r>
              <a:rPr lang="en-US" b="1" dirty="0"/>
              <a:t>In 2019, we tracked 68,948,849 total flights, a new record. Averaging 188,901 flights per day, that is a 10% increase over 2018. Our busiest single day was ‘25 July’ when we tracked 230,409 flights.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97D6A-B8C9-41A9-B56B-9DD9921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271" y="1632089"/>
            <a:ext cx="4918712" cy="30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084478"/>
            <a:ext cx="10642215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Analysis – Flight Delays in USA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To conduct a detailed analysis of the dataset on year long flight information as tracked in year 2015, within USA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To showcase key observations using the chosen dataset, through varied Data Visualization techniques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Exercise Classification models with Train dataset &amp; apply to the test data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Make a Prediction of the Flight status as delayed or as originally scheduled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To arrive at the best fit Prediction model, with this Project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Ascertain Future scope of this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objective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145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2001FE-FCD8-4DE6-9EEE-9FBC250730A0}"/>
              </a:ext>
            </a:extLst>
          </p:cNvPr>
          <p:cNvGrpSpPr/>
          <p:nvPr/>
        </p:nvGrpSpPr>
        <p:grpSpPr>
          <a:xfrm>
            <a:off x="1918563" y="459707"/>
            <a:ext cx="8354873" cy="5621692"/>
            <a:chOff x="2032000" y="719667"/>
            <a:chExt cx="6833559" cy="499901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27B7B703-1F29-4DCE-93B2-58FA5FBC24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6145246"/>
                </p:ext>
              </p:extLst>
            </p:nvPr>
          </p:nvGraphicFramePr>
          <p:xfrm>
            <a:off x="2032000" y="719667"/>
            <a:ext cx="5593918" cy="2709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3926E693-7F4F-4C7A-B120-B11D3ECFC4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8347407"/>
                </p:ext>
              </p:extLst>
            </p:nvPr>
          </p:nvGraphicFramePr>
          <p:xfrm>
            <a:off x="3512817" y="3659395"/>
            <a:ext cx="5352742" cy="20592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40E625-575A-4C22-B811-127C28AA7E97}"/>
              </a:ext>
            </a:extLst>
          </p:cNvPr>
          <p:cNvGrpSpPr/>
          <p:nvPr/>
        </p:nvGrpSpPr>
        <p:grpSpPr>
          <a:xfrm>
            <a:off x="8256233" y="3346882"/>
            <a:ext cx="536729" cy="532855"/>
            <a:chOff x="4831690" y="1865375"/>
            <a:chExt cx="387434" cy="387434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8F869C4F-8596-4814-B383-8D6C90D2E39B}"/>
                </a:ext>
              </a:extLst>
            </p:cNvPr>
            <p:cNvSpPr/>
            <p:nvPr/>
          </p:nvSpPr>
          <p:spPr>
            <a:xfrm>
              <a:off x="4831690" y="1865375"/>
              <a:ext cx="387434" cy="387434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4">
              <a:extLst>
                <a:ext uri="{FF2B5EF4-FFF2-40B4-BE49-F238E27FC236}">
                  <a16:creationId xmlns:a16="http://schemas.microsoft.com/office/drawing/2014/main" id="{1D9385C7-3DE5-4565-892B-A8D225C6F6CB}"/>
                </a:ext>
              </a:extLst>
            </p:cNvPr>
            <p:cNvSpPr txBox="1"/>
            <p:nvPr/>
          </p:nvSpPr>
          <p:spPr>
            <a:xfrm>
              <a:off x="4918863" y="1865375"/>
              <a:ext cx="213088" cy="291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5836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8" y="1142882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Exploratory data analysis: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Dataset consists of variables such as int, float, string/objects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Data also describes Delays of flights - Departures &amp; Arrivals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Information pertaining to flight Cancellation is also captured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</a:t>
            </a:r>
            <a:r>
              <a:rPr lang="en-US" sz="2100" cap="none" dirty="0"/>
              <a:t>Project includes 14 Domestic Airlines operated within USA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Flight Origin &amp; Destination information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Frequency of flight schedules against the actuals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Flight schedules by month to year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Data by day of the week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- Identified the busiest Airport as Atlanta</a:t>
            </a:r>
            <a:br>
              <a:rPr lang="en-US" sz="2100" cap="none" dirty="0">
                <a:latin typeface="+mn-lt"/>
                <a:ea typeface="+mn-ea"/>
                <a:cs typeface="+mn-cs"/>
              </a:rPr>
            </a:br>
            <a:r>
              <a:rPr lang="en-US" sz="2100" cap="none" dirty="0">
                <a:latin typeface="+mn-lt"/>
                <a:ea typeface="+mn-ea"/>
                <a:cs typeface="+mn-cs"/>
              </a:rPr>
              <a:t> (ATL) airport</a:t>
            </a: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US" sz="2100" b="1" cap="none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Eda:</a:t>
            </a:r>
            <a:endParaRPr lang="en-US" sz="2800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B8AC6-3ED1-457A-8D7E-3A24EE214E8F}"/>
              </a:ext>
            </a:extLst>
          </p:cNvPr>
          <p:cNvGrpSpPr/>
          <p:nvPr/>
        </p:nvGrpSpPr>
        <p:grpSpPr>
          <a:xfrm>
            <a:off x="1464816" y="2683951"/>
            <a:ext cx="10027330" cy="3946149"/>
            <a:chOff x="398639" y="1993049"/>
            <a:chExt cx="11168031" cy="4167575"/>
          </a:xfrm>
        </p:grpSpPr>
        <p:pic>
          <p:nvPicPr>
            <p:cNvPr id="2051" name="Picture 3" descr="Image result for american airlines logo">
              <a:extLst>
                <a:ext uri="{FF2B5EF4-FFF2-40B4-BE49-F238E27FC236}">
                  <a16:creationId xmlns:a16="http://schemas.microsoft.com/office/drawing/2014/main" id="{395ABAF9-CC53-4C15-917E-CFD5AA931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749" y="4621905"/>
              <a:ext cx="1811016" cy="665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9D78F3-BF9A-4882-BE0F-D7283A81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0063" y="2729249"/>
              <a:ext cx="1796607" cy="6827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088823-E274-460B-9936-4C9FFDC2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4870" y="1993049"/>
              <a:ext cx="1371799" cy="5832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EE6AEC-2152-4D8D-A12E-6DD7CD6AD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5013" y="3563496"/>
              <a:ext cx="1396753" cy="8624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F4C69E-1681-4C63-AE8E-311874412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1774" y="3614775"/>
              <a:ext cx="2204609" cy="6827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9B6000-ED01-489B-915E-5C9D7147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56392" y="3543899"/>
              <a:ext cx="1490837" cy="83168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FE479E-9D24-4388-A4A4-9F086FF4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5013" y="4642659"/>
              <a:ext cx="2098865" cy="626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38373D-7399-4C9C-B66B-A9C7E964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1214" y="4507527"/>
              <a:ext cx="1836015" cy="643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A5E35B-F163-4129-AB46-0DAE2511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17418" y="4450401"/>
              <a:ext cx="1016767" cy="9065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C6B73E-88C3-471C-977F-BBC584414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05741" y="5444706"/>
              <a:ext cx="2024595" cy="6158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53D8996-CD8B-46B6-A3DD-70D60086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89535" y="5436850"/>
              <a:ext cx="2098864" cy="590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8E6380-16EA-4F52-82D0-E881DE16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47599" y="5303934"/>
              <a:ext cx="919071" cy="85669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625EE1A-DA3A-4991-B3F6-A47D2E78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81318" y="5444706"/>
              <a:ext cx="2116446" cy="6188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71C986-2279-4F37-B03E-6CF818D0B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8639" y="5430374"/>
              <a:ext cx="3074702" cy="611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6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6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br>
              <a:rPr lang="en-US" sz="2100" b="1" cap="none" dirty="0">
                <a:solidFill>
                  <a:srgbClr val="002060"/>
                </a:solidFill>
              </a:rPr>
            </a:br>
            <a:r>
              <a:rPr lang="en-US" sz="2100" b="1" cap="none" dirty="0">
                <a:solidFill>
                  <a:srgbClr val="002060"/>
                </a:solidFill>
              </a:rPr>
              <a:t>Demographics of Flights by month:</a:t>
            </a: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 </a:t>
            </a:r>
            <a:r>
              <a:rPr lang="en-US" sz="2000" i="1" dirty="0"/>
              <a:t>(continued):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C768-1679-49C4-B60A-8613EB61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" y="2253213"/>
            <a:ext cx="5023417" cy="3804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F0BBD-65BA-4F97-B097-BC567877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27" y="2253213"/>
            <a:ext cx="5897959" cy="3804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BE9F9-0839-47DB-8F72-14E4ADE04DDD}"/>
              </a:ext>
            </a:extLst>
          </p:cNvPr>
          <p:cNvSpPr txBox="1"/>
          <p:nvPr/>
        </p:nvSpPr>
        <p:spPr>
          <a:xfrm>
            <a:off x="6344579" y="1461097"/>
            <a:ext cx="46696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Flight schedules by Airlines </a:t>
            </a:r>
          </a:p>
        </p:txBody>
      </p:sp>
    </p:spTree>
    <p:extLst>
      <p:ext uri="{BB962C8B-B14F-4D97-AF65-F5344CB8AC3E}">
        <p14:creationId xmlns:p14="http://schemas.microsoft.com/office/powerpoint/2010/main" val="359955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B1DF-3C89-4697-BA8B-4A1973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6" y="1084478"/>
            <a:ext cx="10945536" cy="554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</a:pPr>
            <a:r>
              <a:rPr lang="en-US" sz="2100" b="1" cap="none" dirty="0">
                <a:solidFill>
                  <a:srgbClr val="002060"/>
                </a:solidFill>
              </a:rPr>
              <a:t>    Arrivals Vs Flight delays by Airline Inc:</a:t>
            </a:r>
            <a:br>
              <a:rPr lang="en-US" sz="2100" b="1" cap="none" dirty="0">
                <a:solidFill>
                  <a:srgbClr val="002060"/>
                </a:solidFill>
              </a:rPr>
            </a:br>
            <a:br>
              <a:rPr lang="en-US" sz="2100" b="1" cap="none" dirty="0">
                <a:solidFill>
                  <a:srgbClr val="002060"/>
                </a:solidFill>
              </a:rPr>
            </a:br>
            <a:endParaRPr lang="en-US" sz="2100" i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C7AB1-3EAF-49C5-9D2C-2EFB32BD23E0}"/>
              </a:ext>
            </a:extLst>
          </p:cNvPr>
          <p:cNvSpPr txBox="1">
            <a:spLocks/>
          </p:cNvSpPr>
          <p:nvPr/>
        </p:nvSpPr>
        <p:spPr>
          <a:xfrm>
            <a:off x="777428" y="227900"/>
            <a:ext cx="9905998" cy="9350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Eda </a:t>
            </a:r>
            <a:r>
              <a:rPr lang="en-US" sz="2000" i="1" dirty="0">
                <a:latin typeface="+mn-lt"/>
                <a:ea typeface="+mn-ea"/>
                <a:cs typeface="+mn-cs"/>
              </a:rPr>
              <a:t>(continued):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0CF36-F03D-4C4F-AC33-6BBBBA7A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25" y="1727954"/>
            <a:ext cx="10247229" cy="47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12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1327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Wingdings</vt:lpstr>
      <vt:lpstr>Wingdings 3</vt:lpstr>
      <vt:lpstr>Slice</vt:lpstr>
      <vt:lpstr>Analysis - Flight delays in USA</vt:lpstr>
      <vt:lpstr>Flow of content</vt:lpstr>
      <vt:lpstr>US Federal Aviation Administration (FAA):  Federal Aviation Administration (FAA) is a governmental body of the United States with powers to regulate all aspects of civil aviation, under the ministry “Department of Transportation”    - Aircraft Registration &amp; Safety, Construction &amp; Operation of airports, Air traffic management, Certification of pilots/personnel, Runway Safety, Environmental issues   - As per National Plan of Integrated Airport Systems (NPIAS), there are about 5,170 airports in the United States open for public, of which “503 airports serve Commercial flights.”</vt:lpstr>
      <vt:lpstr>US Aviation Regional Guidance by Geography:</vt:lpstr>
      <vt:lpstr>Analysis – Flight Delays in USA  - To conduct a detailed analysis of the dataset on year long flight information as tracked in year 2015, within USA  - To showcase key observations using the chosen dataset, through varied Data Visualization techniques  - Exercise Classification models with Train dataset &amp; apply to the test data  - Make a Prediction of the Flight status as delayed or as originally scheduled  - To arrive at the best fit Prediction model, with this Project  - Ascertain Future scope of this project</vt:lpstr>
      <vt:lpstr>PowerPoint Presentation</vt:lpstr>
      <vt:lpstr>Exploratory data analysis:  - Dataset consists of variables such as int, float, string/objects - Data also describes Delays of flights - Departures &amp; Arrivals - Information pertaining to flight Cancellation is also captured - Project includes 14 Domestic Airlines operated within USA - Flight Origin &amp; Destination information - Frequency of flight schedules against the actuals - Flight schedules by month to year - Data by day of the week - Identified the busiest Airport as Atlanta  (ATL) airport  </vt:lpstr>
      <vt:lpstr> Demographics of Flights by month:   </vt:lpstr>
      <vt:lpstr>    Arrivals Vs Flight delays by Airline Inc:  </vt:lpstr>
      <vt:lpstr>Identified Delay in Arrival of flights Vs Airtime  </vt:lpstr>
      <vt:lpstr>    Overall Flight delays in 2015, inclusive of all types of delays:   </vt:lpstr>
      <vt:lpstr>Arrivals Vs Departures:   </vt:lpstr>
      <vt:lpstr>PowerPoint Presentation</vt:lpstr>
      <vt:lpstr>PowerPoint Presentation</vt:lpstr>
      <vt:lpstr>PowerPoint Presentation</vt:lpstr>
      <vt:lpstr>PowerPoint Presentation</vt:lpstr>
      <vt:lpstr> - Gaussian Naïve Bayes  - Decision Tree  - Logistic Regression  Precision (P):   𝑃(a prediction is correct ∣ the prediction was positive)  = 𝑇𝑃 / (𝑇𝑃+𝐹𝑃)   Recall (R):   𝑃(a prediction is correct ∣ a label is positive)   = 𝑇𝑃 / (𝑇𝑃+𝐹𝑁)  F1 score:    Accepted way to average the two for an overall model  evaluation which is also the Harmonic mean of Precision and recall:    𝐹1 = 2𝑃𝑅 / 𝑃+𝑅  </vt:lpstr>
      <vt:lpstr>Logistic Regression:  A statistical model &amp; a predictive analysis that, in its basic form uses a logistic function to model a binary dependent variable.  𝑃(a prediction is correct ∣ the prediction was positive)= 𝑇𝑃 / (𝑇𝑃+𝐹𝑃)    Accuracy: 0.94545 Precision: 0.9745 Recall : 0.9563 F1: 0.9653 </vt:lpstr>
      <vt:lpstr>Gaussian Naïve Bayes:  Despite its simplicity, Naive Bayesian classifier is widely used because it often outperforms with more sophisticated classification methods.     Accuracy: 0.91805 Precision: 0.9415 Recall : 0.9528 F1: 0.9471 </vt:lpstr>
      <vt:lpstr>Decision Tree:     𝑃(a prediction is correct ∣ a label is positive)     = 𝑇𝑃 / (𝑇𝑃+𝐹𝑁) </vt:lpstr>
      <vt:lpstr>R.O.C Curve for Test data:  Test data determines predicting the flight Arrival delays, which can be understood through 3 models  - All the 3 applied models resulted nearing  values of Model Accuracy, Precision &amp; Recall  - Decision tree Model is evidentially the best-fit </vt:lpstr>
      <vt:lpstr>References:  - Dataset obtained from Kaggle: https://www.kaggle.com/fabiendaniel/predicting-flight-delays-tutorial - FAA information: https://www.faa.gov/airports/ - Bureau of Transportation Statistics:    https://www.transtats.bts.gov/DL_SelectFields.asp?Table_ID=236&amp;DB_Short_Name=On-Time - US Department of Transportation: https://www.transportation.gov/aviation - IATA (International Air Transport Association): https://www.iata.org/    Modified variables in Dataset:  - Created a column describing Flight status - Delay Hours converted into minutes for ease - Converted categorical variables into Numerical data – (Object to Int)</vt:lpstr>
      <vt:lpstr>- Since the data is extremely huge, applying more Visualization techniques is consuming  enormous time - To try with enhanced Permutations &amp; Combinations was a real challenge - The scope for using plotting techniques, data was in support of it - Inadequate data for categorical values (underpinning causes)     Future scope:   - Analyze &amp; categorize flight delays by reason in specific - Understand the possible delays by human intervention &amp; suggest scope of improvement - Make Observations on Airport Operational practices &amp; apply AI for mundane tasks - Identify reason behind variations of the delays with respect to the origin &amp; destination  airports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- Flight delays in USA</dc:title>
  <dc:creator>Kotapalli, Hari Prasad</dc:creator>
  <cp:lastModifiedBy>Kotapalli, Hari Prasad</cp:lastModifiedBy>
  <cp:revision>4</cp:revision>
  <dcterms:created xsi:type="dcterms:W3CDTF">2020-03-16T14:41:50Z</dcterms:created>
  <dcterms:modified xsi:type="dcterms:W3CDTF">2020-03-16T16:09:40Z</dcterms:modified>
</cp:coreProperties>
</file>